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80"/>
  </p:notesMasterIdLst>
  <p:sldIdLst>
    <p:sldId id="633"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4" r:id="rId7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6" roundtripDataSignature="AMtx7mjHkemwGLVzx4C+ytaHDBoBmwtJ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C09611-4A80-45F6-8C68-609A096167AC}">
  <a:tblStyle styleId="{27C09611-4A80-45F6-8C68-609A096167AC}"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1F9"/>
          </a:solidFill>
        </a:fill>
      </a:tcStyle>
    </a:wholeTbl>
    <a:band1H>
      <a:tcTxStyle/>
      <a:tcStyle>
        <a:tcBdr/>
        <a:fill>
          <a:solidFill>
            <a:srgbClr val="CCE1F2"/>
          </a:solidFill>
        </a:fill>
      </a:tcStyle>
    </a:band1H>
    <a:band2H>
      <a:tcTxStyle/>
      <a:tcStyle>
        <a:tcBdr/>
      </a:tcStyle>
    </a:band2H>
    <a:band1V>
      <a:tcTxStyle/>
      <a:tcStyle>
        <a:tcBdr/>
        <a:fill>
          <a:solidFill>
            <a:srgbClr val="CCE1F2"/>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8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6"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ircularity-gap.world/norwa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ircularity-gap.world/norwa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ircularity-gap.world/norway"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oi.org/10.3390/su1006207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oi.org/10.3390/su10062070"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oi.org/10.3390/su10062070"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oi.org/10.3390/su10062070"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oi.org/10.3390/su1006207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oi.org/10.3390/su10062070"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oi.org/10.3390/su10062070"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oi.org/10.3390/su10062070"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edocs.unep.org/bitstream/handle/20.500.11822/22395/product_sust_info_2017.pdf?sequence=8&amp;isAllowed=y"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oneplanetnetwork.org/resource/can-i-recycle-global-mapping-and-assessment-standards-labels-and-claims-plastic-packaging"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edocs.unep.org/bitstream/handle/20.500.11822/22395/product_sust_info_2017.pdf?sequence=8&amp;isAllowed=y"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oneplanetnetwork.org/resource/can-i-recycle-global-mapping-and-assessment-standards-labels-and-claims-plastic-packaging"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edocs.unep.org/bitstream/handle/20.500.11822/22395/product_sust_info_2017.pdf?sequence=8&amp;isAllowed=y"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oneplanetnetwork.org/resource/can-i-recycle-global-mapping-and-assessment-standards-labels-and-claims-plastic-packaging"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edocs.unep.org/bitstream/handle/20.500.11822/22395/product_sust_info_2017.pdf?sequence=8&amp;isAllowed=y"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oneplanetnetwork.org/resource/can-i-recycle-global-mapping-and-assessment-standards-labels-and-claims-plastic-packaging"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edocs.unep.org/bitstream/handle/20.500.11822/22395/product_sust_info_2017.pdf?sequence=8&amp;isAllowed=y"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oneplanetnetwork.org/resource/can-i-recycle-global-mapping-and-assessment-standards-labels-and-claims-plastic-packaging"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ellenmacarthurfoundation.org/"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open-spice.com/claims-guidelines"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open-spice.com/claims-guidelines"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open-spice.com/claims-guidelines"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ircularity-gap.world/norway"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ircularity-gap.world/norwa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ircularity-gap.world/norwa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ircularity-gap.world/norway"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300"/>
              <a:t>Circle Economy. 2020. Circularity Gap Report Norway. </a:t>
            </a:r>
            <a:r>
              <a:rPr lang="en-GB" sz="1300" u="sng">
                <a:solidFill>
                  <a:schemeClr val="hlink"/>
                </a:solidFill>
                <a:hlinkClick r:id="rId3"/>
              </a:rPr>
              <a:t>https://www.circularity-gap.world/norway</a:t>
            </a:r>
            <a:endParaRPr sz="1300"/>
          </a:p>
          <a:p>
            <a:pPr marL="0" lvl="0" indent="0" algn="l" rtl="0">
              <a:spcBef>
                <a:spcPts val="0"/>
              </a:spcBef>
              <a:spcAft>
                <a:spcPts val="0"/>
              </a:spcAft>
              <a:buNone/>
            </a:pPr>
            <a:r>
              <a:rPr lang="en-GB"/>
              <a:t>p. 50-51 of the report</a:t>
            </a:r>
            <a:endParaRPr/>
          </a:p>
          <a:p>
            <a:pPr marL="0" lvl="0" indent="0" algn="l" rtl="0">
              <a:spcBef>
                <a:spcPts val="0"/>
              </a:spcBef>
              <a:spcAft>
                <a:spcPts val="0"/>
              </a:spcAft>
              <a:buNone/>
            </a:pPr>
            <a:endParaRPr/>
          </a:p>
        </p:txBody>
      </p:sp>
      <p:sp>
        <p:nvSpPr>
          <p:cNvPr id="218" name="Google Shape;21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300"/>
              <a:t>Circle Economy. 2020. Circularity Gap Report Norway. </a:t>
            </a:r>
            <a:r>
              <a:rPr lang="en-GB" sz="1300" u="sng">
                <a:solidFill>
                  <a:schemeClr val="hlink"/>
                </a:solidFill>
                <a:hlinkClick r:id="rId3"/>
              </a:rPr>
              <a:t>https://www.circularity-gap.world/norway</a:t>
            </a:r>
            <a:endParaRPr sz="1300"/>
          </a:p>
          <a:p>
            <a:pPr marL="0" lvl="0" indent="0" algn="l" rtl="0">
              <a:spcBef>
                <a:spcPts val="0"/>
              </a:spcBef>
              <a:spcAft>
                <a:spcPts val="0"/>
              </a:spcAft>
              <a:buNone/>
            </a:pPr>
            <a:r>
              <a:rPr lang="en-GB"/>
              <a:t>p. p. 52-59 of the report</a:t>
            </a:r>
            <a:endParaRPr/>
          </a:p>
          <a:p>
            <a:pPr marL="0" lvl="0" indent="0" algn="l" rtl="0">
              <a:spcBef>
                <a:spcPts val="0"/>
              </a:spcBef>
              <a:spcAft>
                <a:spcPts val="0"/>
              </a:spcAft>
              <a:buNone/>
            </a:pPr>
            <a:endParaRPr/>
          </a:p>
        </p:txBody>
      </p:sp>
      <p:sp>
        <p:nvSpPr>
          <p:cNvPr id="225" name="Google Shape;22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300"/>
              <a:t>Circle Economy. 2020. Circularity Gap Report Norway. </a:t>
            </a:r>
            <a:r>
              <a:rPr lang="en-GB" sz="1300" u="sng">
                <a:solidFill>
                  <a:schemeClr val="hlink"/>
                </a:solidFill>
                <a:hlinkClick r:id="rId3"/>
              </a:rPr>
              <a:t>https://www.circularity-gap.world/norway</a:t>
            </a:r>
            <a:endParaRPr sz="1300"/>
          </a:p>
          <a:p>
            <a:pPr marL="0" lvl="0" indent="0" algn="l" rtl="0">
              <a:spcBef>
                <a:spcPts val="0"/>
              </a:spcBef>
              <a:spcAft>
                <a:spcPts val="0"/>
              </a:spcAft>
              <a:buNone/>
            </a:pPr>
            <a:r>
              <a:rPr lang="en-GB"/>
              <a:t>p. p. 52-59 of the report</a:t>
            </a:r>
            <a:endParaRPr/>
          </a:p>
          <a:p>
            <a:pPr marL="0" lvl="0" indent="0" algn="l" rtl="0">
              <a:spcBef>
                <a:spcPts val="0"/>
              </a:spcBef>
              <a:spcAft>
                <a:spcPts val="0"/>
              </a:spcAft>
              <a:buNone/>
            </a:pPr>
            <a:endParaRPr/>
          </a:p>
        </p:txBody>
      </p:sp>
      <p:sp>
        <p:nvSpPr>
          <p:cNvPr id="232" name="Google Shape;23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300"/>
              <a:t>https://www.bergans.com/en/sustainability</a:t>
            </a:r>
            <a:endParaRPr/>
          </a:p>
        </p:txBody>
      </p:sp>
      <p:sp>
        <p:nvSpPr>
          <p:cNvPr id="239" name="Google Shape;23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Chamberlin, L. &amp; Boks, C. Marketing Approaches for a Circular Economy: Using Design Frameworks to Interpret Online Communications.</a:t>
            </a:r>
            <a:r>
              <a:rPr lang="en-GB" i="1"/>
              <a:t>Sustainability</a:t>
            </a:r>
            <a:r>
              <a:rPr lang="en-GB"/>
              <a:t> </a:t>
            </a:r>
            <a:r>
              <a:rPr lang="en-GB" b="1"/>
              <a:t>2018</a:t>
            </a:r>
            <a:r>
              <a:rPr lang="en-GB"/>
              <a:t>, </a:t>
            </a:r>
            <a:r>
              <a:rPr lang="en-GB" i="1"/>
              <a:t>10</a:t>
            </a:r>
            <a:r>
              <a:rPr lang="en-GB"/>
              <a:t>, 2070. </a:t>
            </a:r>
            <a:endParaRPr/>
          </a:p>
          <a:p>
            <a:pPr marL="0" lvl="0" indent="0" algn="l" rtl="0">
              <a:spcBef>
                <a:spcPts val="0"/>
              </a:spcBef>
              <a:spcAft>
                <a:spcPts val="0"/>
              </a:spcAft>
              <a:buNone/>
            </a:pPr>
            <a:r>
              <a:rPr lang="en-GB" u="sng">
                <a:solidFill>
                  <a:schemeClr val="hlink"/>
                </a:solidFill>
                <a:hlinkClick r:id="rId3"/>
              </a:rPr>
              <a:t>https://doi.org/10.3390/su10062070</a:t>
            </a:r>
            <a:endParaRPr/>
          </a:p>
          <a:p>
            <a:pPr marL="0" lvl="0" indent="0" algn="l" rtl="0">
              <a:spcBef>
                <a:spcPts val="0"/>
              </a:spcBef>
              <a:spcAft>
                <a:spcPts val="0"/>
              </a:spcAft>
              <a:buNone/>
            </a:pPr>
            <a:endParaRPr/>
          </a:p>
        </p:txBody>
      </p:sp>
      <p:sp>
        <p:nvSpPr>
          <p:cNvPr id="246" name="Google Shape;24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Chamberlin, L. &amp; Boks, C. Marketing Approaches for a Circular Economy: Using Design Frameworks to Interpret Online Communications.</a:t>
            </a:r>
            <a:r>
              <a:rPr lang="en-GB" i="1"/>
              <a:t>Sustainability</a:t>
            </a:r>
            <a:r>
              <a:rPr lang="en-GB"/>
              <a:t> </a:t>
            </a:r>
            <a:r>
              <a:rPr lang="en-GB" b="1"/>
              <a:t>2018</a:t>
            </a:r>
            <a:r>
              <a:rPr lang="en-GB"/>
              <a:t>, </a:t>
            </a:r>
            <a:r>
              <a:rPr lang="en-GB" i="1"/>
              <a:t>10</a:t>
            </a:r>
            <a:r>
              <a:rPr lang="en-GB"/>
              <a:t>, 2070. </a:t>
            </a:r>
            <a:endParaRPr/>
          </a:p>
          <a:p>
            <a:pPr marL="0" lvl="0" indent="0" algn="l" rtl="0">
              <a:spcBef>
                <a:spcPts val="0"/>
              </a:spcBef>
              <a:spcAft>
                <a:spcPts val="0"/>
              </a:spcAft>
              <a:buNone/>
            </a:pPr>
            <a:r>
              <a:rPr lang="en-GB" u="sng">
                <a:solidFill>
                  <a:schemeClr val="hlink"/>
                </a:solidFill>
                <a:hlinkClick r:id="rId3"/>
              </a:rPr>
              <a:t>https://doi.org/10.3390/su10062070</a:t>
            </a:r>
            <a:endParaRPr/>
          </a:p>
        </p:txBody>
      </p:sp>
      <p:sp>
        <p:nvSpPr>
          <p:cNvPr id="253" name="Google Shape;25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Chamberlin, L. &amp; Boks, C. Marketing Approaches for a Circular Economy: Using Design Frameworks to Interpret Online Communications.</a:t>
            </a:r>
            <a:r>
              <a:rPr lang="en-GB" i="1"/>
              <a:t>Sustainability</a:t>
            </a:r>
            <a:r>
              <a:rPr lang="en-GB"/>
              <a:t> </a:t>
            </a:r>
            <a:r>
              <a:rPr lang="en-GB" b="1"/>
              <a:t>2018</a:t>
            </a:r>
            <a:r>
              <a:rPr lang="en-GB"/>
              <a:t>, </a:t>
            </a:r>
            <a:r>
              <a:rPr lang="en-GB" i="1"/>
              <a:t>10</a:t>
            </a:r>
            <a:r>
              <a:rPr lang="en-GB"/>
              <a:t>, 2070. </a:t>
            </a:r>
            <a:endParaRPr/>
          </a:p>
          <a:p>
            <a:pPr marL="0" lvl="0" indent="0" algn="l" rtl="0">
              <a:spcBef>
                <a:spcPts val="0"/>
              </a:spcBef>
              <a:spcAft>
                <a:spcPts val="0"/>
              </a:spcAft>
              <a:buNone/>
            </a:pPr>
            <a:r>
              <a:rPr lang="en-GB" u="sng">
                <a:solidFill>
                  <a:schemeClr val="hlink"/>
                </a:solidFill>
                <a:hlinkClick r:id="rId3"/>
              </a:rPr>
              <a:t>https://doi.org/10.3390/su10062070</a:t>
            </a:r>
            <a:endParaRPr/>
          </a:p>
        </p:txBody>
      </p:sp>
      <p:sp>
        <p:nvSpPr>
          <p:cNvPr id="260" name="Google Shape;26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Chamberlin, L. &amp; Boks, C. Marketing Approaches for a Circular Economy: Using Design Frameworks to Interpret Online Communications.</a:t>
            </a:r>
            <a:r>
              <a:rPr lang="en-GB" i="1"/>
              <a:t>Sustainability</a:t>
            </a:r>
            <a:r>
              <a:rPr lang="en-GB"/>
              <a:t> </a:t>
            </a:r>
            <a:r>
              <a:rPr lang="en-GB" b="1"/>
              <a:t>2018</a:t>
            </a:r>
            <a:r>
              <a:rPr lang="en-GB"/>
              <a:t>, </a:t>
            </a:r>
            <a:r>
              <a:rPr lang="en-GB" i="1"/>
              <a:t>10</a:t>
            </a:r>
            <a:r>
              <a:rPr lang="en-GB"/>
              <a:t>, 2070. </a:t>
            </a:r>
            <a:endParaRPr/>
          </a:p>
          <a:p>
            <a:pPr marL="0" lvl="0" indent="0" algn="l" rtl="0">
              <a:spcBef>
                <a:spcPts val="0"/>
              </a:spcBef>
              <a:spcAft>
                <a:spcPts val="0"/>
              </a:spcAft>
              <a:buNone/>
            </a:pPr>
            <a:r>
              <a:rPr lang="en-GB" u="sng">
                <a:solidFill>
                  <a:schemeClr val="hlink"/>
                </a:solidFill>
                <a:hlinkClick r:id="rId3"/>
              </a:rPr>
              <a:t>https://doi.org/10.3390/su10062070</a:t>
            </a:r>
            <a:endParaRPr/>
          </a:p>
        </p:txBody>
      </p:sp>
      <p:sp>
        <p:nvSpPr>
          <p:cNvPr id="267" name="Google Shape;26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Chamberlin, L. &amp; Boks, C. Marketing Approaches for a Circular Economy: Using Design Frameworks to Interpret Online Communications.</a:t>
            </a:r>
            <a:r>
              <a:rPr lang="en-GB" i="1"/>
              <a:t>Sustainability</a:t>
            </a:r>
            <a:r>
              <a:rPr lang="en-GB"/>
              <a:t> </a:t>
            </a:r>
            <a:r>
              <a:rPr lang="en-GB" b="1"/>
              <a:t>2018</a:t>
            </a:r>
            <a:r>
              <a:rPr lang="en-GB"/>
              <a:t>, </a:t>
            </a:r>
            <a:r>
              <a:rPr lang="en-GB" i="1"/>
              <a:t>10</a:t>
            </a:r>
            <a:r>
              <a:rPr lang="en-GB"/>
              <a:t>, 2070. </a:t>
            </a:r>
            <a:endParaRPr/>
          </a:p>
          <a:p>
            <a:pPr marL="0" lvl="0" indent="0" algn="l" rtl="0">
              <a:spcBef>
                <a:spcPts val="0"/>
              </a:spcBef>
              <a:spcAft>
                <a:spcPts val="0"/>
              </a:spcAft>
              <a:buNone/>
            </a:pPr>
            <a:r>
              <a:rPr lang="en-GB" u="sng">
                <a:solidFill>
                  <a:schemeClr val="hlink"/>
                </a:solidFill>
                <a:hlinkClick r:id="rId3"/>
              </a:rPr>
              <a:t>https://doi.org/10.3390/su10062070</a:t>
            </a:r>
            <a:endParaRPr/>
          </a:p>
        </p:txBody>
      </p:sp>
      <p:sp>
        <p:nvSpPr>
          <p:cNvPr id="275" name="Google Shape;27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Chamberlin, L. &amp; Boks, C. Marketing Approaches for a Circular Economy: Using Design Frameworks to Interpret Online Communications.</a:t>
            </a:r>
            <a:r>
              <a:rPr lang="en-GB" i="1"/>
              <a:t>Sustainability</a:t>
            </a:r>
            <a:r>
              <a:rPr lang="en-GB"/>
              <a:t> </a:t>
            </a:r>
            <a:r>
              <a:rPr lang="en-GB" b="1"/>
              <a:t>2018</a:t>
            </a:r>
            <a:r>
              <a:rPr lang="en-GB"/>
              <a:t>, </a:t>
            </a:r>
            <a:r>
              <a:rPr lang="en-GB" i="1"/>
              <a:t>10</a:t>
            </a:r>
            <a:r>
              <a:rPr lang="en-GB"/>
              <a:t>, 2070. </a:t>
            </a:r>
            <a:endParaRPr/>
          </a:p>
          <a:p>
            <a:pPr marL="0" lvl="0" indent="0" algn="l" rtl="0">
              <a:spcBef>
                <a:spcPts val="0"/>
              </a:spcBef>
              <a:spcAft>
                <a:spcPts val="0"/>
              </a:spcAft>
              <a:buNone/>
            </a:pPr>
            <a:r>
              <a:rPr lang="en-GB" u="sng">
                <a:solidFill>
                  <a:schemeClr val="hlink"/>
                </a:solidFill>
                <a:hlinkClick r:id="rId3"/>
              </a:rPr>
              <a:t>https://doi.org/10.3390/su10062070</a:t>
            </a:r>
            <a:endParaRPr/>
          </a:p>
        </p:txBody>
      </p:sp>
      <p:sp>
        <p:nvSpPr>
          <p:cNvPr id="283" name="Google Shape;28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Korsunova et al. 2021. Sustainable Production and Consumption 26 (2021) 759–769</a:t>
            </a:r>
            <a:endParaRPr/>
          </a:p>
          <a:p>
            <a:pPr marL="0" lvl="0" indent="0" algn="l" rtl="0">
              <a:spcBef>
                <a:spcPts val="0"/>
              </a:spcBef>
              <a:spcAft>
                <a:spcPts val="0"/>
              </a:spcAft>
              <a:buNone/>
            </a:pPr>
            <a:r>
              <a:rPr lang="en-GB"/>
              <a:t>https://www.sciencedirect.com/science/article/abs/pii/S2352550920314378?via%3Dihub</a:t>
            </a:r>
            <a:endParaRPr/>
          </a:p>
        </p:txBody>
      </p:sp>
      <p:sp>
        <p:nvSpPr>
          <p:cNvPr id="147" name="Google Shape;1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Chamberlin, L. &amp; Boks, C. Marketing Approaches for a Circular Economy: Using Design Frameworks to Interpret Online Communications.</a:t>
            </a:r>
            <a:r>
              <a:rPr lang="en-GB" i="1"/>
              <a:t>Sustainability</a:t>
            </a:r>
            <a:r>
              <a:rPr lang="en-GB"/>
              <a:t> </a:t>
            </a:r>
            <a:r>
              <a:rPr lang="en-GB" b="1"/>
              <a:t>2018</a:t>
            </a:r>
            <a:r>
              <a:rPr lang="en-GB"/>
              <a:t>, </a:t>
            </a:r>
            <a:r>
              <a:rPr lang="en-GB" i="1"/>
              <a:t>10</a:t>
            </a:r>
            <a:r>
              <a:rPr lang="en-GB"/>
              <a:t>, 2070. </a:t>
            </a:r>
            <a:endParaRPr/>
          </a:p>
          <a:p>
            <a:pPr marL="0" lvl="0" indent="0" algn="l" rtl="0">
              <a:spcBef>
                <a:spcPts val="0"/>
              </a:spcBef>
              <a:spcAft>
                <a:spcPts val="0"/>
              </a:spcAft>
              <a:buNone/>
            </a:pPr>
            <a:r>
              <a:rPr lang="en-GB" u="sng">
                <a:solidFill>
                  <a:schemeClr val="hlink"/>
                </a:solidFill>
                <a:hlinkClick r:id="rId3"/>
              </a:rPr>
              <a:t>https://doi.org/10.3390/su10062070</a:t>
            </a:r>
            <a:endParaRPr/>
          </a:p>
        </p:txBody>
      </p:sp>
      <p:sp>
        <p:nvSpPr>
          <p:cNvPr id="291" name="Google Shape;29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Chamberlin, L. &amp; Boks, C. Marketing Approaches for a Circular Economy: Using Design Frameworks to Interpret Online Communications.</a:t>
            </a:r>
            <a:r>
              <a:rPr lang="en-GB" i="1"/>
              <a:t>Sustainability</a:t>
            </a:r>
            <a:r>
              <a:rPr lang="en-GB"/>
              <a:t> </a:t>
            </a:r>
            <a:r>
              <a:rPr lang="en-GB" b="1"/>
              <a:t>2018</a:t>
            </a:r>
            <a:r>
              <a:rPr lang="en-GB"/>
              <a:t>, </a:t>
            </a:r>
            <a:r>
              <a:rPr lang="en-GB" i="1"/>
              <a:t>10</a:t>
            </a:r>
            <a:r>
              <a:rPr lang="en-GB"/>
              <a:t>, 2070. </a:t>
            </a:r>
            <a:endParaRPr/>
          </a:p>
          <a:p>
            <a:pPr marL="0" lvl="0" indent="0" algn="l" rtl="0">
              <a:spcBef>
                <a:spcPts val="0"/>
              </a:spcBef>
              <a:spcAft>
                <a:spcPts val="0"/>
              </a:spcAft>
              <a:buNone/>
            </a:pPr>
            <a:r>
              <a:rPr lang="en-GB" u="sng">
                <a:solidFill>
                  <a:schemeClr val="hlink"/>
                </a:solidFill>
                <a:hlinkClick r:id="rId3"/>
              </a:rPr>
              <a:t>https://doi.org/10.3390/su10062070</a:t>
            </a:r>
            <a:endParaRPr/>
          </a:p>
        </p:txBody>
      </p:sp>
      <p:sp>
        <p:nvSpPr>
          <p:cNvPr id="298" name="Google Shape;29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Reports:</a:t>
            </a:r>
            <a:endParaRPr/>
          </a:p>
          <a:p>
            <a:pPr marL="0" lvl="0" indent="0" algn="l" rtl="0">
              <a:spcBef>
                <a:spcPts val="0"/>
              </a:spcBef>
              <a:spcAft>
                <a:spcPts val="0"/>
              </a:spcAft>
              <a:buNone/>
            </a:pPr>
            <a:r>
              <a:rPr lang="en-GB" sz="1300"/>
              <a:t>United Nations Environment Programme &amp; International Trade Centre (2017). Guidelines for Providing Product Sustainability Information. Global guidance on making effective environmental, social and economic claims, to empower and enable consumer choice. </a:t>
            </a:r>
            <a:r>
              <a:rPr lang="en-GB" sz="1300" u="sng">
                <a:solidFill>
                  <a:schemeClr val="hlink"/>
                </a:solidFill>
                <a:hlinkClick r:id="rId3"/>
              </a:rPr>
              <a:t>https://wedocs.unep.org/bitstream/handle/20.500.11822/22395/product_sust_info_2017.pdf?sequence=8&amp;isAllowed=y</a:t>
            </a:r>
            <a:endParaRPr sz="1300"/>
          </a:p>
          <a:p>
            <a:pPr marL="0" lvl="0" indent="0" algn="l" rtl="0">
              <a:spcBef>
                <a:spcPts val="0"/>
              </a:spcBef>
              <a:spcAft>
                <a:spcPts val="0"/>
              </a:spcAft>
              <a:buNone/>
            </a:pPr>
            <a:endParaRPr/>
          </a:p>
          <a:p>
            <a:pPr marL="0" lvl="0" indent="0" algn="l" rtl="0">
              <a:spcBef>
                <a:spcPts val="0"/>
              </a:spcBef>
              <a:spcAft>
                <a:spcPts val="0"/>
              </a:spcAft>
              <a:buNone/>
            </a:pPr>
            <a:r>
              <a:rPr lang="en-GB"/>
              <a:t>United Nations Environment Programme &amp; Consumers International (2020). “Can I Recycle This?” A Global Mapping and Assessment of Standards, Labels and Claims on Plastic Packaging. </a:t>
            </a:r>
            <a:r>
              <a:rPr lang="en-GB" u="sng">
                <a:solidFill>
                  <a:schemeClr val="hlink"/>
                </a:solidFill>
                <a:hlinkClick r:id="rId4"/>
              </a:rPr>
              <a:t>https://www.oneplanetnetwork.org/resource/can-i-recycle-global-mapping-and-assessment-standards-labels-and-claims-plastic-packaging</a:t>
            </a:r>
            <a:endParaRPr/>
          </a:p>
          <a:p>
            <a:pPr marL="0" lvl="0" indent="0" algn="l" rtl="0">
              <a:spcBef>
                <a:spcPts val="0"/>
              </a:spcBef>
              <a:spcAft>
                <a:spcPts val="0"/>
              </a:spcAft>
              <a:buNone/>
            </a:pPr>
            <a:endParaRPr/>
          </a:p>
        </p:txBody>
      </p:sp>
      <p:sp>
        <p:nvSpPr>
          <p:cNvPr id="307" name="Google Shape;30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Reports:</a:t>
            </a:r>
            <a:endParaRPr/>
          </a:p>
          <a:p>
            <a:pPr marL="0" lvl="0" indent="0" algn="l" rtl="0">
              <a:spcBef>
                <a:spcPts val="0"/>
              </a:spcBef>
              <a:spcAft>
                <a:spcPts val="0"/>
              </a:spcAft>
              <a:buNone/>
            </a:pPr>
            <a:r>
              <a:rPr lang="en-GB" sz="1300"/>
              <a:t>United Nations Environment Programme &amp; International Trade Centre (2017). Guidelines for Providing Product Sustainability Information. Global guidance on making effective environmental, social and economic claims, to empower and enable consumer choice. </a:t>
            </a:r>
            <a:r>
              <a:rPr lang="en-GB" sz="1300" u="sng">
                <a:solidFill>
                  <a:schemeClr val="hlink"/>
                </a:solidFill>
                <a:hlinkClick r:id="rId3"/>
              </a:rPr>
              <a:t>https://wedocs.unep.org/bitstream/handle/20.500.11822/22395/product_sust_info_2017.pdf?sequence=8&amp;isAllowed=y</a:t>
            </a:r>
            <a:endParaRPr sz="1300"/>
          </a:p>
          <a:p>
            <a:pPr marL="0" lvl="0" indent="0" algn="l" rtl="0">
              <a:spcBef>
                <a:spcPts val="0"/>
              </a:spcBef>
              <a:spcAft>
                <a:spcPts val="0"/>
              </a:spcAft>
              <a:buNone/>
            </a:pPr>
            <a:endParaRPr/>
          </a:p>
          <a:p>
            <a:pPr marL="0" lvl="0" indent="0" algn="l" rtl="0">
              <a:spcBef>
                <a:spcPts val="0"/>
              </a:spcBef>
              <a:spcAft>
                <a:spcPts val="0"/>
              </a:spcAft>
              <a:buNone/>
            </a:pPr>
            <a:r>
              <a:rPr lang="en-GB"/>
              <a:t>United Nations Environment Programme &amp; Consumers International (2020). “Can I Recycle This?” A Global Mapping and Assessment of Standards, Labels and Claims on Plastic Packaging. </a:t>
            </a:r>
            <a:r>
              <a:rPr lang="en-GB" u="sng">
                <a:solidFill>
                  <a:schemeClr val="hlink"/>
                </a:solidFill>
                <a:hlinkClick r:id="rId4"/>
              </a:rPr>
              <a:t>https://www.oneplanetnetwork.org/resource/can-i-recycle-global-mapping-and-assessment-standards-labels-and-claims-plastic-packaging</a:t>
            </a:r>
            <a:endParaRPr/>
          </a:p>
          <a:p>
            <a:pPr marL="0" lvl="0" indent="0" algn="l" rtl="0">
              <a:spcBef>
                <a:spcPts val="0"/>
              </a:spcBef>
              <a:spcAft>
                <a:spcPts val="0"/>
              </a:spcAft>
              <a:buNone/>
            </a:pPr>
            <a:endParaRPr/>
          </a:p>
        </p:txBody>
      </p:sp>
      <p:sp>
        <p:nvSpPr>
          <p:cNvPr id="314" name="Google Shape;314;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Reports:</a:t>
            </a:r>
            <a:endParaRPr/>
          </a:p>
          <a:p>
            <a:pPr marL="0" lvl="0" indent="0" algn="l" rtl="0">
              <a:spcBef>
                <a:spcPts val="0"/>
              </a:spcBef>
              <a:spcAft>
                <a:spcPts val="0"/>
              </a:spcAft>
              <a:buNone/>
            </a:pPr>
            <a:r>
              <a:rPr lang="en-GB" sz="1300"/>
              <a:t>United Nations Environment Programme &amp; International Trade Centre (2017). Guidelines for Providing Product Sustainability Information. Global guidance on making effective environmental, social and economic claims, to empower and enable consumer choice. </a:t>
            </a:r>
            <a:r>
              <a:rPr lang="en-GB" sz="1300" u="sng">
                <a:solidFill>
                  <a:schemeClr val="hlink"/>
                </a:solidFill>
                <a:hlinkClick r:id="rId3"/>
              </a:rPr>
              <a:t>https://wedocs.unep.org/bitstream/handle/20.500.11822/22395/product_sust_info_2017.pdf?sequence=8&amp;isAllowed=y</a:t>
            </a:r>
            <a:endParaRPr sz="1300"/>
          </a:p>
          <a:p>
            <a:pPr marL="0" lvl="0" indent="0" algn="l" rtl="0">
              <a:spcBef>
                <a:spcPts val="0"/>
              </a:spcBef>
              <a:spcAft>
                <a:spcPts val="0"/>
              </a:spcAft>
              <a:buNone/>
            </a:pPr>
            <a:endParaRPr/>
          </a:p>
          <a:p>
            <a:pPr marL="0" lvl="0" indent="0" algn="l" rtl="0">
              <a:spcBef>
                <a:spcPts val="0"/>
              </a:spcBef>
              <a:spcAft>
                <a:spcPts val="0"/>
              </a:spcAft>
              <a:buNone/>
            </a:pPr>
            <a:r>
              <a:rPr lang="en-GB"/>
              <a:t>United Nations Environment Programme &amp; Consumers International (2020). “Can I Recycle This?” A Global Mapping and Assessment of Standards, Labels and Claims on Plastic Packaging. </a:t>
            </a:r>
            <a:r>
              <a:rPr lang="en-GB" u="sng">
                <a:solidFill>
                  <a:schemeClr val="hlink"/>
                </a:solidFill>
                <a:hlinkClick r:id="rId4"/>
              </a:rPr>
              <a:t>https://www.oneplanetnetwork.org/resource/can-i-recycle-global-mapping-and-assessment-standards-labels-and-claims-plastic-packaging</a:t>
            </a:r>
            <a:endParaRPr/>
          </a:p>
          <a:p>
            <a:pPr marL="0" lvl="0" indent="0" algn="l" rtl="0">
              <a:spcBef>
                <a:spcPts val="0"/>
              </a:spcBef>
              <a:spcAft>
                <a:spcPts val="0"/>
              </a:spcAft>
              <a:buNone/>
            </a:pPr>
            <a:endParaRPr/>
          </a:p>
        </p:txBody>
      </p:sp>
      <p:sp>
        <p:nvSpPr>
          <p:cNvPr id="321" name="Google Shape;321;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Reports:</a:t>
            </a:r>
            <a:endParaRPr/>
          </a:p>
          <a:p>
            <a:pPr marL="0" lvl="0" indent="0" algn="l" rtl="0">
              <a:spcBef>
                <a:spcPts val="0"/>
              </a:spcBef>
              <a:spcAft>
                <a:spcPts val="0"/>
              </a:spcAft>
              <a:buNone/>
            </a:pPr>
            <a:r>
              <a:rPr lang="en-GB" sz="1300"/>
              <a:t>United Nations Environment Programme &amp; International Trade Centre (2017). Guidelines for Providing Product Sustainability Information. Global guidance on making effective environmental, social and economic claims, to empower and enable consumer choice. </a:t>
            </a:r>
            <a:r>
              <a:rPr lang="en-GB" sz="1300" u="sng">
                <a:solidFill>
                  <a:schemeClr val="hlink"/>
                </a:solidFill>
                <a:hlinkClick r:id="rId3"/>
              </a:rPr>
              <a:t>https://wedocs.unep.org/bitstream/handle/20.500.11822/22395/product_sust_info_2017.pdf?sequence=8&amp;isAllowed=y</a:t>
            </a:r>
            <a:endParaRPr sz="1300"/>
          </a:p>
          <a:p>
            <a:pPr marL="0" lvl="0" indent="0" algn="l" rtl="0">
              <a:spcBef>
                <a:spcPts val="0"/>
              </a:spcBef>
              <a:spcAft>
                <a:spcPts val="0"/>
              </a:spcAft>
              <a:buNone/>
            </a:pPr>
            <a:endParaRPr/>
          </a:p>
          <a:p>
            <a:pPr marL="0" lvl="0" indent="0" algn="l" rtl="0">
              <a:spcBef>
                <a:spcPts val="0"/>
              </a:spcBef>
              <a:spcAft>
                <a:spcPts val="0"/>
              </a:spcAft>
              <a:buNone/>
            </a:pPr>
            <a:r>
              <a:rPr lang="en-GB"/>
              <a:t>United Nations Environment Programme &amp; Consumers International (2020). “Can I Recycle This?” A Global Mapping and Assessment of Standards, Labels and Claims on Plastic Packaging. </a:t>
            </a:r>
            <a:r>
              <a:rPr lang="en-GB" u="sng">
                <a:solidFill>
                  <a:schemeClr val="hlink"/>
                </a:solidFill>
                <a:hlinkClick r:id="rId4"/>
              </a:rPr>
              <a:t>https://www.oneplanetnetwork.org/resource/can-i-recycle-global-mapping-and-assessment-standards-labels-and-claims-plastic-packaging</a:t>
            </a:r>
            <a:endParaRPr/>
          </a:p>
          <a:p>
            <a:pPr marL="0" lvl="0" indent="0" algn="l" rtl="0">
              <a:spcBef>
                <a:spcPts val="0"/>
              </a:spcBef>
              <a:spcAft>
                <a:spcPts val="0"/>
              </a:spcAft>
              <a:buNone/>
            </a:pPr>
            <a:endParaRPr/>
          </a:p>
        </p:txBody>
      </p:sp>
      <p:sp>
        <p:nvSpPr>
          <p:cNvPr id="328" name="Google Shape;32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Reports:</a:t>
            </a:r>
            <a:endParaRPr/>
          </a:p>
          <a:p>
            <a:pPr marL="0" lvl="0" indent="0" algn="l" rtl="0">
              <a:spcBef>
                <a:spcPts val="0"/>
              </a:spcBef>
              <a:spcAft>
                <a:spcPts val="0"/>
              </a:spcAft>
              <a:buNone/>
            </a:pPr>
            <a:r>
              <a:rPr lang="en-GB" sz="1300"/>
              <a:t>United Nations Environment Programme &amp; International Trade Centre (2017). Guidelines for Providing Product Sustainability Information. Global guidance on making effective environmental, social and economic claims, to empower and enable consumer choice. </a:t>
            </a:r>
            <a:r>
              <a:rPr lang="en-GB" sz="1300" u="sng">
                <a:solidFill>
                  <a:schemeClr val="hlink"/>
                </a:solidFill>
                <a:hlinkClick r:id="rId3"/>
              </a:rPr>
              <a:t>https://wedocs.unep.org/bitstream/handle/20.500.11822/22395/product_sust_info_2017.pdf?sequence=8&amp;isAllowed=y</a:t>
            </a:r>
            <a:endParaRPr sz="1300"/>
          </a:p>
          <a:p>
            <a:pPr marL="0" lvl="0" indent="0" algn="l" rtl="0">
              <a:spcBef>
                <a:spcPts val="0"/>
              </a:spcBef>
              <a:spcAft>
                <a:spcPts val="0"/>
              </a:spcAft>
              <a:buNone/>
            </a:pPr>
            <a:endParaRPr/>
          </a:p>
          <a:p>
            <a:pPr marL="0" lvl="0" indent="0" algn="l" rtl="0">
              <a:spcBef>
                <a:spcPts val="0"/>
              </a:spcBef>
              <a:spcAft>
                <a:spcPts val="0"/>
              </a:spcAft>
              <a:buNone/>
            </a:pPr>
            <a:r>
              <a:rPr lang="en-GB"/>
              <a:t>United Nations Environment Programme &amp; Consumers International (2020). “Can I Recycle This?” A Global Mapping and Assessment of Standards, Labels and Claims on Plastic Packaging. </a:t>
            </a:r>
            <a:r>
              <a:rPr lang="en-GB" u="sng">
                <a:solidFill>
                  <a:schemeClr val="hlink"/>
                </a:solidFill>
                <a:hlinkClick r:id="rId4"/>
              </a:rPr>
              <a:t>https://www.oneplanetnetwork.org/resource/can-i-recycle-global-mapping-and-assessment-standards-labels-and-claims-plastic-packaging</a:t>
            </a:r>
            <a:endParaRPr/>
          </a:p>
          <a:p>
            <a:pPr marL="0" lvl="0" indent="0" algn="l" rtl="0">
              <a:spcBef>
                <a:spcPts val="0"/>
              </a:spcBef>
              <a:spcAft>
                <a:spcPts val="0"/>
              </a:spcAft>
              <a:buNone/>
            </a:pPr>
            <a:endParaRPr/>
          </a:p>
        </p:txBody>
      </p:sp>
      <p:sp>
        <p:nvSpPr>
          <p:cNvPr id="335" name="Google Shape;335;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See p. 12 of the report</a:t>
            </a:r>
            <a:endParaRPr/>
          </a:p>
        </p:txBody>
      </p:sp>
      <p:sp>
        <p:nvSpPr>
          <p:cNvPr id="342" name="Google Shape;342;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28</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See p. 21-23 of the report</a:t>
            </a:r>
            <a:endParaRPr/>
          </a:p>
        </p:txBody>
      </p:sp>
      <p:sp>
        <p:nvSpPr>
          <p:cNvPr id="349" name="Google Shape;34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29</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See p. 21-23 of the report</a:t>
            </a:r>
            <a:endParaRPr/>
          </a:p>
        </p:txBody>
      </p:sp>
      <p:sp>
        <p:nvSpPr>
          <p:cNvPr id="356" name="Google Shape;356;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Korsunova et al. 2021. Sustainable Production and Consumption 26 (2021) 759–769</a:t>
            </a:r>
            <a:endParaRPr/>
          </a:p>
          <a:p>
            <a:pPr marL="0" lvl="0" indent="0" algn="l" rtl="0">
              <a:spcBef>
                <a:spcPts val="0"/>
              </a:spcBef>
              <a:spcAft>
                <a:spcPts val="0"/>
              </a:spcAft>
              <a:buNone/>
            </a:pPr>
            <a:r>
              <a:rPr lang="en-GB"/>
              <a:t>https://www.sciencedirect.com/science/article/abs/pii/S2352550920314378?via%3Dihub</a:t>
            </a:r>
            <a:endParaRPr/>
          </a:p>
          <a:p>
            <a:pPr marL="0" lvl="0" indent="0" algn="l" rtl="0">
              <a:spcBef>
                <a:spcPts val="0"/>
              </a:spcBef>
              <a:spcAft>
                <a:spcPts val="0"/>
              </a:spcAft>
              <a:buNone/>
            </a:pPr>
            <a:endParaRPr/>
          </a:p>
        </p:txBody>
      </p:sp>
      <p:sp>
        <p:nvSpPr>
          <p:cNvPr id="154" name="Google Shape;15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See p. 21-23 of the report</a:t>
            </a:r>
            <a:endParaRPr/>
          </a:p>
        </p:txBody>
      </p:sp>
      <p:sp>
        <p:nvSpPr>
          <p:cNvPr id="363" name="Google Shape;363;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31</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See p. 24 of the report</a:t>
            </a:r>
            <a:endParaRPr/>
          </a:p>
        </p:txBody>
      </p:sp>
      <p:sp>
        <p:nvSpPr>
          <p:cNvPr id="370" name="Google Shape;370;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32</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See p. 25 of the report</a:t>
            </a:r>
            <a:endParaRPr/>
          </a:p>
        </p:txBody>
      </p:sp>
      <p:sp>
        <p:nvSpPr>
          <p:cNvPr id="377" name="Google Shape;377;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33</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See p. 26 of the report</a:t>
            </a:r>
            <a:endParaRPr/>
          </a:p>
        </p:txBody>
      </p:sp>
      <p:sp>
        <p:nvSpPr>
          <p:cNvPr id="386" name="Google Shape;386;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34</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See p. 27 of the report</a:t>
            </a:r>
            <a:endParaRPr/>
          </a:p>
        </p:txBody>
      </p:sp>
      <p:sp>
        <p:nvSpPr>
          <p:cNvPr id="395" name="Google Shape;395;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35</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See p. 27-28 of the report</a:t>
            </a:r>
            <a:endParaRPr/>
          </a:p>
        </p:txBody>
      </p:sp>
      <p:sp>
        <p:nvSpPr>
          <p:cNvPr id="402" name="Google Shape;402;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36</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See p. 30 of the report</a:t>
            </a:r>
            <a:endParaRPr/>
          </a:p>
        </p:txBody>
      </p:sp>
      <p:sp>
        <p:nvSpPr>
          <p:cNvPr id="409" name="Google Shape;409;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37</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See p. 30 of the report</a:t>
            </a:r>
            <a:endParaRPr/>
          </a:p>
        </p:txBody>
      </p:sp>
      <p:sp>
        <p:nvSpPr>
          <p:cNvPr id="416" name="Google Shape;416;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38</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See p. 32-33 of the report</a:t>
            </a:r>
            <a:endParaRPr/>
          </a:p>
        </p:txBody>
      </p:sp>
      <p:sp>
        <p:nvSpPr>
          <p:cNvPr id="423" name="Google Shape;423;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39</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See p. 34-35 of the report</a:t>
            </a:r>
            <a:endParaRPr/>
          </a:p>
        </p:txBody>
      </p:sp>
      <p:sp>
        <p:nvSpPr>
          <p:cNvPr id="430" name="Google Shape;430;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Report. EC. 2018. Behavioural Study on Consumers’ Engagement in the Circular Economy</a:t>
            </a:r>
            <a:endParaRPr/>
          </a:p>
          <a:p>
            <a:pPr marL="0" lvl="0" indent="0" algn="l" rtl="0">
              <a:spcBef>
                <a:spcPts val="0"/>
              </a:spcBef>
              <a:spcAft>
                <a:spcPts val="0"/>
              </a:spcAft>
              <a:buNone/>
            </a:pPr>
            <a:endParaRPr/>
          </a:p>
        </p:txBody>
      </p:sp>
      <p:sp>
        <p:nvSpPr>
          <p:cNvPr id="161" name="Google Shape;16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See p. 34-35 of the report</a:t>
            </a:r>
            <a:endParaRPr/>
          </a:p>
        </p:txBody>
      </p:sp>
      <p:sp>
        <p:nvSpPr>
          <p:cNvPr id="437" name="Google Shape;437;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41</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See p. 35- of the report</a:t>
            </a:r>
            <a:endParaRPr/>
          </a:p>
        </p:txBody>
      </p:sp>
      <p:sp>
        <p:nvSpPr>
          <p:cNvPr id="447" name="Google Shape;447;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42</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See p. 53 of the report</a:t>
            </a:r>
            <a:endParaRPr/>
          </a:p>
          <a:p>
            <a:pPr marL="0" lvl="0" indent="0" algn="l" rtl="0">
              <a:spcBef>
                <a:spcPts val="0"/>
              </a:spcBef>
              <a:spcAft>
                <a:spcPts val="0"/>
              </a:spcAft>
              <a:buNone/>
            </a:pPr>
            <a:endParaRPr/>
          </a:p>
        </p:txBody>
      </p:sp>
      <p:sp>
        <p:nvSpPr>
          <p:cNvPr id="454" name="Google Shape;454;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43</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See p. 54 of the report</a:t>
            </a:r>
            <a:endParaRPr/>
          </a:p>
          <a:p>
            <a:pPr marL="0" lvl="0" indent="0" algn="l" rtl="0">
              <a:spcBef>
                <a:spcPts val="0"/>
              </a:spcBef>
              <a:spcAft>
                <a:spcPts val="0"/>
              </a:spcAft>
              <a:buNone/>
            </a:pPr>
            <a:endParaRPr/>
          </a:p>
        </p:txBody>
      </p:sp>
      <p:sp>
        <p:nvSpPr>
          <p:cNvPr id="468" name="Google Shape;468;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44</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0"/>
              <a:t>p. 61 of the report</a:t>
            </a:r>
            <a:endParaRPr/>
          </a:p>
          <a:p>
            <a:pPr marL="0" lvl="0" indent="0" algn="l" rtl="0">
              <a:spcBef>
                <a:spcPts val="0"/>
              </a:spcBef>
              <a:spcAft>
                <a:spcPts val="0"/>
              </a:spcAft>
              <a:buNone/>
            </a:pPr>
            <a:r>
              <a:rPr lang="en-GB" b="1"/>
              <a:t>Ellen MacArthur Foundation copyright:</a:t>
            </a:r>
            <a:endParaRPr/>
          </a:p>
          <a:p>
            <a:pPr marL="0" lvl="0" indent="0" algn="l" rtl="0">
              <a:spcBef>
                <a:spcPts val="0"/>
              </a:spcBef>
              <a:spcAft>
                <a:spcPts val="0"/>
              </a:spcAft>
              <a:buNone/>
            </a:pPr>
            <a:r>
              <a:rPr lang="en-GB" b="1"/>
              <a:t>Using our content or research</a:t>
            </a:r>
            <a:r>
              <a:rPr lang="en-GB"/>
              <a:t> </a:t>
            </a:r>
            <a:endParaRPr/>
          </a:p>
          <a:p>
            <a:pPr marL="0" lvl="0" indent="0" algn="l" rtl="0">
              <a:spcBef>
                <a:spcPts val="0"/>
              </a:spcBef>
              <a:spcAft>
                <a:spcPts val="0"/>
              </a:spcAft>
              <a:buNone/>
            </a:pPr>
            <a:r>
              <a:rPr lang="en-GB"/>
              <a:t>You can use our content if you follow these guidelines.</a:t>
            </a:r>
            <a:endParaRPr/>
          </a:p>
          <a:p>
            <a:pPr marL="0" lvl="0" indent="0" algn="l" rtl="0">
              <a:spcBef>
                <a:spcPts val="0"/>
              </a:spcBef>
              <a:spcAft>
                <a:spcPts val="0"/>
              </a:spcAft>
              <a:buNone/>
            </a:pPr>
            <a:r>
              <a:rPr lang="en-GB"/>
              <a:t>The Ellen MacArthur Foundation is providing its content on the basis you will respect its rights under copyright and other intellectual property law. </a:t>
            </a:r>
            <a:endParaRPr/>
          </a:p>
          <a:p>
            <a:pPr marL="0" lvl="0" indent="0" algn="l" rtl="0">
              <a:spcBef>
                <a:spcPts val="0"/>
              </a:spcBef>
              <a:spcAft>
                <a:spcPts val="0"/>
              </a:spcAft>
              <a:buNone/>
            </a:pPr>
            <a:r>
              <a:rPr lang="en-GB"/>
              <a:t>You may use; adapt; copy; and/or translate the Ellen MacArthur Foundation content provided on its/our website only for educational or personal use, to further the Foundation’s charitable objectives i.e. to accelerate the transition to a circular economy. </a:t>
            </a:r>
            <a:endParaRPr/>
          </a:p>
          <a:p>
            <a:pPr marL="0" lvl="0" indent="0" algn="l" rtl="0">
              <a:spcBef>
                <a:spcPts val="0"/>
              </a:spcBef>
              <a:spcAft>
                <a:spcPts val="0"/>
              </a:spcAft>
              <a:buNone/>
            </a:pPr>
            <a:r>
              <a:rPr lang="en-GB"/>
              <a:t>You must acknowledge that the Ellen MacArthur Foundation is the source of the original content by ensuring the correct form of the copyright notice is marked on any use, adaptations, copies or translations of all, or part, of that content. We also ask that you make it clear in your accreditation that it is an unofficial translation by yourselves and you do not suggest or imply that the content has been endorsed or approved by us. </a:t>
            </a:r>
            <a:endParaRPr/>
          </a:p>
          <a:p>
            <a:pPr marL="0" lvl="0" indent="0" algn="l" rtl="0">
              <a:spcBef>
                <a:spcPts val="0"/>
              </a:spcBef>
              <a:spcAft>
                <a:spcPts val="0"/>
              </a:spcAft>
              <a:buNone/>
            </a:pPr>
            <a:r>
              <a:rPr lang="en-GB" b="1"/>
              <a:t>Copyright notices </a:t>
            </a:r>
            <a:endParaRPr/>
          </a:p>
          <a:p>
            <a:pPr marL="0" lvl="0" indent="0" algn="l" rtl="0">
              <a:spcBef>
                <a:spcPts val="0"/>
              </a:spcBef>
              <a:spcAft>
                <a:spcPts val="0"/>
              </a:spcAft>
              <a:buNone/>
            </a:pPr>
            <a:r>
              <a:rPr lang="en-GB"/>
              <a:t>General website content: </a:t>
            </a:r>
            <a:endParaRPr/>
          </a:p>
          <a:p>
            <a:pPr marL="0" lvl="0" indent="0" algn="l" rtl="0">
              <a:spcBef>
                <a:spcPts val="0"/>
              </a:spcBef>
              <a:spcAft>
                <a:spcPts val="0"/>
              </a:spcAft>
              <a:buNone/>
            </a:pPr>
            <a:r>
              <a:rPr lang="en-GB"/>
              <a:t>Copyright © Ellen MacArthur Foundation (YEAR), </a:t>
            </a:r>
            <a:r>
              <a:rPr lang="en-GB" u="sng">
                <a:solidFill>
                  <a:schemeClr val="hlink"/>
                </a:solidFill>
                <a:hlinkClick r:id="rId3"/>
              </a:rPr>
              <a:t>www.ellenmacarthurfoundation.org</a:t>
            </a:r>
            <a:endParaRPr/>
          </a:p>
          <a:p>
            <a:pPr marL="0" lvl="0" indent="0" algn="l" rtl="0">
              <a:spcBef>
                <a:spcPts val="0"/>
              </a:spcBef>
              <a:spcAft>
                <a:spcPts val="0"/>
              </a:spcAft>
              <a:buNone/>
            </a:pPr>
            <a:r>
              <a:rPr lang="en-GB"/>
              <a:t>Publications: </a:t>
            </a:r>
            <a:endParaRPr/>
          </a:p>
          <a:p>
            <a:pPr marL="0" lvl="0" indent="0" algn="l" rtl="0">
              <a:spcBef>
                <a:spcPts val="0"/>
              </a:spcBef>
              <a:spcAft>
                <a:spcPts val="0"/>
              </a:spcAft>
              <a:buNone/>
            </a:pPr>
            <a:r>
              <a:rPr lang="en-GB"/>
              <a:t>Copyright © Ellen MacArthur Foundation, Title in italics, page reference, (YEAR) </a:t>
            </a:r>
            <a:endParaRPr/>
          </a:p>
          <a:p>
            <a:pPr marL="0" lvl="0" indent="0" algn="l" rtl="0">
              <a:spcBef>
                <a:spcPts val="0"/>
              </a:spcBef>
              <a:spcAft>
                <a:spcPts val="0"/>
              </a:spcAft>
              <a:buNone/>
            </a:pPr>
            <a:r>
              <a:rPr lang="en-GB"/>
              <a:t>You must not use the content provided to you by EMF in any commercial way or commercially exploit it in any way; use that content for any purpose other than to pursue a fair understanding of the circular economy; interpret or adapt the content in a way which contradicts or perverts its original intent; use that content for any illegal purpose; licence that content; sell that content; rent that content; lease that content; and/or assign or transfer your rights in that content. </a:t>
            </a:r>
            <a:endParaRPr/>
          </a:p>
          <a:p>
            <a:pPr marL="0" lvl="0" indent="0" algn="l" rtl="0">
              <a:spcBef>
                <a:spcPts val="0"/>
              </a:spcBef>
              <a:spcAft>
                <a:spcPts val="0"/>
              </a:spcAft>
              <a:buNone/>
            </a:pPr>
            <a:endParaRPr/>
          </a:p>
        </p:txBody>
      </p:sp>
      <p:sp>
        <p:nvSpPr>
          <p:cNvPr id="475" name="Google Shape;475;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45</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See p. 5 of the Guidelines</a:t>
            </a:r>
            <a:endParaRPr/>
          </a:p>
          <a:p>
            <a:pPr marL="0" lvl="0" indent="0" algn="l" rtl="0">
              <a:spcBef>
                <a:spcPts val="0"/>
              </a:spcBef>
              <a:spcAft>
                <a:spcPts val="0"/>
              </a:spcAft>
              <a:buNone/>
            </a:pPr>
            <a:endParaRPr/>
          </a:p>
        </p:txBody>
      </p:sp>
      <p:sp>
        <p:nvSpPr>
          <p:cNvPr id="483" name="Google Shape;483;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46</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See p. 5 of the Guidelines</a:t>
            </a:r>
            <a:endParaRPr/>
          </a:p>
          <a:p>
            <a:pPr marL="0" lvl="0" indent="0" algn="l" rtl="0">
              <a:spcBef>
                <a:spcPts val="0"/>
              </a:spcBef>
              <a:spcAft>
                <a:spcPts val="0"/>
              </a:spcAft>
              <a:buNone/>
            </a:pPr>
            <a:endParaRPr/>
          </a:p>
        </p:txBody>
      </p:sp>
      <p:sp>
        <p:nvSpPr>
          <p:cNvPr id="499" name="Google Shape;499;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47</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p. 65 of the report</a:t>
            </a:r>
            <a:endParaRPr/>
          </a:p>
          <a:p>
            <a:pPr marL="0" lvl="0" indent="0" algn="l" rtl="0">
              <a:spcBef>
                <a:spcPts val="0"/>
              </a:spcBef>
              <a:spcAft>
                <a:spcPts val="0"/>
              </a:spcAft>
              <a:buNone/>
            </a:pPr>
            <a:endParaRPr/>
          </a:p>
        </p:txBody>
      </p:sp>
      <p:sp>
        <p:nvSpPr>
          <p:cNvPr id="512" name="Google Shape;512;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48</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p. 65 of the report</a:t>
            </a:r>
            <a:endParaRPr/>
          </a:p>
          <a:p>
            <a:pPr marL="0" lvl="0" indent="0" algn="l" rtl="0">
              <a:spcBef>
                <a:spcPts val="0"/>
              </a:spcBef>
              <a:spcAft>
                <a:spcPts val="0"/>
              </a:spcAft>
              <a:buNone/>
            </a:pPr>
            <a:endParaRPr/>
          </a:p>
        </p:txBody>
      </p:sp>
      <p:sp>
        <p:nvSpPr>
          <p:cNvPr id="520" name="Google Shape;520;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49</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p. 3 of the report</a:t>
            </a:r>
            <a:endParaRPr/>
          </a:p>
          <a:p>
            <a:pPr marL="0" lvl="0" indent="0" algn="l" rtl="0">
              <a:spcBef>
                <a:spcPts val="0"/>
              </a:spcBef>
              <a:spcAft>
                <a:spcPts val="0"/>
              </a:spcAft>
              <a:buNone/>
            </a:pPr>
            <a:r>
              <a:rPr lang="en-GB" sz="1300"/>
              <a:t>SPICE - Sustainable Packaging Initiative for Cosmetics. 2020. L’Oréal and Quantis. </a:t>
            </a:r>
            <a:r>
              <a:rPr lang="en-GB" sz="1300" u="sng">
                <a:solidFill>
                  <a:schemeClr val="hlink"/>
                </a:solidFill>
                <a:hlinkClick r:id="rId3"/>
              </a:rPr>
              <a:t>https://open-spice.com/claims-guidelines</a:t>
            </a:r>
            <a:r>
              <a:rPr lang="en-GB" sz="1300"/>
              <a:t>  </a:t>
            </a:r>
            <a:endParaRPr/>
          </a:p>
          <a:p>
            <a:pPr marL="0" lvl="0" indent="0" algn="l" rtl="0">
              <a:spcBef>
                <a:spcPts val="0"/>
              </a:spcBef>
              <a:spcAft>
                <a:spcPts val="0"/>
              </a:spcAft>
              <a:buNone/>
            </a:pPr>
            <a:endParaRPr/>
          </a:p>
        </p:txBody>
      </p:sp>
      <p:sp>
        <p:nvSpPr>
          <p:cNvPr id="528" name="Google Shape;528;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50</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The following slides show four cases of consumer communication aiming at consumer engagement to circular actions</a:t>
            </a:r>
            <a:endParaRPr/>
          </a:p>
        </p:txBody>
      </p:sp>
      <p:sp>
        <p:nvSpPr>
          <p:cNvPr id="168" name="Google Shape;16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5" name="Google Shape;535;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p. 3 of the report</a:t>
            </a:r>
            <a:endParaRPr/>
          </a:p>
          <a:p>
            <a:pPr marL="0" lvl="0" indent="0" algn="l" rtl="0">
              <a:spcBef>
                <a:spcPts val="0"/>
              </a:spcBef>
              <a:spcAft>
                <a:spcPts val="0"/>
              </a:spcAft>
              <a:buNone/>
            </a:pPr>
            <a:r>
              <a:rPr lang="en-GB" sz="1300"/>
              <a:t>SPICE - Sustainable Packaging Initiative for Cosmetics. 2020. L’Oréal and Quantis. </a:t>
            </a:r>
            <a:r>
              <a:rPr lang="en-GB" sz="1300" u="sng">
                <a:solidFill>
                  <a:schemeClr val="hlink"/>
                </a:solidFill>
                <a:hlinkClick r:id="rId3"/>
              </a:rPr>
              <a:t>https://open-spice.com/claims-guidelines</a:t>
            </a:r>
            <a:r>
              <a:rPr lang="en-GB" sz="1300"/>
              <a:t>  </a:t>
            </a:r>
            <a:endParaRPr/>
          </a:p>
          <a:p>
            <a:pPr marL="0" lvl="0" indent="0" algn="l" rtl="0">
              <a:spcBef>
                <a:spcPts val="0"/>
              </a:spcBef>
              <a:spcAft>
                <a:spcPts val="0"/>
              </a:spcAft>
              <a:buNone/>
            </a:pPr>
            <a:endParaRPr/>
          </a:p>
        </p:txBody>
      </p:sp>
      <p:sp>
        <p:nvSpPr>
          <p:cNvPr id="536" name="Google Shape;536;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51</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p. 4 of the report</a:t>
            </a:r>
            <a:endParaRPr/>
          </a:p>
          <a:p>
            <a:pPr marL="0" lvl="0" indent="0" algn="l" rtl="0">
              <a:spcBef>
                <a:spcPts val="0"/>
              </a:spcBef>
              <a:spcAft>
                <a:spcPts val="0"/>
              </a:spcAft>
              <a:buNone/>
            </a:pPr>
            <a:r>
              <a:rPr lang="en-GB" sz="1300"/>
              <a:t>SPICE - Sustainable Packaging Initiative for Cosmetics. 2020. L’Oréal and Quantis. </a:t>
            </a:r>
            <a:r>
              <a:rPr lang="en-GB" sz="1300" u="sng">
                <a:solidFill>
                  <a:schemeClr val="hlink"/>
                </a:solidFill>
                <a:hlinkClick r:id="rId3"/>
              </a:rPr>
              <a:t>https://open-spice.com/claims-guidelines</a:t>
            </a:r>
            <a:r>
              <a:rPr lang="en-GB" sz="1300"/>
              <a:t>  </a:t>
            </a:r>
            <a:endParaRPr/>
          </a:p>
          <a:p>
            <a:pPr marL="0" lvl="0" indent="0" algn="l" rtl="0">
              <a:spcBef>
                <a:spcPts val="0"/>
              </a:spcBef>
              <a:spcAft>
                <a:spcPts val="0"/>
              </a:spcAft>
              <a:buNone/>
            </a:pPr>
            <a:r>
              <a:rPr lang="en-GB" sz="1300"/>
              <a:t>https://www.businesswire.com/news/home/20190604005649/en</a:t>
            </a:r>
            <a:endParaRPr/>
          </a:p>
        </p:txBody>
      </p:sp>
      <p:sp>
        <p:nvSpPr>
          <p:cNvPr id="544" name="Google Shape;544;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52</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2" name="Google Shape;552;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53</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See p. 6 of the SPICE Guidelines</a:t>
            </a:r>
            <a:endParaRPr/>
          </a:p>
          <a:p>
            <a:pPr marL="0" lvl="0" indent="0" algn="l" rtl="0">
              <a:spcBef>
                <a:spcPts val="0"/>
              </a:spcBef>
              <a:spcAft>
                <a:spcPts val="0"/>
              </a:spcAft>
              <a:buNone/>
            </a:pPr>
            <a:endParaRPr/>
          </a:p>
        </p:txBody>
      </p:sp>
      <p:sp>
        <p:nvSpPr>
          <p:cNvPr id="560" name="Google Shape;560;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54</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See p. 7-8 of the SPICE Guidelines</a:t>
            </a:r>
            <a:endParaRPr/>
          </a:p>
          <a:p>
            <a:pPr marL="0" lvl="0" indent="0" algn="l" rtl="0">
              <a:spcBef>
                <a:spcPts val="0"/>
              </a:spcBef>
              <a:spcAft>
                <a:spcPts val="0"/>
              </a:spcAft>
              <a:buNone/>
            </a:pPr>
            <a:endParaRPr/>
          </a:p>
        </p:txBody>
      </p:sp>
      <p:sp>
        <p:nvSpPr>
          <p:cNvPr id="568" name="Google Shape;568;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55</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5" name="Google Shape;575;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See p. 7-8 of the SPICE Guidelines</a:t>
            </a:r>
            <a:endParaRPr/>
          </a:p>
          <a:p>
            <a:pPr marL="0" lvl="0" indent="0" algn="l" rtl="0">
              <a:spcBef>
                <a:spcPts val="0"/>
              </a:spcBef>
              <a:spcAft>
                <a:spcPts val="0"/>
              </a:spcAft>
              <a:buNone/>
            </a:pPr>
            <a:endParaRPr/>
          </a:p>
        </p:txBody>
      </p:sp>
      <p:sp>
        <p:nvSpPr>
          <p:cNvPr id="576" name="Google Shape;576;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56</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See p. 10 of the SPICE Guidelines</a:t>
            </a:r>
            <a:endParaRPr/>
          </a:p>
          <a:p>
            <a:pPr marL="0" lvl="0" indent="0" algn="l" rtl="0">
              <a:spcBef>
                <a:spcPts val="0"/>
              </a:spcBef>
              <a:spcAft>
                <a:spcPts val="0"/>
              </a:spcAft>
              <a:buNone/>
            </a:pPr>
            <a:endParaRPr/>
          </a:p>
        </p:txBody>
      </p:sp>
      <p:sp>
        <p:nvSpPr>
          <p:cNvPr id="588" name="Google Shape;588;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57</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See p. 11 of the SPICE Guidelines</a:t>
            </a:r>
            <a:endParaRPr/>
          </a:p>
          <a:p>
            <a:pPr marL="0" lvl="0" indent="0" algn="l" rtl="0">
              <a:spcBef>
                <a:spcPts val="0"/>
              </a:spcBef>
              <a:spcAft>
                <a:spcPts val="0"/>
              </a:spcAft>
              <a:buNone/>
            </a:pPr>
            <a:endParaRPr/>
          </a:p>
        </p:txBody>
      </p:sp>
      <p:sp>
        <p:nvSpPr>
          <p:cNvPr id="600" name="Google Shape;600;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58</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4" name="Google Shape;624;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See p. 12 of the SPICE Guidelines</a:t>
            </a:r>
            <a:endParaRPr/>
          </a:p>
          <a:p>
            <a:pPr marL="0" lvl="0" indent="0" algn="l" rtl="0">
              <a:spcBef>
                <a:spcPts val="0"/>
              </a:spcBef>
              <a:spcAft>
                <a:spcPts val="0"/>
              </a:spcAft>
              <a:buNone/>
            </a:pPr>
            <a:endParaRPr/>
          </a:p>
        </p:txBody>
      </p:sp>
      <p:sp>
        <p:nvSpPr>
          <p:cNvPr id="625" name="Google Shape;625;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59</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See p. 13 of the SPICE Guidelines</a:t>
            </a:r>
            <a:endParaRPr/>
          </a:p>
          <a:p>
            <a:pPr marL="0" lvl="0" indent="0" algn="l" rtl="0">
              <a:spcBef>
                <a:spcPts val="0"/>
              </a:spcBef>
              <a:spcAft>
                <a:spcPts val="0"/>
              </a:spcAft>
              <a:buNone/>
            </a:pPr>
            <a:endParaRPr/>
          </a:p>
        </p:txBody>
      </p:sp>
      <p:sp>
        <p:nvSpPr>
          <p:cNvPr id="633" name="Google Shape;633;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60</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300"/>
              <a:t>Circle Economy. 2020. Circularity Gap Report Norway. </a:t>
            </a:r>
            <a:r>
              <a:rPr lang="en-GB" sz="1300" u="sng">
                <a:solidFill>
                  <a:schemeClr val="hlink"/>
                </a:solidFill>
                <a:hlinkClick r:id="rId3"/>
              </a:rPr>
              <a:t>https://www.circularity-gap.world/norway</a:t>
            </a:r>
            <a:endParaRPr sz="1300"/>
          </a:p>
          <a:p>
            <a:pPr marL="0" lvl="0" indent="0" algn="l" rtl="0">
              <a:spcBef>
                <a:spcPts val="0"/>
              </a:spcBef>
              <a:spcAft>
                <a:spcPts val="0"/>
              </a:spcAft>
              <a:buNone/>
            </a:pPr>
            <a:endParaRPr/>
          </a:p>
        </p:txBody>
      </p:sp>
      <p:sp>
        <p:nvSpPr>
          <p:cNvPr id="179" name="Google Shape;17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0" name="Google Shape;640;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See p. 16 of the SPICE Guidelines</a:t>
            </a:r>
            <a:endParaRPr/>
          </a:p>
          <a:p>
            <a:pPr marL="0" lvl="0" indent="0" algn="l" rtl="0">
              <a:spcBef>
                <a:spcPts val="0"/>
              </a:spcBef>
              <a:spcAft>
                <a:spcPts val="0"/>
              </a:spcAft>
              <a:buNone/>
            </a:pPr>
            <a:endParaRPr/>
          </a:p>
        </p:txBody>
      </p:sp>
      <p:sp>
        <p:nvSpPr>
          <p:cNvPr id="641" name="Google Shape;641;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61</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See p. 17 of the SPICE Guidelines</a:t>
            </a:r>
            <a:endParaRPr/>
          </a:p>
          <a:p>
            <a:pPr marL="0" lvl="0" indent="0" algn="l" rtl="0">
              <a:spcBef>
                <a:spcPts val="0"/>
              </a:spcBef>
              <a:spcAft>
                <a:spcPts val="0"/>
              </a:spcAft>
              <a:buNone/>
            </a:pPr>
            <a:endParaRPr/>
          </a:p>
        </p:txBody>
      </p:sp>
      <p:sp>
        <p:nvSpPr>
          <p:cNvPr id="649" name="Google Shape;649;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62</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6" name="Google Shape;656;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See p. 20 of the SPICE Guidelines</a:t>
            </a:r>
            <a:endParaRPr/>
          </a:p>
          <a:p>
            <a:pPr marL="0" lvl="0" indent="0" algn="l" rtl="0">
              <a:spcBef>
                <a:spcPts val="0"/>
              </a:spcBef>
              <a:spcAft>
                <a:spcPts val="0"/>
              </a:spcAft>
              <a:buNone/>
            </a:pPr>
            <a:endParaRPr/>
          </a:p>
        </p:txBody>
      </p:sp>
      <p:sp>
        <p:nvSpPr>
          <p:cNvPr id="657" name="Google Shape;657;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63</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4" name="Google Shape;664;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See p. 21 of the SPICE Guidelines</a:t>
            </a:r>
            <a:endParaRPr/>
          </a:p>
          <a:p>
            <a:pPr marL="0" lvl="0" indent="0" algn="l" rtl="0">
              <a:spcBef>
                <a:spcPts val="0"/>
              </a:spcBef>
              <a:spcAft>
                <a:spcPts val="0"/>
              </a:spcAft>
              <a:buNone/>
            </a:pPr>
            <a:endParaRPr/>
          </a:p>
        </p:txBody>
      </p:sp>
      <p:sp>
        <p:nvSpPr>
          <p:cNvPr id="665" name="Google Shape;665;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64</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2" name="Google Shape;672;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See p. 24 of the SPICE Guidelines</a:t>
            </a:r>
            <a:endParaRPr/>
          </a:p>
          <a:p>
            <a:pPr marL="0" lvl="0" indent="0" algn="l" rtl="0">
              <a:spcBef>
                <a:spcPts val="0"/>
              </a:spcBef>
              <a:spcAft>
                <a:spcPts val="0"/>
              </a:spcAft>
              <a:buNone/>
            </a:pPr>
            <a:endParaRPr/>
          </a:p>
        </p:txBody>
      </p:sp>
      <p:sp>
        <p:nvSpPr>
          <p:cNvPr id="673" name="Google Shape;673;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65</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0" name="Google Shape;680;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See p. 25 of the SPICE Guidelines</a:t>
            </a:r>
            <a:endParaRPr/>
          </a:p>
          <a:p>
            <a:pPr marL="0" lvl="0" indent="0" algn="l" rtl="0">
              <a:spcBef>
                <a:spcPts val="0"/>
              </a:spcBef>
              <a:spcAft>
                <a:spcPts val="0"/>
              </a:spcAft>
              <a:buNone/>
            </a:pPr>
            <a:endParaRPr/>
          </a:p>
        </p:txBody>
      </p:sp>
      <p:sp>
        <p:nvSpPr>
          <p:cNvPr id="681" name="Google Shape;681;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66</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8" name="Google Shape;688;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See p. 28 of the SPICE Guidelines</a:t>
            </a:r>
            <a:endParaRPr/>
          </a:p>
          <a:p>
            <a:pPr marL="0" lvl="0" indent="0" algn="l" rtl="0">
              <a:spcBef>
                <a:spcPts val="0"/>
              </a:spcBef>
              <a:spcAft>
                <a:spcPts val="0"/>
              </a:spcAft>
              <a:buNone/>
            </a:pPr>
            <a:endParaRPr/>
          </a:p>
        </p:txBody>
      </p:sp>
      <p:sp>
        <p:nvSpPr>
          <p:cNvPr id="689" name="Google Shape;689;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67</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6" name="Google Shape;696;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See p. 29 of the SPICE Guidelines</a:t>
            </a:r>
            <a:endParaRPr/>
          </a:p>
          <a:p>
            <a:pPr marL="0" lvl="0" indent="0" algn="l" rtl="0">
              <a:spcBef>
                <a:spcPts val="0"/>
              </a:spcBef>
              <a:spcAft>
                <a:spcPts val="0"/>
              </a:spcAft>
              <a:buNone/>
            </a:pPr>
            <a:endParaRPr/>
          </a:p>
        </p:txBody>
      </p:sp>
      <p:sp>
        <p:nvSpPr>
          <p:cNvPr id="697" name="Google Shape;697;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68</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4" name="Google Shape;704;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See p. 32 of the SPICE Guidelines</a:t>
            </a:r>
            <a:endParaRPr/>
          </a:p>
          <a:p>
            <a:pPr marL="0" lvl="0" indent="0" algn="l" rtl="0">
              <a:spcBef>
                <a:spcPts val="0"/>
              </a:spcBef>
              <a:spcAft>
                <a:spcPts val="0"/>
              </a:spcAft>
              <a:buNone/>
            </a:pPr>
            <a:endParaRPr/>
          </a:p>
        </p:txBody>
      </p:sp>
      <p:sp>
        <p:nvSpPr>
          <p:cNvPr id="705" name="Google Shape;705;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69</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2" name="Google Shape;712;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See p. 33 of the SPICE Guidelines</a:t>
            </a:r>
            <a:endParaRPr/>
          </a:p>
          <a:p>
            <a:pPr marL="0" lvl="0" indent="0" algn="l" rtl="0">
              <a:spcBef>
                <a:spcPts val="0"/>
              </a:spcBef>
              <a:spcAft>
                <a:spcPts val="0"/>
              </a:spcAft>
              <a:buNone/>
            </a:pPr>
            <a:endParaRPr/>
          </a:p>
        </p:txBody>
      </p:sp>
      <p:sp>
        <p:nvSpPr>
          <p:cNvPr id="713" name="Google Shape;713;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70</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300"/>
              <a:t>Circle Economy. 2020. Circularity Gap Report Norway. </a:t>
            </a:r>
            <a:r>
              <a:rPr lang="en-GB" sz="1300" u="sng">
                <a:solidFill>
                  <a:schemeClr val="hlink"/>
                </a:solidFill>
                <a:hlinkClick r:id="rId3"/>
              </a:rPr>
              <a:t>https://www.circularity-gap.world/norway</a:t>
            </a:r>
            <a:endParaRPr sz="1300"/>
          </a:p>
          <a:p>
            <a:pPr marL="0" lvl="0" indent="0" algn="l" rtl="0">
              <a:spcBef>
                <a:spcPts val="0"/>
              </a:spcBef>
              <a:spcAft>
                <a:spcPts val="0"/>
              </a:spcAft>
              <a:buNone/>
            </a:pPr>
            <a:endParaRPr/>
          </a:p>
        </p:txBody>
      </p:sp>
      <p:sp>
        <p:nvSpPr>
          <p:cNvPr id="186" name="Google Shape;18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0" name="Google Shape;720;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See p. 36 of the SPICE Guidelines</a:t>
            </a:r>
            <a:endParaRPr/>
          </a:p>
          <a:p>
            <a:pPr marL="0" lvl="0" indent="0" algn="l" rtl="0">
              <a:spcBef>
                <a:spcPts val="0"/>
              </a:spcBef>
              <a:spcAft>
                <a:spcPts val="0"/>
              </a:spcAft>
              <a:buNone/>
            </a:pPr>
            <a:endParaRPr/>
          </a:p>
        </p:txBody>
      </p:sp>
      <p:sp>
        <p:nvSpPr>
          <p:cNvPr id="721" name="Google Shape;721;p7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71</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8" name="Google Shape;728;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See p. 37 of the SPICE Guidelines</a:t>
            </a:r>
            <a:endParaRPr/>
          </a:p>
          <a:p>
            <a:pPr marL="0" lvl="0" indent="0" algn="l" rtl="0">
              <a:spcBef>
                <a:spcPts val="0"/>
              </a:spcBef>
              <a:spcAft>
                <a:spcPts val="0"/>
              </a:spcAft>
              <a:buNone/>
            </a:pPr>
            <a:endParaRPr/>
          </a:p>
        </p:txBody>
      </p:sp>
      <p:sp>
        <p:nvSpPr>
          <p:cNvPr id="729" name="Google Shape;729;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72</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6" name="Google Shape;736;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See p. 40 of the SPICE Guidelines</a:t>
            </a:r>
            <a:endParaRPr/>
          </a:p>
          <a:p>
            <a:pPr marL="0" lvl="0" indent="0" algn="l" rtl="0">
              <a:spcBef>
                <a:spcPts val="0"/>
              </a:spcBef>
              <a:spcAft>
                <a:spcPts val="0"/>
              </a:spcAft>
              <a:buNone/>
            </a:pPr>
            <a:endParaRPr/>
          </a:p>
        </p:txBody>
      </p:sp>
      <p:sp>
        <p:nvSpPr>
          <p:cNvPr id="737" name="Google Shape;737;p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73</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4" name="Google Shape;744;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See p. 41 of the SPICE Guidelines</a:t>
            </a:r>
            <a:endParaRPr/>
          </a:p>
          <a:p>
            <a:pPr marL="0" lvl="0" indent="0" algn="l" rtl="0">
              <a:spcBef>
                <a:spcPts val="0"/>
              </a:spcBef>
              <a:spcAft>
                <a:spcPts val="0"/>
              </a:spcAft>
              <a:buNone/>
            </a:pPr>
            <a:endParaRPr/>
          </a:p>
        </p:txBody>
      </p:sp>
      <p:sp>
        <p:nvSpPr>
          <p:cNvPr id="745" name="Google Shape;745;p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74</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2" name="Google Shape;752;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See p. 44 of the SPICE Guidelines</a:t>
            </a:r>
            <a:endParaRPr/>
          </a:p>
          <a:p>
            <a:pPr marL="0" lvl="0" indent="0" algn="l" rtl="0">
              <a:spcBef>
                <a:spcPts val="0"/>
              </a:spcBef>
              <a:spcAft>
                <a:spcPts val="0"/>
              </a:spcAft>
              <a:buNone/>
            </a:pPr>
            <a:endParaRPr/>
          </a:p>
        </p:txBody>
      </p:sp>
      <p:sp>
        <p:nvSpPr>
          <p:cNvPr id="753" name="Google Shape;753;p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75</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7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0" name="Google Shape;760;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7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6" name="Google Shape;766;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7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7" name="Google Shape;777;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300"/>
              <a:t>Circle Economy. 2020. Circularity Gap Report Norway. </a:t>
            </a:r>
            <a:r>
              <a:rPr lang="en-GB" sz="1300" u="sng">
                <a:solidFill>
                  <a:schemeClr val="hlink"/>
                </a:solidFill>
                <a:hlinkClick r:id="rId3"/>
              </a:rPr>
              <a:t>https://www.circularity-gap.world/norway</a:t>
            </a:r>
            <a:endParaRPr sz="1300"/>
          </a:p>
          <a:p>
            <a:pPr marL="0" lvl="0" indent="0" algn="l" rtl="0">
              <a:spcBef>
                <a:spcPts val="0"/>
              </a:spcBef>
              <a:spcAft>
                <a:spcPts val="0"/>
              </a:spcAft>
              <a:buNone/>
            </a:pPr>
            <a:endParaRPr/>
          </a:p>
        </p:txBody>
      </p:sp>
      <p:sp>
        <p:nvSpPr>
          <p:cNvPr id="193" name="Google Shape;19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300"/>
              <a:t>Circle Economy. 2020. Circularity Gap Report Norway. </a:t>
            </a:r>
            <a:r>
              <a:rPr lang="en-GB" sz="1300" u="sng">
                <a:solidFill>
                  <a:schemeClr val="hlink"/>
                </a:solidFill>
                <a:hlinkClick r:id="rId3"/>
              </a:rPr>
              <a:t>https://www.circularity-gap.world/norway</a:t>
            </a:r>
            <a:endParaRPr sz="1300"/>
          </a:p>
          <a:p>
            <a:pPr marL="0" lvl="0" indent="0" algn="l" rtl="0">
              <a:spcBef>
                <a:spcPts val="0"/>
              </a:spcBef>
              <a:spcAft>
                <a:spcPts val="0"/>
              </a:spcAft>
              <a:buNone/>
            </a:pPr>
            <a:endParaRPr/>
          </a:p>
        </p:txBody>
      </p:sp>
      <p:sp>
        <p:nvSpPr>
          <p:cNvPr id="200" name="Google Shape;20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jp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jp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 Id="rId14" Type="http://schemas.openxmlformats.org/officeDocument/2006/relationships/hyperlink" Target="https://creativecommons.org/licenses/by-nc-sa/4.0/"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white" type="title">
  <p:cSld name="TITLE">
    <p:spTree>
      <p:nvGrpSpPr>
        <p:cNvPr id="1" name="Shape 21"/>
        <p:cNvGrpSpPr/>
        <p:nvPr/>
      </p:nvGrpSpPr>
      <p:grpSpPr>
        <a:xfrm>
          <a:off x="0" y="0"/>
          <a:ext cx="0" cy="0"/>
          <a:chOff x="0" y="0"/>
          <a:chExt cx="0" cy="0"/>
        </a:xfrm>
      </p:grpSpPr>
      <p:sp>
        <p:nvSpPr>
          <p:cNvPr id="22" name="Google Shape;22;p82"/>
          <p:cNvSpPr txBox="1">
            <a:spLocks noGrp="1"/>
          </p:cNvSpPr>
          <p:nvPr>
            <p:ph type="ctrTitle"/>
          </p:nvPr>
        </p:nvSpPr>
        <p:spPr>
          <a:xfrm>
            <a:off x="550863" y="2757600"/>
            <a:ext cx="11090275" cy="14400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5400"/>
              <a:buFont typeface="Arial"/>
              <a:buNone/>
              <a:defRPr sz="5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82"/>
          <p:cNvSpPr txBox="1">
            <a:spLocks noGrp="1"/>
          </p:cNvSpPr>
          <p:nvPr>
            <p:ph type="subTitle" idx="1"/>
          </p:nvPr>
        </p:nvSpPr>
        <p:spPr>
          <a:xfrm>
            <a:off x="557589" y="4435200"/>
            <a:ext cx="11083550" cy="14400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3200"/>
              <a:buNone/>
              <a:defRPr sz="32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82"/>
          <p:cNvSpPr txBox="1">
            <a:spLocks noGrp="1"/>
          </p:cNvSpPr>
          <p:nvPr>
            <p:ph type="ftr" idx="11"/>
          </p:nvPr>
        </p:nvSpPr>
        <p:spPr>
          <a:xfrm>
            <a:off x="410400" y="6489700"/>
            <a:ext cx="6778800" cy="25401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000">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73">
          <p15:clr>
            <a:srgbClr val="FBAE40"/>
          </p15:clr>
        </p15:guide>
        <p15:guide id="2" pos="75">
          <p15:clr>
            <a:srgbClr val="FBAE40"/>
          </p15:clr>
        </p15:guide>
        <p15:guide id="3" pos="7605">
          <p15:clr>
            <a:srgbClr val="FBAE40"/>
          </p15:clr>
        </p15:guide>
        <p15:guide id="4" orient="horz" pos="424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 white" type="twoObj">
  <p:cSld name="TWO_OBJECTS">
    <p:spTree>
      <p:nvGrpSpPr>
        <p:cNvPr id="1" name="Shape 84"/>
        <p:cNvGrpSpPr/>
        <p:nvPr/>
      </p:nvGrpSpPr>
      <p:grpSpPr>
        <a:xfrm>
          <a:off x="0" y="0"/>
          <a:ext cx="0" cy="0"/>
          <a:chOff x="0" y="0"/>
          <a:chExt cx="0" cy="0"/>
        </a:xfrm>
      </p:grpSpPr>
      <p:sp>
        <p:nvSpPr>
          <p:cNvPr id="85" name="Google Shape;85;p92"/>
          <p:cNvSpPr txBox="1">
            <a:spLocks noGrp="1"/>
          </p:cNvSpPr>
          <p:nvPr>
            <p:ph type="title"/>
          </p:nvPr>
        </p:nvSpPr>
        <p:spPr>
          <a:xfrm>
            <a:off x="410400" y="1078174"/>
            <a:ext cx="10655486" cy="64928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92"/>
          <p:cNvSpPr txBox="1">
            <a:spLocks noGrp="1"/>
          </p:cNvSpPr>
          <p:nvPr>
            <p:ph type="body" idx="1"/>
          </p:nvPr>
        </p:nvSpPr>
        <p:spPr>
          <a:xfrm>
            <a:off x="410400" y="1995748"/>
            <a:ext cx="5181600" cy="405417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92"/>
          <p:cNvSpPr txBox="1">
            <a:spLocks noGrp="1"/>
          </p:cNvSpPr>
          <p:nvPr>
            <p:ph type="body" idx="2"/>
          </p:nvPr>
        </p:nvSpPr>
        <p:spPr>
          <a:xfrm>
            <a:off x="6248399" y="1995748"/>
            <a:ext cx="5387465" cy="405417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92"/>
          <p:cNvSpPr txBox="1">
            <a:spLocks noGrp="1"/>
          </p:cNvSpPr>
          <p:nvPr>
            <p:ph type="ftr" idx="11"/>
          </p:nvPr>
        </p:nvSpPr>
        <p:spPr>
          <a:xfrm>
            <a:off x="410400" y="6489700"/>
            <a:ext cx="6778800" cy="25401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000">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 white" type="twoTxTwoObj">
  <p:cSld name="TWO_OBJECTS_WITH_TEXT">
    <p:spTree>
      <p:nvGrpSpPr>
        <p:cNvPr id="1" name="Shape 89"/>
        <p:cNvGrpSpPr/>
        <p:nvPr/>
      </p:nvGrpSpPr>
      <p:grpSpPr>
        <a:xfrm>
          <a:off x="0" y="0"/>
          <a:ext cx="0" cy="0"/>
          <a:chOff x="0" y="0"/>
          <a:chExt cx="0" cy="0"/>
        </a:xfrm>
      </p:grpSpPr>
      <p:sp>
        <p:nvSpPr>
          <p:cNvPr id="90" name="Google Shape;90;p93"/>
          <p:cNvSpPr txBox="1">
            <a:spLocks noGrp="1"/>
          </p:cNvSpPr>
          <p:nvPr>
            <p:ph type="title"/>
          </p:nvPr>
        </p:nvSpPr>
        <p:spPr>
          <a:xfrm>
            <a:off x="410400" y="1118538"/>
            <a:ext cx="10650635" cy="64928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93"/>
          <p:cNvSpPr txBox="1">
            <a:spLocks noGrp="1"/>
          </p:cNvSpPr>
          <p:nvPr>
            <p:ph type="body" idx="1"/>
          </p:nvPr>
        </p:nvSpPr>
        <p:spPr>
          <a:xfrm>
            <a:off x="410400" y="1902235"/>
            <a:ext cx="5157787" cy="8048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2" name="Google Shape;92;p93"/>
          <p:cNvSpPr txBox="1">
            <a:spLocks noGrp="1"/>
          </p:cNvSpPr>
          <p:nvPr>
            <p:ph type="body" idx="2"/>
          </p:nvPr>
        </p:nvSpPr>
        <p:spPr>
          <a:xfrm>
            <a:off x="410400" y="2849971"/>
            <a:ext cx="5157787" cy="3210587"/>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55600" algn="l">
              <a:lnSpc>
                <a:spcPct val="90000"/>
              </a:lnSpc>
              <a:spcBef>
                <a:spcPts val="500"/>
              </a:spcBef>
              <a:spcAft>
                <a:spcPts val="0"/>
              </a:spcAft>
              <a:buClr>
                <a:schemeClr val="dk1"/>
              </a:buClr>
              <a:buSzPts val="2000"/>
              <a:buChar char="•"/>
              <a:defRPr sz="2000"/>
            </a:lvl2pPr>
            <a:lvl3pPr marL="1371600" lvl="2" indent="-355600" algn="l">
              <a:lnSpc>
                <a:spcPct val="90000"/>
              </a:lnSpc>
              <a:spcBef>
                <a:spcPts val="500"/>
              </a:spcBef>
              <a:spcAft>
                <a:spcPts val="0"/>
              </a:spcAft>
              <a:buClr>
                <a:schemeClr val="dk1"/>
              </a:buClr>
              <a:buSzPts val="2000"/>
              <a:buChar char="•"/>
              <a:defRPr sz="20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93"/>
          <p:cNvSpPr txBox="1">
            <a:spLocks noGrp="1"/>
          </p:cNvSpPr>
          <p:nvPr>
            <p:ph type="body" idx="3"/>
          </p:nvPr>
        </p:nvSpPr>
        <p:spPr>
          <a:xfrm>
            <a:off x="5881687" y="1902235"/>
            <a:ext cx="5183188" cy="8048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4" name="Google Shape;94;p93"/>
          <p:cNvSpPr txBox="1">
            <a:spLocks noGrp="1"/>
          </p:cNvSpPr>
          <p:nvPr>
            <p:ph type="body" idx="4"/>
          </p:nvPr>
        </p:nvSpPr>
        <p:spPr>
          <a:xfrm>
            <a:off x="5881687" y="2849971"/>
            <a:ext cx="5183188" cy="3210588"/>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55600" algn="l">
              <a:lnSpc>
                <a:spcPct val="90000"/>
              </a:lnSpc>
              <a:spcBef>
                <a:spcPts val="500"/>
              </a:spcBef>
              <a:spcAft>
                <a:spcPts val="0"/>
              </a:spcAft>
              <a:buClr>
                <a:schemeClr val="dk1"/>
              </a:buClr>
              <a:buSzPts val="2000"/>
              <a:buChar char="•"/>
              <a:defRPr sz="2000"/>
            </a:lvl2pPr>
            <a:lvl3pPr marL="1371600" lvl="2" indent="-355600" algn="l">
              <a:lnSpc>
                <a:spcPct val="90000"/>
              </a:lnSpc>
              <a:spcBef>
                <a:spcPts val="500"/>
              </a:spcBef>
              <a:spcAft>
                <a:spcPts val="0"/>
              </a:spcAft>
              <a:buClr>
                <a:schemeClr val="dk1"/>
              </a:buClr>
              <a:buSzPts val="2000"/>
              <a:buChar char="•"/>
              <a:defRPr sz="20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93"/>
          <p:cNvSpPr txBox="1">
            <a:spLocks noGrp="1"/>
          </p:cNvSpPr>
          <p:nvPr>
            <p:ph type="ftr" idx="11"/>
          </p:nvPr>
        </p:nvSpPr>
        <p:spPr>
          <a:xfrm>
            <a:off x="410400" y="6489700"/>
            <a:ext cx="6778800" cy="25401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000">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 white" type="titleOnly">
  <p:cSld name="TITLE_ONLY">
    <p:spTree>
      <p:nvGrpSpPr>
        <p:cNvPr id="1" name="Shape 96"/>
        <p:cNvGrpSpPr/>
        <p:nvPr/>
      </p:nvGrpSpPr>
      <p:grpSpPr>
        <a:xfrm>
          <a:off x="0" y="0"/>
          <a:ext cx="0" cy="0"/>
          <a:chOff x="0" y="0"/>
          <a:chExt cx="0" cy="0"/>
        </a:xfrm>
      </p:grpSpPr>
      <p:sp>
        <p:nvSpPr>
          <p:cNvPr id="97" name="Google Shape;97;p94"/>
          <p:cNvSpPr txBox="1">
            <a:spLocks noGrp="1"/>
          </p:cNvSpPr>
          <p:nvPr>
            <p:ph type="title"/>
          </p:nvPr>
        </p:nvSpPr>
        <p:spPr>
          <a:xfrm>
            <a:off x="410400" y="1052626"/>
            <a:ext cx="10651813" cy="64293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94"/>
          <p:cNvSpPr txBox="1">
            <a:spLocks noGrp="1"/>
          </p:cNvSpPr>
          <p:nvPr>
            <p:ph type="ftr" idx="11"/>
          </p:nvPr>
        </p:nvSpPr>
        <p:spPr>
          <a:xfrm>
            <a:off x="410400" y="6489700"/>
            <a:ext cx="6778800" cy="25401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000">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caption - white">
  <p:cSld name="Big caption - white">
    <p:spTree>
      <p:nvGrpSpPr>
        <p:cNvPr id="1" name="Shape 99"/>
        <p:cNvGrpSpPr/>
        <p:nvPr/>
      </p:nvGrpSpPr>
      <p:grpSpPr>
        <a:xfrm>
          <a:off x="0" y="0"/>
          <a:ext cx="0" cy="0"/>
          <a:chOff x="0" y="0"/>
          <a:chExt cx="0" cy="0"/>
        </a:xfrm>
      </p:grpSpPr>
      <p:sp>
        <p:nvSpPr>
          <p:cNvPr id="100" name="Google Shape;100;p95"/>
          <p:cNvSpPr txBox="1">
            <a:spLocks noGrp="1"/>
          </p:cNvSpPr>
          <p:nvPr>
            <p:ph type="title"/>
          </p:nvPr>
        </p:nvSpPr>
        <p:spPr>
          <a:xfrm>
            <a:off x="583679" y="1143245"/>
            <a:ext cx="4853934" cy="314967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4400"/>
              <a:buFont typeface="Arial"/>
              <a:buNone/>
              <a:defRPr sz="4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95"/>
          <p:cNvSpPr txBox="1">
            <a:spLocks noGrp="1"/>
          </p:cNvSpPr>
          <p:nvPr>
            <p:ph type="body" idx="1"/>
          </p:nvPr>
        </p:nvSpPr>
        <p:spPr>
          <a:xfrm>
            <a:off x="6028267" y="1312457"/>
            <a:ext cx="5040000" cy="4663041"/>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a:solidFill>
                  <a:schemeClr val="dk1"/>
                </a:solidFill>
              </a:defRPr>
            </a:lvl1pPr>
            <a:lvl2pPr marL="914400" lvl="1" indent="-406400" algn="l">
              <a:lnSpc>
                <a:spcPct val="90000"/>
              </a:lnSpc>
              <a:spcBef>
                <a:spcPts val="500"/>
              </a:spcBef>
              <a:spcAft>
                <a:spcPts val="0"/>
              </a:spcAft>
              <a:buClr>
                <a:schemeClr val="dk1"/>
              </a:buClr>
              <a:buSzPts val="2800"/>
              <a:buChar char="•"/>
              <a:defRPr>
                <a:solidFill>
                  <a:schemeClr val="dk1"/>
                </a:solidFill>
              </a:defRPr>
            </a:lvl2pPr>
            <a:lvl3pPr marL="1371600" lvl="2" indent="-381000" algn="l">
              <a:lnSpc>
                <a:spcPct val="90000"/>
              </a:lnSpc>
              <a:spcBef>
                <a:spcPts val="500"/>
              </a:spcBef>
              <a:spcAft>
                <a:spcPts val="0"/>
              </a:spcAft>
              <a:buClr>
                <a:schemeClr val="dk1"/>
              </a:buClr>
              <a:buSzPts val="2400"/>
              <a:buChar char="•"/>
              <a:defRPr>
                <a:solidFill>
                  <a:schemeClr val="dk1"/>
                </a:solidFill>
              </a:defRPr>
            </a:lvl3pPr>
            <a:lvl4pPr marL="1828800" lvl="3" indent="-355600" algn="l">
              <a:lnSpc>
                <a:spcPct val="90000"/>
              </a:lnSpc>
              <a:spcBef>
                <a:spcPts val="500"/>
              </a:spcBef>
              <a:spcAft>
                <a:spcPts val="0"/>
              </a:spcAft>
              <a:buClr>
                <a:schemeClr val="dk1"/>
              </a:buClr>
              <a:buSzPts val="2000"/>
              <a:buChar char="•"/>
              <a:defRPr>
                <a:solidFill>
                  <a:schemeClr val="dk1"/>
                </a:solidFill>
              </a:defRPr>
            </a:lvl4pPr>
            <a:lvl5pPr marL="2286000" lvl="4" indent="-355600" algn="l">
              <a:lnSpc>
                <a:spcPct val="90000"/>
              </a:lnSpc>
              <a:spcBef>
                <a:spcPts val="500"/>
              </a:spcBef>
              <a:spcAft>
                <a:spcPts val="0"/>
              </a:spcAft>
              <a:buClr>
                <a:schemeClr val="dk1"/>
              </a:buClr>
              <a:buSzPts val="20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95"/>
          <p:cNvSpPr txBox="1">
            <a:spLocks noGrp="1"/>
          </p:cNvSpPr>
          <p:nvPr>
            <p:ph type="ftr" idx="11"/>
          </p:nvPr>
        </p:nvSpPr>
        <p:spPr>
          <a:xfrm>
            <a:off x="410400" y="6489700"/>
            <a:ext cx="6778800" cy="25401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000">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s and text_2 - white">
  <p:cSld name="Pictures and text_2 - white">
    <p:spTree>
      <p:nvGrpSpPr>
        <p:cNvPr id="1" name="Shape 103"/>
        <p:cNvGrpSpPr/>
        <p:nvPr/>
      </p:nvGrpSpPr>
      <p:grpSpPr>
        <a:xfrm>
          <a:off x="0" y="0"/>
          <a:ext cx="0" cy="0"/>
          <a:chOff x="0" y="0"/>
          <a:chExt cx="0" cy="0"/>
        </a:xfrm>
      </p:grpSpPr>
      <p:sp>
        <p:nvSpPr>
          <p:cNvPr id="104" name="Google Shape;104;p96"/>
          <p:cNvSpPr txBox="1">
            <a:spLocks noGrp="1"/>
          </p:cNvSpPr>
          <p:nvPr>
            <p:ph type="title"/>
          </p:nvPr>
        </p:nvSpPr>
        <p:spPr>
          <a:xfrm>
            <a:off x="414243" y="1078173"/>
            <a:ext cx="10506697" cy="64928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96"/>
          <p:cNvSpPr>
            <a:spLocks noGrp="1"/>
          </p:cNvSpPr>
          <p:nvPr>
            <p:ph type="pic" idx="2"/>
          </p:nvPr>
        </p:nvSpPr>
        <p:spPr>
          <a:xfrm>
            <a:off x="529078" y="1931988"/>
            <a:ext cx="3231889" cy="1593882"/>
          </a:xfrm>
          <a:prstGeom prst="rect">
            <a:avLst/>
          </a:prstGeom>
          <a:noFill/>
          <a:ln>
            <a:noFill/>
          </a:ln>
        </p:spPr>
      </p:sp>
      <p:sp>
        <p:nvSpPr>
          <p:cNvPr id="106" name="Google Shape;106;p96"/>
          <p:cNvSpPr txBox="1">
            <a:spLocks noGrp="1"/>
          </p:cNvSpPr>
          <p:nvPr>
            <p:ph type="body" idx="1"/>
          </p:nvPr>
        </p:nvSpPr>
        <p:spPr>
          <a:xfrm>
            <a:off x="529078" y="3455625"/>
            <a:ext cx="3231889" cy="2541138"/>
          </a:xfrm>
          <a:prstGeom prst="rect">
            <a:avLst/>
          </a:prstGeom>
          <a:solidFill>
            <a:srgbClr val="EFEFEF"/>
          </a:solidFill>
          <a:ln>
            <a:noFill/>
          </a:ln>
        </p:spPr>
        <p:txBody>
          <a:bodyPr spcFirstLastPara="1" wrap="square" lIns="144000" tIns="216000" rIns="144000" bIns="216000" anchor="t" anchorCtr="0">
            <a:noAutofit/>
          </a:bodyPr>
          <a:lstStyle>
            <a:lvl1pPr marL="457200" lvl="0" indent="-228600" algn="l">
              <a:lnSpc>
                <a:spcPct val="100000"/>
              </a:lnSpc>
              <a:spcBef>
                <a:spcPts val="1000"/>
              </a:spcBef>
              <a:spcAft>
                <a:spcPts val="0"/>
              </a:spcAft>
              <a:buClr>
                <a:schemeClr val="dk1"/>
              </a:buClr>
              <a:buSzPts val="1600"/>
              <a:buNone/>
              <a:defRPr sz="1600"/>
            </a:lvl1pPr>
            <a:lvl2pPr marL="914400" lvl="1" indent="-228600" algn="l">
              <a:lnSpc>
                <a:spcPct val="100000"/>
              </a:lnSpc>
              <a:spcBef>
                <a:spcPts val="500"/>
              </a:spcBef>
              <a:spcAft>
                <a:spcPts val="0"/>
              </a:spcAft>
              <a:buClr>
                <a:schemeClr val="dk1"/>
              </a:buClr>
              <a:buSzPts val="1600"/>
              <a:buNone/>
              <a:defRPr sz="1600"/>
            </a:lvl2pPr>
            <a:lvl3pPr marL="1371600" lvl="2" indent="-228600" algn="l">
              <a:lnSpc>
                <a:spcPct val="100000"/>
              </a:lnSpc>
              <a:spcBef>
                <a:spcPts val="500"/>
              </a:spcBef>
              <a:spcAft>
                <a:spcPts val="0"/>
              </a:spcAft>
              <a:buClr>
                <a:schemeClr val="dk1"/>
              </a:buClr>
              <a:buSzPts val="1600"/>
              <a:buNone/>
              <a:defRPr sz="1600"/>
            </a:lvl3pPr>
            <a:lvl4pPr marL="1828800" lvl="3" indent="-228600" algn="l">
              <a:lnSpc>
                <a:spcPct val="100000"/>
              </a:lnSpc>
              <a:spcBef>
                <a:spcPts val="500"/>
              </a:spcBef>
              <a:spcAft>
                <a:spcPts val="0"/>
              </a:spcAft>
              <a:buClr>
                <a:schemeClr val="dk1"/>
              </a:buClr>
              <a:buSzPts val="1600"/>
              <a:buNone/>
              <a:defRPr sz="1600"/>
            </a:lvl4pPr>
            <a:lvl5pPr marL="2286000" lvl="4" indent="-228600" algn="l">
              <a:lnSpc>
                <a:spcPct val="100000"/>
              </a:lnSpc>
              <a:spcBef>
                <a:spcPts val="500"/>
              </a:spcBef>
              <a:spcAft>
                <a:spcPts val="0"/>
              </a:spcAft>
              <a:buClr>
                <a:schemeClr val="dk1"/>
              </a:buClr>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96"/>
          <p:cNvSpPr>
            <a:spLocks noGrp="1"/>
          </p:cNvSpPr>
          <p:nvPr>
            <p:ph type="pic" idx="3"/>
          </p:nvPr>
        </p:nvSpPr>
        <p:spPr>
          <a:xfrm>
            <a:off x="3969788" y="1931988"/>
            <a:ext cx="3231889" cy="1593882"/>
          </a:xfrm>
          <a:prstGeom prst="rect">
            <a:avLst/>
          </a:prstGeom>
          <a:noFill/>
          <a:ln>
            <a:noFill/>
          </a:ln>
        </p:spPr>
      </p:sp>
      <p:sp>
        <p:nvSpPr>
          <p:cNvPr id="108" name="Google Shape;108;p96"/>
          <p:cNvSpPr txBox="1">
            <a:spLocks noGrp="1"/>
          </p:cNvSpPr>
          <p:nvPr>
            <p:ph type="body" idx="4"/>
          </p:nvPr>
        </p:nvSpPr>
        <p:spPr>
          <a:xfrm>
            <a:off x="3969788" y="3455625"/>
            <a:ext cx="3231889" cy="2541138"/>
          </a:xfrm>
          <a:prstGeom prst="rect">
            <a:avLst/>
          </a:prstGeom>
          <a:solidFill>
            <a:srgbClr val="EFEFEF"/>
          </a:solidFill>
          <a:ln>
            <a:noFill/>
          </a:ln>
        </p:spPr>
        <p:txBody>
          <a:bodyPr spcFirstLastPara="1" wrap="square" lIns="144000" tIns="216000" rIns="144000" bIns="216000" anchor="t" anchorCtr="0">
            <a:noAutofit/>
          </a:bodyPr>
          <a:lstStyle>
            <a:lvl1pPr marL="457200" lvl="0" indent="-228600" algn="l">
              <a:lnSpc>
                <a:spcPct val="100000"/>
              </a:lnSpc>
              <a:spcBef>
                <a:spcPts val="1000"/>
              </a:spcBef>
              <a:spcAft>
                <a:spcPts val="0"/>
              </a:spcAft>
              <a:buClr>
                <a:schemeClr val="dk1"/>
              </a:buClr>
              <a:buSzPts val="1600"/>
              <a:buNone/>
              <a:defRPr sz="1600"/>
            </a:lvl1pPr>
            <a:lvl2pPr marL="914400" lvl="1" indent="-228600" algn="l">
              <a:lnSpc>
                <a:spcPct val="100000"/>
              </a:lnSpc>
              <a:spcBef>
                <a:spcPts val="500"/>
              </a:spcBef>
              <a:spcAft>
                <a:spcPts val="0"/>
              </a:spcAft>
              <a:buClr>
                <a:schemeClr val="dk1"/>
              </a:buClr>
              <a:buSzPts val="1600"/>
              <a:buNone/>
              <a:defRPr sz="1600"/>
            </a:lvl2pPr>
            <a:lvl3pPr marL="1371600" lvl="2" indent="-228600" algn="l">
              <a:lnSpc>
                <a:spcPct val="100000"/>
              </a:lnSpc>
              <a:spcBef>
                <a:spcPts val="500"/>
              </a:spcBef>
              <a:spcAft>
                <a:spcPts val="0"/>
              </a:spcAft>
              <a:buClr>
                <a:schemeClr val="dk1"/>
              </a:buClr>
              <a:buSzPts val="1600"/>
              <a:buNone/>
              <a:defRPr sz="1600"/>
            </a:lvl3pPr>
            <a:lvl4pPr marL="1828800" lvl="3" indent="-228600" algn="l">
              <a:lnSpc>
                <a:spcPct val="100000"/>
              </a:lnSpc>
              <a:spcBef>
                <a:spcPts val="500"/>
              </a:spcBef>
              <a:spcAft>
                <a:spcPts val="0"/>
              </a:spcAft>
              <a:buClr>
                <a:schemeClr val="dk1"/>
              </a:buClr>
              <a:buSzPts val="1600"/>
              <a:buNone/>
              <a:defRPr sz="1600"/>
            </a:lvl4pPr>
            <a:lvl5pPr marL="2286000" lvl="4" indent="-228600" algn="l">
              <a:lnSpc>
                <a:spcPct val="100000"/>
              </a:lnSpc>
              <a:spcBef>
                <a:spcPts val="500"/>
              </a:spcBef>
              <a:spcAft>
                <a:spcPts val="0"/>
              </a:spcAft>
              <a:buClr>
                <a:schemeClr val="dk1"/>
              </a:buClr>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96"/>
          <p:cNvSpPr>
            <a:spLocks noGrp="1"/>
          </p:cNvSpPr>
          <p:nvPr>
            <p:ph type="pic" idx="5"/>
          </p:nvPr>
        </p:nvSpPr>
        <p:spPr>
          <a:xfrm>
            <a:off x="7410498" y="1931988"/>
            <a:ext cx="3231889" cy="1593882"/>
          </a:xfrm>
          <a:prstGeom prst="rect">
            <a:avLst/>
          </a:prstGeom>
          <a:noFill/>
          <a:ln>
            <a:noFill/>
          </a:ln>
        </p:spPr>
      </p:sp>
      <p:sp>
        <p:nvSpPr>
          <p:cNvPr id="110" name="Google Shape;110;p96"/>
          <p:cNvSpPr txBox="1">
            <a:spLocks noGrp="1"/>
          </p:cNvSpPr>
          <p:nvPr>
            <p:ph type="body" idx="6"/>
          </p:nvPr>
        </p:nvSpPr>
        <p:spPr>
          <a:xfrm>
            <a:off x="7410498" y="3455625"/>
            <a:ext cx="3231889" cy="2541138"/>
          </a:xfrm>
          <a:prstGeom prst="rect">
            <a:avLst/>
          </a:prstGeom>
          <a:solidFill>
            <a:srgbClr val="EFEFEF"/>
          </a:solidFill>
          <a:ln>
            <a:noFill/>
          </a:ln>
        </p:spPr>
        <p:txBody>
          <a:bodyPr spcFirstLastPara="1" wrap="square" lIns="144000" tIns="216000" rIns="144000" bIns="216000" anchor="t" anchorCtr="0">
            <a:noAutofit/>
          </a:bodyPr>
          <a:lstStyle>
            <a:lvl1pPr marL="457200" lvl="0" indent="-228600" algn="l">
              <a:lnSpc>
                <a:spcPct val="100000"/>
              </a:lnSpc>
              <a:spcBef>
                <a:spcPts val="1000"/>
              </a:spcBef>
              <a:spcAft>
                <a:spcPts val="0"/>
              </a:spcAft>
              <a:buClr>
                <a:schemeClr val="dk1"/>
              </a:buClr>
              <a:buSzPts val="1600"/>
              <a:buNone/>
              <a:defRPr sz="1600"/>
            </a:lvl1pPr>
            <a:lvl2pPr marL="914400" lvl="1" indent="-228600" algn="l">
              <a:lnSpc>
                <a:spcPct val="100000"/>
              </a:lnSpc>
              <a:spcBef>
                <a:spcPts val="500"/>
              </a:spcBef>
              <a:spcAft>
                <a:spcPts val="0"/>
              </a:spcAft>
              <a:buClr>
                <a:schemeClr val="dk1"/>
              </a:buClr>
              <a:buSzPts val="1600"/>
              <a:buNone/>
              <a:defRPr sz="1600"/>
            </a:lvl2pPr>
            <a:lvl3pPr marL="1371600" lvl="2" indent="-228600" algn="l">
              <a:lnSpc>
                <a:spcPct val="100000"/>
              </a:lnSpc>
              <a:spcBef>
                <a:spcPts val="500"/>
              </a:spcBef>
              <a:spcAft>
                <a:spcPts val="0"/>
              </a:spcAft>
              <a:buClr>
                <a:schemeClr val="dk1"/>
              </a:buClr>
              <a:buSzPts val="1600"/>
              <a:buNone/>
              <a:defRPr sz="1600"/>
            </a:lvl3pPr>
            <a:lvl4pPr marL="1828800" lvl="3" indent="-228600" algn="l">
              <a:lnSpc>
                <a:spcPct val="100000"/>
              </a:lnSpc>
              <a:spcBef>
                <a:spcPts val="500"/>
              </a:spcBef>
              <a:spcAft>
                <a:spcPts val="0"/>
              </a:spcAft>
              <a:buClr>
                <a:schemeClr val="dk1"/>
              </a:buClr>
              <a:buSzPts val="1600"/>
              <a:buNone/>
              <a:defRPr sz="1600"/>
            </a:lvl4pPr>
            <a:lvl5pPr marL="2286000" lvl="4" indent="-228600" algn="l">
              <a:lnSpc>
                <a:spcPct val="100000"/>
              </a:lnSpc>
              <a:spcBef>
                <a:spcPts val="500"/>
              </a:spcBef>
              <a:spcAft>
                <a:spcPts val="0"/>
              </a:spcAft>
              <a:buClr>
                <a:schemeClr val="dk1"/>
              </a:buClr>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96"/>
          <p:cNvSpPr txBox="1">
            <a:spLocks noGrp="1"/>
          </p:cNvSpPr>
          <p:nvPr>
            <p:ph type="ftr" idx="11"/>
          </p:nvPr>
        </p:nvSpPr>
        <p:spPr>
          <a:xfrm>
            <a:off x="410400" y="6489700"/>
            <a:ext cx="6778800" cy="25401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000">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12"/>
        <p:cNvGrpSpPr/>
        <p:nvPr/>
      </p:nvGrpSpPr>
      <p:grpSpPr>
        <a:xfrm>
          <a:off x="0" y="0"/>
          <a:ext cx="0" cy="0"/>
          <a:chOff x="0" y="0"/>
          <a:chExt cx="0" cy="0"/>
        </a:xfrm>
      </p:grpSpPr>
      <p:sp>
        <p:nvSpPr>
          <p:cNvPr id="113" name="Google Shape;113;p97"/>
          <p:cNvSpPr txBox="1">
            <a:spLocks noGrp="1"/>
          </p:cNvSpPr>
          <p:nvPr>
            <p:ph type="ftr" idx="11"/>
          </p:nvPr>
        </p:nvSpPr>
        <p:spPr>
          <a:xfrm>
            <a:off x="410400" y="6489700"/>
            <a:ext cx="6778800" cy="25401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97"/>
          <p:cNvSpPr txBox="1">
            <a:spLocks noGrp="1"/>
          </p:cNvSpPr>
          <p:nvPr>
            <p:ph type="title"/>
          </p:nvPr>
        </p:nvSpPr>
        <p:spPr>
          <a:xfrm>
            <a:off x="410400" y="1156272"/>
            <a:ext cx="10515600" cy="64561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97"/>
          <p:cNvSpPr txBox="1">
            <a:spLocks noGrp="1"/>
          </p:cNvSpPr>
          <p:nvPr>
            <p:ph type="body" idx="1"/>
          </p:nvPr>
        </p:nvSpPr>
        <p:spPr>
          <a:xfrm>
            <a:off x="410400" y="1951846"/>
            <a:ext cx="10515600" cy="415124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picture - white">
  <p:cSld name="Big picture - white">
    <p:spTree>
      <p:nvGrpSpPr>
        <p:cNvPr id="1" name="Shape 116"/>
        <p:cNvGrpSpPr/>
        <p:nvPr/>
      </p:nvGrpSpPr>
      <p:grpSpPr>
        <a:xfrm>
          <a:off x="0" y="0"/>
          <a:ext cx="0" cy="0"/>
          <a:chOff x="0" y="0"/>
          <a:chExt cx="0" cy="0"/>
        </a:xfrm>
      </p:grpSpPr>
      <p:sp>
        <p:nvSpPr>
          <p:cNvPr id="117" name="Google Shape;117;p98"/>
          <p:cNvSpPr>
            <a:spLocks noGrp="1"/>
          </p:cNvSpPr>
          <p:nvPr>
            <p:ph type="pic" idx="2"/>
          </p:nvPr>
        </p:nvSpPr>
        <p:spPr>
          <a:xfrm>
            <a:off x="299924" y="1148576"/>
            <a:ext cx="11521374" cy="4897997"/>
          </a:xfrm>
          <a:prstGeom prst="rect">
            <a:avLst/>
          </a:prstGeom>
          <a:noFill/>
          <a:ln>
            <a:noFill/>
          </a:ln>
        </p:spPr>
      </p:sp>
      <p:sp>
        <p:nvSpPr>
          <p:cNvPr id="118" name="Google Shape;118;p98"/>
          <p:cNvSpPr txBox="1">
            <a:spLocks noGrp="1"/>
          </p:cNvSpPr>
          <p:nvPr>
            <p:ph type="ftr" idx="11"/>
          </p:nvPr>
        </p:nvSpPr>
        <p:spPr>
          <a:xfrm>
            <a:off x="410400" y="6489700"/>
            <a:ext cx="6778800" cy="25401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000">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73">
          <p15:clr>
            <a:srgbClr val="FBAE40"/>
          </p15:clr>
        </p15:guide>
        <p15:guide id="2" pos="75">
          <p15:clr>
            <a:srgbClr val="FBAE40"/>
          </p15:clr>
        </p15:guide>
        <p15:guide id="3" pos="7605">
          <p15:clr>
            <a:srgbClr val="FBAE40"/>
          </p15:clr>
        </p15:guide>
        <p15:guide id="4" orient="horz" pos="424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Ending FI - purple">
  <p:cSld name="Ending FI - purple">
    <p:bg>
      <p:bgPr>
        <a:solidFill>
          <a:schemeClr val="lt1"/>
        </a:solidFill>
        <a:effectLst/>
      </p:bgPr>
    </p:bg>
    <p:spTree>
      <p:nvGrpSpPr>
        <p:cNvPr id="1" name="Shape 119"/>
        <p:cNvGrpSpPr/>
        <p:nvPr/>
      </p:nvGrpSpPr>
      <p:grpSpPr>
        <a:xfrm>
          <a:off x="0" y="0"/>
          <a:ext cx="0" cy="0"/>
          <a:chOff x="0" y="0"/>
          <a:chExt cx="0" cy="0"/>
        </a:xfrm>
      </p:grpSpPr>
      <p:pic>
        <p:nvPicPr>
          <p:cNvPr id="120" name="Google Shape;120;p99"/>
          <p:cNvPicPr preferRelativeResize="0"/>
          <p:nvPr/>
        </p:nvPicPr>
        <p:blipFill rotWithShape="1">
          <a:blip r:embed="rId2">
            <a:alphaModFix/>
          </a:blip>
          <a:srcRect r="11809" b="2324"/>
          <a:stretch/>
        </p:blipFill>
        <p:spPr>
          <a:xfrm>
            <a:off x="0" y="1"/>
            <a:ext cx="12208933" cy="6095716"/>
          </a:xfrm>
          <a:prstGeom prst="rect">
            <a:avLst/>
          </a:prstGeom>
          <a:noFill/>
          <a:ln>
            <a:noFill/>
          </a:ln>
        </p:spPr>
      </p:pic>
      <p:pic>
        <p:nvPicPr>
          <p:cNvPr id="121" name="Google Shape;121;p99" descr="Packall_logo"/>
          <p:cNvPicPr preferRelativeResize="0"/>
          <p:nvPr/>
        </p:nvPicPr>
        <p:blipFill rotWithShape="1">
          <a:blip r:embed="rId3">
            <a:alphaModFix/>
          </a:blip>
          <a:srcRect/>
          <a:stretch/>
        </p:blipFill>
        <p:spPr>
          <a:xfrm>
            <a:off x="268590" y="117181"/>
            <a:ext cx="7020518" cy="2417566"/>
          </a:xfrm>
          <a:prstGeom prst="rect">
            <a:avLst/>
          </a:prstGeom>
          <a:noFill/>
          <a:ln>
            <a:noFill/>
          </a:ln>
        </p:spPr>
      </p:pic>
      <p:pic>
        <p:nvPicPr>
          <p:cNvPr id="122" name="Google Shape;122;p99" descr="Co-funded by the Erasmus"/>
          <p:cNvPicPr preferRelativeResize="0"/>
          <p:nvPr/>
        </p:nvPicPr>
        <p:blipFill rotWithShape="1">
          <a:blip r:embed="rId4">
            <a:alphaModFix/>
          </a:blip>
          <a:srcRect r="24555"/>
          <a:stretch/>
        </p:blipFill>
        <p:spPr>
          <a:xfrm>
            <a:off x="169977" y="6095717"/>
            <a:ext cx="2950671" cy="802923"/>
          </a:xfrm>
          <a:prstGeom prst="rect">
            <a:avLst/>
          </a:prstGeom>
          <a:noFill/>
          <a:ln>
            <a:noFill/>
          </a:ln>
        </p:spPr>
      </p:pic>
      <p:pic>
        <p:nvPicPr>
          <p:cNvPr id="123" name="Google Shape;123;p99" descr="CC_logo"/>
          <p:cNvPicPr preferRelativeResize="0"/>
          <p:nvPr/>
        </p:nvPicPr>
        <p:blipFill rotWithShape="1">
          <a:blip r:embed="rId5">
            <a:alphaModFix/>
          </a:blip>
          <a:srcRect/>
          <a:stretch/>
        </p:blipFill>
        <p:spPr>
          <a:xfrm>
            <a:off x="293030" y="5506721"/>
            <a:ext cx="1413822" cy="493056"/>
          </a:xfrm>
          <a:prstGeom prst="rect">
            <a:avLst/>
          </a:prstGeom>
          <a:noFill/>
          <a:ln>
            <a:noFill/>
          </a:ln>
        </p:spPr>
      </p:pic>
      <p:sp>
        <p:nvSpPr>
          <p:cNvPr id="124" name="Google Shape;124;p99"/>
          <p:cNvSpPr/>
          <p:nvPr/>
        </p:nvSpPr>
        <p:spPr>
          <a:xfrm>
            <a:off x="3222503" y="6254968"/>
            <a:ext cx="5245101"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900" b="0" i="0" u="none" strike="noStrike">
                <a:solidFill>
                  <a:srgbClr val="000000"/>
                </a:solidFill>
                <a:latin typeface="Arial"/>
                <a:ea typeface="Arial"/>
                <a:cs typeface="Arial"/>
                <a:sym typeface="Arial"/>
              </a:rPr>
              <a:t>This project has been funded from the European Commission.</a:t>
            </a:r>
            <a:endParaRPr/>
          </a:p>
          <a:p>
            <a:pPr marL="0" marR="0" lvl="0" indent="0" algn="l" rtl="0">
              <a:spcBef>
                <a:spcPts val="0"/>
              </a:spcBef>
              <a:spcAft>
                <a:spcPts val="0"/>
              </a:spcAft>
              <a:buNone/>
            </a:pPr>
            <a:r>
              <a:rPr lang="en-GB" sz="900" b="0" i="0" u="none" strike="noStrike">
                <a:solidFill>
                  <a:srgbClr val="000000"/>
                </a:solidFill>
                <a:latin typeface="Arial"/>
                <a:ea typeface="Arial"/>
                <a:cs typeface="Arial"/>
                <a:sym typeface="Arial"/>
              </a:rPr>
              <a:t>This publication [communication] reflects the views of only of the author, and the Commission cannot be held responsible for any use which may be made of the information contained therein.</a:t>
            </a:r>
            <a:endParaRPr/>
          </a:p>
        </p:txBody>
      </p:sp>
      <p:grpSp>
        <p:nvGrpSpPr>
          <p:cNvPr id="125" name="Google Shape;125;p99"/>
          <p:cNvGrpSpPr/>
          <p:nvPr/>
        </p:nvGrpSpPr>
        <p:grpSpPr>
          <a:xfrm>
            <a:off x="1434853" y="3759923"/>
            <a:ext cx="6106143" cy="1296000"/>
            <a:chOff x="1054150" y="3696928"/>
            <a:chExt cx="7083554" cy="1503451"/>
          </a:xfrm>
        </p:grpSpPr>
        <p:pic>
          <p:nvPicPr>
            <p:cNvPr id="126" name="Google Shape;126;p99"/>
            <p:cNvPicPr preferRelativeResize="0"/>
            <p:nvPr/>
          </p:nvPicPr>
          <p:blipFill rotWithShape="1">
            <a:blip r:embed="rId6">
              <a:alphaModFix/>
            </a:blip>
            <a:srcRect/>
            <a:stretch/>
          </p:blipFill>
          <p:spPr>
            <a:xfrm>
              <a:off x="5203424" y="3696928"/>
              <a:ext cx="547594" cy="864989"/>
            </a:xfrm>
            <a:prstGeom prst="rect">
              <a:avLst/>
            </a:prstGeom>
            <a:noFill/>
            <a:ln>
              <a:noFill/>
            </a:ln>
          </p:spPr>
        </p:pic>
        <p:pic>
          <p:nvPicPr>
            <p:cNvPr id="127" name="Google Shape;127;p99"/>
            <p:cNvPicPr preferRelativeResize="0"/>
            <p:nvPr/>
          </p:nvPicPr>
          <p:blipFill rotWithShape="1">
            <a:blip r:embed="rId7">
              <a:alphaModFix/>
            </a:blip>
            <a:srcRect/>
            <a:stretch/>
          </p:blipFill>
          <p:spPr>
            <a:xfrm>
              <a:off x="1054150" y="3844817"/>
              <a:ext cx="1846995" cy="732119"/>
            </a:xfrm>
            <a:prstGeom prst="rect">
              <a:avLst/>
            </a:prstGeom>
            <a:noFill/>
            <a:ln>
              <a:noFill/>
            </a:ln>
          </p:spPr>
        </p:pic>
        <p:pic>
          <p:nvPicPr>
            <p:cNvPr id="128" name="Google Shape;128;p99"/>
            <p:cNvPicPr preferRelativeResize="0"/>
            <p:nvPr/>
          </p:nvPicPr>
          <p:blipFill rotWithShape="1">
            <a:blip r:embed="rId8">
              <a:alphaModFix/>
            </a:blip>
            <a:srcRect l="12506" t="27690" r="12654" b="26917"/>
            <a:stretch/>
          </p:blipFill>
          <p:spPr>
            <a:xfrm>
              <a:off x="1447307" y="4700310"/>
              <a:ext cx="1060681" cy="471414"/>
            </a:xfrm>
            <a:prstGeom prst="rect">
              <a:avLst/>
            </a:prstGeom>
            <a:noFill/>
            <a:ln>
              <a:noFill/>
            </a:ln>
          </p:spPr>
        </p:pic>
        <p:pic>
          <p:nvPicPr>
            <p:cNvPr id="129" name="Google Shape;129;p99"/>
            <p:cNvPicPr preferRelativeResize="0"/>
            <p:nvPr/>
          </p:nvPicPr>
          <p:blipFill rotWithShape="1">
            <a:blip r:embed="rId9">
              <a:alphaModFix/>
            </a:blip>
            <a:srcRect/>
            <a:stretch/>
          </p:blipFill>
          <p:spPr>
            <a:xfrm>
              <a:off x="6429375" y="4671655"/>
              <a:ext cx="1708329" cy="528724"/>
            </a:xfrm>
            <a:prstGeom prst="rect">
              <a:avLst/>
            </a:prstGeom>
            <a:noFill/>
            <a:ln>
              <a:noFill/>
            </a:ln>
          </p:spPr>
        </p:pic>
        <p:pic>
          <p:nvPicPr>
            <p:cNvPr id="130" name="Google Shape;130;p99"/>
            <p:cNvPicPr preferRelativeResize="0"/>
            <p:nvPr/>
          </p:nvPicPr>
          <p:blipFill rotWithShape="1">
            <a:blip r:embed="rId10">
              <a:alphaModFix/>
            </a:blip>
            <a:srcRect/>
            <a:stretch/>
          </p:blipFill>
          <p:spPr>
            <a:xfrm>
              <a:off x="3287106" y="4727672"/>
              <a:ext cx="1179010" cy="416691"/>
            </a:xfrm>
            <a:prstGeom prst="rect">
              <a:avLst/>
            </a:prstGeom>
            <a:noFill/>
            <a:ln>
              <a:noFill/>
            </a:ln>
          </p:spPr>
        </p:pic>
        <p:pic>
          <p:nvPicPr>
            <p:cNvPr id="131" name="Google Shape;131;p99"/>
            <p:cNvPicPr preferRelativeResize="0"/>
            <p:nvPr/>
          </p:nvPicPr>
          <p:blipFill rotWithShape="1">
            <a:blip r:embed="rId11">
              <a:alphaModFix/>
            </a:blip>
            <a:srcRect/>
            <a:stretch/>
          </p:blipFill>
          <p:spPr>
            <a:xfrm>
              <a:off x="3057891" y="3813664"/>
              <a:ext cx="1637441" cy="645829"/>
            </a:xfrm>
            <a:prstGeom prst="rect">
              <a:avLst/>
            </a:prstGeom>
            <a:noFill/>
            <a:ln>
              <a:noFill/>
            </a:ln>
          </p:spPr>
        </p:pic>
        <p:pic>
          <p:nvPicPr>
            <p:cNvPr id="132" name="Google Shape;132;p99"/>
            <p:cNvPicPr preferRelativeResize="0"/>
            <p:nvPr/>
          </p:nvPicPr>
          <p:blipFill rotWithShape="1">
            <a:blip r:embed="rId12">
              <a:alphaModFix/>
            </a:blip>
            <a:srcRect/>
            <a:stretch/>
          </p:blipFill>
          <p:spPr>
            <a:xfrm>
              <a:off x="6523001" y="3729172"/>
              <a:ext cx="1521076" cy="856111"/>
            </a:xfrm>
            <a:prstGeom prst="rect">
              <a:avLst/>
            </a:prstGeom>
            <a:noFill/>
            <a:ln>
              <a:noFill/>
            </a:ln>
          </p:spPr>
        </p:pic>
        <p:pic>
          <p:nvPicPr>
            <p:cNvPr id="133" name="Google Shape;133;p99" descr="Logo, company name&#10;&#10;Description automatically generated"/>
            <p:cNvPicPr preferRelativeResize="0"/>
            <p:nvPr/>
          </p:nvPicPr>
          <p:blipFill rotWithShape="1">
            <a:blip r:embed="rId13">
              <a:alphaModFix/>
            </a:blip>
            <a:srcRect t="34667" b="38000"/>
            <a:stretch/>
          </p:blipFill>
          <p:spPr>
            <a:xfrm>
              <a:off x="4742436" y="4735177"/>
              <a:ext cx="1469570" cy="401681"/>
            </a:xfrm>
            <a:prstGeom prst="rect">
              <a:avLst/>
            </a:prstGeom>
            <a:solidFill>
              <a:srgbClr val="DDDDDD">
                <a:alpha val="0"/>
              </a:srgbClr>
            </a:solidFill>
            <a:ln>
              <a:noFill/>
            </a:ln>
          </p:spPr>
        </p:pic>
      </p:grpSp>
    </p:spTree>
  </p:cSld>
  <p:clrMapOvr>
    <a:masterClrMapping/>
  </p:clrMapOvr>
  <p:extLst>
    <p:ext uri="{DCECCB84-F9BA-43D5-87BE-67443E8EF086}">
      <p15:sldGuideLst xmlns:p15="http://schemas.microsoft.com/office/powerpoint/2012/main">
        <p15:guide id="1" orient="horz" pos="73">
          <p15:clr>
            <a:srgbClr val="FBAE40"/>
          </p15:clr>
        </p15:guide>
        <p15:guide id="2" pos="75">
          <p15:clr>
            <a:srgbClr val="FBAE40"/>
          </p15:clr>
        </p15:guide>
        <p15:guide id="3" pos="7605">
          <p15:clr>
            <a:srgbClr val="FBAE40"/>
          </p15:clr>
        </p15:guide>
        <p15:guide id="4" orient="horz" pos="424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 white" type="obj">
  <p:cSld name="OBJECT">
    <p:spTree>
      <p:nvGrpSpPr>
        <p:cNvPr id="1" name="Shape 25"/>
        <p:cNvGrpSpPr/>
        <p:nvPr/>
      </p:nvGrpSpPr>
      <p:grpSpPr>
        <a:xfrm>
          <a:off x="0" y="0"/>
          <a:ext cx="0" cy="0"/>
          <a:chOff x="0" y="0"/>
          <a:chExt cx="0" cy="0"/>
        </a:xfrm>
      </p:grpSpPr>
      <p:sp>
        <p:nvSpPr>
          <p:cNvPr id="26" name="Google Shape;26;p83"/>
          <p:cNvSpPr txBox="1">
            <a:spLocks noGrp="1"/>
          </p:cNvSpPr>
          <p:nvPr>
            <p:ph type="title"/>
          </p:nvPr>
        </p:nvSpPr>
        <p:spPr>
          <a:xfrm>
            <a:off x="410400" y="1156272"/>
            <a:ext cx="10515600" cy="64561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83"/>
          <p:cNvSpPr txBox="1">
            <a:spLocks noGrp="1"/>
          </p:cNvSpPr>
          <p:nvPr>
            <p:ph type="body" idx="1"/>
          </p:nvPr>
        </p:nvSpPr>
        <p:spPr>
          <a:xfrm>
            <a:off x="410400" y="1951846"/>
            <a:ext cx="10515600" cy="415124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83"/>
          <p:cNvSpPr txBox="1">
            <a:spLocks noGrp="1"/>
          </p:cNvSpPr>
          <p:nvPr>
            <p:ph type="ftr" idx="11"/>
          </p:nvPr>
        </p:nvSpPr>
        <p:spPr>
          <a:xfrm>
            <a:off x="410400" y="6489700"/>
            <a:ext cx="6778800" cy="25401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000">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s and text_1 - white">
  <p:cSld name="Pictures and text_1 - white">
    <p:spTree>
      <p:nvGrpSpPr>
        <p:cNvPr id="1" name="Shape 29"/>
        <p:cNvGrpSpPr/>
        <p:nvPr/>
      </p:nvGrpSpPr>
      <p:grpSpPr>
        <a:xfrm>
          <a:off x="0" y="0"/>
          <a:ext cx="0" cy="0"/>
          <a:chOff x="0" y="0"/>
          <a:chExt cx="0" cy="0"/>
        </a:xfrm>
      </p:grpSpPr>
      <p:sp>
        <p:nvSpPr>
          <p:cNvPr id="30" name="Google Shape;30;p84"/>
          <p:cNvSpPr txBox="1">
            <a:spLocks noGrp="1"/>
          </p:cNvSpPr>
          <p:nvPr>
            <p:ph type="title"/>
          </p:nvPr>
        </p:nvSpPr>
        <p:spPr>
          <a:xfrm>
            <a:off x="414243" y="1110071"/>
            <a:ext cx="10506697" cy="64928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84"/>
          <p:cNvSpPr>
            <a:spLocks noGrp="1"/>
          </p:cNvSpPr>
          <p:nvPr>
            <p:ph type="pic" idx="2"/>
          </p:nvPr>
        </p:nvSpPr>
        <p:spPr>
          <a:xfrm>
            <a:off x="529077" y="1931988"/>
            <a:ext cx="2502487" cy="1523637"/>
          </a:xfrm>
          <a:prstGeom prst="rect">
            <a:avLst/>
          </a:prstGeom>
          <a:noFill/>
          <a:ln>
            <a:noFill/>
          </a:ln>
        </p:spPr>
      </p:sp>
      <p:sp>
        <p:nvSpPr>
          <p:cNvPr id="32" name="Google Shape;32;p84"/>
          <p:cNvSpPr txBox="1">
            <a:spLocks noGrp="1"/>
          </p:cNvSpPr>
          <p:nvPr>
            <p:ph type="body" idx="1"/>
          </p:nvPr>
        </p:nvSpPr>
        <p:spPr>
          <a:xfrm>
            <a:off x="529077" y="3455625"/>
            <a:ext cx="2502487" cy="2633662"/>
          </a:xfrm>
          <a:prstGeom prst="rect">
            <a:avLst/>
          </a:prstGeom>
          <a:solidFill>
            <a:srgbClr val="EFEFEF"/>
          </a:solidFill>
          <a:ln>
            <a:noFill/>
          </a:ln>
        </p:spPr>
        <p:txBody>
          <a:bodyPr spcFirstLastPara="1" wrap="square" lIns="144000" tIns="216000" rIns="144000" bIns="216000" anchor="t" anchorCtr="0">
            <a:noAutofit/>
          </a:bodyPr>
          <a:lstStyle>
            <a:lvl1pPr marL="457200" lvl="0" indent="-228600" algn="l">
              <a:lnSpc>
                <a:spcPct val="100000"/>
              </a:lnSpc>
              <a:spcBef>
                <a:spcPts val="1000"/>
              </a:spcBef>
              <a:spcAft>
                <a:spcPts val="0"/>
              </a:spcAft>
              <a:buClr>
                <a:schemeClr val="dk1"/>
              </a:buClr>
              <a:buSzPts val="1600"/>
              <a:buNone/>
              <a:defRPr sz="1600">
                <a:solidFill>
                  <a:schemeClr val="dk1"/>
                </a:solidFill>
              </a:defRPr>
            </a:lvl1pPr>
            <a:lvl2pPr marL="914400" lvl="1" indent="-228600" algn="l">
              <a:lnSpc>
                <a:spcPct val="100000"/>
              </a:lnSpc>
              <a:spcBef>
                <a:spcPts val="500"/>
              </a:spcBef>
              <a:spcAft>
                <a:spcPts val="0"/>
              </a:spcAft>
              <a:buClr>
                <a:schemeClr val="dk1"/>
              </a:buClr>
              <a:buSzPts val="1600"/>
              <a:buNone/>
              <a:defRPr sz="1600">
                <a:solidFill>
                  <a:schemeClr val="dk1"/>
                </a:solidFill>
              </a:defRPr>
            </a:lvl2pPr>
            <a:lvl3pPr marL="1371600" lvl="2" indent="-228600" algn="l">
              <a:lnSpc>
                <a:spcPct val="100000"/>
              </a:lnSpc>
              <a:spcBef>
                <a:spcPts val="500"/>
              </a:spcBef>
              <a:spcAft>
                <a:spcPts val="0"/>
              </a:spcAft>
              <a:buClr>
                <a:schemeClr val="dk1"/>
              </a:buClr>
              <a:buSzPts val="1600"/>
              <a:buNone/>
              <a:defRPr sz="1600">
                <a:solidFill>
                  <a:schemeClr val="dk1"/>
                </a:solidFill>
              </a:defRPr>
            </a:lvl3pPr>
            <a:lvl4pPr marL="1828800" lvl="3" indent="-228600" algn="l">
              <a:lnSpc>
                <a:spcPct val="100000"/>
              </a:lnSpc>
              <a:spcBef>
                <a:spcPts val="500"/>
              </a:spcBef>
              <a:spcAft>
                <a:spcPts val="0"/>
              </a:spcAft>
              <a:buClr>
                <a:schemeClr val="dk1"/>
              </a:buClr>
              <a:buSzPts val="1600"/>
              <a:buNone/>
              <a:defRPr sz="1600">
                <a:solidFill>
                  <a:schemeClr val="dk1"/>
                </a:solidFill>
              </a:defRPr>
            </a:lvl4pPr>
            <a:lvl5pPr marL="2286000" lvl="4" indent="-228600" algn="l">
              <a:lnSpc>
                <a:spcPct val="100000"/>
              </a:lnSpc>
              <a:spcBef>
                <a:spcPts val="500"/>
              </a:spcBef>
              <a:spcAft>
                <a:spcPts val="0"/>
              </a:spcAft>
              <a:buClr>
                <a:schemeClr val="dk1"/>
              </a:buClr>
              <a:buSzPts val="1600"/>
              <a:buNone/>
              <a:defRPr sz="16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84"/>
          <p:cNvSpPr>
            <a:spLocks noGrp="1"/>
          </p:cNvSpPr>
          <p:nvPr>
            <p:ph type="pic" idx="3"/>
          </p:nvPr>
        </p:nvSpPr>
        <p:spPr>
          <a:xfrm>
            <a:off x="3203849" y="1931988"/>
            <a:ext cx="2502487" cy="1523637"/>
          </a:xfrm>
          <a:prstGeom prst="rect">
            <a:avLst/>
          </a:prstGeom>
          <a:noFill/>
          <a:ln>
            <a:noFill/>
          </a:ln>
        </p:spPr>
      </p:sp>
      <p:sp>
        <p:nvSpPr>
          <p:cNvPr id="34" name="Google Shape;34;p84"/>
          <p:cNvSpPr txBox="1">
            <a:spLocks noGrp="1"/>
          </p:cNvSpPr>
          <p:nvPr>
            <p:ph type="body" idx="4"/>
          </p:nvPr>
        </p:nvSpPr>
        <p:spPr>
          <a:xfrm>
            <a:off x="3203849" y="3455625"/>
            <a:ext cx="2502487" cy="2633662"/>
          </a:xfrm>
          <a:prstGeom prst="rect">
            <a:avLst/>
          </a:prstGeom>
          <a:solidFill>
            <a:srgbClr val="EFEFEF"/>
          </a:solidFill>
          <a:ln>
            <a:noFill/>
          </a:ln>
        </p:spPr>
        <p:txBody>
          <a:bodyPr spcFirstLastPara="1" wrap="square" lIns="144000" tIns="216000" rIns="144000" bIns="216000" anchor="t" anchorCtr="0">
            <a:noAutofit/>
          </a:bodyPr>
          <a:lstStyle>
            <a:lvl1pPr marL="457200" lvl="0" indent="-228600" algn="l">
              <a:lnSpc>
                <a:spcPct val="100000"/>
              </a:lnSpc>
              <a:spcBef>
                <a:spcPts val="1000"/>
              </a:spcBef>
              <a:spcAft>
                <a:spcPts val="0"/>
              </a:spcAft>
              <a:buClr>
                <a:schemeClr val="dk1"/>
              </a:buClr>
              <a:buSzPts val="1600"/>
              <a:buNone/>
              <a:defRPr sz="1600"/>
            </a:lvl1pPr>
            <a:lvl2pPr marL="914400" lvl="1" indent="-228600" algn="l">
              <a:lnSpc>
                <a:spcPct val="100000"/>
              </a:lnSpc>
              <a:spcBef>
                <a:spcPts val="500"/>
              </a:spcBef>
              <a:spcAft>
                <a:spcPts val="0"/>
              </a:spcAft>
              <a:buClr>
                <a:schemeClr val="dk1"/>
              </a:buClr>
              <a:buSzPts val="1600"/>
              <a:buNone/>
              <a:defRPr sz="1600"/>
            </a:lvl2pPr>
            <a:lvl3pPr marL="1371600" lvl="2" indent="-228600" algn="l">
              <a:lnSpc>
                <a:spcPct val="100000"/>
              </a:lnSpc>
              <a:spcBef>
                <a:spcPts val="500"/>
              </a:spcBef>
              <a:spcAft>
                <a:spcPts val="0"/>
              </a:spcAft>
              <a:buClr>
                <a:schemeClr val="dk1"/>
              </a:buClr>
              <a:buSzPts val="1600"/>
              <a:buNone/>
              <a:defRPr sz="1600"/>
            </a:lvl3pPr>
            <a:lvl4pPr marL="1828800" lvl="3" indent="-228600" algn="l">
              <a:lnSpc>
                <a:spcPct val="100000"/>
              </a:lnSpc>
              <a:spcBef>
                <a:spcPts val="500"/>
              </a:spcBef>
              <a:spcAft>
                <a:spcPts val="0"/>
              </a:spcAft>
              <a:buClr>
                <a:schemeClr val="dk1"/>
              </a:buClr>
              <a:buSzPts val="1600"/>
              <a:buNone/>
              <a:defRPr sz="1600"/>
            </a:lvl4pPr>
            <a:lvl5pPr marL="2286000" lvl="4" indent="-228600" algn="l">
              <a:lnSpc>
                <a:spcPct val="100000"/>
              </a:lnSpc>
              <a:spcBef>
                <a:spcPts val="500"/>
              </a:spcBef>
              <a:spcAft>
                <a:spcPts val="0"/>
              </a:spcAft>
              <a:buClr>
                <a:schemeClr val="dk1"/>
              </a:buClr>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84"/>
          <p:cNvSpPr>
            <a:spLocks noGrp="1"/>
          </p:cNvSpPr>
          <p:nvPr>
            <p:ph type="pic" idx="5"/>
          </p:nvPr>
        </p:nvSpPr>
        <p:spPr>
          <a:xfrm>
            <a:off x="5866181" y="1931988"/>
            <a:ext cx="2502487" cy="1523637"/>
          </a:xfrm>
          <a:prstGeom prst="rect">
            <a:avLst/>
          </a:prstGeom>
          <a:noFill/>
          <a:ln>
            <a:noFill/>
          </a:ln>
        </p:spPr>
      </p:sp>
      <p:sp>
        <p:nvSpPr>
          <p:cNvPr id="36" name="Google Shape;36;p84"/>
          <p:cNvSpPr txBox="1">
            <a:spLocks noGrp="1"/>
          </p:cNvSpPr>
          <p:nvPr>
            <p:ph type="body" idx="6"/>
          </p:nvPr>
        </p:nvSpPr>
        <p:spPr>
          <a:xfrm>
            <a:off x="5866181" y="3455625"/>
            <a:ext cx="2502487" cy="2633662"/>
          </a:xfrm>
          <a:prstGeom prst="rect">
            <a:avLst/>
          </a:prstGeom>
          <a:solidFill>
            <a:srgbClr val="EFEFEF"/>
          </a:solidFill>
          <a:ln>
            <a:noFill/>
          </a:ln>
        </p:spPr>
        <p:txBody>
          <a:bodyPr spcFirstLastPara="1" wrap="square" lIns="144000" tIns="216000" rIns="144000" bIns="216000" anchor="t" anchorCtr="0">
            <a:noAutofit/>
          </a:bodyPr>
          <a:lstStyle>
            <a:lvl1pPr marL="457200" lvl="0" indent="-228600" algn="l">
              <a:lnSpc>
                <a:spcPct val="100000"/>
              </a:lnSpc>
              <a:spcBef>
                <a:spcPts val="1000"/>
              </a:spcBef>
              <a:spcAft>
                <a:spcPts val="0"/>
              </a:spcAft>
              <a:buClr>
                <a:schemeClr val="dk1"/>
              </a:buClr>
              <a:buSzPts val="1600"/>
              <a:buNone/>
              <a:defRPr sz="1600"/>
            </a:lvl1pPr>
            <a:lvl2pPr marL="914400" lvl="1" indent="-228600" algn="l">
              <a:lnSpc>
                <a:spcPct val="100000"/>
              </a:lnSpc>
              <a:spcBef>
                <a:spcPts val="500"/>
              </a:spcBef>
              <a:spcAft>
                <a:spcPts val="0"/>
              </a:spcAft>
              <a:buClr>
                <a:schemeClr val="dk1"/>
              </a:buClr>
              <a:buSzPts val="1600"/>
              <a:buNone/>
              <a:defRPr sz="1600"/>
            </a:lvl2pPr>
            <a:lvl3pPr marL="1371600" lvl="2" indent="-228600" algn="l">
              <a:lnSpc>
                <a:spcPct val="100000"/>
              </a:lnSpc>
              <a:spcBef>
                <a:spcPts val="500"/>
              </a:spcBef>
              <a:spcAft>
                <a:spcPts val="0"/>
              </a:spcAft>
              <a:buClr>
                <a:schemeClr val="dk1"/>
              </a:buClr>
              <a:buSzPts val="1600"/>
              <a:buNone/>
              <a:defRPr sz="1600"/>
            </a:lvl3pPr>
            <a:lvl4pPr marL="1828800" lvl="3" indent="-228600" algn="l">
              <a:lnSpc>
                <a:spcPct val="100000"/>
              </a:lnSpc>
              <a:spcBef>
                <a:spcPts val="500"/>
              </a:spcBef>
              <a:spcAft>
                <a:spcPts val="0"/>
              </a:spcAft>
              <a:buClr>
                <a:schemeClr val="dk1"/>
              </a:buClr>
              <a:buSzPts val="1600"/>
              <a:buNone/>
              <a:defRPr sz="1600"/>
            </a:lvl4pPr>
            <a:lvl5pPr marL="2286000" lvl="4" indent="-228600" algn="l">
              <a:lnSpc>
                <a:spcPct val="100000"/>
              </a:lnSpc>
              <a:spcBef>
                <a:spcPts val="500"/>
              </a:spcBef>
              <a:spcAft>
                <a:spcPts val="0"/>
              </a:spcAft>
              <a:buClr>
                <a:schemeClr val="dk1"/>
              </a:buClr>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84"/>
          <p:cNvSpPr>
            <a:spLocks noGrp="1"/>
          </p:cNvSpPr>
          <p:nvPr>
            <p:ph type="pic" idx="7"/>
          </p:nvPr>
        </p:nvSpPr>
        <p:spPr>
          <a:xfrm>
            <a:off x="8528513" y="1933860"/>
            <a:ext cx="2502487" cy="1523637"/>
          </a:xfrm>
          <a:prstGeom prst="rect">
            <a:avLst/>
          </a:prstGeom>
          <a:noFill/>
          <a:ln>
            <a:noFill/>
          </a:ln>
        </p:spPr>
      </p:sp>
      <p:sp>
        <p:nvSpPr>
          <p:cNvPr id="38" name="Google Shape;38;p84"/>
          <p:cNvSpPr txBox="1">
            <a:spLocks noGrp="1"/>
          </p:cNvSpPr>
          <p:nvPr>
            <p:ph type="body" idx="8"/>
          </p:nvPr>
        </p:nvSpPr>
        <p:spPr>
          <a:xfrm>
            <a:off x="8528513" y="3457497"/>
            <a:ext cx="2502487" cy="2633662"/>
          </a:xfrm>
          <a:prstGeom prst="rect">
            <a:avLst/>
          </a:prstGeom>
          <a:solidFill>
            <a:srgbClr val="EFEFEF"/>
          </a:solidFill>
          <a:ln>
            <a:noFill/>
          </a:ln>
        </p:spPr>
        <p:txBody>
          <a:bodyPr spcFirstLastPara="1" wrap="square" lIns="144000" tIns="216000" rIns="144000" bIns="216000" anchor="t" anchorCtr="0">
            <a:noAutofit/>
          </a:bodyPr>
          <a:lstStyle>
            <a:lvl1pPr marL="457200" lvl="0" indent="-228600" algn="l">
              <a:lnSpc>
                <a:spcPct val="100000"/>
              </a:lnSpc>
              <a:spcBef>
                <a:spcPts val="1000"/>
              </a:spcBef>
              <a:spcAft>
                <a:spcPts val="0"/>
              </a:spcAft>
              <a:buClr>
                <a:schemeClr val="dk1"/>
              </a:buClr>
              <a:buSzPts val="1600"/>
              <a:buNone/>
              <a:defRPr sz="1600"/>
            </a:lvl1pPr>
            <a:lvl2pPr marL="914400" lvl="1" indent="-228600" algn="l">
              <a:lnSpc>
                <a:spcPct val="100000"/>
              </a:lnSpc>
              <a:spcBef>
                <a:spcPts val="500"/>
              </a:spcBef>
              <a:spcAft>
                <a:spcPts val="0"/>
              </a:spcAft>
              <a:buClr>
                <a:schemeClr val="dk1"/>
              </a:buClr>
              <a:buSzPts val="1600"/>
              <a:buNone/>
              <a:defRPr sz="1600"/>
            </a:lvl2pPr>
            <a:lvl3pPr marL="1371600" lvl="2" indent="-228600" algn="l">
              <a:lnSpc>
                <a:spcPct val="100000"/>
              </a:lnSpc>
              <a:spcBef>
                <a:spcPts val="500"/>
              </a:spcBef>
              <a:spcAft>
                <a:spcPts val="0"/>
              </a:spcAft>
              <a:buClr>
                <a:schemeClr val="dk1"/>
              </a:buClr>
              <a:buSzPts val="1600"/>
              <a:buNone/>
              <a:defRPr sz="1600"/>
            </a:lvl3pPr>
            <a:lvl4pPr marL="1828800" lvl="3" indent="-228600" algn="l">
              <a:lnSpc>
                <a:spcPct val="100000"/>
              </a:lnSpc>
              <a:spcBef>
                <a:spcPts val="500"/>
              </a:spcBef>
              <a:spcAft>
                <a:spcPts val="0"/>
              </a:spcAft>
              <a:buClr>
                <a:schemeClr val="dk1"/>
              </a:buClr>
              <a:buSzPts val="1600"/>
              <a:buNone/>
              <a:defRPr sz="1600"/>
            </a:lvl4pPr>
            <a:lvl5pPr marL="2286000" lvl="4" indent="-228600" algn="l">
              <a:lnSpc>
                <a:spcPct val="100000"/>
              </a:lnSpc>
              <a:spcBef>
                <a:spcPts val="500"/>
              </a:spcBef>
              <a:spcAft>
                <a:spcPts val="0"/>
              </a:spcAft>
              <a:buClr>
                <a:schemeClr val="dk1"/>
              </a:buClr>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84"/>
          <p:cNvSpPr txBox="1">
            <a:spLocks noGrp="1"/>
          </p:cNvSpPr>
          <p:nvPr>
            <p:ph type="ftr" idx="11"/>
          </p:nvPr>
        </p:nvSpPr>
        <p:spPr>
          <a:xfrm>
            <a:off x="410400" y="6489700"/>
            <a:ext cx="6778800" cy="25401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000">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Ending EN-CC-BY-NC-SA_Text">
  <p:cSld name="Ending EN-CC-BY-NC-SA_Text">
    <p:bg>
      <p:bgPr>
        <a:solidFill>
          <a:schemeClr val="lt1"/>
        </a:solidFill>
        <a:effectLst/>
      </p:bgPr>
    </p:bg>
    <p:spTree>
      <p:nvGrpSpPr>
        <p:cNvPr id="1" name="Shape 45"/>
        <p:cNvGrpSpPr/>
        <p:nvPr/>
      </p:nvGrpSpPr>
      <p:grpSpPr>
        <a:xfrm>
          <a:off x="0" y="0"/>
          <a:ext cx="0" cy="0"/>
          <a:chOff x="0" y="0"/>
          <a:chExt cx="0" cy="0"/>
        </a:xfrm>
      </p:grpSpPr>
      <p:pic>
        <p:nvPicPr>
          <p:cNvPr id="46" name="Google Shape;46;p86"/>
          <p:cNvPicPr preferRelativeResize="0"/>
          <p:nvPr/>
        </p:nvPicPr>
        <p:blipFill rotWithShape="1">
          <a:blip r:embed="rId2">
            <a:alphaModFix/>
          </a:blip>
          <a:srcRect r="11809" b="2324"/>
          <a:stretch/>
        </p:blipFill>
        <p:spPr>
          <a:xfrm>
            <a:off x="0" y="1"/>
            <a:ext cx="12208933" cy="6095716"/>
          </a:xfrm>
          <a:prstGeom prst="rect">
            <a:avLst/>
          </a:prstGeom>
          <a:noFill/>
          <a:ln>
            <a:noFill/>
          </a:ln>
        </p:spPr>
      </p:pic>
      <p:pic>
        <p:nvPicPr>
          <p:cNvPr id="47" name="Google Shape;47;p86" descr="Packall_logo"/>
          <p:cNvPicPr preferRelativeResize="0"/>
          <p:nvPr/>
        </p:nvPicPr>
        <p:blipFill rotWithShape="1">
          <a:blip r:embed="rId3">
            <a:alphaModFix/>
          </a:blip>
          <a:srcRect/>
          <a:stretch/>
        </p:blipFill>
        <p:spPr>
          <a:xfrm>
            <a:off x="268590" y="117181"/>
            <a:ext cx="7020518" cy="2417566"/>
          </a:xfrm>
          <a:prstGeom prst="rect">
            <a:avLst/>
          </a:prstGeom>
          <a:noFill/>
          <a:ln>
            <a:noFill/>
          </a:ln>
        </p:spPr>
      </p:pic>
      <p:pic>
        <p:nvPicPr>
          <p:cNvPr id="48" name="Google Shape;48;p86" descr="Co-funded by the Erasmus"/>
          <p:cNvPicPr preferRelativeResize="0"/>
          <p:nvPr/>
        </p:nvPicPr>
        <p:blipFill rotWithShape="1">
          <a:blip r:embed="rId4">
            <a:alphaModFix/>
          </a:blip>
          <a:srcRect r="24555"/>
          <a:stretch/>
        </p:blipFill>
        <p:spPr>
          <a:xfrm>
            <a:off x="6083" y="6095717"/>
            <a:ext cx="2950671" cy="802923"/>
          </a:xfrm>
          <a:prstGeom prst="rect">
            <a:avLst/>
          </a:prstGeom>
          <a:noFill/>
          <a:ln>
            <a:noFill/>
          </a:ln>
        </p:spPr>
      </p:pic>
      <p:pic>
        <p:nvPicPr>
          <p:cNvPr id="49" name="Google Shape;49;p86" descr="CC_logo"/>
          <p:cNvPicPr preferRelativeResize="0"/>
          <p:nvPr/>
        </p:nvPicPr>
        <p:blipFill rotWithShape="1">
          <a:blip r:embed="rId5">
            <a:alphaModFix/>
          </a:blip>
          <a:srcRect/>
          <a:stretch/>
        </p:blipFill>
        <p:spPr>
          <a:xfrm>
            <a:off x="135473" y="5202820"/>
            <a:ext cx="1413822" cy="493056"/>
          </a:xfrm>
          <a:prstGeom prst="rect">
            <a:avLst/>
          </a:prstGeom>
          <a:noFill/>
          <a:ln>
            <a:noFill/>
          </a:ln>
        </p:spPr>
      </p:pic>
      <p:sp>
        <p:nvSpPr>
          <p:cNvPr id="50" name="Google Shape;50;p86"/>
          <p:cNvSpPr/>
          <p:nvPr/>
        </p:nvSpPr>
        <p:spPr>
          <a:xfrm>
            <a:off x="3222503" y="6254968"/>
            <a:ext cx="5245101"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900" b="0" i="0" u="none" strike="noStrike">
                <a:solidFill>
                  <a:srgbClr val="000000"/>
                </a:solidFill>
                <a:latin typeface="Arial"/>
                <a:ea typeface="Arial"/>
                <a:cs typeface="Arial"/>
                <a:sym typeface="Arial"/>
              </a:rPr>
              <a:t>This project has been funded from the European Commission.</a:t>
            </a:r>
            <a:endParaRPr/>
          </a:p>
          <a:p>
            <a:pPr marL="0" marR="0" lvl="0" indent="0" algn="l" rtl="0">
              <a:spcBef>
                <a:spcPts val="0"/>
              </a:spcBef>
              <a:spcAft>
                <a:spcPts val="0"/>
              </a:spcAft>
              <a:buNone/>
            </a:pPr>
            <a:r>
              <a:rPr lang="en-GB" sz="900" b="0" i="0" u="none" strike="noStrike">
                <a:solidFill>
                  <a:srgbClr val="000000"/>
                </a:solidFill>
                <a:latin typeface="Arial"/>
                <a:ea typeface="Arial"/>
                <a:cs typeface="Arial"/>
                <a:sym typeface="Arial"/>
              </a:rPr>
              <a:t>This publication [communication] reflects the views of only of the author, and the Commission cannot be held responsible for any use which may be made of the information contained therein.</a:t>
            </a:r>
            <a:endParaRPr/>
          </a:p>
        </p:txBody>
      </p:sp>
      <p:grpSp>
        <p:nvGrpSpPr>
          <p:cNvPr id="51" name="Google Shape;51;p86"/>
          <p:cNvGrpSpPr/>
          <p:nvPr/>
        </p:nvGrpSpPr>
        <p:grpSpPr>
          <a:xfrm>
            <a:off x="1434853" y="3458002"/>
            <a:ext cx="6106143" cy="1296000"/>
            <a:chOff x="1054150" y="3696928"/>
            <a:chExt cx="7083554" cy="1503451"/>
          </a:xfrm>
        </p:grpSpPr>
        <p:pic>
          <p:nvPicPr>
            <p:cNvPr id="52" name="Google Shape;52;p86"/>
            <p:cNvPicPr preferRelativeResize="0"/>
            <p:nvPr/>
          </p:nvPicPr>
          <p:blipFill rotWithShape="1">
            <a:blip r:embed="rId6">
              <a:alphaModFix/>
            </a:blip>
            <a:srcRect/>
            <a:stretch/>
          </p:blipFill>
          <p:spPr>
            <a:xfrm>
              <a:off x="5203424" y="3696928"/>
              <a:ext cx="547594" cy="864989"/>
            </a:xfrm>
            <a:prstGeom prst="rect">
              <a:avLst/>
            </a:prstGeom>
            <a:noFill/>
            <a:ln>
              <a:noFill/>
            </a:ln>
          </p:spPr>
        </p:pic>
        <p:pic>
          <p:nvPicPr>
            <p:cNvPr id="53" name="Google Shape;53;p86"/>
            <p:cNvPicPr preferRelativeResize="0"/>
            <p:nvPr/>
          </p:nvPicPr>
          <p:blipFill rotWithShape="1">
            <a:blip r:embed="rId7">
              <a:alphaModFix/>
            </a:blip>
            <a:srcRect/>
            <a:stretch/>
          </p:blipFill>
          <p:spPr>
            <a:xfrm>
              <a:off x="1054150" y="3844817"/>
              <a:ext cx="1846995" cy="732119"/>
            </a:xfrm>
            <a:prstGeom prst="rect">
              <a:avLst/>
            </a:prstGeom>
            <a:noFill/>
            <a:ln>
              <a:noFill/>
            </a:ln>
          </p:spPr>
        </p:pic>
        <p:pic>
          <p:nvPicPr>
            <p:cNvPr id="54" name="Google Shape;54;p86"/>
            <p:cNvPicPr preferRelativeResize="0"/>
            <p:nvPr/>
          </p:nvPicPr>
          <p:blipFill rotWithShape="1">
            <a:blip r:embed="rId8">
              <a:alphaModFix/>
            </a:blip>
            <a:srcRect l="12506" t="27690" r="12654" b="26917"/>
            <a:stretch/>
          </p:blipFill>
          <p:spPr>
            <a:xfrm>
              <a:off x="1447307" y="4700310"/>
              <a:ext cx="1060681" cy="471414"/>
            </a:xfrm>
            <a:prstGeom prst="rect">
              <a:avLst/>
            </a:prstGeom>
            <a:noFill/>
            <a:ln>
              <a:noFill/>
            </a:ln>
          </p:spPr>
        </p:pic>
        <p:pic>
          <p:nvPicPr>
            <p:cNvPr id="55" name="Google Shape;55;p86"/>
            <p:cNvPicPr preferRelativeResize="0"/>
            <p:nvPr/>
          </p:nvPicPr>
          <p:blipFill rotWithShape="1">
            <a:blip r:embed="rId9">
              <a:alphaModFix/>
            </a:blip>
            <a:srcRect/>
            <a:stretch/>
          </p:blipFill>
          <p:spPr>
            <a:xfrm>
              <a:off x="6429375" y="4671655"/>
              <a:ext cx="1708329" cy="528724"/>
            </a:xfrm>
            <a:prstGeom prst="rect">
              <a:avLst/>
            </a:prstGeom>
            <a:noFill/>
            <a:ln>
              <a:noFill/>
            </a:ln>
          </p:spPr>
        </p:pic>
        <p:pic>
          <p:nvPicPr>
            <p:cNvPr id="56" name="Google Shape;56;p86"/>
            <p:cNvPicPr preferRelativeResize="0"/>
            <p:nvPr/>
          </p:nvPicPr>
          <p:blipFill rotWithShape="1">
            <a:blip r:embed="rId10">
              <a:alphaModFix/>
            </a:blip>
            <a:srcRect/>
            <a:stretch/>
          </p:blipFill>
          <p:spPr>
            <a:xfrm>
              <a:off x="3287106" y="4727672"/>
              <a:ext cx="1179010" cy="416691"/>
            </a:xfrm>
            <a:prstGeom prst="rect">
              <a:avLst/>
            </a:prstGeom>
            <a:noFill/>
            <a:ln>
              <a:noFill/>
            </a:ln>
          </p:spPr>
        </p:pic>
        <p:pic>
          <p:nvPicPr>
            <p:cNvPr id="57" name="Google Shape;57;p86"/>
            <p:cNvPicPr preferRelativeResize="0"/>
            <p:nvPr/>
          </p:nvPicPr>
          <p:blipFill rotWithShape="1">
            <a:blip r:embed="rId11">
              <a:alphaModFix/>
            </a:blip>
            <a:srcRect/>
            <a:stretch/>
          </p:blipFill>
          <p:spPr>
            <a:xfrm>
              <a:off x="3057891" y="3813664"/>
              <a:ext cx="1637441" cy="645829"/>
            </a:xfrm>
            <a:prstGeom prst="rect">
              <a:avLst/>
            </a:prstGeom>
            <a:noFill/>
            <a:ln>
              <a:noFill/>
            </a:ln>
          </p:spPr>
        </p:pic>
        <p:pic>
          <p:nvPicPr>
            <p:cNvPr id="58" name="Google Shape;58;p86"/>
            <p:cNvPicPr preferRelativeResize="0"/>
            <p:nvPr/>
          </p:nvPicPr>
          <p:blipFill rotWithShape="1">
            <a:blip r:embed="rId12">
              <a:alphaModFix/>
            </a:blip>
            <a:srcRect/>
            <a:stretch/>
          </p:blipFill>
          <p:spPr>
            <a:xfrm>
              <a:off x="6523001" y="3729172"/>
              <a:ext cx="1521076" cy="856111"/>
            </a:xfrm>
            <a:prstGeom prst="rect">
              <a:avLst/>
            </a:prstGeom>
            <a:noFill/>
            <a:ln>
              <a:noFill/>
            </a:ln>
          </p:spPr>
        </p:pic>
        <p:pic>
          <p:nvPicPr>
            <p:cNvPr id="59" name="Google Shape;59;p86" descr="Logo, company name&#10;&#10;Description automatically generated"/>
            <p:cNvPicPr preferRelativeResize="0"/>
            <p:nvPr/>
          </p:nvPicPr>
          <p:blipFill rotWithShape="1">
            <a:blip r:embed="rId13">
              <a:alphaModFix/>
            </a:blip>
            <a:srcRect t="34667" b="38000"/>
            <a:stretch/>
          </p:blipFill>
          <p:spPr>
            <a:xfrm>
              <a:off x="4742436" y="4735177"/>
              <a:ext cx="1469570" cy="401681"/>
            </a:xfrm>
            <a:prstGeom prst="rect">
              <a:avLst/>
            </a:prstGeom>
            <a:solidFill>
              <a:srgbClr val="DDDDDD">
                <a:alpha val="0"/>
              </a:srgbClr>
            </a:solidFill>
            <a:ln>
              <a:noFill/>
            </a:ln>
          </p:spPr>
        </p:pic>
      </p:grpSp>
      <p:sp>
        <p:nvSpPr>
          <p:cNvPr id="60" name="Google Shape;60;p86"/>
          <p:cNvSpPr/>
          <p:nvPr/>
        </p:nvSpPr>
        <p:spPr>
          <a:xfrm>
            <a:off x="1739257" y="4907682"/>
            <a:ext cx="6803019" cy="1083333"/>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chemeClr val="dk1"/>
              </a:buClr>
              <a:buSzPts val="700"/>
              <a:buFont typeface="Arial"/>
              <a:buNone/>
            </a:pPr>
            <a:r>
              <a:rPr lang="en-GB" sz="700" b="1">
                <a:solidFill>
                  <a:schemeClr val="dk1"/>
                </a:solidFill>
                <a:latin typeface="Arial"/>
                <a:ea typeface="Arial"/>
                <a:cs typeface="Arial"/>
                <a:sym typeface="Arial"/>
              </a:rPr>
              <a:t>Copyright: CC BY-NC-SA 4.0:</a:t>
            </a:r>
            <a:r>
              <a:rPr lang="en-GB" sz="700">
                <a:solidFill>
                  <a:schemeClr val="dk1"/>
                </a:solidFill>
                <a:latin typeface="Arial"/>
                <a:ea typeface="Arial"/>
                <a:cs typeface="Arial"/>
                <a:sym typeface="Arial"/>
              </a:rPr>
              <a:t>  </a:t>
            </a:r>
            <a:r>
              <a:rPr lang="en-GB" sz="700" u="sng">
                <a:solidFill>
                  <a:srgbClr val="0000FF"/>
                </a:solidFill>
                <a:latin typeface="Arial"/>
                <a:ea typeface="Arial"/>
                <a:cs typeface="Arial"/>
                <a:sym typeface="Arial"/>
                <a:hlinkClick r:id="rId14">
                  <a:extLst>
                    <a:ext uri="{A12FA001-AC4F-418D-AE19-62706E023703}">
                      <ahyp:hlinkClr xmlns:ahyp="http://schemas.microsoft.com/office/drawing/2018/hyperlinkcolor" val="tx"/>
                    </a:ext>
                  </a:extLst>
                </a:hlinkClick>
              </a:rPr>
              <a:t>https://creativecommons.org/licenses/by-nc-sa/4.0/</a:t>
            </a:r>
            <a:endParaRPr sz="700">
              <a:solidFill>
                <a:schemeClr val="dk1"/>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700"/>
              <a:buFont typeface="Arial"/>
              <a:buNone/>
            </a:pPr>
            <a:r>
              <a:rPr lang="en-GB" sz="700">
                <a:solidFill>
                  <a:schemeClr val="dk1"/>
                </a:solidFill>
                <a:latin typeface="Arial"/>
                <a:ea typeface="Arial"/>
                <a:cs typeface="Arial"/>
                <a:sym typeface="Arial"/>
              </a:rPr>
              <a:t>With this license, you are free to share the copy and redistribute the material in any medium or format. You can also adapt remix, transform and build upon the material.</a:t>
            </a:r>
            <a:endParaRPr/>
          </a:p>
          <a:p>
            <a:pPr marL="0" marR="0" lvl="0" indent="0" algn="just" rtl="0">
              <a:lnSpc>
                <a:spcPct val="115000"/>
              </a:lnSpc>
              <a:spcBef>
                <a:spcPts val="0"/>
              </a:spcBef>
              <a:spcAft>
                <a:spcPts val="0"/>
              </a:spcAft>
              <a:buClr>
                <a:schemeClr val="dk1"/>
              </a:buClr>
              <a:buSzPts val="700"/>
              <a:buFont typeface="Arial"/>
              <a:buNone/>
            </a:pPr>
            <a:r>
              <a:rPr lang="en-GB" sz="700" b="1">
                <a:solidFill>
                  <a:schemeClr val="dk1"/>
                </a:solidFill>
                <a:latin typeface="Arial"/>
                <a:ea typeface="Arial"/>
                <a:cs typeface="Arial"/>
                <a:sym typeface="Arial"/>
              </a:rPr>
              <a:t>However only under the following terms:</a:t>
            </a:r>
            <a:endParaRPr sz="700">
              <a:solidFill>
                <a:schemeClr val="dk1"/>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700"/>
              <a:buFont typeface="Arial"/>
              <a:buNone/>
            </a:pPr>
            <a:r>
              <a:rPr lang="en-GB" sz="700" b="1">
                <a:solidFill>
                  <a:schemeClr val="dk1"/>
                </a:solidFill>
                <a:latin typeface="Arial"/>
                <a:ea typeface="Arial"/>
                <a:cs typeface="Arial"/>
                <a:sym typeface="Arial"/>
              </a:rPr>
              <a:t>Attribution — </a:t>
            </a:r>
            <a:r>
              <a:rPr lang="en-GB" sz="700">
                <a:solidFill>
                  <a:schemeClr val="dk1"/>
                </a:solidFill>
                <a:latin typeface="Arial"/>
                <a:ea typeface="Arial"/>
                <a:cs typeface="Arial"/>
                <a:sym typeface="Arial"/>
              </a:rPr>
              <a:t>you must give appropriate credit, provide a link to the license, and indicate if changes were made. You may do so in any reasonable manner, but not in any way that suggests the licensor endorses you or your use.</a:t>
            </a:r>
            <a:endParaRPr/>
          </a:p>
          <a:p>
            <a:pPr marL="0" marR="0" lvl="0" indent="0" algn="just" rtl="0">
              <a:lnSpc>
                <a:spcPct val="115000"/>
              </a:lnSpc>
              <a:spcBef>
                <a:spcPts val="0"/>
              </a:spcBef>
              <a:spcAft>
                <a:spcPts val="0"/>
              </a:spcAft>
              <a:buClr>
                <a:schemeClr val="dk1"/>
              </a:buClr>
              <a:buSzPts val="700"/>
              <a:buFont typeface="Arial"/>
              <a:buNone/>
            </a:pPr>
            <a:r>
              <a:rPr lang="en-GB" sz="700" b="1">
                <a:solidFill>
                  <a:schemeClr val="dk1"/>
                </a:solidFill>
                <a:latin typeface="Arial"/>
                <a:ea typeface="Arial"/>
                <a:cs typeface="Arial"/>
                <a:sym typeface="Arial"/>
              </a:rPr>
              <a:t>NonCommercial</a:t>
            </a:r>
            <a:r>
              <a:rPr lang="en-GB" sz="700">
                <a:solidFill>
                  <a:schemeClr val="dk1"/>
                </a:solidFill>
                <a:latin typeface="Arial"/>
                <a:ea typeface="Arial"/>
                <a:cs typeface="Arial"/>
                <a:sym typeface="Arial"/>
              </a:rPr>
              <a:t> — you may not use the material for commercial purposes.</a:t>
            </a:r>
            <a:endParaRPr/>
          </a:p>
          <a:p>
            <a:pPr marL="0" marR="0" lvl="0" indent="0" algn="just" rtl="0">
              <a:lnSpc>
                <a:spcPct val="115000"/>
              </a:lnSpc>
              <a:spcBef>
                <a:spcPts val="0"/>
              </a:spcBef>
              <a:spcAft>
                <a:spcPts val="0"/>
              </a:spcAft>
              <a:buClr>
                <a:schemeClr val="dk1"/>
              </a:buClr>
              <a:buSzPts val="700"/>
              <a:buFont typeface="Arial"/>
              <a:buNone/>
            </a:pPr>
            <a:r>
              <a:rPr lang="en-GB" sz="700" b="1">
                <a:solidFill>
                  <a:schemeClr val="dk1"/>
                </a:solidFill>
                <a:latin typeface="Arial"/>
                <a:ea typeface="Arial"/>
                <a:cs typeface="Arial"/>
                <a:sym typeface="Arial"/>
              </a:rPr>
              <a:t>ShareAlike — </a:t>
            </a:r>
            <a:r>
              <a:rPr lang="en-GB" sz="700">
                <a:solidFill>
                  <a:schemeClr val="dk1"/>
                </a:solidFill>
                <a:latin typeface="Arial"/>
                <a:ea typeface="Arial"/>
                <a:cs typeface="Arial"/>
                <a:sym typeface="Arial"/>
              </a:rPr>
              <a:t>if you remix, transform, or build upon the material, you must distribute your contributions under the same license as the original.</a:t>
            </a:r>
            <a:endParaRPr/>
          </a:p>
          <a:p>
            <a:pPr marL="0" marR="0" lvl="0" indent="0" algn="just" rtl="0">
              <a:lnSpc>
                <a:spcPct val="115000"/>
              </a:lnSpc>
              <a:spcBef>
                <a:spcPts val="0"/>
              </a:spcBef>
              <a:spcAft>
                <a:spcPts val="0"/>
              </a:spcAft>
              <a:buClr>
                <a:schemeClr val="dk1"/>
              </a:buClr>
              <a:buSzPts val="700"/>
              <a:buFont typeface="Arial"/>
              <a:buNone/>
            </a:pPr>
            <a:r>
              <a:rPr lang="en-GB" sz="700" b="1">
                <a:solidFill>
                  <a:schemeClr val="dk1"/>
                </a:solidFill>
                <a:latin typeface="Arial"/>
                <a:ea typeface="Arial"/>
                <a:cs typeface="Arial"/>
                <a:sym typeface="Arial"/>
              </a:rPr>
              <a:t>No additional restrictions — </a:t>
            </a:r>
            <a:r>
              <a:rPr lang="en-GB" sz="700">
                <a:solidFill>
                  <a:schemeClr val="dk1"/>
                </a:solidFill>
                <a:latin typeface="Arial"/>
                <a:ea typeface="Arial"/>
                <a:cs typeface="Arial"/>
                <a:sym typeface="Arial"/>
              </a:rPr>
              <a:t>you may not apply legal terms or technological measures that legally restrict others from doing anything the license permits.</a:t>
            </a:r>
            <a:endParaRPr/>
          </a:p>
        </p:txBody>
      </p:sp>
    </p:spTree>
  </p:cSld>
  <p:clrMapOvr>
    <a:masterClrMapping/>
  </p:clrMapOvr>
  <p:extLst>
    <p:ext uri="{DCECCB84-F9BA-43D5-87BE-67443E8EF086}">
      <p15:sldGuideLst xmlns:p15="http://schemas.microsoft.com/office/powerpoint/2012/main">
        <p15:guide id="1" orient="horz" pos="73">
          <p15:clr>
            <a:srgbClr val="FBAE40"/>
          </p15:clr>
        </p15:guide>
        <p15:guide id="2" pos="75">
          <p15:clr>
            <a:srgbClr val="FBAE40"/>
          </p15:clr>
        </p15:guide>
        <p15:guide id="3" pos="7605">
          <p15:clr>
            <a:srgbClr val="FBAE40"/>
          </p15:clr>
        </p15:guide>
        <p15:guide id="4" orient="horz" pos="424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1_Cover - purple">
  <p:cSld name="1_Cover - purple">
    <p:bg>
      <p:bgPr>
        <a:solidFill>
          <a:schemeClr val="lt1"/>
        </a:solidFill>
        <a:effectLst/>
      </p:bgPr>
    </p:bg>
    <p:spTree>
      <p:nvGrpSpPr>
        <p:cNvPr id="1" name="Shape 61"/>
        <p:cNvGrpSpPr/>
        <p:nvPr/>
      </p:nvGrpSpPr>
      <p:grpSpPr>
        <a:xfrm>
          <a:off x="0" y="0"/>
          <a:ext cx="0" cy="0"/>
          <a:chOff x="0" y="0"/>
          <a:chExt cx="0" cy="0"/>
        </a:xfrm>
      </p:grpSpPr>
      <p:pic>
        <p:nvPicPr>
          <p:cNvPr id="62" name="Google Shape;62;p87"/>
          <p:cNvPicPr preferRelativeResize="0"/>
          <p:nvPr/>
        </p:nvPicPr>
        <p:blipFill rotWithShape="1">
          <a:blip r:embed="rId2">
            <a:alphaModFix/>
          </a:blip>
          <a:srcRect r="11809"/>
          <a:stretch/>
        </p:blipFill>
        <p:spPr>
          <a:xfrm>
            <a:off x="0" y="0"/>
            <a:ext cx="12208933" cy="6921910"/>
          </a:xfrm>
          <a:prstGeom prst="rect">
            <a:avLst/>
          </a:prstGeom>
          <a:noFill/>
          <a:ln>
            <a:noFill/>
          </a:ln>
        </p:spPr>
      </p:pic>
      <p:pic>
        <p:nvPicPr>
          <p:cNvPr id="63" name="Google Shape;63;p87" descr="Packalli_logo"/>
          <p:cNvPicPr preferRelativeResize="0"/>
          <p:nvPr/>
        </p:nvPicPr>
        <p:blipFill rotWithShape="1">
          <a:blip r:embed="rId3">
            <a:alphaModFix/>
          </a:blip>
          <a:srcRect/>
          <a:stretch/>
        </p:blipFill>
        <p:spPr>
          <a:xfrm>
            <a:off x="268590" y="117180"/>
            <a:ext cx="7373127" cy="2538989"/>
          </a:xfrm>
          <a:prstGeom prst="rect">
            <a:avLst/>
          </a:prstGeom>
          <a:noFill/>
          <a:ln>
            <a:noFill/>
          </a:ln>
        </p:spPr>
      </p:pic>
      <p:sp>
        <p:nvSpPr>
          <p:cNvPr id="64" name="Google Shape;64;p87"/>
          <p:cNvSpPr/>
          <p:nvPr/>
        </p:nvSpPr>
        <p:spPr>
          <a:xfrm>
            <a:off x="268590" y="3924031"/>
            <a:ext cx="8327377"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dk1"/>
                </a:solidFill>
                <a:latin typeface="Arial"/>
                <a:ea typeface="Arial"/>
                <a:cs typeface="Arial"/>
                <a:sym typeface="Arial"/>
              </a:rPr>
              <a:t>Training program: modules</a:t>
            </a:r>
            <a:endParaRPr/>
          </a:p>
          <a:p>
            <a:pPr marL="285750" marR="0" lvl="0" indent="-285750" algn="ctr" rtl="0">
              <a:lnSpc>
                <a:spcPct val="100000"/>
              </a:lnSpc>
              <a:spcBef>
                <a:spcPts val="0"/>
              </a:spcBef>
              <a:spcAft>
                <a:spcPts val="0"/>
              </a:spcAft>
              <a:buClr>
                <a:schemeClr val="dk1"/>
              </a:buClr>
              <a:buSzPts val="2400"/>
              <a:buFont typeface="Arial"/>
              <a:buChar char="•"/>
            </a:pPr>
            <a:r>
              <a:rPr lang="en-GB" sz="2400" b="1">
                <a:solidFill>
                  <a:schemeClr val="dk1"/>
                </a:solidFill>
                <a:latin typeface="Arial"/>
                <a:ea typeface="Arial"/>
                <a:cs typeface="Arial"/>
                <a:sym typeface="Arial"/>
              </a:rPr>
              <a:t>New materials and biomaterials</a:t>
            </a:r>
            <a:endParaRPr/>
          </a:p>
          <a:p>
            <a:pPr marL="285750" marR="0" lvl="0" indent="-285750" algn="ctr" rtl="0">
              <a:spcBef>
                <a:spcPts val="0"/>
              </a:spcBef>
              <a:spcAft>
                <a:spcPts val="0"/>
              </a:spcAft>
              <a:buClr>
                <a:schemeClr val="dk1"/>
              </a:buClr>
              <a:buSzPts val="2400"/>
              <a:buFont typeface="Arial"/>
              <a:buChar char="•"/>
            </a:pPr>
            <a:r>
              <a:rPr lang="en-GB" sz="2400" b="0">
                <a:solidFill>
                  <a:schemeClr val="dk1"/>
                </a:solidFill>
                <a:latin typeface="Arial"/>
                <a:ea typeface="Arial"/>
                <a:cs typeface="Arial"/>
                <a:sym typeface="Arial"/>
              </a:rPr>
              <a:t>Eco-design &amp; novel manufacturing processing</a:t>
            </a:r>
            <a:endParaRPr/>
          </a:p>
          <a:p>
            <a:pPr marL="285750" marR="0" lvl="0" indent="-285750" algn="ctr" rtl="0">
              <a:spcBef>
                <a:spcPts val="0"/>
              </a:spcBef>
              <a:spcAft>
                <a:spcPts val="0"/>
              </a:spcAft>
              <a:buClr>
                <a:schemeClr val="dk1"/>
              </a:buClr>
              <a:buSzPts val="2400"/>
              <a:buFont typeface="Arial"/>
              <a:buChar char="•"/>
            </a:pPr>
            <a:r>
              <a:rPr lang="en-GB" sz="2400">
                <a:solidFill>
                  <a:schemeClr val="dk1"/>
                </a:solidFill>
                <a:latin typeface="Arial"/>
                <a:ea typeface="Arial"/>
                <a:cs typeface="Arial"/>
                <a:sym typeface="Arial"/>
              </a:rPr>
              <a:t>Residue management and valorisation</a:t>
            </a:r>
            <a:endParaRPr/>
          </a:p>
          <a:p>
            <a:pPr marL="285750" marR="0" lvl="0" indent="-285750" algn="ctr" rtl="0">
              <a:lnSpc>
                <a:spcPct val="100000"/>
              </a:lnSpc>
              <a:spcBef>
                <a:spcPts val="0"/>
              </a:spcBef>
              <a:spcAft>
                <a:spcPts val="0"/>
              </a:spcAft>
              <a:buClr>
                <a:schemeClr val="dk1"/>
              </a:buClr>
              <a:buSzPts val="2400"/>
              <a:buFont typeface="Arial"/>
              <a:buChar char="•"/>
            </a:pPr>
            <a:r>
              <a:rPr lang="en-GB" sz="2400">
                <a:solidFill>
                  <a:schemeClr val="dk1"/>
                </a:solidFill>
                <a:latin typeface="Arial"/>
                <a:ea typeface="Arial"/>
                <a:cs typeface="Arial"/>
                <a:sym typeface="Arial"/>
              </a:rPr>
              <a:t>Citizen and Consumer Engagement</a:t>
            </a:r>
            <a:endParaRPr sz="2400">
              <a:solidFill>
                <a:schemeClr val="dk1"/>
              </a:solidFill>
              <a:latin typeface="Arial"/>
              <a:ea typeface="Arial"/>
              <a:cs typeface="Arial"/>
              <a:sym typeface="Arial"/>
            </a:endParaRPr>
          </a:p>
        </p:txBody>
      </p:sp>
      <p:pic>
        <p:nvPicPr>
          <p:cNvPr id="65" name="Google Shape;65;p87" descr="EU_logo"/>
          <p:cNvPicPr preferRelativeResize="0"/>
          <p:nvPr/>
        </p:nvPicPr>
        <p:blipFill rotWithShape="1">
          <a:blip r:embed="rId4">
            <a:alphaModFix/>
          </a:blip>
          <a:srcRect r="24555"/>
          <a:stretch/>
        </p:blipFill>
        <p:spPr>
          <a:xfrm>
            <a:off x="143079" y="6104195"/>
            <a:ext cx="3005029" cy="817715"/>
          </a:xfrm>
          <a:prstGeom prst="rect">
            <a:avLst/>
          </a:prstGeom>
          <a:noFill/>
          <a:ln>
            <a:noFill/>
          </a:ln>
        </p:spPr>
      </p:pic>
      <p:sp>
        <p:nvSpPr>
          <p:cNvPr id="66" name="Google Shape;66;p87"/>
          <p:cNvSpPr/>
          <p:nvPr/>
        </p:nvSpPr>
        <p:spPr>
          <a:xfrm>
            <a:off x="3242770" y="6276355"/>
            <a:ext cx="5245101"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900" b="0" i="0" u="none" strike="noStrike">
                <a:solidFill>
                  <a:srgbClr val="000000"/>
                </a:solidFill>
                <a:latin typeface="Arial"/>
                <a:ea typeface="Arial"/>
                <a:cs typeface="Arial"/>
                <a:sym typeface="Arial"/>
              </a:rPr>
              <a:t>This project has been funded from the European Commission.</a:t>
            </a:r>
            <a:endParaRPr/>
          </a:p>
          <a:p>
            <a:pPr marL="0" marR="0" lvl="0" indent="0" algn="l" rtl="0">
              <a:spcBef>
                <a:spcPts val="0"/>
              </a:spcBef>
              <a:spcAft>
                <a:spcPts val="0"/>
              </a:spcAft>
              <a:buNone/>
            </a:pPr>
            <a:r>
              <a:rPr lang="en-GB" sz="900" b="0" i="0" u="none" strike="noStrike">
                <a:solidFill>
                  <a:srgbClr val="000000"/>
                </a:solidFill>
                <a:latin typeface="Arial"/>
                <a:ea typeface="Arial"/>
                <a:cs typeface="Arial"/>
                <a:sym typeface="Arial"/>
              </a:rPr>
              <a:t>This publication [communication] reflects the views of only of the author, and the Commission cannot be held responsible for any use which may be made of the information contained therein.</a:t>
            </a:r>
            <a:endParaRPr/>
          </a:p>
        </p:txBody>
      </p:sp>
    </p:spTree>
  </p:cSld>
  <p:clrMapOvr>
    <a:masterClrMapping/>
  </p:clrMapOvr>
  <p:extLst>
    <p:ext uri="{DCECCB84-F9BA-43D5-87BE-67443E8EF086}">
      <p15:sldGuideLst xmlns:p15="http://schemas.microsoft.com/office/powerpoint/2012/main">
        <p15:guide id="1" orient="horz" pos="73">
          <p15:clr>
            <a:srgbClr val="FBAE40"/>
          </p15:clr>
        </p15:guide>
        <p15:guide id="2" pos="75">
          <p15:clr>
            <a:srgbClr val="FBAE40"/>
          </p15:clr>
        </p15:guide>
        <p15:guide id="3" pos="7605">
          <p15:clr>
            <a:srgbClr val="FBAE40"/>
          </p15:clr>
        </p15:guide>
        <p15:guide id="4" orient="horz" pos="424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ver - purple">
  <p:cSld name="Cover - purple">
    <p:bg>
      <p:bgPr>
        <a:solidFill>
          <a:schemeClr val="lt1"/>
        </a:solidFill>
        <a:effectLst/>
      </p:bgPr>
    </p:bg>
    <p:spTree>
      <p:nvGrpSpPr>
        <p:cNvPr id="1" name="Shape 67"/>
        <p:cNvGrpSpPr/>
        <p:nvPr/>
      </p:nvGrpSpPr>
      <p:grpSpPr>
        <a:xfrm>
          <a:off x="0" y="0"/>
          <a:ext cx="0" cy="0"/>
          <a:chOff x="0" y="0"/>
          <a:chExt cx="0" cy="0"/>
        </a:xfrm>
      </p:grpSpPr>
      <p:pic>
        <p:nvPicPr>
          <p:cNvPr id="68" name="Google Shape;68;p88"/>
          <p:cNvPicPr preferRelativeResize="0"/>
          <p:nvPr/>
        </p:nvPicPr>
        <p:blipFill rotWithShape="1">
          <a:blip r:embed="rId2">
            <a:alphaModFix/>
          </a:blip>
          <a:srcRect r="11809"/>
          <a:stretch/>
        </p:blipFill>
        <p:spPr>
          <a:xfrm>
            <a:off x="0" y="0"/>
            <a:ext cx="12208933" cy="6921910"/>
          </a:xfrm>
          <a:prstGeom prst="rect">
            <a:avLst/>
          </a:prstGeom>
          <a:noFill/>
          <a:ln>
            <a:noFill/>
          </a:ln>
        </p:spPr>
      </p:pic>
      <p:pic>
        <p:nvPicPr>
          <p:cNvPr id="69" name="Google Shape;69;p88" descr="Packalli_logo"/>
          <p:cNvPicPr preferRelativeResize="0"/>
          <p:nvPr/>
        </p:nvPicPr>
        <p:blipFill rotWithShape="1">
          <a:blip r:embed="rId3">
            <a:alphaModFix/>
          </a:blip>
          <a:srcRect/>
          <a:stretch/>
        </p:blipFill>
        <p:spPr>
          <a:xfrm>
            <a:off x="268590" y="117180"/>
            <a:ext cx="7373127" cy="2538989"/>
          </a:xfrm>
          <a:prstGeom prst="rect">
            <a:avLst/>
          </a:prstGeom>
          <a:noFill/>
          <a:ln>
            <a:noFill/>
          </a:ln>
        </p:spPr>
      </p:pic>
      <p:sp>
        <p:nvSpPr>
          <p:cNvPr id="70" name="Google Shape;70;p88"/>
          <p:cNvSpPr/>
          <p:nvPr/>
        </p:nvSpPr>
        <p:spPr>
          <a:xfrm>
            <a:off x="268590" y="3924031"/>
            <a:ext cx="8327377"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dk1"/>
                </a:solidFill>
                <a:latin typeface="Arial"/>
                <a:ea typeface="Arial"/>
                <a:cs typeface="Arial"/>
                <a:sym typeface="Arial"/>
              </a:rPr>
              <a:t>Training program: modules</a:t>
            </a:r>
            <a:endParaRPr/>
          </a:p>
          <a:p>
            <a:pPr marL="285750" marR="0" lvl="0" indent="-285750" algn="ctr" rtl="0">
              <a:lnSpc>
                <a:spcPct val="100000"/>
              </a:lnSpc>
              <a:spcBef>
                <a:spcPts val="0"/>
              </a:spcBef>
              <a:spcAft>
                <a:spcPts val="0"/>
              </a:spcAft>
              <a:buClr>
                <a:schemeClr val="dk1"/>
              </a:buClr>
              <a:buSzPts val="2400"/>
              <a:buFont typeface="Arial"/>
              <a:buChar char="•"/>
            </a:pPr>
            <a:r>
              <a:rPr lang="en-GB" sz="2400" b="0">
                <a:solidFill>
                  <a:schemeClr val="dk1"/>
                </a:solidFill>
                <a:latin typeface="Arial"/>
                <a:ea typeface="Arial"/>
                <a:cs typeface="Arial"/>
                <a:sym typeface="Arial"/>
              </a:rPr>
              <a:t>New materials and biomaterials</a:t>
            </a:r>
            <a:endParaRPr/>
          </a:p>
          <a:p>
            <a:pPr marL="285750" marR="0" lvl="0" indent="-285750" algn="ctr" rtl="0">
              <a:spcBef>
                <a:spcPts val="0"/>
              </a:spcBef>
              <a:spcAft>
                <a:spcPts val="0"/>
              </a:spcAft>
              <a:buClr>
                <a:schemeClr val="dk1"/>
              </a:buClr>
              <a:buSzPts val="2400"/>
              <a:buFont typeface="Arial"/>
              <a:buChar char="•"/>
            </a:pPr>
            <a:r>
              <a:rPr lang="en-GB" sz="2400" b="1">
                <a:solidFill>
                  <a:schemeClr val="dk1"/>
                </a:solidFill>
                <a:latin typeface="Arial"/>
                <a:ea typeface="Arial"/>
                <a:cs typeface="Arial"/>
                <a:sym typeface="Arial"/>
              </a:rPr>
              <a:t>Eco-design &amp; novel manufacturing processing</a:t>
            </a:r>
            <a:endParaRPr/>
          </a:p>
          <a:p>
            <a:pPr marL="285750" marR="0" lvl="0" indent="-285750" algn="ctr" rtl="0">
              <a:spcBef>
                <a:spcPts val="0"/>
              </a:spcBef>
              <a:spcAft>
                <a:spcPts val="0"/>
              </a:spcAft>
              <a:buClr>
                <a:schemeClr val="dk1"/>
              </a:buClr>
              <a:buSzPts val="2400"/>
              <a:buFont typeface="Arial"/>
              <a:buChar char="•"/>
            </a:pPr>
            <a:r>
              <a:rPr lang="en-GB" sz="2400">
                <a:solidFill>
                  <a:schemeClr val="dk1"/>
                </a:solidFill>
                <a:latin typeface="Arial"/>
                <a:ea typeface="Arial"/>
                <a:cs typeface="Arial"/>
                <a:sym typeface="Arial"/>
              </a:rPr>
              <a:t>Residue management and valorisation</a:t>
            </a:r>
            <a:endParaRPr/>
          </a:p>
          <a:p>
            <a:pPr marL="285750" marR="0" lvl="0" indent="-285750" algn="ctr" rtl="0">
              <a:lnSpc>
                <a:spcPct val="100000"/>
              </a:lnSpc>
              <a:spcBef>
                <a:spcPts val="0"/>
              </a:spcBef>
              <a:spcAft>
                <a:spcPts val="0"/>
              </a:spcAft>
              <a:buClr>
                <a:schemeClr val="dk1"/>
              </a:buClr>
              <a:buSzPts val="2400"/>
              <a:buFont typeface="Arial"/>
              <a:buChar char="•"/>
            </a:pPr>
            <a:r>
              <a:rPr lang="en-GB" sz="2400">
                <a:solidFill>
                  <a:schemeClr val="dk1"/>
                </a:solidFill>
                <a:latin typeface="Arial"/>
                <a:ea typeface="Arial"/>
                <a:cs typeface="Arial"/>
                <a:sym typeface="Arial"/>
              </a:rPr>
              <a:t>Citizen and Consumer Engagement</a:t>
            </a:r>
            <a:endParaRPr sz="2400">
              <a:solidFill>
                <a:schemeClr val="dk1"/>
              </a:solidFill>
              <a:latin typeface="Arial"/>
              <a:ea typeface="Arial"/>
              <a:cs typeface="Arial"/>
              <a:sym typeface="Arial"/>
            </a:endParaRPr>
          </a:p>
        </p:txBody>
      </p:sp>
      <p:pic>
        <p:nvPicPr>
          <p:cNvPr id="71" name="Google Shape;71;p88" descr="EU_logo"/>
          <p:cNvPicPr preferRelativeResize="0"/>
          <p:nvPr/>
        </p:nvPicPr>
        <p:blipFill rotWithShape="1">
          <a:blip r:embed="rId4">
            <a:alphaModFix/>
          </a:blip>
          <a:srcRect r="24555"/>
          <a:stretch/>
        </p:blipFill>
        <p:spPr>
          <a:xfrm>
            <a:off x="143079" y="6104195"/>
            <a:ext cx="3005029" cy="817715"/>
          </a:xfrm>
          <a:prstGeom prst="rect">
            <a:avLst/>
          </a:prstGeom>
          <a:noFill/>
          <a:ln>
            <a:noFill/>
          </a:ln>
        </p:spPr>
      </p:pic>
      <p:sp>
        <p:nvSpPr>
          <p:cNvPr id="72" name="Google Shape;72;p88"/>
          <p:cNvSpPr/>
          <p:nvPr/>
        </p:nvSpPr>
        <p:spPr>
          <a:xfrm>
            <a:off x="3242770" y="6276355"/>
            <a:ext cx="5245101"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900" b="0" i="0" u="none" strike="noStrike">
                <a:solidFill>
                  <a:srgbClr val="000000"/>
                </a:solidFill>
                <a:latin typeface="Arial"/>
                <a:ea typeface="Arial"/>
                <a:cs typeface="Arial"/>
                <a:sym typeface="Arial"/>
              </a:rPr>
              <a:t>This project has been funded from the European Commission.</a:t>
            </a:r>
            <a:endParaRPr/>
          </a:p>
          <a:p>
            <a:pPr marL="0" marR="0" lvl="0" indent="0" algn="l" rtl="0">
              <a:spcBef>
                <a:spcPts val="0"/>
              </a:spcBef>
              <a:spcAft>
                <a:spcPts val="0"/>
              </a:spcAft>
              <a:buNone/>
            </a:pPr>
            <a:r>
              <a:rPr lang="en-GB" sz="900" b="0" i="0" u="none" strike="noStrike">
                <a:solidFill>
                  <a:srgbClr val="000000"/>
                </a:solidFill>
                <a:latin typeface="Arial"/>
                <a:ea typeface="Arial"/>
                <a:cs typeface="Arial"/>
                <a:sym typeface="Arial"/>
              </a:rPr>
              <a:t>This publication [communication] reflects the views of only of the author, and the Commission cannot be held responsible for any use which may be made of the information contained therein.</a:t>
            </a:r>
            <a:endParaRPr/>
          </a:p>
        </p:txBody>
      </p:sp>
    </p:spTree>
  </p:cSld>
  <p:clrMapOvr>
    <a:masterClrMapping/>
  </p:clrMapOvr>
  <p:extLst>
    <p:ext uri="{DCECCB84-F9BA-43D5-87BE-67443E8EF086}">
      <p15:sldGuideLst xmlns:p15="http://schemas.microsoft.com/office/powerpoint/2012/main">
        <p15:guide id="1" orient="horz" pos="73">
          <p15:clr>
            <a:srgbClr val="FBAE40"/>
          </p15:clr>
        </p15:guide>
        <p15:guide id="2" pos="75">
          <p15:clr>
            <a:srgbClr val="FBAE40"/>
          </p15:clr>
        </p15:guide>
        <p15:guide id="3" pos="7605">
          <p15:clr>
            <a:srgbClr val="FBAE40"/>
          </p15:clr>
        </p15:guide>
        <p15:guide id="4" orient="horz" pos="424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2_Cover - purple">
  <p:cSld name="2_Cover - purple">
    <p:bg>
      <p:bgPr>
        <a:solidFill>
          <a:schemeClr val="lt1"/>
        </a:solidFill>
        <a:effectLst/>
      </p:bgPr>
    </p:bg>
    <p:spTree>
      <p:nvGrpSpPr>
        <p:cNvPr id="1" name="Shape 73"/>
        <p:cNvGrpSpPr/>
        <p:nvPr/>
      </p:nvGrpSpPr>
      <p:grpSpPr>
        <a:xfrm>
          <a:off x="0" y="0"/>
          <a:ext cx="0" cy="0"/>
          <a:chOff x="0" y="0"/>
          <a:chExt cx="0" cy="0"/>
        </a:xfrm>
      </p:grpSpPr>
      <p:pic>
        <p:nvPicPr>
          <p:cNvPr id="74" name="Google Shape;74;p89"/>
          <p:cNvPicPr preferRelativeResize="0"/>
          <p:nvPr/>
        </p:nvPicPr>
        <p:blipFill rotWithShape="1">
          <a:blip r:embed="rId2">
            <a:alphaModFix/>
          </a:blip>
          <a:srcRect r="11809"/>
          <a:stretch/>
        </p:blipFill>
        <p:spPr>
          <a:xfrm>
            <a:off x="0" y="0"/>
            <a:ext cx="12208933" cy="6921910"/>
          </a:xfrm>
          <a:prstGeom prst="rect">
            <a:avLst/>
          </a:prstGeom>
          <a:noFill/>
          <a:ln>
            <a:noFill/>
          </a:ln>
        </p:spPr>
      </p:pic>
      <p:pic>
        <p:nvPicPr>
          <p:cNvPr id="75" name="Google Shape;75;p89" descr="Packalli_logo"/>
          <p:cNvPicPr preferRelativeResize="0"/>
          <p:nvPr/>
        </p:nvPicPr>
        <p:blipFill rotWithShape="1">
          <a:blip r:embed="rId3">
            <a:alphaModFix/>
          </a:blip>
          <a:srcRect/>
          <a:stretch/>
        </p:blipFill>
        <p:spPr>
          <a:xfrm>
            <a:off x="268590" y="117180"/>
            <a:ext cx="7373127" cy="2538989"/>
          </a:xfrm>
          <a:prstGeom prst="rect">
            <a:avLst/>
          </a:prstGeom>
          <a:noFill/>
          <a:ln>
            <a:noFill/>
          </a:ln>
        </p:spPr>
      </p:pic>
      <p:sp>
        <p:nvSpPr>
          <p:cNvPr id="76" name="Google Shape;76;p89"/>
          <p:cNvSpPr/>
          <p:nvPr/>
        </p:nvSpPr>
        <p:spPr>
          <a:xfrm>
            <a:off x="268590" y="3924031"/>
            <a:ext cx="8327377"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dk1"/>
                </a:solidFill>
                <a:latin typeface="Arial"/>
                <a:ea typeface="Arial"/>
                <a:cs typeface="Arial"/>
                <a:sym typeface="Arial"/>
              </a:rPr>
              <a:t>Training program: modules</a:t>
            </a:r>
            <a:endParaRPr/>
          </a:p>
          <a:p>
            <a:pPr marL="285750" marR="0" lvl="0" indent="-285750" algn="ctr" rtl="0">
              <a:lnSpc>
                <a:spcPct val="100000"/>
              </a:lnSpc>
              <a:spcBef>
                <a:spcPts val="0"/>
              </a:spcBef>
              <a:spcAft>
                <a:spcPts val="0"/>
              </a:spcAft>
              <a:buClr>
                <a:schemeClr val="dk1"/>
              </a:buClr>
              <a:buSzPts val="2400"/>
              <a:buFont typeface="Arial"/>
              <a:buChar char="•"/>
            </a:pPr>
            <a:r>
              <a:rPr lang="en-GB" sz="2400" b="0">
                <a:solidFill>
                  <a:schemeClr val="dk1"/>
                </a:solidFill>
                <a:latin typeface="Arial"/>
                <a:ea typeface="Arial"/>
                <a:cs typeface="Arial"/>
                <a:sym typeface="Arial"/>
              </a:rPr>
              <a:t>New materials and biomaterials</a:t>
            </a:r>
            <a:endParaRPr/>
          </a:p>
          <a:p>
            <a:pPr marL="285750" marR="0" lvl="0" indent="-285750" algn="ctr" rtl="0">
              <a:spcBef>
                <a:spcPts val="0"/>
              </a:spcBef>
              <a:spcAft>
                <a:spcPts val="0"/>
              </a:spcAft>
              <a:buClr>
                <a:schemeClr val="dk1"/>
              </a:buClr>
              <a:buSzPts val="2400"/>
              <a:buFont typeface="Arial"/>
              <a:buChar char="•"/>
            </a:pPr>
            <a:r>
              <a:rPr lang="en-GB" sz="2400" b="0">
                <a:solidFill>
                  <a:schemeClr val="dk1"/>
                </a:solidFill>
                <a:latin typeface="Arial"/>
                <a:ea typeface="Arial"/>
                <a:cs typeface="Arial"/>
                <a:sym typeface="Arial"/>
              </a:rPr>
              <a:t>Eco-design &amp; novel manufacturing processing</a:t>
            </a:r>
            <a:endParaRPr/>
          </a:p>
          <a:p>
            <a:pPr marL="285750" marR="0" lvl="0" indent="-285750" algn="ctr" rtl="0">
              <a:spcBef>
                <a:spcPts val="0"/>
              </a:spcBef>
              <a:spcAft>
                <a:spcPts val="0"/>
              </a:spcAft>
              <a:buClr>
                <a:schemeClr val="dk1"/>
              </a:buClr>
              <a:buSzPts val="2400"/>
              <a:buFont typeface="Arial"/>
              <a:buChar char="•"/>
            </a:pPr>
            <a:r>
              <a:rPr lang="en-GB" sz="2400" b="1">
                <a:solidFill>
                  <a:schemeClr val="dk1"/>
                </a:solidFill>
                <a:latin typeface="Arial"/>
                <a:ea typeface="Arial"/>
                <a:cs typeface="Arial"/>
                <a:sym typeface="Arial"/>
              </a:rPr>
              <a:t>Residue management and valorisation</a:t>
            </a:r>
            <a:endParaRPr/>
          </a:p>
          <a:p>
            <a:pPr marL="285750" marR="0" lvl="0" indent="-285750" algn="ctr" rtl="0">
              <a:lnSpc>
                <a:spcPct val="100000"/>
              </a:lnSpc>
              <a:spcBef>
                <a:spcPts val="0"/>
              </a:spcBef>
              <a:spcAft>
                <a:spcPts val="0"/>
              </a:spcAft>
              <a:buClr>
                <a:schemeClr val="dk1"/>
              </a:buClr>
              <a:buSzPts val="2400"/>
              <a:buFont typeface="Arial"/>
              <a:buChar char="•"/>
            </a:pPr>
            <a:r>
              <a:rPr lang="en-GB" sz="2400">
                <a:solidFill>
                  <a:schemeClr val="dk1"/>
                </a:solidFill>
                <a:latin typeface="Arial"/>
                <a:ea typeface="Arial"/>
                <a:cs typeface="Arial"/>
                <a:sym typeface="Arial"/>
              </a:rPr>
              <a:t>Citizen and Consumer Engagement</a:t>
            </a:r>
            <a:endParaRPr sz="2400">
              <a:solidFill>
                <a:schemeClr val="dk1"/>
              </a:solidFill>
              <a:latin typeface="Arial"/>
              <a:ea typeface="Arial"/>
              <a:cs typeface="Arial"/>
              <a:sym typeface="Arial"/>
            </a:endParaRPr>
          </a:p>
        </p:txBody>
      </p:sp>
      <p:pic>
        <p:nvPicPr>
          <p:cNvPr id="77" name="Google Shape;77;p89" descr="EU_logo"/>
          <p:cNvPicPr preferRelativeResize="0"/>
          <p:nvPr/>
        </p:nvPicPr>
        <p:blipFill rotWithShape="1">
          <a:blip r:embed="rId4">
            <a:alphaModFix/>
          </a:blip>
          <a:srcRect r="24555"/>
          <a:stretch/>
        </p:blipFill>
        <p:spPr>
          <a:xfrm>
            <a:off x="143079" y="6104195"/>
            <a:ext cx="3005029" cy="817715"/>
          </a:xfrm>
          <a:prstGeom prst="rect">
            <a:avLst/>
          </a:prstGeom>
          <a:noFill/>
          <a:ln>
            <a:noFill/>
          </a:ln>
        </p:spPr>
      </p:pic>
      <p:sp>
        <p:nvSpPr>
          <p:cNvPr id="78" name="Google Shape;78;p89"/>
          <p:cNvSpPr/>
          <p:nvPr/>
        </p:nvSpPr>
        <p:spPr>
          <a:xfrm>
            <a:off x="3242770" y="6276355"/>
            <a:ext cx="5245101"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900" b="0" i="0" u="none" strike="noStrike">
                <a:solidFill>
                  <a:srgbClr val="000000"/>
                </a:solidFill>
                <a:latin typeface="Arial"/>
                <a:ea typeface="Arial"/>
                <a:cs typeface="Arial"/>
                <a:sym typeface="Arial"/>
              </a:rPr>
              <a:t>This project has been funded from the European Commission.</a:t>
            </a:r>
            <a:endParaRPr/>
          </a:p>
          <a:p>
            <a:pPr marL="0" marR="0" lvl="0" indent="0" algn="l" rtl="0">
              <a:spcBef>
                <a:spcPts val="0"/>
              </a:spcBef>
              <a:spcAft>
                <a:spcPts val="0"/>
              </a:spcAft>
              <a:buNone/>
            </a:pPr>
            <a:r>
              <a:rPr lang="en-GB" sz="900" b="0" i="0" u="none" strike="noStrike">
                <a:solidFill>
                  <a:srgbClr val="000000"/>
                </a:solidFill>
                <a:latin typeface="Arial"/>
                <a:ea typeface="Arial"/>
                <a:cs typeface="Arial"/>
                <a:sym typeface="Arial"/>
              </a:rPr>
              <a:t>This publication [communication] reflects the views of only of the author, and the Commission cannot be held responsible for any use which may be made of the information contained therein.</a:t>
            </a:r>
            <a:endParaRPr/>
          </a:p>
        </p:txBody>
      </p:sp>
    </p:spTree>
  </p:cSld>
  <p:clrMapOvr>
    <a:masterClrMapping/>
  </p:clrMapOvr>
  <p:extLst>
    <p:ext uri="{DCECCB84-F9BA-43D5-87BE-67443E8EF086}">
      <p15:sldGuideLst xmlns:p15="http://schemas.microsoft.com/office/powerpoint/2012/main">
        <p15:guide id="1" orient="horz" pos="73">
          <p15:clr>
            <a:srgbClr val="FBAE40"/>
          </p15:clr>
        </p15:guide>
        <p15:guide id="2" pos="75">
          <p15:clr>
            <a:srgbClr val="FBAE40"/>
          </p15:clr>
        </p15:guide>
        <p15:guide id="3" pos="7605">
          <p15:clr>
            <a:srgbClr val="FBAE40"/>
          </p15:clr>
        </p15:guide>
        <p15:guide id="4" orient="horz" pos="424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9"/>
        <p:cNvGrpSpPr/>
        <p:nvPr/>
      </p:nvGrpSpPr>
      <p:grpSpPr>
        <a:xfrm>
          <a:off x="0" y="0"/>
          <a:ext cx="0" cy="0"/>
          <a:chOff x="0" y="0"/>
          <a:chExt cx="0" cy="0"/>
        </a:xfrm>
      </p:grpSpPr>
      <p:sp>
        <p:nvSpPr>
          <p:cNvPr id="80" name="Google Shape;80;p90"/>
          <p:cNvSpPr txBox="1">
            <a:spLocks noGrp="1"/>
          </p:cNvSpPr>
          <p:nvPr>
            <p:ph type="title"/>
          </p:nvPr>
        </p:nvSpPr>
        <p:spPr>
          <a:xfrm>
            <a:off x="410400" y="1198634"/>
            <a:ext cx="10521733" cy="64578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90"/>
          <p:cNvSpPr txBox="1">
            <a:spLocks noGrp="1"/>
          </p:cNvSpPr>
          <p:nvPr>
            <p:ph type="ftr" idx="11"/>
          </p:nvPr>
        </p:nvSpPr>
        <p:spPr>
          <a:xfrm>
            <a:off x="410400" y="6489700"/>
            <a:ext cx="6778800" cy="25401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 purple">
  <p:cSld name="Title Slide - purple">
    <p:bg>
      <p:bgPr>
        <a:solidFill>
          <a:schemeClr val="lt1"/>
        </a:solidFill>
        <a:effectLst/>
      </p:bgPr>
    </p:bg>
    <p:spTree>
      <p:nvGrpSpPr>
        <p:cNvPr id="1" name="Shape 82"/>
        <p:cNvGrpSpPr/>
        <p:nvPr/>
      </p:nvGrpSpPr>
      <p:grpSpPr>
        <a:xfrm>
          <a:off x="0" y="0"/>
          <a:ext cx="0" cy="0"/>
          <a:chOff x="0" y="0"/>
          <a:chExt cx="0" cy="0"/>
        </a:xfrm>
      </p:grpSpPr>
      <p:sp>
        <p:nvSpPr>
          <p:cNvPr id="83" name="Google Shape;83;p91"/>
          <p:cNvSpPr txBox="1">
            <a:spLocks noGrp="1"/>
          </p:cNvSpPr>
          <p:nvPr>
            <p:ph type="ftr" idx="11"/>
          </p:nvPr>
        </p:nvSpPr>
        <p:spPr>
          <a:xfrm>
            <a:off x="410400" y="6489700"/>
            <a:ext cx="6779559" cy="25194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73">
          <p15:clr>
            <a:srgbClr val="FBAE40"/>
          </p15:clr>
        </p15:guide>
        <p15:guide id="2" pos="75">
          <p15:clr>
            <a:srgbClr val="FBAE40"/>
          </p15:clr>
        </p15:guide>
        <p15:guide id="3" pos="7605">
          <p15:clr>
            <a:srgbClr val="FBAE40"/>
          </p15:clr>
        </p15:guide>
        <p15:guide id="4" orient="horz" pos="424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0"/>
          <p:cNvSpPr txBox="1">
            <a:spLocks noGrp="1"/>
          </p:cNvSpPr>
          <p:nvPr>
            <p:ph type="body" idx="1"/>
          </p:nvPr>
        </p:nvSpPr>
        <p:spPr>
          <a:xfrm>
            <a:off x="416533" y="2010734"/>
            <a:ext cx="10515600" cy="3986029"/>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 name="Google Shape;11;p80"/>
          <p:cNvSpPr txBox="1">
            <a:spLocks noGrp="1"/>
          </p:cNvSpPr>
          <p:nvPr>
            <p:ph type="ftr" idx="11"/>
          </p:nvPr>
        </p:nvSpPr>
        <p:spPr>
          <a:xfrm>
            <a:off x="410400" y="6489700"/>
            <a:ext cx="6778800" cy="25401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b="0" i="0" u="none" strike="noStrike" cap="none">
                <a:solidFill>
                  <a:srgbClr val="A5A5A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 name="Google Shape;12;p80"/>
          <p:cNvSpPr txBox="1">
            <a:spLocks noGrp="1"/>
          </p:cNvSpPr>
          <p:nvPr>
            <p:ph type="title"/>
          </p:nvPr>
        </p:nvSpPr>
        <p:spPr>
          <a:xfrm>
            <a:off x="410400" y="1198634"/>
            <a:ext cx="10521733" cy="64578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3" name="Google Shape;13;p80" descr="Packall_logo"/>
          <p:cNvPicPr preferRelativeResize="0"/>
          <p:nvPr/>
        </p:nvPicPr>
        <p:blipFill rotWithShape="1">
          <a:blip r:embed="rId19">
            <a:alphaModFix/>
          </a:blip>
          <a:srcRect/>
          <a:stretch/>
        </p:blipFill>
        <p:spPr>
          <a:xfrm>
            <a:off x="173015" y="148676"/>
            <a:ext cx="2032304" cy="641869"/>
          </a:xfrm>
          <a:prstGeom prst="rect">
            <a:avLst/>
          </a:prstGeom>
          <a:noFill/>
          <a:ln>
            <a:noFill/>
          </a:ln>
        </p:spPr>
      </p:pic>
      <p:pic>
        <p:nvPicPr>
          <p:cNvPr id="14" name="Google Shape;14;p80" descr="Co-funded by the Erasmus+"/>
          <p:cNvPicPr preferRelativeResize="0"/>
          <p:nvPr/>
        </p:nvPicPr>
        <p:blipFill rotWithShape="1">
          <a:blip r:embed="rId20">
            <a:alphaModFix/>
          </a:blip>
          <a:srcRect r="18591"/>
          <a:stretch/>
        </p:blipFill>
        <p:spPr>
          <a:xfrm>
            <a:off x="9016309" y="6041589"/>
            <a:ext cx="3175691" cy="80084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73">
          <p15:clr>
            <a:srgbClr val="F26B43"/>
          </p15:clr>
        </p15:guide>
        <p15:guide id="2" pos="7605">
          <p15:clr>
            <a:srgbClr val="F26B43"/>
          </p15:clr>
        </p15:guide>
        <p15:guide id="3" pos="75">
          <p15:clr>
            <a:srgbClr val="F26B43"/>
          </p15:clr>
        </p15:guide>
        <p15:guide id="4" orient="horz" pos="4247">
          <p15:clr>
            <a:srgbClr val="F26B43"/>
          </p15:clr>
        </p15:guide>
        <p15:guide id="5" pos="325">
          <p15:clr>
            <a:srgbClr val="F26B43"/>
          </p15:clr>
        </p15:guide>
        <p15:guide id="6" orient="horz" pos="4088">
          <p15:clr>
            <a:srgbClr val="F26B43"/>
          </p15:clr>
        </p15:guide>
        <p15:guide id="7" pos="6970">
          <p15:clr>
            <a:srgbClr val="F26B43"/>
          </p15:clr>
        </p15:guide>
        <p15:guide id="8" orient="horz" pos="346">
          <p15:clr>
            <a:srgbClr val="F26B43"/>
          </p15:clr>
        </p15:guide>
        <p15:guide id="9" orient="horz" pos="981">
          <p15:clr>
            <a:srgbClr val="F26B43"/>
          </p15:clr>
        </p15:guide>
        <p15:guide id="10" orient="horz" pos="572">
          <p15:clr>
            <a:srgbClr val="F26B43"/>
          </p15:clr>
        </p15:guide>
        <p15:guide id="11" orient="horz" pos="1071">
          <p15:clr>
            <a:srgbClr val="F26B43"/>
          </p15:clr>
        </p15:guide>
        <p15:guide id="12" pos="733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bergans.com/en/sustainabilit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3390/su1006207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oneplanetnetwork.org/resource/can-i-recycle-global-mapping-and-assessment-standards-labels-and-claims-plastic-packagin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wOOBn_RUKV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ellenmacarthurfoundation.org/"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open-spice.com/claims-guidelines"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topclassactions.com/lawsuit-settlements/consumer-products/beverages/905401-keurig-cant-escape-recyclable-k-cups-class-action/"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hyperlink" Target="https://www.duh.de/presse/pressemitteilungen/pressemitteilung/tetra-pak-verliert-vor-gericht-gegen-duh-und-setzt-weiter-auf-greenwashing/" TargetMode="External"/><Relationship Id="rId4" Type="http://schemas.openxmlformats.org/officeDocument/2006/relationships/hyperlink" Target="https://www.ibtimes.com/coca-cola-company-ko-busted-greenwashing-plantbottle-marketing-exaggerated-1402409"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ircularity-gap.world/norwa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hyperlink" Target="https://www.oneplanetnetwork.org/resource/can-i-recycle-global-mapping-and-assessment-standards-labels-and-claims-plastic-packaging" TargetMode="External"/><Relationship Id="rId3" Type="http://schemas.openxmlformats.org/officeDocument/2006/relationships/hyperlink" Target="https://doi.org/10.1016/j.spc.2020.12.038" TargetMode="External"/><Relationship Id="rId7" Type="http://schemas.openxmlformats.org/officeDocument/2006/relationships/hyperlink" Target="https://doi.org/10.3390/su10062070"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hyperlink" Target="https://www.circularity-gap.world/norway" TargetMode="External"/><Relationship Id="rId5" Type="http://schemas.openxmlformats.org/officeDocument/2006/relationships/hyperlink" Target="https://ec.europa.eu/info/sites/info/files/ec_circular_economy_final_report_0.pdf" TargetMode="External"/><Relationship Id="rId4" Type="http://schemas.openxmlformats.org/officeDocument/2006/relationships/hyperlink" Target="about:blank"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www.oneplanetnetwork.org/sites/default/files/guidelines_for_providing_product_sustainability_information_ci-scp_2017_revised.pdf"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hyperlink" Target="https://open-spice.com/claims-guidelines" TargetMode="External"/><Relationship Id="rId4" Type="http://schemas.openxmlformats.org/officeDocument/2006/relationships/hyperlink" Target="https://www.newplasticseconomy.org/assets/doc/Global-Commitment_Definitions_2020-1.pdf" TargetMode="Externa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pPr algn="l" rtl="0"/>
            <a:endParaRPr lang="it-IT" dirty="0"/>
          </a:p>
        </p:txBody>
      </p:sp>
      <p:sp>
        <p:nvSpPr>
          <p:cNvPr id="3" name="Sottotitolo 2"/>
          <p:cNvSpPr>
            <a:spLocks noGrp="1"/>
          </p:cNvSpPr>
          <p:nvPr>
            <p:ph type="subTitle" idx="1"/>
          </p:nvPr>
        </p:nvSpPr>
        <p:spPr/>
        <p:txBody>
          <a:bodyPr/>
          <a:lstStyle/>
          <a:p>
            <a:pPr algn="l" rtl="0"/>
            <a:endParaRPr lang="it-IT"/>
          </a:p>
        </p:txBody>
      </p:sp>
      <p:pic>
        <p:nvPicPr>
          <p:cNvPr id="4" name="Immagin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208933" cy="6921910"/>
          </a:xfrm>
          <a:prstGeom prst="rect">
            <a:avLst/>
          </a:prstGeom>
        </p:spPr>
      </p:pic>
      <p:pic>
        <p:nvPicPr>
          <p:cNvPr id="5" name="Immagin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8590" y="117180"/>
            <a:ext cx="7373127" cy="2538989"/>
          </a:xfrm>
          <a:prstGeom prst="rect">
            <a:avLst/>
          </a:prstGeom>
        </p:spPr>
      </p:pic>
      <p:sp>
        <p:nvSpPr>
          <p:cNvPr id="6" name="Rettangolo 5"/>
          <p:cNvSpPr/>
          <p:nvPr/>
        </p:nvSpPr>
        <p:spPr>
          <a:xfrm>
            <a:off x="268590" y="3924031"/>
            <a:ext cx="8327377" cy="1938992"/>
          </a:xfrm>
          <a:prstGeom prst="rect">
            <a:avLst/>
          </a:prstGeom>
        </p:spPr>
        <p:txBody>
          <a:bodyPr wrap="square">
            <a:spAutoFit/>
          </a:bodyPr>
          <a:lstStyle/>
          <a:p>
            <a:pPr algn="ctr"/>
            <a:r>
              <a:rPr lang="it-IT" sz="2400" b="1" dirty="0"/>
              <a:t>Programma di formazione: moduli</a:t>
            </a:r>
          </a:p>
          <a:p>
            <a:pPr marL="342900" indent="-342900" algn="ctr">
              <a:buFont typeface="Arial" panose="020B0604020202020204" pitchFamily="34" charset="0"/>
              <a:buChar char="•"/>
            </a:pPr>
            <a:r>
              <a:rPr lang="it-IT" sz="2400" dirty="0"/>
              <a:t>Eco-design e nuovi processi di produzione</a:t>
            </a:r>
          </a:p>
          <a:p>
            <a:pPr marL="342900" indent="-342900" algn="ctr">
              <a:buFont typeface="Arial" panose="020B0604020202020204" pitchFamily="34" charset="0"/>
              <a:buChar char="•"/>
            </a:pPr>
            <a:r>
              <a:rPr lang="it-IT" sz="2400" dirty="0"/>
              <a:t>Nuovi materiali e materiali </a:t>
            </a:r>
            <a:r>
              <a:rPr lang="it-IT" sz="2400" dirty="0" err="1"/>
              <a:t>bio</a:t>
            </a:r>
            <a:endParaRPr lang="it-IT" sz="2400" dirty="0"/>
          </a:p>
          <a:p>
            <a:pPr marL="342900" indent="-342900" algn="ctr">
              <a:buFont typeface="Arial" panose="020B0604020202020204" pitchFamily="34" charset="0"/>
              <a:buChar char="•"/>
            </a:pPr>
            <a:r>
              <a:rPr lang="it-IT" sz="2400" b="1" dirty="0"/>
              <a:t>Coinvolgimento dei cittadini e dei consumatori</a:t>
            </a:r>
          </a:p>
          <a:p>
            <a:pPr marL="342900" indent="-342900" algn="ctr">
              <a:buFont typeface="Arial" panose="020B0604020202020204" pitchFamily="34" charset="0"/>
              <a:buChar char="•"/>
            </a:pPr>
            <a:r>
              <a:rPr lang="it-IT" sz="2400" dirty="0"/>
              <a:t>Gestione e valorizzazione dei residui</a:t>
            </a:r>
          </a:p>
        </p:txBody>
      </p:sp>
      <p:pic>
        <p:nvPicPr>
          <p:cNvPr id="7" name="Immagine 6"/>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048000" y="6325091"/>
            <a:ext cx="7552267" cy="428571"/>
          </a:xfrm>
          <a:prstGeom prst="rect">
            <a:avLst/>
          </a:prstGeom>
        </p:spPr>
      </p:pic>
      <p:pic>
        <p:nvPicPr>
          <p:cNvPr id="8" name="Immagine 7"/>
          <p:cNvPicPr>
            <a:picLocks noChangeAspect="1"/>
          </p:cNvPicPr>
          <p:nvPr/>
        </p:nvPicPr>
        <p:blipFill rotWithShape="1">
          <a:blip r:embed="rId5"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268590" y="6104195"/>
            <a:ext cx="2510820" cy="683233"/>
          </a:xfrm>
          <a:prstGeom prst="rect">
            <a:avLst/>
          </a:prstGeom>
        </p:spPr>
      </p:pic>
    </p:spTree>
    <p:extLst>
      <p:ext uri="{BB962C8B-B14F-4D97-AF65-F5344CB8AC3E}">
        <p14:creationId xmlns:p14="http://schemas.microsoft.com/office/powerpoint/2010/main" val="3365225765"/>
      </p:ext>
    </p:extLst>
  </p:cSld>
  <p:clrMapOvr>
    <a:masterClrMapping/>
  </p:clrMapOvr>
  <mc:AlternateContent xmlns:mc="http://schemas.openxmlformats.org/markup-compatibility/2006" xmlns:p14="http://schemas.microsoft.com/office/powerpoint/2010/main">
    <mc:Choice Requires="p14">
      <p:transition p14:dur="0" advClick="0" advTm="5100"/>
    </mc:Choice>
    <mc:Fallback xmlns="">
      <p:transition advClick="0" advTm="51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0"/>
          <p:cNvSpPr txBox="1">
            <a:spLocks noGrp="1"/>
          </p:cNvSpPr>
          <p:nvPr>
            <p:ph type="title"/>
          </p:nvPr>
        </p:nvSpPr>
        <p:spPr>
          <a:xfrm>
            <a:off x="410399" y="1156272"/>
            <a:ext cx="11382207" cy="645616"/>
          </a:xfrm>
          <a:prstGeom prst="rect">
            <a:avLst/>
          </a:prstGeom>
          <a:noFill/>
          <a:ln>
            <a:noFill/>
          </a:ln>
        </p:spPr>
        <p:txBody>
          <a:bodyPr spcFirstLastPara="1" wrap="square" lIns="91425" tIns="45700" rIns="91425" bIns="45700" anchor="t" anchorCtr="0">
            <a:normAutofit fontScale="90000"/>
          </a:bodyPr>
          <a:lstStyle/>
          <a:p>
            <a:pPr lvl="0">
              <a:buSzPts val="3100"/>
            </a:pPr>
            <a:r>
              <a:rPr lang="it-IT" sz="3100" dirty="0"/>
              <a:t>Caso 1: Adattamento dei consumatori alla circolarità in Norvegia
</a:t>
            </a:r>
            <a:endParaRPr sz="3100" baseline="30000" dirty="0"/>
          </a:p>
        </p:txBody>
      </p:sp>
      <p:sp>
        <p:nvSpPr>
          <p:cNvPr id="203" name="Google Shape;203;p10"/>
          <p:cNvSpPr txBox="1"/>
          <p:nvPr/>
        </p:nvSpPr>
        <p:spPr>
          <a:xfrm>
            <a:off x="135096" y="6474245"/>
            <a:ext cx="512672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0" u="none" strike="noStrike" cap="none">
                <a:solidFill>
                  <a:schemeClr val="dk1"/>
                </a:solidFill>
                <a:latin typeface="Arial"/>
                <a:ea typeface="Arial"/>
                <a:cs typeface="Arial"/>
                <a:sym typeface="Arial"/>
              </a:rPr>
              <a:t>Adapted from Circularity Gap Report Norway </a:t>
            </a:r>
            <a:r>
              <a:rPr lang="en-GB" sz="1800" b="0" i="0" u="none" strike="noStrike" cap="none" baseline="30000">
                <a:solidFill>
                  <a:schemeClr val="dk1"/>
                </a:solidFill>
                <a:latin typeface="Arial"/>
                <a:ea typeface="Arial"/>
                <a:cs typeface="Arial"/>
                <a:sym typeface="Arial"/>
              </a:rPr>
              <a:t>[4]</a:t>
            </a:r>
            <a:r>
              <a:rPr lang="en-GB" sz="1800" b="0" i="0" u="none" strike="noStrike" cap="none">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p:txBody>
      </p:sp>
      <p:grpSp>
        <p:nvGrpSpPr>
          <p:cNvPr id="204" name="Google Shape;204;p10"/>
          <p:cNvGrpSpPr/>
          <p:nvPr/>
        </p:nvGrpSpPr>
        <p:grpSpPr>
          <a:xfrm>
            <a:off x="923344" y="1801888"/>
            <a:ext cx="8676952" cy="4127050"/>
            <a:chOff x="1306729" y="2065570"/>
            <a:chExt cx="8392580" cy="3931238"/>
          </a:xfrm>
        </p:grpSpPr>
        <p:sp>
          <p:nvSpPr>
            <p:cNvPr id="205" name="Google Shape;205;p10"/>
            <p:cNvSpPr/>
            <p:nvPr/>
          </p:nvSpPr>
          <p:spPr>
            <a:xfrm>
              <a:off x="6220972" y="4172023"/>
              <a:ext cx="3478337" cy="1824785"/>
            </a:xfrm>
            <a:custGeom>
              <a:avLst/>
              <a:gdLst/>
              <a:ahLst/>
              <a:cxnLst/>
              <a:rect l="l" t="t" r="r" b="b"/>
              <a:pathLst>
                <a:path w="2676821" h="1733973" extrusionOk="0">
                  <a:moveTo>
                    <a:pt x="0" y="173397"/>
                  </a:moveTo>
                  <a:cubicBezTo>
                    <a:pt x="0" y="77632"/>
                    <a:pt x="77632" y="0"/>
                    <a:pt x="173397" y="0"/>
                  </a:cubicBezTo>
                  <a:lnTo>
                    <a:pt x="2503424" y="0"/>
                  </a:lnTo>
                  <a:cubicBezTo>
                    <a:pt x="2599189" y="0"/>
                    <a:pt x="2676821" y="77632"/>
                    <a:pt x="2676821" y="173397"/>
                  </a:cubicBezTo>
                  <a:lnTo>
                    <a:pt x="2676821" y="1560576"/>
                  </a:lnTo>
                  <a:cubicBezTo>
                    <a:pt x="2676821" y="1656341"/>
                    <a:pt x="2599189" y="1733973"/>
                    <a:pt x="2503424" y="1733973"/>
                  </a:cubicBezTo>
                  <a:lnTo>
                    <a:pt x="173397" y="1733973"/>
                  </a:lnTo>
                  <a:cubicBezTo>
                    <a:pt x="77632" y="1733973"/>
                    <a:pt x="0" y="1656341"/>
                    <a:pt x="0" y="1560576"/>
                  </a:cubicBezTo>
                  <a:lnTo>
                    <a:pt x="0" y="173397"/>
                  </a:lnTo>
                  <a:close/>
                </a:path>
              </a:pathLst>
            </a:custGeom>
            <a:solidFill>
              <a:schemeClr val="lt1">
                <a:alpha val="89803"/>
              </a:schemeClr>
            </a:solidFill>
            <a:ln w="12700" cap="flat" cmpd="sng">
              <a:solidFill>
                <a:srgbClr val="B5D4EC"/>
              </a:solidFill>
              <a:prstDash val="solid"/>
              <a:miter lim="800000"/>
              <a:headEnd type="none" w="sm" len="sm"/>
              <a:tailEnd type="none" w="sm" len="sm"/>
            </a:ln>
          </p:spPr>
          <p:txBody>
            <a:bodyPr spcFirstLastPara="1" wrap="square" lIns="1260000" tIns="72000" rIns="220950" bIns="72000" anchor="t" anchorCtr="0">
              <a:noAutofit/>
            </a:bodyPr>
            <a:lstStyle/>
            <a:p>
              <a:pPr marL="88900" lvl="1">
                <a:lnSpc>
                  <a:spcPct val="90000"/>
                </a:lnSpc>
              </a:pPr>
              <a:r>
                <a:rPr lang="it-IT" sz="1600" b="1" dirty="0">
                  <a:solidFill>
                    <a:schemeClr val="dk1"/>
                  </a:solidFill>
                </a:rPr>
                <a:t>Fuoco:
</a:t>
              </a:r>
              <a:r>
                <a:rPr lang="it-IT" sz="1600" dirty="0">
                  <a:solidFill>
                    <a:schemeClr val="dk1"/>
                  </a:solidFill>
                </a:rPr>
                <a:t>Fiducia e sicurezza, attrattiva</a:t>
              </a:r>
              <a:r>
                <a:rPr lang="it-IT" sz="1600" b="1" dirty="0">
                  <a:solidFill>
                    <a:schemeClr val="dk1"/>
                  </a:solidFill>
                </a:rPr>
                <a:t>
Risultati:
</a:t>
              </a:r>
              <a:r>
                <a:rPr lang="it-IT" sz="1600" dirty="0">
                  <a:solidFill>
                    <a:schemeClr val="dk1"/>
                  </a:solidFill>
                </a:rPr>
                <a:t>Convinzione, senso di contributo, appartenenza e responsabilità</a:t>
              </a:r>
              <a:r>
                <a:rPr lang="it-IT" sz="1600" b="1" dirty="0">
                  <a:solidFill>
                    <a:schemeClr val="dk1"/>
                  </a:solidFill>
                </a:rPr>
                <a:t>
</a:t>
              </a:r>
              <a:endParaRPr dirty="0"/>
            </a:p>
          </p:txBody>
        </p:sp>
        <p:sp>
          <p:nvSpPr>
            <p:cNvPr id="206" name="Google Shape;206;p10"/>
            <p:cNvSpPr/>
            <p:nvPr/>
          </p:nvSpPr>
          <p:spPr>
            <a:xfrm>
              <a:off x="1306729" y="4153523"/>
              <a:ext cx="3478338" cy="1843284"/>
            </a:xfrm>
            <a:custGeom>
              <a:avLst/>
              <a:gdLst/>
              <a:ahLst/>
              <a:cxnLst/>
              <a:rect l="l" t="t" r="r" b="b"/>
              <a:pathLst>
                <a:path w="2676821" h="1733973" extrusionOk="0">
                  <a:moveTo>
                    <a:pt x="0" y="173397"/>
                  </a:moveTo>
                  <a:cubicBezTo>
                    <a:pt x="0" y="77632"/>
                    <a:pt x="77632" y="0"/>
                    <a:pt x="173397" y="0"/>
                  </a:cubicBezTo>
                  <a:lnTo>
                    <a:pt x="2503424" y="0"/>
                  </a:lnTo>
                  <a:cubicBezTo>
                    <a:pt x="2599189" y="0"/>
                    <a:pt x="2676821" y="77632"/>
                    <a:pt x="2676821" y="173397"/>
                  </a:cubicBezTo>
                  <a:lnTo>
                    <a:pt x="2676821" y="1560576"/>
                  </a:lnTo>
                  <a:cubicBezTo>
                    <a:pt x="2676821" y="1656341"/>
                    <a:pt x="2599189" y="1733973"/>
                    <a:pt x="2503424" y="1733973"/>
                  </a:cubicBezTo>
                  <a:lnTo>
                    <a:pt x="173397" y="1733973"/>
                  </a:lnTo>
                  <a:cubicBezTo>
                    <a:pt x="77632" y="1733973"/>
                    <a:pt x="0" y="1656341"/>
                    <a:pt x="0" y="1560576"/>
                  </a:cubicBezTo>
                  <a:lnTo>
                    <a:pt x="0" y="173397"/>
                  </a:lnTo>
                  <a:close/>
                </a:path>
              </a:pathLst>
            </a:custGeom>
            <a:solidFill>
              <a:schemeClr val="lt1">
                <a:alpha val="89803"/>
              </a:schemeClr>
            </a:solidFill>
            <a:ln w="12700" cap="flat" cmpd="sng">
              <a:solidFill>
                <a:srgbClr val="58A9D9"/>
              </a:solidFill>
              <a:prstDash val="solid"/>
              <a:miter lim="800000"/>
              <a:headEnd type="none" w="sm" len="sm"/>
              <a:tailEnd type="none" w="sm" len="sm"/>
            </a:ln>
          </p:spPr>
          <p:txBody>
            <a:bodyPr spcFirstLastPara="1" wrap="square" lIns="72000" tIns="72000" rIns="972000" bIns="72000" anchor="t" anchorCtr="0">
              <a:noAutofit/>
            </a:bodyPr>
            <a:lstStyle/>
            <a:p>
              <a:pPr marL="57150" lvl="1" indent="-57150">
                <a:lnSpc>
                  <a:spcPct val="90000"/>
                </a:lnSpc>
              </a:pPr>
              <a:r>
                <a:rPr lang="it-IT" sz="1600" b="1" dirty="0">
                  <a:solidFill>
                    <a:schemeClr val="dk1"/>
                  </a:solidFill>
                </a:rPr>
                <a:t>Fuoco:
</a:t>
              </a:r>
              <a:r>
                <a:rPr lang="it-IT" sz="1600" dirty="0">
                  <a:solidFill>
                    <a:schemeClr val="dk1"/>
                  </a:solidFill>
                </a:rPr>
                <a:t>Conoscenza &amp; informazione</a:t>
              </a:r>
              <a:r>
                <a:rPr lang="it-IT" sz="1600" b="1" dirty="0">
                  <a:solidFill>
                    <a:schemeClr val="dk1"/>
                  </a:solidFill>
                </a:rPr>
                <a:t>
Risultati:
</a:t>
              </a:r>
              <a:r>
                <a:rPr lang="it-IT" sz="1600" dirty="0">
                  <a:solidFill>
                    <a:schemeClr val="dk1"/>
                  </a:solidFill>
                </a:rPr>
                <a:t>Connessione, fiducia e autenticità</a:t>
              </a:r>
              <a:r>
                <a:rPr lang="it-IT" sz="1600" b="1" dirty="0">
                  <a:solidFill>
                    <a:schemeClr val="dk1"/>
                  </a:solidFill>
                </a:rPr>
                <a:t>
</a:t>
              </a:r>
              <a:endParaRPr dirty="0"/>
            </a:p>
          </p:txBody>
        </p:sp>
        <p:sp>
          <p:nvSpPr>
            <p:cNvPr id="207" name="Google Shape;207;p10"/>
            <p:cNvSpPr/>
            <p:nvPr/>
          </p:nvSpPr>
          <p:spPr>
            <a:xfrm>
              <a:off x="6220971" y="2065570"/>
              <a:ext cx="3478338" cy="1824784"/>
            </a:xfrm>
            <a:custGeom>
              <a:avLst/>
              <a:gdLst/>
              <a:ahLst/>
              <a:cxnLst/>
              <a:rect l="l" t="t" r="r" b="b"/>
              <a:pathLst>
                <a:path w="2676821" h="1733973" extrusionOk="0">
                  <a:moveTo>
                    <a:pt x="0" y="173397"/>
                  </a:moveTo>
                  <a:cubicBezTo>
                    <a:pt x="0" y="77632"/>
                    <a:pt x="77632" y="0"/>
                    <a:pt x="173397" y="0"/>
                  </a:cubicBezTo>
                  <a:lnTo>
                    <a:pt x="2503424" y="0"/>
                  </a:lnTo>
                  <a:cubicBezTo>
                    <a:pt x="2599189" y="0"/>
                    <a:pt x="2676821" y="77632"/>
                    <a:pt x="2676821" y="173397"/>
                  </a:cubicBezTo>
                  <a:lnTo>
                    <a:pt x="2676821" y="1560576"/>
                  </a:lnTo>
                  <a:cubicBezTo>
                    <a:pt x="2676821" y="1656341"/>
                    <a:pt x="2599189" y="1733973"/>
                    <a:pt x="2503424" y="1733973"/>
                  </a:cubicBezTo>
                  <a:lnTo>
                    <a:pt x="173397" y="1733973"/>
                  </a:lnTo>
                  <a:cubicBezTo>
                    <a:pt x="77632" y="1733973"/>
                    <a:pt x="0" y="1656341"/>
                    <a:pt x="0" y="1560576"/>
                  </a:cubicBezTo>
                  <a:lnTo>
                    <a:pt x="0" y="173397"/>
                  </a:lnTo>
                  <a:close/>
                </a:path>
              </a:pathLst>
            </a:custGeom>
            <a:solidFill>
              <a:schemeClr val="lt1">
                <a:alpha val="89803"/>
              </a:schemeClr>
            </a:solidFill>
            <a:ln w="12700" cap="flat" cmpd="sng">
              <a:solidFill>
                <a:srgbClr val="58A9D9"/>
              </a:solidFill>
              <a:prstDash val="solid"/>
              <a:miter lim="800000"/>
              <a:headEnd type="none" w="sm" len="sm"/>
              <a:tailEnd type="none" w="sm" len="sm"/>
            </a:ln>
          </p:spPr>
          <p:txBody>
            <a:bodyPr spcFirstLastPara="1" wrap="square" lIns="1260000" tIns="72000" rIns="72000" bIns="72000" anchor="t" anchorCtr="0">
              <a:noAutofit/>
            </a:bodyPr>
            <a:lstStyle/>
            <a:p>
              <a:pPr marL="88900" lvl="1">
                <a:lnSpc>
                  <a:spcPct val="90000"/>
                </a:lnSpc>
              </a:pPr>
              <a:r>
                <a:rPr lang="it-IT" sz="1600" b="1" dirty="0">
                  <a:solidFill>
                    <a:schemeClr val="dk1"/>
                  </a:solidFill>
                </a:rPr>
                <a:t>Fuoco:
</a:t>
              </a:r>
              <a:r>
                <a:rPr lang="it-IT" sz="1600" dirty="0">
                  <a:solidFill>
                    <a:schemeClr val="dk1"/>
                  </a:solidFill>
                </a:rPr>
                <a:t>Disponibilità e convenienza, sicurezza, convenienza e comfort</a:t>
              </a:r>
              <a:r>
                <a:rPr lang="it-IT" sz="1600" b="1" dirty="0">
                  <a:solidFill>
                    <a:schemeClr val="dk1"/>
                  </a:solidFill>
                </a:rPr>
                <a:t>
Risultati:
</a:t>
              </a:r>
              <a:r>
                <a:rPr lang="it-IT" sz="1600" dirty="0">
                  <a:solidFill>
                    <a:schemeClr val="dk1"/>
                  </a:solidFill>
                </a:rPr>
                <a:t>Fiducia, standardizzazione</a:t>
              </a:r>
              <a:r>
                <a:rPr lang="it-IT" sz="1600" b="1" dirty="0">
                  <a:solidFill>
                    <a:schemeClr val="dk1"/>
                  </a:solidFill>
                </a:rPr>
                <a:t>
</a:t>
              </a:r>
              <a:endParaRPr dirty="0"/>
            </a:p>
          </p:txBody>
        </p:sp>
        <p:sp>
          <p:nvSpPr>
            <p:cNvPr id="208" name="Google Shape;208;p10"/>
            <p:cNvSpPr/>
            <p:nvPr/>
          </p:nvSpPr>
          <p:spPr>
            <a:xfrm>
              <a:off x="1306729" y="2065570"/>
              <a:ext cx="3478338" cy="1824784"/>
            </a:xfrm>
            <a:custGeom>
              <a:avLst/>
              <a:gdLst/>
              <a:ahLst/>
              <a:cxnLst/>
              <a:rect l="l" t="t" r="r" b="b"/>
              <a:pathLst>
                <a:path w="2676821" h="1733973" extrusionOk="0">
                  <a:moveTo>
                    <a:pt x="0" y="173397"/>
                  </a:moveTo>
                  <a:cubicBezTo>
                    <a:pt x="0" y="77632"/>
                    <a:pt x="77632" y="0"/>
                    <a:pt x="173397" y="0"/>
                  </a:cubicBezTo>
                  <a:lnTo>
                    <a:pt x="2503424" y="0"/>
                  </a:lnTo>
                  <a:cubicBezTo>
                    <a:pt x="2599189" y="0"/>
                    <a:pt x="2676821" y="77632"/>
                    <a:pt x="2676821" y="173397"/>
                  </a:cubicBezTo>
                  <a:lnTo>
                    <a:pt x="2676821" y="1560576"/>
                  </a:lnTo>
                  <a:cubicBezTo>
                    <a:pt x="2676821" y="1656341"/>
                    <a:pt x="2599189" y="1733973"/>
                    <a:pt x="2503424" y="1733973"/>
                  </a:cubicBezTo>
                  <a:lnTo>
                    <a:pt x="173397" y="1733973"/>
                  </a:lnTo>
                  <a:cubicBezTo>
                    <a:pt x="77632" y="1733973"/>
                    <a:pt x="0" y="1656341"/>
                    <a:pt x="0" y="1560576"/>
                  </a:cubicBezTo>
                  <a:lnTo>
                    <a:pt x="0" y="173397"/>
                  </a:lnTo>
                  <a:close/>
                </a:path>
              </a:pathLst>
            </a:custGeom>
            <a:solidFill>
              <a:schemeClr val="lt1">
                <a:alpha val="89803"/>
              </a:schemeClr>
            </a:solidFill>
            <a:ln w="12700" cap="flat" cmpd="sng">
              <a:solidFill>
                <a:srgbClr val="207BA1"/>
              </a:solidFill>
              <a:prstDash val="solid"/>
              <a:miter lim="800000"/>
              <a:headEnd type="none" w="sm" len="sm"/>
              <a:tailEnd type="none" w="sm" len="sm"/>
            </a:ln>
          </p:spPr>
          <p:txBody>
            <a:bodyPr spcFirstLastPara="1" wrap="square" lIns="72000" tIns="72000" rIns="972000" bIns="72000" anchor="t" anchorCtr="0">
              <a:noAutofit/>
            </a:bodyPr>
            <a:lstStyle/>
            <a:p>
              <a:pPr marL="57150" lvl="1" indent="-57150">
                <a:lnSpc>
                  <a:spcPct val="90000"/>
                </a:lnSpc>
              </a:pPr>
              <a:r>
                <a:rPr lang="it-IT" sz="1600" b="1" dirty="0">
                  <a:solidFill>
                    <a:schemeClr val="dk1"/>
                  </a:solidFill>
                </a:rPr>
                <a:t>Fuoco:
</a:t>
              </a:r>
              <a:r>
                <a:rPr lang="it-IT" sz="1600" dirty="0">
                  <a:solidFill>
                    <a:schemeClr val="dk1"/>
                  </a:solidFill>
                </a:rPr>
                <a:t>Educazione, conoscenza e comunicazione</a:t>
              </a:r>
              <a:r>
                <a:rPr lang="it-IT" sz="1600" b="1" dirty="0">
                  <a:solidFill>
                    <a:schemeClr val="dk1"/>
                  </a:solidFill>
                </a:rPr>
                <a:t>
Risultati:
</a:t>
              </a:r>
              <a:r>
                <a:rPr lang="it-IT" sz="1600" dirty="0">
                  <a:solidFill>
                    <a:schemeClr val="dk1"/>
                  </a:solidFill>
                </a:rPr>
                <a:t>Senso di capacità, responsabilità, fiducia, autenticità</a:t>
              </a:r>
              <a:r>
                <a:rPr lang="it-IT" sz="1600" b="1" dirty="0">
                  <a:solidFill>
                    <a:schemeClr val="dk1"/>
                  </a:solidFill>
                </a:rPr>
                <a:t>
</a:t>
              </a:r>
              <a:endParaRPr dirty="0"/>
            </a:p>
          </p:txBody>
        </p:sp>
        <p:sp>
          <p:nvSpPr>
            <p:cNvPr id="209" name="Google Shape;209;p10"/>
            <p:cNvSpPr/>
            <p:nvPr/>
          </p:nvSpPr>
          <p:spPr>
            <a:xfrm>
              <a:off x="3498701" y="2164264"/>
              <a:ext cx="1915566" cy="1824784"/>
            </a:xfrm>
            <a:custGeom>
              <a:avLst/>
              <a:gdLst/>
              <a:ahLst/>
              <a:cxnLst/>
              <a:rect l="l" t="t" r="r" b="b"/>
              <a:pathLst>
                <a:path w="2346282" h="2346282" extrusionOk="0">
                  <a:moveTo>
                    <a:pt x="0" y="2346282"/>
                  </a:moveTo>
                  <a:cubicBezTo>
                    <a:pt x="0" y="1050466"/>
                    <a:pt x="1050466" y="0"/>
                    <a:pt x="2346282" y="0"/>
                  </a:cubicBezTo>
                  <a:lnTo>
                    <a:pt x="2346282" y="2346282"/>
                  </a:lnTo>
                  <a:lnTo>
                    <a:pt x="0" y="2346282"/>
                  </a:lnTo>
                  <a:close/>
                </a:path>
              </a:pathLst>
            </a:custGeom>
            <a:solidFill>
              <a:srgbClr val="207BA1"/>
            </a:solidFill>
            <a:ln w="12700" cap="flat" cmpd="sng">
              <a:solidFill>
                <a:schemeClr val="lt1"/>
              </a:solidFill>
              <a:prstDash val="solid"/>
              <a:miter lim="800000"/>
              <a:headEnd type="none" w="sm" len="sm"/>
              <a:tailEnd type="none" w="sm" len="sm"/>
            </a:ln>
          </p:spPr>
          <p:txBody>
            <a:bodyPr spcFirstLastPara="1" wrap="square" lIns="144000" tIns="950350" rIns="180000" bIns="263125" anchor="t" anchorCtr="0">
              <a:noAutofit/>
            </a:bodyPr>
            <a:lstStyle/>
            <a:p>
              <a:pPr lvl="0" algn="r">
                <a:lnSpc>
                  <a:spcPct val="90000"/>
                </a:lnSpc>
                <a:buClr>
                  <a:srgbClr val="002060"/>
                </a:buClr>
                <a:buSzPts val="2400"/>
              </a:pPr>
              <a:r>
                <a:rPr lang="en-GB" sz="2000" dirty="0">
                  <a:solidFill>
                    <a:srgbClr val="002060"/>
                  </a:solidFill>
                </a:rPr>
                <a:t>Sotto-</a:t>
              </a:r>
              <a:r>
                <a:rPr lang="en-GB" sz="2000" dirty="0" err="1">
                  <a:solidFill>
                    <a:srgbClr val="002060"/>
                  </a:solidFill>
                </a:rPr>
                <a:t>comprensione</a:t>
              </a:r>
              <a:r>
                <a:rPr lang="en-GB" sz="2400" dirty="0">
                  <a:solidFill>
                    <a:srgbClr val="002060"/>
                  </a:solidFill>
                </a:rPr>
                <a:t>
</a:t>
              </a:r>
              <a:endParaRPr dirty="0"/>
            </a:p>
          </p:txBody>
        </p:sp>
        <p:sp>
          <p:nvSpPr>
            <p:cNvPr id="210" name="Google Shape;210;p10"/>
            <p:cNvSpPr/>
            <p:nvPr/>
          </p:nvSpPr>
          <p:spPr>
            <a:xfrm>
              <a:off x="5522612" y="2164264"/>
              <a:ext cx="1934555" cy="1824784"/>
            </a:xfrm>
            <a:custGeom>
              <a:avLst/>
              <a:gdLst/>
              <a:ahLst/>
              <a:cxnLst/>
              <a:rect l="l" t="t" r="r" b="b"/>
              <a:pathLst>
                <a:path w="2346282" h="2346282" extrusionOk="0">
                  <a:moveTo>
                    <a:pt x="0" y="0"/>
                  </a:moveTo>
                  <a:cubicBezTo>
                    <a:pt x="1295816" y="0"/>
                    <a:pt x="2346282" y="1050466"/>
                    <a:pt x="2346282" y="2346282"/>
                  </a:cubicBezTo>
                  <a:lnTo>
                    <a:pt x="0" y="2346282"/>
                  </a:lnTo>
                  <a:lnTo>
                    <a:pt x="0" y="0"/>
                  </a:lnTo>
                  <a:close/>
                </a:path>
              </a:pathLst>
            </a:custGeom>
            <a:solidFill>
              <a:srgbClr val="58A9D9"/>
            </a:solidFill>
            <a:ln w="12700" cap="flat" cmpd="sng">
              <a:solidFill>
                <a:schemeClr val="lt1"/>
              </a:solidFill>
              <a:prstDash val="solid"/>
              <a:miter lim="800000"/>
              <a:headEnd type="none" w="sm" len="sm"/>
              <a:tailEnd type="none" w="sm" len="sm"/>
            </a:ln>
          </p:spPr>
          <p:txBody>
            <a:bodyPr spcFirstLastPara="1" wrap="square" lIns="0" tIns="950350" rIns="108000" bIns="263125" anchor="ctr" anchorCtr="0">
              <a:noAutofit/>
            </a:bodyPr>
            <a:lstStyle/>
            <a:p>
              <a:pPr lvl="0" algn="ctr">
                <a:lnSpc>
                  <a:spcPct val="90000"/>
                </a:lnSpc>
                <a:buClr>
                  <a:srgbClr val="002060"/>
                </a:buClr>
                <a:buSzPts val="2400"/>
              </a:pPr>
              <a:r>
                <a:rPr lang="en-GB" sz="2000" dirty="0">
                  <a:solidFill>
                    <a:srgbClr val="002060"/>
                  </a:solidFill>
                </a:rPr>
                <a:t>Azione
</a:t>
              </a:r>
              <a:endParaRPr sz="2000" dirty="0"/>
            </a:p>
          </p:txBody>
        </p:sp>
        <p:sp>
          <p:nvSpPr>
            <p:cNvPr id="211" name="Google Shape;211;p10"/>
            <p:cNvSpPr/>
            <p:nvPr/>
          </p:nvSpPr>
          <p:spPr>
            <a:xfrm>
              <a:off x="5522612" y="4073333"/>
              <a:ext cx="1934555" cy="1824785"/>
            </a:xfrm>
            <a:custGeom>
              <a:avLst/>
              <a:gdLst/>
              <a:ahLst/>
              <a:cxnLst/>
              <a:rect l="l" t="t" r="r" b="b"/>
              <a:pathLst>
                <a:path w="2346282" h="2346282" extrusionOk="0">
                  <a:moveTo>
                    <a:pt x="2346282" y="0"/>
                  </a:moveTo>
                  <a:cubicBezTo>
                    <a:pt x="2346282" y="1295816"/>
                    <a:pt x="1295816" y="2346282"/>
                    <a:pt x="0" y="2346282"/>
                  </a:cubicBezTo>
                  <a:lnTo>
                    <a:pt x="0" y="0"/>
                  </a:lnTo>
                  <a:lnTo>
                    <a:pt x="2346282" y="0"/>
                  </a:lnTo>
                  <a:close/>
                </a:path>
              </a:pathLst>
            </a:custGeom>
            <a:solidFill>
              <a:srgbClr val="B5D4EC"/>
            </a:solidFill>
            <a:ln w="12700" cap="flat" cmpd="sng">
              <a:solidFill>
                <a:schemeClr val="lt1"/>
              </a:solidFill>
              <a:prstDash val="solid"/>
              <a:miter lim="800000"/>
              <a:headEnd type="none" w="sm" len="sm"/>
              <a:tailEnd type="none" w="sm" len="sm"/>
            </a:ln>
          </p:spPr>
          <p:txBody>
            <a:bodyPr spcFirstLastPara="1" wrap="square" lIns="0" tIns="263125" rIns="108000" bIns="950350" anchor="ctr" anchorCtr="0">
              <a:noAutofit/>
            </a:bodyPr>
            <a:lstStyle/>
            <a:p>
              <a:pPr lvl="0" algn="ctr">
                <a:lnSpc>
                  <a:spcPct val="90000"/>
                </a:lnSpc>
                <a:buClr>
                  <a:srgbClr val="002060"/>
                </a:buClr>
                <a:buSzPts val="2400"/>
              </a:pPr>
              <a:r>
                <a:rPr lang="en-GB" sz="2000" dirty="0" err="1">
                  <a:solidFill>
                    <a:srgbClr val="002060"/>
                  </a:solidFill>
                </a:rPr>
                <a:t>Impegno</a:t>
              </a:r>
              <a:r>
                <a:rPr lang="en-GB" sz="2000" dirty="0">
                  <a:solidFill>
                    <a:srgbClr val="002060"/>
                  </a:solidFill>
                </a:rPr>
                <a:t>
</a:t>
              </a:r>
              <a:endParaRPr sz="2000" dirty="0"/>
            </a:p>
          </p:txBody>
        </p:sp>
        <p:sp>
          <p:nvSpPr>
            <p:cNvPr id="212" name="Google Shape;212;p10"/>
            <p:cNvSpPr/>
            <p:nvPr/>
          </p:nvSpPr>
          <p:spPr>
            <a:xfrm>
              <a:off x="3479712" y="4039231"/>
              <a:ext cx="1934555" cy="1824784"/>
            </a:xfrm>
            <a:custGeom>
              <a:avLst/>
              <a:gdLst/>
              <a:ahLst/>
              <a:cxnLst/>
              <a:rect l="l" t="t" r="r" b="b"/>
              <a:pathLst>
                <a:path w="2346282" h="2346282" extrusionOk="0">
                  <a:moveTo>
                    <a:pt x="2346282" y="2346282"/>
                  </a:moveTo>
                  <a:cubicBezTo>
                    <a:pt x="1050466" y="2346282"/>
                    <a:pt x="0" y="1295816"/>
                    <a:pt x="0" y="0"/>
                  </a:cubicBezTo>
                  <a:lnTo>
                    <a:pt x="2346282" y="0"/>
                  </a:lnTo>
                  <a:lnTo>
                    <a:pt x="2346282" y="2346282"/>
                  </a:lnTo>
                  <a:close/>
                </a:path>
              </a:pathLst>
            </a:custGeom>
            <a:solidFill>
              <a:srgbClr val="58A9D9"/>
            </a:solidFill>
            <a:ln w="12700" cap="flat" cmpd="sng">
              <a:solidFill>
                <a:schemeClr val="lt1"/>
              </a:solidFill>
              <a:prstDash val="solid"/>
              <a:miter lim="800000"/>
              <a:headEnd type="none" w="sm" len="sm"/>
              <a:tailEnd type="none" w="sm" len="sm"/>
            </a:ln>
          </p:spPr>
          <p:txBody>
            <a:bodyPr spcFirstLastPara="1" wrap="square" lIns="144000" tIns="263125" rIns="180000" bIns="950350" anchor="ctr" anchorCtr="0">
              <a:noAutofit/>
            </a:bodyPr>
            <a:lstStyle/>
            <a:p>
              <a:pPr lvl="0" algn="ctr">
                <a:lnSpc>
                  <a:spcPct val="90000"/>
                </a:lnSpc>
                <a:buClr>
                  <a:srgbClr val="002060"/>
                </a:buClr>
                <a:buSzPts val="2400"/>
              </a:pPr>
              <a:r>
                <a:rPr lang="en-GB" sz="2000" dirty="0" err="1">
                  <a:solidFill>
                    <a:srgbClr val="002060"/>
                  </a:solidFill>
                </a:rPr>
                <a:t>Consapevolezza</a:t>
              </a:r>
              <a:r>
                <a:rPr lang="en-GB" sz="2000" dirty="0">
                  <a:solidFill>
                    <a:srgbClr val="002060"/>
                  </a:solidFill>
                </a:rPr>
                <a:t>
</a:t>
              </a:r>
              <a:endParaRPr sz="2000" dirty="0"/>
            </a:p>
          </p:txBody>
        </p:sp>
        <p:sp>
          <p:nvSpPr>
            <p:cNvPr id="213" name="Google Shape;213;p10"/>
            <p:cNvSpPr/>
            <p:nvPr/>
          </p:nvSpPr>
          <p:spPr>
            <a:xfrm>
              <a:off x="5143966" y="3651906"/>
              <a:ext cx="667935" cy="547856"/>
            </a:xfrm>
            <a:custGeom>
              <a:avLst/>
              <a:gdLst/>
              <a:ahLst/>
              <a:cxnLst/>
              <a:rect l="l" t="t" r="r" b="b"/>
              <a:pathLst>
                <a:path w="120000" h="120000" extrusionOk="0">
                  <a:moveTo>
                    <a:pt x="6246" y="60000"/>
                  </a:moveTo>
                  <a:lnTo>
                    <a:pt x="6246" y="60000"/>
                  </a:lnTo>
                  <a:cubicBezTo>
                    <a:pt x="6246" y="34538"/>
                    <a:pt x="24953" y="12746"/>
                    <a:pt x="50624" y="8305"/>
                  </a:cubicBezTo>
                  <a:cubicBezTo>
                    <a:pt x="76294" y="3864"/>
                    <a:pt x="101527" y="18053"/>
                    <a:pt x="110483" y="41966"/>
                  </a:cubicBezTo>
                  <a:lnTo>
                    <a:pt x="116018" y="41966"/>
                  </a:lnTo>
                  <a:lnTo>
                    <a:pt x="107507" y="60000"/>
                  </a:lnTo>
                  <a:lnTo>
                    <a:pt x="91032" y="41966"/>
                  </a:lnTo>
                  <a:lnTo>
                    <a:pt x="96176" y="41966"/>
                  </a:lnTo>
                  <a:lnTo>
                    <a:pt x="96176" y="41966"/>
                  </a:lnTo>
                  <a:cubicBezTo>
                    <a:pt x="87114" y="26951"/>
                    <a:pt x="68011" y="19423"/>
                    <a:pt x="49758" y="23674"/>
                  </a:cubicBezTo>
                  <a:cubicBezTo>
                    <a:pt x="31505" y="27925"/>
                    <a:pt x="18739" y="42874"/>
                    <a:pt x="18739" y="60000"/>
                  </a:cubicBezTo>
                  <a:close/>
                </a:path>
              </a:pathLst>
            </a:custGeom>
            <a:solidFill>
              <a:srgbClr val="B4D5E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0"/>
            <p:cNvSpPr/>
            <p:nvPr/>
          </p:nvSpPr>
          <p:spPr>
            <a:xfrm rot="10800000">
              <a:off x="5143966" y="3862619"/>
              <a:ext cx="667935" cy="547856"/>
            </a:xfrm>
            <a:custGeom>
              <a:avLst/>
              <a:gdLst/>
              <a:ahLst/>
              <a:cxnLst/>
              <a:rect l="l" t="t" r="r" b="b"/>
              <a:pathLst>
                <a:path w="120000" h="120000" extrusionOk="0">
                  <a:moveTo>
                    <a:pt x="6246" y="60000"/>
                  </a:moveTo>
                  <a:lnTo>
                    <a:pt x="6246" y="60000"/>
                  </a:lnTo>
                  <a:cubicBezTo>
                    <a:pt x="6246" y="34538"/>
                    <a:pt x="24953" y="12746"/>
                    <a:pt x="50624" y="8305"/>
                  </a:cubicBezTo>
                  <a:cubicBezTo>
                    <a:pt x="76294" y="3864"/>
                    <a:pt x="101527" y="18053"/>
                    <a:pt x="110483" y="41966"/>
                  </a:cubicBezTo>
                  <a:lnTo>
                    <a:pt x="116018" y="41966"/>
                  </a:lnTo>
                  <a:lnTo>
                    <a:pt x="107507" y="60000"/>
                  </a:lnTo>
                  <a:lnTo>
                    <a:pt x="91032" y="41966"/>
                  </a:lnTo>
                  <a:lnTo>
                    <a:pt x="96176" y="41966"/>
                  </a:lnTo>
                  <a:lnTo>
                    <a:pt x="96176" y="41966"/>
                  </a:lnTo>
                  <a:cubicBezTo>
                    <a:pt x="87114" y="26951"/>
                    <a:pt x="68011" y="19423"/>
                    <a:pt x="49758" y="23674"/>
                  </a:cubicBezTo>
                  <a:cubicBezTo>
                    <a:pt x="31505" y="27925"/>
                    <a:pt x="18739" y="42874"/>
                    <a:pt x="18739" y="60000"/>
                  </a:cubicBezTo>
                  <a:close/>
                </a:path>
              </a:pathLst>
            </a:custGeom>
            <a:solidFill>
              <a:srgbClr val="B4D5E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1"/>
          <p:cNvSpPr txBox="1">
            <a:spLocks noGrp="1"/>
          </p:cNvSpPr>
          <p:nvPr>
            <p:ph type="title"/>
          </p:nvPr>
        </p:nvSpPr>
        <p:spPr>
          <a:xfrm>
            <a:off x="410400" y="904023"/>
            <a:ext cx="11572493" cy="645616"/>
          </a:xfrm>
          <a:prstGeom prst="rect">
            <a:avLst/>
          </a:prstGeom>
          <a:noFill/>
          <a:ln>
            <a:noFill/>
          </a:ln>
        </p:spPr>
        <p:txBody>
          <a:bodyPr spcFirstLastPara="1" wrap="square" lIns="91425" tIns="45700" rIns="91425" bIns="45700" anchor="t" anchorCtr="0">
            <a:noAutofit/>
          </a:bodyPr>
          <a:lstStyle/>
          <a:p>
            <a:pPr lvl="0">
              <a:buSzPts val="4000"/>
            </a:pPr>
            <a:r>
              <a:rPr lang="it-IT" dirty="0"/>
              <a:t>Caso 1: Adattamento dei consumatori alla circolarità in Norvegia
</a:t>
            </a:r>
            <a:endParaRPr baseline="30000" dirty="0"/>
          </a:p>
        </p:txBody>
      </p:sp>
      <p:sp>
        <p:nvSpPr>
          <p:cNvPr id="221" name="Google Shape;221;p11"/>
          <p:cNvSpPr txBox="1">
            <a:spLocks noGrp="1"/>
          </p:cNvSpPr>
          <p:nvPr>
            <p:ph type="body" idx="1"/>
          </p:nvPr>
        </p:nvSpPr>
        <p:spPr>
          <a:xfrm>
            <a:off x="410400" y="2466752"/>
            <a:ext cx="10913274" cy="3636335"/>
          </a:xfrm>
          <a:prstGeom prst="rect">
            <a:avLst/>
          </a:prstGeom>
          <a:noFill/>
          <a:ln>
            <a:noFill/>
          </a:ln>
        </p:spPr>
        <p:txBody>
          <a:bodyPr spcFirstLastPara="1" wrap="square" lIns="91425" tIns="45700" rIns="91425" bIns="45700" anchor="t" anchorCtr="0">
            <a:noAutofit/>
          </a:bodyPr>
          <a:lstStyle/>
          <a:p>
            <a:pPr marL="488950" lvl="1" indent="-177800">
              <a:spcBef>
                <a:spcPts val="0"/>
              </a:spcBef>
              <a:buSzPts val="2800"/>
            </a:pPr>
            <a:r>
              <a:rPr lang="it-IT" dirty="0"/>
              <a:t>I passaggi del modello di consapevolezza all'azione si basano molto sulla corretta comunicazione
La consapevolezza della circolarità richiede la condivisione di conoscenze e informazioni
</a:t>
            </a:r>
            <a:r>
              <a:rPr lang="it-IT" sz="2400" dirty="0"/>
              <a:t>La comprensione della circolarità richiede istruzione, conoscenza e comunicazione.
Nell'impegno e nell'azione per la circolarità i consumatori sono coinvolti mostrando come le scelte circolari offrano convenienza, facilità, comfort e qualità rispetto a quelle lineari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2"/>
          <p:cNvSpPr txBox="1">
            <a:spLocks noGrp="1"/>
          </p:cNvSpPr>
          <p:nvPr>
            <p:ph type="title"/>
          </p:nvPr>
        </p:nvSpPr>
        <p:spPr>
          <a:xfrm>
            <a:off x="309753" y="998616"/>
            <a:ext cx="11572493" cy="645616"/>
          </a:xfrm>
          <a:prstGeom prst="rect">
            <a:avLst/>
          </a:prstGeom>
          <a:noFill/>
          <a:ln>
            <a:noFill/>
          </a:ln>
        </p:spPr>
        <p:txBody>
          <a:bodyPr spcFirstLastPara="1" wrap="square" lIns="91425" tIns="45700" rIns="91425" bIns="45700" anchor="t" anchorCtr="0">
            <a:noAutofit/>
          </a:bodyPr>
          <a:lstStyle/>
          <a:p>
            <a:pPr lvl="0">
              <a:buSzPts val="4000"/>
            </a:pPr>
            <a:r>
              <a:rPr lang="it-IT" dirty="0"/>
              <a:t>Caso 1: Adattamento dei consumatori alla circolarità in Norvegia
</a:t>
            </a:r>
            <a:endParaRPr baseline="30000" dirty="0"/>
          </a:p>
        </p:txBody>
      </p:sp>
      <p:sp>
        <p:nvSpPr>
          <p:cNvPr id="228" name="Google Shape;228;p12"/>
          <p:cNvSpPr txBox="1">
            <a:spLocks noGrp="1"/>
          </p:cNvSpPr>
          <p:nvPr>
            <p:ph type="body" idx="1"/>
          </p:nvPr>
        </p:nvSpPr>
        <p:spPr>
          <a:xfrm>
            <a:off x="410400" y="2466752"/>
            <a:ext cx="10913274" cy="3944558"/>
          </a:xfrm>
          <a:prstGeom prst="rect">
            <a:avLst/>
          </a:prstGeom>
          <a:noFill/>
          <a:ln>
            <a:noFill/>
          </a:ln>
        </p:spPr>
        <p:txBody>
          <a:bodyPr spcFirstLastPara="1" wrap="square" lIns="91425" tIns="45700" rIns="91425" bIns="45700" anchor="t" anchorCtr="0">
            <a:noAutofit/>
          </a:bodyPr>
          <a:lstStyle/>
          <a:p>
            <a:pPr marL="180975" lvl="0" indent="-203200">
              <a:spcBef>
                <a:spcPts val="0"/>
              </a:spcBef>
              <a:buSzPts val="3200"/>
            </a:pPr>
            <a:r>
              <a:rPr lang="en-GB" b="1" dirty="0" err="1"/>
              <a:t>Esempi</a:t>
            </a:r>
            <a:r>
              <a:rPr lang="en-GB" b="1" dirty="0"/>
              <a:t> di </a:t>
            </a:r>
            <a:r>
              <a:rPr lang="en-GB" b="1" dirty="0" err="1"/>
              <a:t>strategie</a:t>
            </a:r>
            <a:r>
              <a:rPr lang="en-GB" b="1" dirty="0"/>
              <a:t> </a:t>
            </a:r>
            <a:r>
              <a:rPr lang="en-GB" b="1" dirty="0" err="1"/>
              <a:t>circolari</a:t>
            </a:r>
            <a:endParaRPr lang="en-GB" b="1" dirty="0"/>
          </a:p>
          <a:p>
            <a:pPr marL="514350" lvl="0" indent="-514350">
              <a:spcBef>
                <a:spcPts val="0"/>
              </a:spcBef>
              <a:buSzPts val="3200"/>
              <a:buAutoNum type="arabicParenR"/>
            </a:pPr>
            <a:r>
              <a:rPr lang="it-IT" dirty="0"/>
              <a:t>Prolungare la durata del prodotto</a:t>
            </a:r>
            <a:br>
              <a:rPr lang="it-IT" dirty="0"/>
            </a:br>
            <a:r>
              <a:rPr lang="it-IT" sz="2800" dirty="0"/>
              <a:t>Ad esempio, i </a:t>
            </a:r>
            <a:r>
              <a:rPr lang="it-IT" sz="2800" dirty="0" err="1"/>
              <a:t>changemaker</a:t>
            </a:r>
            <a:r>
              <a:rPr lang="it-IT" sz="2800" dirty="0"/>
              <a:t> possono incoraggiare i consumatori a evitare di acquistare prodotti realizzati con materiali vergini e comunicare i vantaggi della durata prolungata del prodotto.</a:t>
            </a:r>
          </a:p>
          <a:p>
            <a:pPr marL="514350" lvl="0" indent="-514350">
              <a:spcBef>
                <a:spcPts val="0"/>
              </a:spcBef>
              <a:buSzPts val="3200"/>
              <a:buAutoNum type="arabicParenR"/>
            </a:pPr>
            <a:r>
              <a:rPr lang="it-IT" dirty="0"/>
              <a:t>Utilizzo di meno materiali, energia e componenti nella produzione</a:t>
            </a:r>
          </a:p>
          <a:p>
            <a:pPr marL="0" lvl="0" indent="0">
              <a:spcBef>
                <a:spcPts val="0"/>
              </a:spcBef>
              <a:buSzPts val="3200"/>
              <a:buNone/>
              <a:tabLst>
                <a:tab pos="536575" algn="l"/>
              </a:tabLst>
            </a:pPr>
            <a:r>
              <a:rPr lang="it-IT" dirty="0"/>
              <a:t>	</a:t>
            </a:r>
            <a:r>
              <a:rPr lang="en-GB" sz="2800" dirty="0"/>
              <a:t>For example, changemakers may encourage the consumers to share and rent instead of owning</a:t>
            </a:r>
            <a:endParaRPr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3"/>
          <p:cNvSpPr txBox="1">
            <a:spLocks noGrp="1"/>
          </p:cNvSpPr>
          <p:nvPr>
            <p:ph type="title"/>
          </p:nvPr>
        </p:nvSpPr>
        <p:spPr>
          <a:xfrm>
            <a:off x="309753" y="977596"/>
            <a:ext cx="11572493" cy="645616"/>
          </a:xfrm>
          <a:prstGeom prst="rect">
            <a:avLst/>
          </a:prstGeom>
          <a:noFill/>
          <a:ln>
            <a:noFill/>
          </a:ln>
        </p:spPr>
        <p:txBody>
          <a:bodyPr spcFirstLastPara="1" wrap="square" lIns="91425" tIns="45700" rIns="91425" bIns="45700" anchor="t" anchorCtr="0">
            <a:noAutofit/>
          </a:bodyPr>
          <a:lstStyle/>
          <a:p>
            <a:pPr lvl="0">
              <a:buSzPts val="4000"/>
            </a:pPr>
            <a:r>
              <a:rPr lang="it-IT" dirty="0"/>
              <a:t>Caso 1: Adattamento dei consumatori alla circolarità in Norvegia
</a:t>
            </a:r>
            <a:endParaRPr baseline="30000" dirty="0"/>
          </a:p>
        </p:txBody>
      </p:sp>
      <p:sp>
        <p:nvSpPr>
          <p:cNvPr id="235" name="Google Shape;235;p13"/>
          <p:cNvSpPr txBox="1">
            <a:spLocks noGrp="1"/>
          </p:cNvSpPr>
          <p:nvPr>
            <p:ph type="body" idx="1"/>
          </p:nvPr>
        </p:nvSpPr>
        <p:spPr>
          <a:xfrm>
            <a:off x="309753" y="2244069"/>
            <a:ext cx="11178054" cy="3636335"/>
          </a:xfrm>
          <a:prstGeom prst="rect">
            <a:avLst/>
          </a:prstGeom>
          <a:noFill/>
          <a:ln>
            <a:noFill/>
          </a:ln>
        </p:spPr>
        <p:txBody>
          <a:bodyPr spcFirstLastPara="1" wrap="square" lIns="91425" tIns="45700" rIns="91425" bIns="45700" anchor="t" anchorCtr="0">
            <a:noAutofit/>
          </a:bodyPr>
          <a:lstStyle/>
          <a:p>
            <a:pPr marL="180975" lvl="0" indent="-203200">
              <a:spcBef>
                <a:spcPts val="0"/>
              </a:spcBef>
              <a:buSzPts val="3200"/>
            </a:pPr>
            <a:r>
              <a:rPr lang="en-GB" b="1" dirty="0" err="1"/>
              <a:t>Esempi</a:t>
            </a:r>
            <a:r>
              <a:rPr lang="en-GB" b="1" dirty="0"/>
              <a:t> di </a:t>
            </a:r>
            <a:r>
              <a:rPr lang="en-GB" b="1" dirty="0" err="1"/>
              <a:t>strategie</a:t>
            </a:r>
            <a:r>
              <a:rPr lang="en-GB" b="1" dirty="0"/>
              <a:t> </a:t>
            </a:r>
            <a:r>
              <a:rPr lang="en-GB" b="1" dirty="0" err="1"/>
              <a:t>circolari</a:t>
            </a:r>
            <a:endParaRPr lang="en-GB" b="1" dirty="0"/>
          </a:p>
          <a:p>
            <a:pPr marL="514350" lvl="0" indent="-514350">
              <a:spcBef>
                <a:spcPts val="0"/>
              </a:spcBef>
              <a:buSzPts val="3200"/>
              <a:buAutoNum type="arabicParenR"/>
            </a:pPr>
            <a:r>
              <a:rPr lang="it-IT" dirty="0"/>
              <a:t>Evitare sostanze pericolose, utilizzare energie rinnovabili e rigenerare i sistemi naturali</a:t>
            </a:r>
            <a:br>
              <a:rPr lang="it-IT" dirty="0"/>
            </a:br>
            <a:r>
              <a:rPr lang="it-IT" sz="2800" dirty="0"/>
              <a:t>Ad esempio, i </a:t>
            </a:r>
            <a:r>
              <a:rPr lang="it-IT" sz="2800" dirty="0" err="1"/>
              <a:t>changemaker</a:t>
            </a:r>
            <a:r>
              <a:rPr lang="it-IT" sz="2800" dirty="0"/>
              <a:t> possono comunicare ai consumatori di scegliere scelte neutre in termini di emissioni di carbonio.</a:t>
            </a:r>
          </a:p>
          <a:p>
            <a:pPr marL="514350" indent="-514350">
              <a:spcBef>
                <a:spcPts val="0"/>
              </a:spcBef>
              <a:buSzPts val="3200"/>
              <a:buFont typeface="Arial"/>
              <a:buAutoNum type="arabicParenR"/>
            </a:pPr>
            <a:r>
              <a:rPr lang="it-IT" dirty="0"/>
              <a:t>Riciclaggio e riutilizzo di materiali e prodotti</a:t>
            </a:r>
            <a:br>
              <a:rPr lang="it-IT" dirty="0"/>
            </a:br>
            <a:r>
              <a:rPr lang="it-IT" sz="2800" dirty="0"/>
              <a:t>Ad esempio, i responsabili del cambiamento possono incoraggiare i consumatori ad essere attori attivi nei flussi di approvvigionamento di materiali riciclando </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4"/>
          <p:cNvSpPr txBox="1">
            <a:spLocks noGrp="1"/>
          </p:cNvSpPr>
          <p:nvPr>
            <p:ph type="title"/>
          </p:nvPr>
        </p:nvSpPr>
        <p:spPr>
          <a:xfrm>
            <a:off x="410399" y="1156272"/>
            <a:ext cx="11572493" cy="645616"/>
          </a:xfrm>
          <a:prstGeom prst="rect">
            <a:avLst/>
          </a:prstGeom>
          <a:noFill/>
          <a:ln>
            <a:noFill/>
          </a:ln>
        </p:spPr>
        <p:txBody>
          <a:bodyPr spcFirstLastPara="1" wrap="square" lIns="91425" tIns="45700" rIns="91425" bIns="45700" anchor="t" anchorCtr="0">
            <a:noAutofit/>
          </a:bodyPr>
          <a:lstStyle/>
          <a:p>
            <a:pPr lvl="0">
              <a:buSzPts val="4000"/>
            </a:pPr>
            <a:r>
              <a:rPr lang="it-IT" dirty="0"/>
              <a:t>Caso 1: Adattamento dei consumatori alla circolarità in Norvegia
</a:t>
            </a:r>
            <a:endParaRPr baseline="30000" dirty="0"/>
          </a:p>
        </p:txBody>
      </p:sp>
      <p:sp>
        <p:nvSpPr>
          <p:cNvPr id="242" name="Google Shape;242;p14"/>
          <p:cNvSpPr txBox="1">
            <a:spLocks noGrp="1"/>
          </p:cNvSpPr>
          <p:nvPr>
            <p:ph type="body" idx="1"/>
          </p:nvPr>
        </p:nvSpPr>
        <p:spPr>
          <a:xfrm>
            <a:off x="410400" y="2466752"/>
            <a:ext cx="10913274" cy="3636335"/>
          </a:xfrm>
          <a:prstGeom prst="rect">
            <a:avLst/>
          </a:prstGeom>
          <a:noFill/>
          <a:ln>
            <a:noFill/>
          </a:ln>
        </p:spPr>
        <p:txBody>
          <a:bodyPr spcFirstLastPara="1" wrap="square" lIns="91425" tIns="45700" rIns="91425" bIns="45700" anchor="t" anchorCtr="0">
            <a:noAutofit/>
          </a:bodyPr>
          <a:lstStyle/>
          <a:p>
            <a:pPr marL="180975" lvl="0" indent="-203200">
              <a:spcBef>
                <a:spcPts val="0"/>
              </a:spcBef>
              <a:buSzPts val="3200"/>
            </a:pPr>
            <a:r>
              <a:rPr lang="it-IT" b="1" dirty="0"/>
              <a:t>Un caso dall'industria dell'abbigliamento: </a:t>
            </a:r>
            <a:r>
              <a:rPr lang="it-IT" b="1" dirty="0" err="1"/>
              <a:t>Bergans</a:t>
            </a:r>
            <a:r>
              <a:rPr lang="it-IT" b="1" dirty="0"/>
              <a:t> di Norvegia
</a:t>
            </a:r>
            <a:r>
              <a:rPr lang="en-GB" u="sng" dirty="0">
                <a:solidFill>
                  <a:schemeClr val="hlink"/>
                </a:solidFill>
                <a:hlinkClick r:id="rId3"/>
              </a:rPr>
              <a:t>https://www.bergans.com/en/sustainability</a:t>
            </a:r>
            <a:endParaRPr dirty="0"/>
          </a:p>
          <a:p>
            <a:pPr marL="488950" lvl="1" indent="-177800">
              <a:buSzPts val="2800"/>
            </a:pPr>
            <a:r>
              <a:rPr lang="it-IT" dirty="0"/>
              <a:t>Lunga vita al concetto di "lunga vita al prodotto" in cui i consumatori sono coinvolti nella circolarità attraverso la riparazione, il noleggio, il riutilizzo e la riprogettazione delle attrezzature e dell'abbigliamento outdoor</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5"/>
          <p:cNvSpPr txBox="1">
            <a:spLocks noGrp="1"/>
          </p:cNvSpPr>
          <p:nvPr>
            <p:ph type="title"/>
          </p:nvPr>
        </p:nvSpPr>
        <p:spPr>
          <a:xfrm>
            <a:off x="410399" y="1156272"/>
            <a:ext cx="11572493" cy="645616"/>
          </a:xfrm>
          <a:prstGeom prst="rect">
            <a:avLst/>
          </a:prstGeom>
          <a:noFill/>
          <a:ln>
            <a:noFill/>
          </a:ln>
        </p:spPr>
        <p:txBody>
          <a:bodyPr spcFirstLastPara="1" wrap="square" lIns="91425" tIns="45700" rIns="91425" bIns="45700" anchor="t" anchorCtr="0">
            <a:noAutofit/>
          </a:bodyPr>
          <a:lstStyle/>
          <a:p>
            <a:pPr lvl="0">
              <a:buSzPts val="4000"/>
            </a:pPr>
            <a:r>
              <a:rPr lang="it-IT" dirty="0"/>
              <a:t>Caso 2: Come comunicare la circolarità ai consumatori
</a:t>
            </a:r>
            <a:endParaRPr baseline="30000" dirty="0"/>
          </a:p>
        </p:txBody>
      </p:sp>
      <p:sp>
        <p:nvSpPr>
          <p:cNvPr id="249" name="Google Shape;249;p15"/>
          <p:cNvSpPr txBox="1">
            <a:spLocks noGrp="1"/>
          </p:cNvSpPr>
          <p:nvPr>
            <p:ph type="body" idx="1"/>
          </p:nvPr>
        </p:nvSpPr>
        <p:spPr>
          <a:xfrm>
            <a:off x="410400" y="2466752"/>
            <a:ext cx="10913274" cy="3636335"/>
          </a:xfrm>
          <a:prstGeom prst="rect">
            <a:avLst/>
          </a:prstGeom>
          <a:noFill/>
          <a:ln>
            <a:noFill/>
          </a:ln>
        </p:spPr>
        <p:txBody>
          <a:bodyPr spcFirstLastPara="1" wrap="square" lIns="91425" tIns="45700" rIns="91425" bIns="45700" anchor="t" anchorCtr="0">
            <a:noAutofit/>
          </a:bodyPr>
          <a:lstStyle/>
          <a:p>
            <a:pPr marL="180975" lvl="0" indent="-203200" algn="l" rtl="0">
              <a:lnSpc>
                <a:spcPct val="90000"/>
              </a:lnSpc>
              <a:spcBef>
                <a:spcPts val="0"/>
              </a:spcBef>
              <a:spcAft>
                <a:spcPts val="0"/>
              </a:spcAft>
              <a:buClr>
                <a:schemeClr val="dk1"/>
              </a:buClr>
              <a:buSzPts val="3200"/>
              <a:buChar char="•"/>
            </a:pPr>
            <a:r>
              <a:rPr lang="en-GB" dirty="0"/>
              <a:t>Chamberlin, L. &amp; Boks, C. 2018. Marketing Approaches for a Circular Economy: Using Design Frameworks to Interpret Online Communications. Sustainability 10, 2070. </a:t>
            </a:r>
            <a:r>
              <a:rPr lang="en-GB" u="sng" dirty="0">
                <a:solidFill>
                  <a:schemeClr val="hlink"/>
                </a:solidFill>
                <a:hlinkClick r:id="rId3"/>
              </a:rPr>
              <a:t>https://doi.org/10.3390/su10062070</a:t>
            </a:r>
            <a:r>
              <a:rPr lang="en-GB" dirty="0"/>
              <a:t> </a:t>
            </a:r>
            <a:r>
              <a:rPr lang="en-GB" baseline="30000" dirty="0"/>
              <a:t>[5]</a:t>
            </a:r>
            <a:endParaRPr dirty="0"/>
          </a:p>
          <a:p>
            <a:pPr marL="488950" lvl="1" indent="0" algn="l" rtl="0">
              <a:lnSpc>
                <a:spcPct val="90000"/>
              </a:lnSpc>
              <a:spcBef>
                <a:spcPts val="500"/>
              </a:spcBef>
              <a:spcAft>
                <a:spcPts val="0"/>
              </a:spcAft>
              <a:buClr>
                <a:schemeClr val="dk1"/>
              </a:buClr>
              <a:buSzPts val="2800"/>
              <a:buNone/>
            </a:pPr>
            <a:endParaRPr dirty="0"/>
          </a:p>
          <a:p>
            <a:pPr marL="488950" lvl="1" indent="-177800">
              <a:buSzPts val="2800"/>
            </a:pPr>
            <a:r>
              <a:rPr lang="it-IT" dirty="0"/>
              <a:t>L'articolo discute di come le aziende, che forniscono prodotti o servizi circolari, stanno comunicando ai consumatori per commercializzare le loro offerte circolari.
</a:t>
            </a:r>
            <a:endParaRPr dirty="0"/>
          </a:p>
          <a:p>
            <a:pPr marL="488950" lvl="1" indent="0" algn="l" rtl="0">
              <a:lnSpc>
                <a:spcPct val="90000"/>
              </a:lnSpc>
              <a:spcBef>
                <a:spcPts val="500"/>
              </a:spcBef>
              <a:spcAft>
                <a:spcPts val="0"/>
              </a:spcAft>
              <a:buClr>
                <a:schemeClr val="dk1"/>
              </a:buClr>
              <a:buSzPts val="2800"/>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6"/>
          <p:cNvSpPr txBox="1">
            <a:spLocks noGrp="1"/>
          </p:cNvSpPr>
          <p:nvPr>
            <p:ph type="title"/>
          </p:nvPr>
        </p:nvSpPr>
        <p:spPr>
          <a:xfrm>
            <a:off x="410399" y="1156272"/>
            <a:ext cx="11572493" cy="645616"/>
          </a:xfrm>
          <a:prstGeom prst="rect">
            <a:avLst/>
          </a:prstGeom>
          <a:noFill/>
          <a:ln>
            <a:noFill/>
          </a:ln>
        </p:spPr>
        <p:txBody>
          <a:bodyPr spcFirstLastPara="1" wrap="square" lIns="91425" tIns="45700" rIns="91425" bIns="45700" anchor="t" anchorCtr="0">
            <a:noAutofit/>
          </a:bodyPr>
          <a:lstStyle/>
          <a:p>
            <a:pPr lvl="0">
              <a:buSzPts val="4000"/>
            </a:pPr>
            <a:r>
              <a:rPr lang="it-IT"/>
              <a:t>Caso 2: Come comunicare la circolarità ai consumatori
</a:t>
            </a:r>
            <a:endParaRPr baseline="30000" dirty="0"/>
          </a:p>
        </p:txBody>
      </p:sp>
      <p:sp>
        <p:nvSpPr>
          <p:cNvPr id="256" name="Google Shape;256;p16"/>
          <p:cNvSpPr txBox="1">
            <a:spLocks noGrp="1"/>
          </p:cNvSpPr>
          <p:nvPr>
            <p:ph type="body" idx="1"/>
          </p:nvPr>
        </p:nvSpPr>
        <p:spPr>
          <a:xfrm>
            <a:off x="410400" y="2466752"/>
            <a:ext cx="10913274" cy="3636335"/>
          </a:xfrm>
          <a:prstGeom prst="rect">
            <a:avLst/>
          </a:prstGeom>
          <a:noFill/>
          <a:ln>
            <a:noFill/>
          </a:ln>
        </p:spPr>
        <p:txBody>
          <a:bodyPr spcFirstLastPara="1" wrap="square" lIns="91425" tIns="45700" rIns="91425" bIns="45700" anchor="t" anchorCtr="0">
            <a:noAutofit/>
          </a:bodyPr>
          <a:lstStyle/>
          <a:p>
            <a:pPr marL="488950" lvl="1" indent="-177800">
              <a:spcBef>
                <a:spcPts val="0"/>
              </a:spcBef>
              <a:buSzPts val="2800"/>
            </a:pPr>
            <a:r>
              <a:rPr lang="it-IT" dirty="0"/>
              <a:t>Nel coinvolgimento dei consumatori è fondamentale che le aziende circolari riconoscano come il comportamento dei consumatori possa essere modificato sia nelle fasi di acquisto che di utilizzo dell'offerta
Le percezioni dei consumatori e l'accettazione di prodotti o servizi circolari sono state studiate dalla letteratura scientifica. I fattori più diffusi sono stati raggruppati in diversi temi definiti "fattori di consumo"</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7"/>
          <p:cNvSpPr txBox="1">
            <a:spLocks noGrp="1"/>
          </p:cNvSpPr>
          <p:nvPr>
            <p:ph type="title"/>
          </p:nvPr>
        </p:nvSpPr>
        <p:spPr>
          <a:xfrm>
            <a:off x="410399" y="1156272"/>
            <a:ext cx="11572493" cy="645616"/>
          </a:xfrm>
          <a:prstGeom prst="rect">
            <a:avLst/>
          </a:prstGeom>
          <a:noFill/>
          <a:ln>
            <a:noFill/>
          </a:ln>
        </p:spPr>
        <p:txBody>
          <a:bodyPr spcFirstLastPara="1" wrap="square" lIns="91425" tIns="45700" rIns="91425" bIns="45700" anchor="t" anchorCtr="0">
            <a:noAutofit/>
          </a:bodyPr>
          <a:lstStyle/>
          <a:p>
            <a:pPr lvl="0">
              <a:buSzPts val="4000"/>
            </a:pPr>
            <a:r>
              <a:rPr lang="it-IT"/>
              <a:t>Caso 2: Come comunicare la circolarità ai consumatori
</a:t>
            </a:r>
            <a:endParaRPr baseline="30000" dirty="0"/>
          </a:p>
        </p:txBody>
      </p:sp>
      <p:sp>
        <p:nvSpPr>
          <p:cNvPr id="263" name="Google Shape;263;p17"/>
          <p:cNvSpPr txBox="1">
            <a:spLocks noGrp="1"/>
          </p:cNvSpPr>
          <p:nvPr>
            <p:ph type="body" idx="1"/>
          </p:nvPr>
        </p:nvSpPr>
        <p:spPr>
          <a:xfrm>
            <a:off x="410400" y="2466752"/>
            <a:ext cx="10913274" cy="3636335"/>
          </a:xfrm>
          <a:prstGeom prst="rect">
            <a:avLst/>
          </a:prstGeom>
          <a:noFill/>
          <a:ln>
            <a:noFill/>
          </a:ln>
        </p:spPr>
        <p:txBody>
          <a:bodyPr spcFirstLastPara="1" wrap="square" lIns="91425" tIns="45700" rIns="91425" bIns="45700" anchor="t" anchorCtr="0">
            <a:noAutofit/>
          </a:bodyPr>
          <a:lstStyle/>
          <a:p>
            <a:pPr marL="488950" lvl="1" indent="-177800">
              <a:spcBef>
                <a:spcPts val="0"/>
              </a:spcBef>
              <a:buSzPts val="2800"/>
            </a:pPr>
            <a:r>
              <a:rPr lang="it-IT" dirty="0"/>
              <a:t>Inoltre, sono state selezionate diverse strategie di comunicazione dalle comunicazioni di marketing di quattro aziende di case (rivenditori di moda)
Sulla base di questi risultati, sono state proposte strategie di comunicazione per l'accettazione da parte dei consumatori di prodotti o servizi circolari.
La sintesi dei risultati è tabulata nelle seguenti diapositive</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8"/>
          <p:cNvSpPr txBox="1">
            <a:spLocks noGrp="1"/>
          </p:cNvSpPr>
          <p:nvPr>
            <p:ph type="title"/>
          </p:nvPr>
        </p:nvSpPr>
        <p:spPr>
          <a:xfrm>
            <a:off x="410399" y="1156272"/>
            <a:ext cx="11572493" cy="645616"/>
          </a:xfrm>
          <a:prstGeom prst="rect">
            <a:avLst/>
          </a:prstGeom>
          <a:noFill/>
          <a:ln>
            <a:noFill/>
          </a:ln>
        </p:spPr>
        <p:txBody>
          <a:bodyPr spcFirstLastPara="1" wrap="square" lIns="91425" tIns="45700" rIns="91425" bIns="45700" anchor="t" anchorCtr="0">
            <a:noAutofit/>
          </a:bodyPr>
          <a:lstStyle/>
          <a:p>
            <a:pPr lvl="0">
              <a:buSzPts val="4000"/>
            </a:pPr>
            <a:r>
              <a:rPr lang="it-IT"/>
              <a:t>Caso 2: Come comunicare la circolarità ai consumatori
</a:t>
            </a:r>
            <a:endParaRPr baseline="30000" dirty="0"/>
          </a:p>
        </p:txBody>
      </p:sp>
      <p:graphicFrame>
        <p:nvGraphicFramePr>
          <p:cNvPr id="270" name="Google Shape;270;p18"/>
          <p:cNvGraphicFramePr/>
          <p:nvPr>
            <p:extLst>
              <p:ext uri="{D42A27DB-BD31-4B8C-83A1-F6EECF244321}">
                <p14:modId xmlns:p14="http://schemas.microsoft.com/office/powerpoint/2010/main" val="2398903188"/>
              </p:ext>
            </p:extLst>
          </p:nvPr>
        </p:nvGraphicFramePr>
        <p:xfrm>
          <a:off x="581291" y="2441725"/>
          <a:ext cx="10514400" cy="3621700"/>
        </p:xfrm>
        <a:graphic>
          <a:graphicData uri="http://schemas.openxmlformats.org/drawingml/2006/table">
            <a:tbl>
              <a:tblPr firstRow="1" bandRow="1">
                <a:noFill/>
                <a:tableStyleId>{27C09611-4A80-45F6-8C68-609A096167AC}</a:tableStyleId>
              </a:tblPr>
              <a:tblGrid>
                <a:gridCol w="2960695">
                  <a:extLst>
                    <a:ext uri="{9D8B030D-6E8A-4147-A177-3AD203B41FA5}">
                      <a16:colId xmlns:a16="http://schemas.microsoft.com/office/drawing/2014/main" val="20000"/>
                    </a:ext>
                  </a:extLst>
                </a:gridCol>
                <a:gridCol w="7553705">
                  <a:extLst>
                    <a:ext uri="{9D8B030D-6E8A-4147-A177-3AD203B41FA5}">
                      <a16:colId xmlns:a16="http://schemas.microsoft.com/office/drawing/2014/main" val="20001"/>
                    </a:ext>
                  </a:extLst>
                </a:gridCol>
              </a:tblGrid>
              <a:tr h="429000">
                <a:tc>
                  <a:txBody>
                    <a:bodyPr/>
                    <a:lstStyle/>
                    <a:p>
                      <a:pPr marL="0" marR="0" lvl="0" indent="0" algn="l" rtl="0">
                        <a:lnSpc>
                          <a:spcPct val="100000"/>
                        </a:lnSpc>
                        <a:spcBef>
                          <a:spcPts val="0"/>
                        </a:spcBef>
                        <a:spcAft>
                          <a:spcPts val="0"/>
                        </a:spcAft>
                        <a:buClr>
                          <a:schemeClr val="dk1"/>
                        </a:buClr>
                        <a:buSzPts val="2000"/>
                        <a:buFont typeface="Arial"/>
                        <a:buNone/>
                      </a:pPr>
                      <a:r>
                        <a:rPr lang="en-GB" sz="2000" u="none" strike="noStrike" cap="none" dirty="0" err="1">
                          <a:solidFill>
                            <a:schemeClr val="dk1"/>
                          </a:solidFill>
                        </a:rPr>
                        <a:t>Fattore</a:t>
                      </a:r>
                      <a:r>
                        <a:rPr lang="en-GB" sz="2000" u="none" strike="noStrike" cap="none" dirty="0">
                          <a:solidFill>
                            <a:schemeClr val="dk1"/>
                          </a:solidFill>
                        </a:rPr>
                        <a:t> di </a:t>
                      </a:r>
                      <a:r>
                        <a:rPr lang="en-GB" sz="2000" u="none" strike="noStrike" cap="none" dirty="0" err="1">
                          <a:solidFill>
                            <a:schemeClr val="dk1"/>
                          </a:solidFill>
                        </a:rPr>
                        <a:t>consumo</a:t>
                      </a:r>
                      <a:endParaRPr sz="2000" b="1" u="none" strike="noStrike" cap="none" dirty="0">
                        <a:solidFill>
                          <a:schemeClr val="dk1"/>
                        </a:solidFill>
                      </a:endParaRPr>
                    </a:p>
                  </a:txBody>
                  <a:tcPr marL="82875" marR="82875" marT="45725" marB="45725"/>
                </a:tc>
                <a:tc>
                  <a:txBody>
                    <a:bodyPr/>
                    <a:lstStyle/>
                    <a:p>
                      <a:pPr marL="0" marR="0" lvl="0" indent="0" algn="l" rtl="0">
                        <a:spcBef>
                          <a:spcPts val="0"/>
                        </a:spcBef>
                        <a:spcAft>
                          <a:spcPts val="0"/>
                        </a:spcAft>
                        <a:buNone/>
                      </a:pPr>
                      <a:r>
                        <a:rPr lang="it-IT" sz="2000" u="none" strike="noStrike" cap="none" dirty="0">
                          <a:solidFill>
                            <a:schemeClr val="dk1"/>
                          </a:solidFill>
                        </a:rPr>
                        <a:t>Strategie di progettazione della comunicazione</a:t>
                      </a:r>
                      <a:endParaRPr sz="2000" b="1" dirty="0">
                        <a:solidFill>
                          <a:schemeClr val="dk1"/>
                        </a:solidFill>
                      </a:endParaRPr>
                    </a:p>
                  </a:txBody>
                  <a:tcPr marL="82875" marR="82875" marT="45725" marB="45725"/>
                </a:tc>
                <a:extLst>
                  <a:ext uri="{0D108BD9-81ED-4DB2-BD59-A6C34878D82A}">
                    <a16:rowId xmlns:a16="http://schemas.microsoft.com/office/drawing/2014/main" val="10000"/>
                  </a:ext>
                </a:extLst>
              </a:tr>
              <a:tr h="429000">
                <a:tc>
                  <a:txBody>
                    <a:bodyPr/>
                    <a:lstStyle/>
                    <a:p>
                      <a:pPr marL="0" marR="0" lvl="0" indent="0" algn="l" rtl="0">
                        <a:lnSpc>
                          <a:spcPct val="100000"/>
                        </a:lnSpc>
                        <a:spcBef>
                          <a:spcPts val="0"/>
                        </a:spcBef>
                        <a:spcAft>
                          <a:spcPts val="0"/>
                        </a:spcAft>
                        <a:buClr>
                          <a:schemeClr val="dk1"/>
                        </a:buClr>
                        <a:buSzPts val="2000"/>
                        <a:buFont typeface="Arial"/>
                        <a:buNone/>
                      </a:pPr>
                      <a:r>
                        <a:rPr lang="en-GB" sz="2000" dirty="0" err="1"/>
                        <a:t>Contaminazione</a:t>
                      </a:r>
                      <a:r>
                        <a:rPr lang="en-GB" sz="2000" dirty="0"/>
                        <a:t> / </a:t>
                      </a:r>
                      <a:r>
                        <a:rPr lang="en-GB" sz="2000" dirty="0" err="1"/>
                        <a:t>disgusto</a:t>
                      </a:r>
                      <a:r>
                        <a:rPr lang="en-GB" sz="2000" dirty="0"/>
                        <a:t> / </a:t>
                      </a:r>
                      <a:r>
                        <a:rPr lang="en-GB" sz="2000" dirty="0" err="1"/>
                        <a:t>novità</a:t>
                      </a:r>
                      <a:endParaRPr dirty="0"/>
                    </a:p>
                  </a:txBody>
                  <a:tcPr marL="82875" marR="82875" marT="45725" marB="45725"/>
                </a:tc>
                <a:tc>
                  <a:txBody>
                    <a:bodyPr/>
                    <a:lstStyle/>
                    <a:p>
                      <a:pPr marL="0" marR="0" lvl="0" indent="0" algn="l" rtl="0">
                        <a:spcBef>
                          <a:spcPts val="0"/>
                        </a:spcBef>
                        <a:spcAft>
                          <a:spcPts val="0"/>
                        </a:spcAft>
                        <a:buNone/>
                      </a:pPr>
                      <a:r>
                        <a:rPr lang="it-IT" sz="2000" dirty="0"/>
                        <a:t>Importanza, giocosità, riformulazione e ridenominazione, coinvolgimento emotivo, empatia, personalità, inquadratura, editing di scelta</a:t>
                      </a:r>
                      <a:endParaRPr sz="2000" dirty="0"/>
                    </a:p>
                  </a:txBody>
                  <a:tcPr marL="82875" marR="82875" marT="45725" marB="45725"/>
                </a:tc>
                <a:extLst>
                  <a:ext uri="{0D108BD9-81ED-4DB2-BD59-A6C34878D82A}">
                    <a16:rowId xmlns:a16="http://schemas.microsoft.com/office/drawing/2014/main" val="10001"/>
                  </a:ext>
                </a:extLst>
              </a:tr>
              <a:tr h="740450">
                <a:tc>
                  <a:txBody>
                    <a:bodyPr/>
                    <a:lstStyle/>
                    <a:p>
                      <a:pPr marL="0" marR="0" lvl="0" indent="0" algn="l" rtl="0">
                        <a:lnSpc>
                          <a:spcPct val="100000"/>
                        </a:lnSpc>
                        <a:spcBef>
                          <a:spcPts val="0"/>
                        </a:spcBef>
                        <a:spcAft>
                          <a:spcPts val="0"/>
                        </a:spcAft>
                        <a:buClr>
                          <a:schemeClr val="dk1"/>
                        </a:buClr>
                        <a:buSzPts val="2000"/>
                        <a:buFont typeface="Arial"/>
                        <a:buNone/>
                      </a:pPr>
                      <a:r>
                        <a:rPr lang="en-GB" sz="2000" dirty="0" err="1"/>
                        <a:t>Convenienza</a:t>
                      </a:r>
                      <a:r>
                        <a:rPr lang="en-GB" sz="2000" dirty="0"/>
                        <a:t> / </a:t>
                      </a:r>
                      <a:r>
                        <a:rPr lang="en-GB" sz="2000" dirty="0" err="1"/>
                        <a:t>disponibilità</a:t>
                      </a:r>
                      <a:endParaRPr dirty="0"/>
                    </a:p>
                  </a:txBody>
                  <a:tcPr marL="82875" marR="82875" marT="45725" marB="45725"/>
                </a:tc>
                <a:tc>
                  <a:txBody>
                    <a:bodyPr/>
                    <a:lstStyle/>
                    <a:p>
                      <a:pPr marL="0" marR="0" lvl="0" indent="0" algn="l" rtl="0">
                        <a:spcBef>
                          <a:spcPts val="0"/>
                        </a:spcBef>
                        <a:spcAft>
                          <a:spcPts val="0"/>
                        </a:spcAft>
                        <a:buNone/>
                      </a:pPr>
                      <a:r>
                        <a:rPr lang="it-IT" sz="2000" dirty="0"/>
                        <a:t>Incoraggiamento, direzione, semplicità, attenuazione del senso di colpa, risoluzione delle preoccupazioni</a:t>
                      </a:r>
                      <a:endParaRPr sz="2000" dirty="0"/>
                    </a:p>
                  </a:txBody>
                  <a:tcPr marL="82875" marR="82875" marT="45725" marB="45725"/>
                </a:tc>
                <a:extLst>
                  <a:ext uri="{0D108BD9-81ED-4DB2-BD59-A6C34878D82A}">
                    <a16:rowId xmlns:a16="http://schemas.microsoft.com/office/drawing/2014/main" val="10002"/>
                  </a:ext>
                </a:extLst>
              </a:tr>
              <a:tr h="440550">
                <a:tc>
                  <a:txBody>
                    <a:bodyPr/>
                    <a:lstStyle/>
                    <a:p>
                      <a:pPr marL="0" marR="0" lvl="0" indent="0" algn="l" rtl="0">
                        <a:lnSpc>
                          <a:spcPct val="100000"/>
                        </a:lnSpc>
                        <a:spcBef>
                          <a:spcPts val="0"/>
                        </a:spcBef>
                        <a:spcAft>
                          <a:spcPts val="0"/>
                        </a:spcAft>
                        <a:buClr>
                          <a:schemeClr val="dk1"/>
                        </a:buClr>
                        <a:buSzPts val="2000"/>
                        <a:buFont typeface="Arial"/>
                        <a:buNone/>
                      </a:pPr>
                      <a:r>
                        <a:rPr lang="en-GB" sz="2000" dirty="0" err="1"/>
                        <a:t>Proprietà</a:t>
                      </a:r>
                      <a:endParaRPr dirty="0"/>
                    </a:p>
                  </a:txBody>
                  <a:tcPr marL="82875" marR="82875" marT="45725" marB="45725"/>
                </a:tc>
                <a:tc>
                  <a:txBody>
                    <a:bodyPr/>
                    <a:lstStyle/>
                    <a:p>
                      <a:pPr marL="0" marR="0" lvl="0" indent="0" algn="l" rtl="0">
                        <a:spcBef>
                          <a:spcPts val="0"/>
                        </a:spcBef>
                        <a:spcAft>
                          <a:spcPts val="0"/>
                        </a:spcAft>
                        <a:buNone/>
                      </a:pPr>
                      <a:r>
                        <a:rPr lang="en-GB" sz="2000" dirty="0" err="1"/>
                        <a:t>Significato</a:t>
                      </a:r>
                      <a:r>
                        <a:rPr lang="en-GB" sz="2000" dirty="0"/>
                        <a:t>, </a:t>
                      </a:r>
                      <a:r>
                        <a:rPr lang="en-GB" sz="2000" dirty="0" err="1"/>
                        <a:t>ancoraggio</a:t>
                      </a:r>
                      <a:endParaRPr dirty="0"/>
                    </a:p>
                  </a:txBody>
                  <a:tcPr marL="82875" marR="82875" marT="45725" marB="45725"/>
                </a:tc>
                <a:extLst>
                  <a:ext uri="{0D108BD9-81ED-4DB2-BD59-A6C34878D82A}">
                    <a16:rowId xmlns:a16="http://schemas.microsoft.com/office/drawing/2014/main" val="10003"/>
                  </a:ext>
                </a:extLst>
              </a:tr>
              <a:tr h="740450">
                <a:tc>
                  <a:txBody>
                    <a:bodyPr/>
                    <a:lstStyle/>
                    <a:p>
                      <a:pPr marL="0" marR="0" lvl="0" indent="0" algn="l" rtl="0">
                        <a:lnSpc>
                          <a:spcPct val="100000"/>
                        </a:lnSpc>
                        <a:spcBef>
                          <a:spcPts val="0"/>
                        </a:spcBef>
                        <a:spcAft>
                          <a:spcPts val="0"/>
                        </a:spcAft>
                        <a:buClr>
                          <a:schemeClr val="dk1"/>
                        </a:buClr>
                        <a:buSzPts val="2000"/>
                        <a:buFont typeface="Arial"/>
                        <a:buNone/>
                      </a:pPr>
                      <a:r>
                        <a:rPr lang="it-IT" sz="2000" dirty="0"/>
                        <a:t>Costo / incentivo finanziario / valore tangibile</a:t>
                      </a:r>
                      <a:endParaRPr dirty="0"/>
                    </a:p>
                  </a:txBody>
                  <a:tcPr marL="82875" marR="82875" marT="45725" marB="45725"/>
                </a:tc>
                <a:tc>
                  <a:txBody>
                    <a:bodyPr/>
                    <a:lstStyle/>
                    <a:p>
                      <a:pPr marL="0" marR="0" lvl="0" indent="0" algn="l" rtl="0">
                        <a:spcBef>
                          <a:spcPts val="0"/>
                        </a:spcBef>
                        <a:spcAft>
                          <a:spcPts val="0"/>
                        </a:spcAft>
                        <a:buNone/>
                      </a:pPr>
                      <a:r>
                        <a:rPr lang="it-IT" sz="2000" dirty="0"/>
                        <a:t>Incoraggiamento, ricompense, importanza, primo libero, scarsità, inquadratura</a:t>
                      </a:r>
                      <a:endParaRPr sz="2000" dirty="0"/>
                    </a:p>
                  </a:txBody>
                  <a:tcPr marL="82875" marR="82875" marT="45725" marB="45725"/>
                </a:tc>
                <a:extLst>
                  <a:ext uri="{0D108BD9-81ED-4DB2-BD59-A6C34878D82A}">
                    <a16:rowId xmlns:a16="http://schemas.microsoft.com/office/drawing/2014/main" val="10004"/>
                  </a:ext>
                </a:extLst>
              </a:tr>
            </a:tbl>
          </a:graphicData>
        </a:graphic>
      </p:graphicFrame>
      <p:sp>
        <p:nvSpPr>
          <p:cNvPr id="271" name="Google Shape;271;p18"/>
          <p:cNvSpPr txBox="1"/>
          <p:nvPr/>
        </p:nvSpPr>
        <p:spPr>
          <a:xfrm>
            <a:off x="581291" y="6103088"/>
            <a:ext cx="5229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Adopted from Chamberlin, L. &amp; Boks, C, 2018 </a:t>
            </a:r>
            <a:r>
              <a:rPr lang="en-GB" sz="1800" baseline="30000">
                <a:solidFill>
                  <a:schemeClr val="dk1"/>
                </a:solidFill>
                <a:latin typeface="Arial"/>
                <a:ea typeface="Arial"/>
                <a:cs typeface="Arial"/>
                <a:sym typeface="Arial"/>
              </a:rPr>
              <a:t>[5]</a:t>
            </a:r>
            <a:r>
              <a:rPr lang="en-GB" sz="1800">
                <a:solidFill>
                  <a:schemeClr val="dk1"/>
                </a:solidFill>
                <a:latin typeface="Arial"/>
                <a:ea typeface="Arial"/>
                <a:cs typeface="Arial"/>
                <a:sym typeface="Arial"/>
              </a:rPr>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9"/>
          <p:cNvSpPr txBox="1">
            <a:spLocks noGrp="1"/>
          </p:cNvSpPr>
          <p:nvPr>
            <p:ph type="title"/>
          </p:nvPr>
        </p:nvSpPr>
        <p:spPr>
          <a:xfrm>
            <a:off x="389378" y="951717"/>
            <a:ext cx="11572493" cy="645616"/>
          </a:xfrm>
          <a:prstGeom prst="rect">
            <a:avLst/>
          </a:prstGeom>
          <a:noFill/>
          <a:ln>
            <a:noFill/>
          </a:ln>
        </p:spPr>
        <p:txBody>
          <a:bodyPr spcFirstLastPara="1" wrap="square" lIns="91425" tIns="45700" rIns="91425" bIns="45700" anchor="t" anchorCtr="0">
            <a:noAutofit/>
          </a:bodyPr>
          <a:lstStyle/>
          <a:p>
            <a:pPr lvl="0">
              <a:buSzPts val="4000"/>
            </a:pPr>
            <a:r>
              <a:rPr lang="it-IT"/>
              <a:t>Caso 2: Come comunicare la circolarità ai consumatori
</a:t>
            </a:r>
            <a:endParaRPr baseline="30000" dirty="0"/>
          </a:p>
        </p:txBody>
      </p:sp>
      <p:graphicFrame>
        <p:nvGraphicFramePr>
          <p:cNvPr id="278" name="Google Shape;278;p19"/>
          <p:cNvGraphicFramePr/>
          <p:nvPr>
            <p:extLst>
              <p:ext uri="{D42A27DB-BD31-4B8C-83A1-F6EECF244321}">
                <p14:modId xmlns:p14="http://schemas.microsoft.com/office/powerpoint/2010/main" val="2189029510"/>
              </p:ext>
            </p:extLst>
          </p:nvPr>
        </p:nvGraphicFramePr>
        <p:xfrm>
          <a:off x="553408" y="2187683"/>
          <a:ext cx="10514400" cy="3718600"/>
        </p:xfrm>
        <a:graphic>
          <a:graphicData uri="http://schemas.openxmlformats.org/drawingml/2006/table">
            <a:tbl>
              <a:tblPr firstRow="1" bandRow="1">
                <a:noFill/>
                <a:tableStyleId>{27C09611-4A80-45F6-8C68-609A096167AC}</a:tableStyleId>
              </a:tblPr>
              <a:tblGrid>
                <a:gridCol w="2459150">
                  <a:extLst>
                    <a:ext uri="{9D8B030D-6E8A-4147-A177-3AD203B41FA5}">
                      <a16:colId xmlns:a16="http://schemas.microsoft.com/office/drawing/2014/main" val="20000"/>
                    </a:ext>
                  </a:extLst>
                </a:gridCol>
                <a:gridCol w="8055250">
                  <a:extLst>
                    <a:ext uri="{9D8B030D-6E8A-4147-A177-3AD203B41FA5}">
                      <a16:colId xmlns:a16="http://schemas.microsoft.com/office/drawing/2014/main" val="20001"/>
                    </a:ext>
                  </a:extLst>
                </a:gridCol>
              </a:tblGrid>
              <a:tr h="429000">
                <a:tc>
                  <a:txBody>
                    <a:bodyPr/>
                    <a:lstStyle/>
                    <a:p>
                      <a:pPr marL="0" marR="0" lvl="0" indent="0" algn="l" rtl="0">
                        <a:lnSpc>
                          <a:spcPct val="100000"/>
                        </a:lnSpc>
                        <a:spcBef>
                          <a:spcPts val="0"/>
                        </a:spcBef>
                        <a:spcAft>
                          <a:spcPts val="0"/>
                        </a:spcAft>
                        <a:buClr>
                          <a:schemeClr val="dk1"/>
                        </a:buClr>
                        <a:buSzPts val="2000"/>
                        <a:buFont typeface="Arial"/>
                        <a:buNone/>
                      </a:pPr>
                      <a:r>
                        <a:rPr lang="en-GB" sz="2000" dirty="0" err="1">
                          <a:solidFill>
                            <a:schemeClr val="dk1"/>
                          </a:solidFill>
                        </a:rPr>
                        <a:t>Fattore</a:t>
                      </a:r>
                      <a:r>
                        <a:rPr lang="en-GB" sz="2000" dirty="0">
                          <a:solidFill>
                            <a:schemeClr val="dk1"/>
                          </a:solidFill>
                        </a:rPr>
                        <a:t> di </a:t>
                      </a:r>
                      <a:r>
                        <a:rPr lang="en-GB" sz="2000" dirty="0" err="1">
                          <a:solidFill>
                            <a:schemeClr val="dk1"/>
                          </a:solidFill>
                        </a:rPr>
                        <a:t>consumo</a:t>
                      </a:r>
                      <a:endParaRPr sz="2000" b="1" dirty="0">
                        <a:solidFill>
                          <a:schemeClr val="dk1"/>
                        </a:solidFill>
                      </a:endParaRPr>
                    </a:p>
                  </a:txBody>
                  <a:tcPr marL="82875" marR="82875" marT="45725" marB="45725"/>
                </a:tc>
                <a:tc>
                  <a:txBody>
                    <a:bodyPr/>
                    <a:lstStyle/>
                    <a:p>
                      <a:pPr marL="0" marR="0" lvl="0" indent="0" algn="l" rtl="0">
                        <a:spcBef>
                          <a:spcPts val="0"/>
                        </a:spcBef>
                        <a:spcAft>
                          <a:spcPts val="0"/>
                        </a:spcAft>
                        <a:buNone/>
                      </a:pPr>
                      <a:r>
                        <a:rPr lang="it-IT" sz="2000" dirty="0">
                          <a:solidFill>
                            <a:schemeClr val="dk1"/>
                          </a:solidFill>
                        </a:rPr>
                        <a:t>Strategie di progettazione della comunicazione
</a:t>
                      </a:r>
                      <a:endParaRPr sz="2000" b="1" dirty="0">
                        <a:solidFill>
                          <a:schemeClr val="dk1"/>
                        </a:solidFill>
                      </a:endParaRPr>
                    </a:p>
                  </a:txBody>
                  <a:tcPr marL="82875" marR="82875" marT="45725" marB="45725"/>
                </a:tc>
                <a:extLst>
                  <a:ext uri="{0D108BD9-81ED-4DB2-BD59-A6C34878D82A}">
                    <a16:rowId xmlns:a16="http://schemas.microsoft.com/office/drawing/2014/main" val="10000"/>
                  </a:ext>
                </a:extLst>
              </a:tr>
              <a:tr h="429000">
                <a:tc>
                  <a:txBody>
                    <a:bodyPr/>
                    <a:lstStyle/>
                    <a:p>
                      <a:pPr marL="0" marR="0" lvl="0" indent="0" algn="l" rtl="0">
                        <a:lnSpc>
                          <a:spcPct val="100000"/>
                        </a:lnSpc>
                        <a:spcBef>
                          <a:spcPts val="0"/>
                        </a:spcBef>
                        <a:spcAft>
                          <a:spcPts val="0"/>
                        </a:spcAft>
                        <a:buClr>
                          <a:schemeClr val="dk1"/>
                        </a:buClr>
                        <a:buSzPts val="2000"/>
                        <a:buFont typeface="Arial"/>
                        <a:buNone/>
                      </a:pPr>
                      <a:r>
                        <a:rPr lang="en-GB" sz="2000" dirty="0" err="1"/>
                        <a:t>Impatto</a:t>
                      </a:r>
                      <a:r>
                        <a:rPr lang="en-GB" sz="2000" dirty="0"/>
                        <a:t> </a:t>
                      </a:r>
                      <a:r>
                        <a:rPr lang="en-GB" sz="2000" dirty="0" err="1"/>
                        <a:t>ambientale</a:t>
                      </a:r>
                      <a:r>
                        <a:rPr lang="en-GB" sz="2000" dirty="0"/>
                        <a:t>
</a:t>
                      </a:r>
                      <a:endParaRPr sz="2000" dirty="0">
                        <a:solidFill>
                          <a:schemeClr val="dk1"/>
                        </a:solidFill>
                      </a:endParaRPr>
                    </a:p>
                  </a:txBody>
                  <a:tcPr marL="82875" marR="82875" marT="45725" marB="45725"/>
                </a:tc>
                <a:tc>
                  <a:txBody>
                    <a:bodyPr/>
                    <a:lstStyle/>
                    <a:p>
                      <a:pPr marL="0" marR="0" lvl="0" indent="0" algn="l" rtl="0">
                        <a:spcBef>
                          <a:spcPts val="0"/>
                        </a:spcBef>
                        <a:spcAft>
                          <a:spcPts val="0"/>
                        </a:spcAft>
                        <a:buNone/>
                      </a:pPr>
                      <a:r>
                        <a:rPr lang="it-IT" sz="2000" dirty="0"/>
                        <a:t>Trasparenza, semplicità, empatia, invadenza, significato, inquadratura, coinvolgimento emotivo, importanza, attenuazione del senso di colpa, direzione</a:t>
                      </a:r>
                      <a:endParaRPr sz="2000" dirty="0">
                        <a:solidFill>
                          <a:schemeClr val="dk1"/>
                        </a:solidFill>
                      </a:endParaRPr>
                    </a:p>
                  </a:txBody>
                  <a:tcPr marL="82875" marR="82875" marT="45725" marB="45725"/>
                </a:tc>
                <a:extLst>
                  <a:ext uri="{0D108BD9-81ED-4DB2-BD59-A6C34878D82A}">
                    <a16:rowId xmlns:a16="http://schemas.microsoft.com/office/drawing/2014/main" val="10001"/>
                  </a:ext>
                </a:extLst>
              </a:tr>
              <a:tr h="429000">
                <a:tc>
                  <a:txBody>
                    <a:bodyPr/>
                    <a:lstStyle/>
                    <a:p>
                      <a:pPr marL="0" marR="0" lvl="0" indent="0" algn="l" rtl="0">
                        <a:lnSpc>
                          <a:spcPct val="100000"/>
                        </a:lnSpc>
                        <a:spcBef>
                          <a:spcPts val="0"/>
                        </a:spcBef>
                        <a:spcAft>
                          <a:spcPts val="0"/>
                        </a:spcAft>
                        <a:buClr>
                          <a:schemeClr val="dk1"/>
                        </a:buClr>
                        <a:buSzPts val="2000"/>
                        <a:buFont typeface="Arial"/>
                        <a:buNone/>
                      </a:pPr>
                      <a:r>
                        <a:rPr lang="it-IT" sz="2000" dirty="0"/>
                        <a:t>Immagine del marchio / design / valore intangibile</a:t>
                      </a:r>
                      <a:endParaRPr sz="2000" dirty="0">
                        <a:solidFill>
                          <a:schemeClr val="dk1"/>
                        </a:solidFill>
                      </a:endParaRPr>
                    </a:p>
                  </a:txBody>
                  <a:tcPr marL="82900" marR="82900" marT="45725" marB="45725"/>
                </a:tc>
                <a:tc>
                  <a:txBody>
                    <a:bodyPr/>
                    <a:lstStyle/>
                    <a:p>
                      <a:pPr marL="0" marR="0" lvl="0" indent="0" algn="l" rtl="0">
                        <a:spcBef>
                          <a:spcPts val="0"/>
                        </a:spcBef>
                        <a:spcAft>
                          <a:spcPts val="0"/>
                        </a:spcAft>
                        <a:buNone/>
                      </a:pPr>
                      <a:r>
                        <a:rPr lang="it-IT" sz="2000" dirty="0"/>
                        <a:t>Significato, narrazione, empatia, umore, associazioni di colori, importanza, coinvolgimento emotivo, scarsità, prominenza, invadenza, scelta esperta, prova sociale</a:t>
                      </a:r>
                      <a:endParaRPr sz="2000" dirty="0">
                        <a:solidFill>
                          <a:schemeClr val="dk1"/>
                        </a:solidFill>
                      </a:endParaRPr>
                    </a:p>
                  </a:txBody>
                  <a:tcPr marL="82900" marR="82900" marT="45725" marB="45725"/>
                </a:tc>
                <a:extLst>
                  <a:ext uri="{0D108BD9-81ED-4DB2-BD59-A6C34878D82A}">
                    <a16:rowId xmlns:a16="http://schemas.microsoft.com/office/drawing/2014/main" val="10002"/>
                  </a:ext>
                </a:extLst>
              </a:tr>
              <a:tr h="429000">
                <a:tc>
                  <a:txBody>
                    <a:bodyPr/>
                    <a:lstStyle/>
                    <a:p>
                      <a:pPr marL="0" marR="0" lvl="0" indent="0" algn="l" rtl="0">
                        <a:lnSpc>
                          <a:spcPct val="100000"/>
                        </a:lnSpc>
                        <a:spcBef>
                          <a:spcPts val="0"/>
                        </a:spcBef>
                        <a:spcAft>
                          <a:spcPts val="0"/>
                        </a:spcAft>
                        <a:buClr>
                          <a:schemeClr val="dk1"/>
                        </a:buClr>
                        <a:buSzPts val="2000"/>
                        <a:buFont typeface="Arial"/>
                        <a:buNone/>
                      </a:pPr>
                      <a:r>
                        <a:rPr lang="en-GB" sz="2000" dirty="0" err="1"/>
                        <a:t>Qualità</a:t>
                      </a:r>
                      <a:r>
                        <a:rPr lang="en-GB" sz="2000" dirty="0"/>
                        <a:t> / </a:t>
                      </a:r>
                      <a:r>
                        <a:rPr lang="en-GB" sz="2000" dirty="0" err="1"/>
                        <a:t>prestazioni</a:t>
                      </a:r>
                      <a:endParaRPr sz="2000" dirty="0">
                        <a:solidFill>
                          <a:schemeClr val="dk1"/>
                        </a:solidFill>
                      </a:endParaRPr>
                    </a:p>
                  </a:txBody>
                  <a:tcPr marL="82900" marR="82900" marT="45725" marB="45725"/>
                </a:tc>
                <a:tc>
                  <a:txBody>
                    <a:bodyPr/>
                    <a:lstStyle/>
                    <a:p>
                      <a:pPr marL="0" marR="0" lvl="0" indent="0" algn="l" rtl="0">
                        <a:spcBef>
                          <a:spcPts val="0"/>
                        </a:spcBef>
                        <a:spcAft>
                          <a:spcPts val="0"/>
                        </a:spcAft>
                        <a:buNone/>
                      </a:pPr>
                      <a:r>
                        <a:rPr lang="it-IT" sz="2000" dirty="0"/>
                        <a:t>Provocare empatia, significato, narrazione, personalità, importanza, scarsità, scelta esperta, direzione, coinvolgimento emotivo, risoluzione delle preoccupazioni</a:t>
                      </a:r>
                      <a:endParaRPr sz="2000" dirty="0">
                        <a:solidFill>
                          <a:schemeClr val="dk1"/>
                        </a:solidFill>
                      </a:endParaRPr>
                    </a:p>
                  </a:txBody>
                  <a:tcPr marL="82900" marR="82900" marT="45725" marB="45725"/>
                </a:tc>
                <a:extLst>
                  <a:ext uri="{0D108BD9-81ED-4DB2-BD59-A6C34878D82A}">
                    <a16:rowId xmlns:a16="http://schemas.microsoft.com/office/drawing/2014/main" val="10003"/>
                  </a:ext>
                </a:extLst>
              </a:tr>
            </a:tbl>
          </a:graphicData>
        </a:graphic>
      </p:graphicFrame>
      <p:sp>
        <p:nvSpPr>
          <p:cNvPr id="279" name="Google Shape;279;p19"/>
          <p:cNvSpPr txBox="1"/>
          <p:nvPr/>
        </p:nvSpPr>
        <p:spPr>
          <a:xfrm>
            <a:off x="581291" y="6103088"/>
            <a:ext cx="5229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Adopted from Chamberlin, L. &amp; Boks, C, 2018 </a:t>
            </a:r>
            <a:r>
              <a:rPr lang="en-GB" sz="1800" baseline="30000">
                <a:solidFill>
                  <a:schemeClr val="dk1"/>
                </a:solidFill>
                <a:latin typeface="Arial"/>
                <a:ea typeface="Arial"/>
                <a:cs typeface="Arial"/>
                <a:sym typeface="Arial"/>
              </a:rPr>
              <a:t>[5]</a:t>
            </a:r>
            <a:r>
              <a:rPr lang="en-GB" sz="1800">
                <a:solidFill>
                  <a:schemeClr val="dk1"/>
                </a:solidFill>
                <a:latin typeface="Arial"/>
                <a:ea typeface="Arial"/>
                <a:cs typeface="Arial"/>
                <a:sym typeface="Arial"/>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
          <p:cNvSpPr txBox="1">
            <a:spLocks noGrp="1"/>
          </p:cNvSpPr>
          <p:nvPr>
            <p:ph type="ctrTitle"/>
          </p:nvPr>
        </p:nvSpPr>
        <p:spPr>
          <a:xfrm>
            <a:off x="550863" y="2757600"/>
            <a:ext cx="11090275" cy="1440000"/>
          </a:xfrm>
          <a:prstGeom prst="rect">
            <a:avLst/>
          </a:prstGeom>
          <a:noFill/>
          <a:ln>
            <a:noFill/>
          </a:ln>
        </p:spPr>
        <p:txBody>
          <a:bodyPr spcFirstLastPara="1" wrap="square" lIns="91425" tIns="45700" rIns="91425" bIns="45700" anchor="b" anchorCtr="0">
            <a:noAutofit/>
          </a:bodyPr>
          <a:lstStyle/>
          <a:p>
            <a:pPr lvl="0"/>
            <a:r>
              <a:rPr lang="it-IT" dirty="0"/>
              <a:t>Comunicazione dei consumatori e coinvolgimento nella circolarità</a:t>
            </a:r>
            <a:endParaRPr dirty="0"/>
          </a:p>
        </p:txBody>
      </p:sp>
      <p:sp>
        <p:nvSpPr>
          <p:cNvPr id="143" name="Google Shape;143;p2"/>
          <p:cNvSpPr txBox="1">
            <a:spLocks noGrp="1"/>
          </p:cNvSpPr>
          <p:nvPr>
            <p:ph type="subTitle" idx="1"/>
          </p:nvPr>
        </p:nvSpPr>
        <p:spPr>
          <a:xfrm>
            <a:off x="557589" y="4435200"/>
            <a:ext cx="11083550" cy="1440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Marita Hiipakka, Nina Kukkasniemi &amp; Virpi Rämö</a:t>
            </a:r>
            <a:endParaRPr/>
          </a:p>
          <a:p>
            <a:pPr marL="0" lvl="0" indent="0" algn="ctr" rtl="0">
              <a:lnSpc>
                <a:spcPct val="90000"/>
              </a:lnSpc>
              <a:spcBef>
                <a:spcPts val="1000"/>
              </a:spcBef>
              <a:spcAft>
                <a:spcPts val="0"/>
              </a:spcAft>
              <a:buClr>
                <a:schemeClr val="dk1"/>
              </a:buClr>
              <a:buSzPts val="3200"/>
              <a:buNone/>
            </a:pPr>
            <a:r>
              <a:rPr lang="en-GB"/>
              <a:t>Tampere University of Applied Sciences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0"/>
          <p:cNvSpPr txBox="1">
            <a:spLocks noGrp="1"/>
          </p:cNvSpPr>
          <p:nvPr>
            <p:ph type="title"/>
          </p:nvPr>
        </p:nvSpPr>
        <p:spPr>
          <a:xfrm>
            <a:off x="420910" y="971696"/>
            <a:ext cx="11572493" cy="645616"/>
          </a:xfrm>
          <a:prstGeom prst="rect">
            <a:avLst/>
          </a:prstGeom>
          <a:noFill/>
          <a:ln>
            <a:noFill/>
          </a:ln>
        </p:spPr>
        <p:txBody>
          <a:bodyPr spcFirstLastPara="1" wrap="square" lIns="91425" tIns="45700" rIns="91425" bIns="45700" anchor="t" anchorCtr="0">
            <a:noAutofit/>
          </a:bodyPr>
          <a:lstStyle/>
          <a:p>
            <a:pPr lvl="0">
              <a:buSzPts val="4000"/>
            </a:pPr>
            <a:r>
              <a:rPr lang="it-IT"/>
              <a:t>Caso 2: Come comunicare la circolarità ai consumatori
</a:t>
            </a:r>
            <a:endParaRPr baseline="30000" dirty="0"/>
          </a:p>
        </p:txBody>
      </p:sp>
      <p:graphicFrame>
        <p:nvGraphicFramePr>
          <p:cNvPr id="286" name="Google Shape;286;p20"/>
          <p:cNvGraphicFramePr/>
          <p:nvPr>
            <p:extLst>
              <p:ext uri="{D42A27DB-BD31-4B8C-83A1-F6EECF244321}">
                <p14:modId xmlns:p14="http://schemas.microsoft.com/office/powerpoint/2010/main" val="3439362322"/>
              </p:ext>
            </p:extLst>
          </p:nvPr>
        </p:nvGraphicFramePr>
        <p:xfrm>
          <a:off x="581291" y="2305700"/>
          <a:ext cx="10514400" cy="3109000"/>
        </p:xfrm>
        <a:graphic>
          <a:graphicData uri="http://schemas.openxmlformats.org/drawingml/2006/table">
            <a:tbl>
              <a:tblPr firstRow="1" bandRow="1">
                <a:noFill/>
                <a:tableStyleId>{27C09611-4A80-45F6-8C68-609A096167AC}</a:tableStyleId>
              </a:tblPr>
              <a:tblGrid>
                <a:gridCol w="2459150">
                  <a:extLst>
                    <a:ext uri="{9D8B030D-6E8A-4147-A177-3AD203B41FA5}">
                      <a16:colId xmlns:a16="http://schemas.microsoft.com/office/drawing/2014/main" val="20000"/>
                    </a:ext>
                  </a:extLst>
                </a:gridCol>
                <a:gridCol w="8055250">
                  <a:extLst>
                    <a:ext uri="{9D8B030D-6E8A-4147-A177-3AD203B41FA5}">
                      <a16:colId xmlns:a16="http://schemas.microsoft.com/office/drawing/2014/main" val="20001"/>
                    </a:ext>
                  </a:extLst>
                </a:gridCol>
              </a:tblGrid>
              <a:tr h="429000">
                <a:tc>
                  <a:txBody>
                    <a:bodyPr/>
                    <a:lstStyle/>
                    <a:p>
                      <a:pPr marL="0" marR="0" lvl="0" indent="0" algn="l" rtl="0">
                        <a:lnSpc>
                          <a:spcPct val="100000"/>
                        </a:lnSpc>
                        <a:spcBef>
                          <a:spcPts val="0"/>
                        </a:spcBef>
                        <a:spcAft>
                          <a:spcPts val="0"/>
                        </a:spcAft>
                        <a:buClr>
                          <a:schemeClr val="dk1"/>
                        </a:buClr>
                        <a:buSzPts val="2000"/>
                        <a:buFont typeface="Arial"/>
                        <a:buNone/>
                      </a:pPr>
                      <a:r>
                        <a:rPr lang="en-GB" sz="2000" dirty="0" err="1">
                          <a:solidFill>
                            <a:schemeClr val="dk1"/>
                          </a:solidFill>
                        </a:rPr>
                        <a:t>Fattore</a:t>
                      </a:r>
                      <a:r>
                        <a:rPr lang="en-GB" sz="2000" dirty="0">
                          <a:solidFill>
                            <a:schemeClr val="dk1"/>
                          </a:solidFill>
                        </a:rPr>
                        <a:t> di </a:t>
                      </a:r>
                      <a:r>
                        <a:rPr lang="en-GB" sz="2000" dirty="0" err="1">
                          <a:solidFill>
                            <a:schemeClr val="dk1"/>
                          </a:solidFill>
                        </a:rPr>
                        <a:t>consumo</a:t>
                      </a:r>
                      <a:endParaRPr sz="2000" b="1" dirty="0">
                        <a:solidFill>
                          <a:schemeClr val="dk1"/>
                        </a:solidFill>
                      </a:endParaRPr>
                    </a:p>
                  </a:txBody>
                  <a:tcPr marL="82875" marR="82875" marT="45725" marB="45725"/>
                </a:tc>
                <a:tc>
                  <a:txBody>
                    <a:bodyPr/>
                    <a:lstStyle/>
                    <a:p>
                      <a:pPr marL="0" marR="0" lvl="0" indent="0" algn="l" rtl="0">
                        <a:spcBef>
                          <a:spcPts val="0"/>
                        </a:spcBef>
                        <a:spcAft>
                          <a:spcPts val="0"/>
                        </a:spcAft>
                        <a:buNone/>
                      </a:pPr>
                      <a:r>
                        <a:rPr lang="it-IT" sz="2000" dirty="0">
                          <a:solidFill>
                            <a:schemeClr val="dk1"/>
                          </a:solidFill>
                        </a:rPr>
                        <a:t>Strategie di progettazione della comunicazione
</a:t>
                      </a:r>
                      <a:endParaRPr sz="2000" b="1" dirty="0">
                        <a:solidFill>
                          <a:schemeClr val="dk1"/>
                        </a:solidFill>
                      </a:endParaRPr>
                    </a:p>
                  </a:txBody>
                  <a:tcPr marL="82875" marR="82875" marT="45725" marB="45725"/>
                </a:tc>
                <a:extLst>
                  <a:ext uri="{0D108BD9-81ED-4DB2-BD59-A6C34878D82A}">
                    <a16:rowId xmlns:a16="http://schemas.microsoft.com/office/drawing/2014/main" val="10000"/>
                  </a:ext>
                </a:extLst>
              </a:tr>
              <a:tr h="429000">
                <a:tc>
                  <a:txBody>
                    <a:bodyPr/>
                    <a:lstStyle/>
                    <a:p>
                      <a:pPr marL="0" marR="0" lvl="0" indent="0" algn="l" rtl="0">
                        <a:lnSpc>
                          <a:spcPct val="100000"/>
                        </a:lnSpc>
                        <a:spcBef>
                          <a:spcPts val="0"/>
                        </a:spcBef>
                        <a:spcAft>
                          <a:spcPts val="0"/>
                        </a:spcAft>
                        <a:buClr>
                          <a:schemeClr val="dk1"/>
                        </a:buClr>
                        <a:buSzPts val="2000"/>
                        <a:buFont typeface="Arial"/>
                        <a:buNone/>
                      </a:pPr>
                      <a:r>
                        <a:rPr lang="en-GB" sz="2000" dirty="0">
                          <a:solidFill>
                            <a:schemeClr val="dk1"/>
                          </a:solidFill>
                        </a:rPr>
                        <a:t>Customer service / supportive relationships</a:t>
                      </a:r>
                      <a:endParaRPr dirty="0"/>
                    </a:p>
                  </a:txBody>
                  <a:tcPr marL="82900" marR="82900" marT="45725" marB="45725"/>
                </a:tc>
                <a:tc>
                  <a:txBody>
                    <a:bodyPr/>
                    <a:lstStyle/>
                    <a:p>
                      <a:pPr marL="0" marR="0" lvl="0" indent="0" algn="l" rtl="0">
                        <a:spcBef>
                          <a:spcPts val="0"/>
                        </a:spcBef>
                        <a:spcAft>
                          <a:spcPts val="0"/>
                        </a:spcAft>
                        <a:buNone/>
                      </a:pPr>
                      <a:r>
                        <a:rPr lang="it-IT" sz="2000" dirty="0">
                          <a:solidFill>
                            <a:schemeClr val="dk1"/>
                          </a:solidFill>
                        </a:rPr>
                        <a:t>Incoraggiamento, sartoria, trasparenza, coinvolgimento emotivo, metafore, provocare empatia, placare il senso di colpa, reciprocità, importanza</a:t>
                      </a:r>
                      <a:endParaRPr dirty="0"/>
                    </a:p>
                  </a:txBody>
                  <a:tcPr marL="82900" marR="82900" marT="45725" marB="45725"/>
                </a:tc>
                <a:extLst>
                  <a:ext uri="{0D108BD9-81ED-4DB2-BD59-A6C34878D82A}">
                    <a16:rowId xmlns:a16="http://schemas.microsoft.com/office/drawing/2014/main" val="10001"/>
                  </a:ext>
                </a:extLst>
              </a:tr>
              <a:tr h="429000">
                <a:tc>
                  <a:txBody>
                    <a:bodyPr/>
                    <a:lstStyle/>
                    <a:p>
                      <a:pPr marL="0" marR="0" lvl="0" indent="0" algn="l" rtl="0">
                        <a:lnSpc>
                          <a:spcPct val="100000"/>
                        </a:lnSpc>
                        <a:spcBef>
                          <a:spcPts val="0"/>
                        </a:spcBef>
                        <a:spcAft>
                          <a:spcPts val="0"/>
                        </a:spcAft>
                        <a:buClr>
                          <a:schemeClr val="dk1"/>
                        </a:buClr>
                        <a:buSzPts val="2000"/>
                        <a:buFont typeface="Arial"/>
                        <a:buNone/>
                      </a:pPr>
                      <a:r>
                        <a:rPr lang="en-GB" sz="2000" dirty="0" err="1"/>
                        <a:t>Garanzia</a:t>
                      </a:r>
                      <a:r>
                        <a:rPr lang="en-GB" sz="2000" dirty="0"/>
                        <a:t>
</a:t>
                      </a:r>
                      <a:endParaRPr dirty="0"/>
                    </a:p>
                  </a:txBody>
                  <a:tcPr marL="82900" marR="82900" marT="45725" marB="45725"/>
                </a:tc>
                <a:tc>
                  <a:txBody>
                    <a:bodyPr/>
                    <a:lstStyle/>
                    <a:p>
                      <a:pPr marL="0" marR="0" lvl="0" indent="0" algn="l" rtl="0">
                        <a:spcBef>
                          <a:spcPts val="0"/>
                        </a:spcBef>
                        <a:spcAft>
                          <a:spcPts val="0"/>
                        </a:spcAft>
                        <a:buNone/>
                      </a:pPr>
                      <a:r>
                        <a:rPr lang="it-IT" sz="2000" dirty="0"/>
                        <a:t>Reciprocità, attenuazione del senso di colpa, risoluzione delle preoccupazioni, invadenza, metafora, importanza</a:t>
                      </a:r>
                      <a:endParaRPr dirty="0"/>
                    </a:p>
                  </a:txBody>
                  <a:tcPr marL="82900" marR="82900" marT="45725" marB="45725"/>
                </a:tc>
                <a:extLst>
                  <a:ext uri="{0D108BD9-81ED-4DB2-BD59-A6C34878D82A}">
                    <a16:rowId xmlns:a16="http://schemas.microsoft.com/office/drawing/2014/main" val="10002"/>
                  </a:ext>
                </a:extLst>
              </a:tr>
              <a:tr h="429000">
                <a:tc>
                  <a:txBody>
                    <a:bodyPr/>
                    <a:lstStyle/>
                    <a:p>
                      <a:pPr marL="0" marR="0" lvl="0" indent="0" algn="l" rtl="0">
                        <a:lnSpc>
                          <a:spcPct val="100000"/>
                        </a:lnSpc>
                        <a:spcBef>
                          <a:spcPts val="0"/>
                        </a:spcBef>
                        <a:spcAft>
                          <a:spcPts val="0"/>
                        </a:spcAft>
                        <a:buClr>
                          <a:schemeClr val="dk1"/>
                        </a:buClr>
                        <a:buSzPts val="2000"/>
                        <a:buFont typeface="Arial"/>
                        <a:buNone/>
                      </a:pPr>
                      <a:r>
                        <a:rPr lang="en-GB" sz="2000" dirty="0" err="1"/>
                        <a:t>Testimonianze</a:t>
                      </a:r>
                      <a:r>
                        <a:rPr lang="en-GB" sz="2000" dirty="0"/>
                        <a:t> / </a:t>
                      </a:r>
                      <a:r>
                        <a:rPr lang="en-GB" sz="2000" dirty="0" err="1"/>
                        <a:t>recensioni</a:t>
                      </a:r>
                      <a:r>
                        <a:rPr lang="en-GB" sz="2000" dirty="0"/>
                        <a:t> </a:t>
                      </a:r>
                      <a:r>
                        <a:rPr lang="en-GB" sz="2000" dirty="0" err="1"/>
                        <a:t>tra</a:t>
                      </a:r>
                      <a:r>
                        <a:rPr lang="en-GB" sz="2000" dirty="0"/>
                        <a:t> </a:t>
                      </a:r>
                      <a:r>
                        <a:rPr lang="en-GB" sz="2000" dirty="0" err="1"/>
                        <a:t>pari</a:t>
                      </a:r>
                      <a:endParaRPr dirty="0"/>
                    </a:p>
                  </a:txBody>
                  <a:tcPr marL="82900" marR="82900" marT="45725" marB="45725"/>
                </a:tc>
                <a:tc>
                  <a:txBody>
                    <a:bodyPr/>
                    <a:lstStyle/>
                    <a:p>
                      <a:pPr marL="0" marR="0" lvl="0" indent="0" algn="l" rtl="0">
                        <a:spcBef>
                          <a:spcPts val="0"/>
                        </a:spcBef>
                        <a:spcAft>
                          <a:spcPts val="0"/>
                        </a:spcAft>
                        <a:buNone/>
                      </a:pPr>
                      <a:r>
                        <a:rPr lang="it-IT" sz="2000" dirty="0"/>
                        <a:t>Prova sociale, narrazione, provocare empatia, scelta esperta, importanza, risoluzione delle preoccupazioni</a:t>
                      </a:r>
                      <a:endParaRPr dirty="0"/>
                    </a:p>
                  </a:txBody>
                  <a:tcPr marL="82900" marR="82900" marT="45725" marB="45725"/>
                </a:tc>
                <a:extLst>
                  <a:ext uri="{0D108BD9-81ED-4DB2-BD59-A6C34878D82A}">
                    <a16:rowId xmlns:a16="http://schemas.microsoft.com/office/drawing/2014/main" val="10003"/>
                  </a:ext>
                </a:extLst>
              </a:tr>
            </a:tbl>
          </a:graphicData>
        </a:graphic>
      </p:graphicFrame>
      <p:sp>
        <p:nvSpPr>
          <p:cNvPr id="287" name="Google Shape;287;p20"/>
          <p:cNvSpPr txBox="1"/>
          <p:nvPr/>
        </p:nvSpPr>
        <p:spPr>
          <a:xfrm>
            <a:off x="581291" y="6103088"/>
            <a:ext cx="516519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Adopted from Chamberlin, L. &amp; Boks, C, 2018 </a:t>
            </a:r>
            <a:r>
              <a:rPr lang="en-GB" sz="1800" baseline="30000">
                <a:solidFill>
                  <a:schemeClr val="dk1"/>
                </a:solidFill>
                <a:latin typeface="Arial"/>
                <a:ea typeface="Arial"/>
                <a:cs typeface="Arial"/>
                <a:sym typeface="Arial"/>
              </a:rPr>
              <a:t>[5]</a:t>
            </a:r>
            <a:r>
              <a:rPr lang="en-GB" sz="1800">
                <a:solidFill>
                  <a:schemeClr val="dk1"/>
                </a:solidFill>
                <a:latin typeface="Arial"/>
                <a:ea typeface="Arial"/>
                <a:cs typeface="Arial"/>
                <a:sym typeface="Arial"/>
              </a:rPr>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1"/>
          <p:cNvSpPr txBox="1">
            <a:spLocks noGrp="1"/>
          </p:cNvSpPr>
          <p:nvPr>
            <p:ph type="title"/>
          </p:nvPr>
        </p:nvSpPr>
        <p:spPr>
          <a:xfrm>
            <a:off x="410400" y="1156272"/>
            <a:ext cx="10515600" cy="645616"/>
          </a:xfrm>
          <a:prstGeom prst="rect">
            <a:avLst/>
          </a:prstGeom>
          <a:noFill/>
          <a:ln>
            <a:noFill/>
          </a:ln>
        </p:spPr>
        <p:txBody>
          <a:bodyPr spcFirstLastPara="1" wrap="square" lIns="91425" tIns="45700" rIns="91425" bIns="45700" anchor="t" anchorCtr="0">
            <a:noAutofit/>
          </a:bodyPr>
          <a:lstStyle/>
          <a:p>
            <a:pPr lvl="0">
              <a:buSzPts val="4000"/>
            </a:pPr>
            <a:r>
              <a:rPr lang="it-IT"/>
              <a:t>Caso 2: Come comunicare la circolarità ai consumatori
</a:t>
            </a:r>
            <a:endParaRPr baseline="30000" dirty="0"/>
          </a:p>
        </p:txBody>
      </p:sp>
      <p:sp>
        <p:nvSpPr>
          <p:cNvPr id="294" name="Google Shape;294;p21"/>
          <p:cNvSpPr txBox="1">
            <a:spLocks noGrp="1"/>
          </p:cNvSpPr>
          <p:nvPr>
            <p:ph type="body" idx="1"/>
          </p:nvPr>
        </p:nvSpPr>
        <p:spPr>
          <a:xfrm>
            <a:off x="410400" y="2615608"/>
            <a:ext cx="10515600" cy="3487479"/>
          </a:xfrm>
          <a:prstGeom prst="rect">
            <a:avLst/>
          </a:prstGeom>
          <a:noFill/>
          <a:ln>
            <a:noFill/>
          </a:ln>
        </p:spPr>
        <p:txBody>
          <a:bodyPr spcFirstLastPara="1" wrap="square" lIns="91425" tIns="45700" rIns="91425" bIns="45700" anchor="t" anchorCtr="0">
            <a:noAutofit/>
          </a:bodyPr>
          <a:lstStyle/>
          <a:p>
            <a:pPr marL="488950" lvl="1" indent="-174625">
              <a:spcBef>
                <a:spcPts val="0"/>
              </a:spcBef>
              <a:buSzPts val="2400"/>
            </a:pPr>
            <a:r>
              <a:rPr lang="it-IT" sz="3000" dirty="0"/>
              <a:t>Dimensioni intrinseche ed estrinseche della comunicazione di marketing</a:t>
            </a:r>
            <a:r>
              <a:rPr lang="it-IT" sz="2400" dirty="0"/>
              <a:t>
</a:t>
            </a:r>
            <a:r>
              <a:rPr lang="it-IT" dirty="0"/>
              <a:t>I fattori intrinseci sembrano essere affrontati da dimensioni </a:t>
            </a:r>
            <a:r>
              <a:rPr lang="it-IT" dirty="0" err="1"/>
              <a:t>eudaimoniche</a:t>
            </a:r>
            <a:r>
              <a:rPr lang="it-IT" dirty="0"/>
              <a:t> (cioè perseguire la felicità trovando significato e scopo) e i fattori estrinseci sono affrontati da dimensioni edonistiche (cioè connessi con sentimenti di piacere).</a:t>
            </a:r>
            <a:endParaRPr dirty="0"/>
          </a:p>
          <a:p>
            <a:pPr marL="804863" lvl="2" indent="-152400">
              <a:buSzPts val="2400"/>
            </a:pPr>
            <a:r>
              <a:rPr lang="it-IT" dirty="0"/>
              <a:t>Il caso CE (rivenditori di moda) sembrava utilizzare una combinazione di questi.</a:t>
            </a:r>
            <a:endParaRPr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2"/>
          <p:cNvSpPr txBox="1">
            <a:spLocks noGrp="1"/>
          </p:cNvSpPr>
          <p:nvPr>
            <p:ph type="title"/>
          </p:nvPr>
        </p:nvSpPr>
        <p:spPr>
          <a:xfrm>
            <a:off x="410400" y="1166782"/>
            <a:ext cx="10515600" cy="645616"/>
          </a:xfrm>
          <a:prstGeom prst="rect">
            <a:avLst/>
          </a:prstGeom>
          <a:noFill/>
          <a:ln>
            <a:noFill/>
          </a:ln>
        </p:spPr>
        <p:txBody>
          <a:bodyPr spcFirstLastPara="1" wrap="square" lIns="91425" tIns="45700" rIns="91425" bIns="45700" anchor="t" anchorCtr="0">
            <a:noAutofit/>
          </a:bodyPr>
          <a:lstStyle/>
          <a:p>
            <a:pPr lvl="0">
              <a:buSzPts val="4000"/>
            </a:pPr>
            <a:r>
              <a:rPr lang="it-IT"/>
              <a:t>Caso 2: Come comunicare la circolarità ai consumatori
</a:t>
            </a:r>
            <a:endParaRPr baseline="30000" dirty="0"/>
          </a:p>
        </p:txBody>
      </p:sp>
      <p:sp>
        <p:nvSpPr>
          <p:cNvPr id="301" name="Google Shape;301;p22"/>
          <p:cNvSpPr txBox="1">
            <a:spLocks noGrp="1"/>
          </p:cNvSpPr>
          <p:nvPr>
            <p:ph type="body" idx="1"/>
          </p:nvPr>
        </p:nvSpPr>
        <p:spPr>
          <a:xfrm>
            <a:off x="410400" y="2615608"/>
            <a:ext cx="10515600" cy="3487479"/>
          </a:xfrm>
          <a:prstGeom prst="rect">
            <a:avLst/>
          </a:prstGeom>
          <a:noFill/>
          <a:ln>
            <a:noFill/>
          </a:ln>
        </p:spPr>
        <p:txBody>
          <a:bodyPr spcFirstLastPara="1" wrap="square" lIns="91425" tIns="45700" rIns="91425" bIns="45700" anchor="t" anchorCtr="0">
            <a:noAutofit/>
          </a:bodyPr>
          <a:lstStyle/>
          <a:p>
            <a:pPr marL="0" lvl="1" indent="0">
              <a:spcBef>
                <a:spcPts val="0"/>
              </a:spcBef>
              <a:buSzPts val="2400"/>
              <a:buNone/>
            </a:pPr>
            <a:r>
              <a:rPr lang="it-IT" sz="2400" dirty="0"/>
              <a:t>Dimensioni intrinseche ed estrinseche della comunicazione di marketing
</a:t>
            </a:r>
            <a:endParaRPr dirty="0"/>
          </a:p>
        </p:txBody>
      </p:sp>
      <p:pic>
        <p:nvPicPr>
          <p:cNvPr id="302" name="Google Shape;302;p22" descr="A figure summarising intrinsic (empathy, meaning, and emotional engagement)and extrinsic (rewards, assuaging guilt, importance, encouragement) dimensions of marketing communication."/>
          <p:cNvPicPr preferRelativeResize="0"/>
          <p:nvPr/>
        </p:nvPicPr>
        <p:blipFill rotWithShape="1">
          <a:blip r:embed="rId3">
            <a:alphaModFix/>
          </a:blip>
          <a:srcRect/>
          <a:stretch/>
        </p:blipFill>
        <p:spPr>
          <a:xfrm>
            <a:off x="506097" y="3108694"/>
            <a:ext cx="8317964" cy="2899311"/>
          </a:xfrm>
          <a:prstGeom prst="rect">
            <a:avLst/>
          </a:prstGeom>
          <a:noFill/>
          <a:ln>
            <a:noFill/>
          </a:ln>
          <a:effectLst>
            <a:outerShdw blurRad="292100" dist="139700" dir="2700000" algn="tl" rotWithShape="0">
              <a:srgbClr val="333333">
                <a:alpha val="64705"/>
              </a:srgbClr>
            </a:outerShdw>
          </a:effectLst>
        </p:spPr>
      </p:pic>
      <p:sp>
        <p:nvSpPr>
          <p:cNvPr id="303" name="Google Shape;303;p22"/>
          <p:cNvSpPr txBox="1"/>
          <p:nvPr/>
        </p:nvSpPr>
        <p:spPr>
          <a:xfrm>
            <a:off x="410400" y="6472420"/>
            <a:ext cx="516519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Adopted from Chamberlin, L. &amp; Boks, C, 2018 </a:t>
            </a:r>
            <a:r>
              <a:rPr lang="en-GB" sz="1800" baseline="30000">
                <a:solidFill>
                  <a:schemeClr val="dk1"/>
                </a:solidFill>
                <a:latin typeface="Arial"/>
                <a:ea typeface="Arial"/>
                <a:cs typeface="Arial"/>
                <a:sym typeface="Arial"/>
              </a:rPr>
              <a:t>[5]</a:t>
            </a:r>
            <a:r>
              <a:rPr lang="en-GB" sz="1800">
                <a:solidFill>
                  <a:schemeClr val="dk1"/>
                </a:solidFill>
                <a:latin typeface="Arial"/>
                <a:ea typeface="Arial"/>
                <a:cs typeface="Arial"/>
                <a:sym typeface="Arial"/>
              </a:rPr>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3"/>
          <p:cNvSpPr txBox="1">
            <a:spLocks noGrp="1"/>
          </p:cNvSpPr>
          <p:nvPr>
            <p:ph type="title"/>
          </p:nvPr>
        </p:nvSpPr>
        <p:spPr>
          <a:xfrm>
            <a:off x="410400" y="1156272"/>
            <a:ext cx="10515600" cy="645616"/>
          </a:xfrm>
          <a:prstGeom prst="rect">
            <a:avLst/>
          </a:prstGeom>
          <a:noFill/>
          <a:ln>
            <a:noFill/>
          </a:ln>
        </p:spPr>
        <p:txBody>
          <a:bodyPr spcFirstLastPara="1" wrap="square" lIns="91425" tIns="45700" rIns="91425" bIns="45700" anchor="t" anchorCtr="0">
            <a:noAutofit/>
          </a:bodyPr>
          <a:lstStyle/>
          <a:p>
            <a:pPr lvl="0">
              <a:buSzPts val="4000"/>
            </a:pPr>
            <a:r>
              <a:rPr lang="en-GB"/>
              <a:t>Caso 3: Posso riciclarlo?
</a:t>
            </a:r>
            <a:endParaRPr baseline="30000" dirty="0"/>
          </a:p>
        </p:txBody>
      </p:sp>
      <p:sp>
        <p:nvSpPr>
          <p:cNvPr id="310" name="Google Shape;310;p23"/>
          <p:cNvSpPr txBox="1">
            <a:spLocks noGrp="1"/>
          </p:cNvSpPr>
          <p:nvPr>
            <p:ph type="body" idx="1"/>
          </p:nvPr>
        </p:nvSpPr>
        <p:spPr>
          <a:xfrm>
            <a:off x="410400" y="1951846"/>
            <a:ext cx="11019600" cy="4151242"/>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0"/>
              </a:spcBef>
              <a:buSzPts val="2800"/>
              <a:buNone/>
            </a:pPr>
            <a:r>
              <a:rPr lang="it-IT" sz="2800" dirty="0"/>
              <a:t>Programma delle Nazioni Unite per l'ambiente e Consumers International (2020). "Posso riciclare questo?" Una mappatura globale e una valutazione di standard, etichette e dichiarazioni sugli imballaggi in plastica. </a:t>
            </a:r>
            <a:r>
              <a:rPr lang="en-GB" sz="2800" u="sng" dirty="0">
                <a:solidFill>
                  <a:schemeClr val="hlink"/>
                </a:solidFill>
                <a:hlinkClick r:id="rId3"/>
              </a:rPr>
              <a:t>https://www.oneplanetnetwork.org/resource/can-i-recycle-global-mapping-and-assessment-standards-labels-and-claims-plastic-packaging</a:t>
            </a:r>
            <a:r>
              <a:rPr lang="en-GB" sz="2800" dirty="0"/>
              <a:t> </a:t>
            </a:r>
            <a:r>
              <a:rPr lang="en-GB" sz="2800" baseline="30000" dirty="0"/>
              <a:t>[6]</a:t>
            </a:r>
            <a:endParaRPr dirty="0"/>
          </a:p>
          <a:p>
            <a:pPr marL="180975" lvl="0" indent="-3175" algn="l" rtl="0">
              <a:lnSpc>
                <a:spcPct val="90000"/>
              </a:lnSpc>
              <a:spcBef>
                <a:spcPts val="1000"/>
              </a:spcBef>
              <a:spcAft>
                <a:spcPts val="0"/>
              </a:spcAft>
              <a:buClr>
                <a:schemeClr val="dk1"/>
              </a:buClr>
              <a:buSzPts val="2800"/>
              <a:buNone/>
            </a:pPr>
            <a:endParaRPr sz="2800" dirty="0"/>
          </a:p>
          <a:p>
            <a:pPr marL="804863" lvl="2" indent="-6350" algn="l" rtl="0">
              <a:lnSpc>
                <a:spcPct val="90000"/>
              </a:lnSpc>
              <a:spcBef>
                <a:spcPts val="500"/>
              </a:spcBef>
              <a:spcAft>
                <a:spcPts val="0"/>
              </a:spcAft>
              <a:buClr>
                <a:schemeClr val="dk1"/>
              </a:buClr>
              <a:buSzPts val="2000"/>
              <a:buNone/>
            </a:pPr>
            <a:endParaRPr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4"/>
          <p:cNvSpPr txBox="1">
            <a:spLocks noGrp="1"/>
          </p:cNvSpPr>
          <p:nvPr>
            <p:ph type="title"/>
          </p:nvPr>
        </p:nvSpPr>
        <p:spPr>
          <a:xfrm>
            <a:off x="410400" y="1156272"/>
            <a:ext cx="10515600" cy="645616"/>
          </a:xfrm>
          <a:prstGeom prst="rect">
            <a:avLst/>
          </a:prstGeom>
          <a:noFill/>
          <a:ln>
            <a:noFill/>
          </a:ln>
        </p:spPr>
        <p:txBody>
          <a:bodyPr spcFirstLastPara="1" wrap="square" lIns="91425" tIns="45700" rIns="91425" bIns="45700" anchor="t" anchorCtr="0">
            <a:noAutofit/>
          </a:bodyPr>
          <a:lstStyle/>
          <a:p>
            <a:pPr lvl="0">
              <a:buSzPts val="4000"/>
            </a:pPr>
            <a:r>
              <a:rPr lang="en-GB"/>
              <a:t>Caso 3: Posso riciclarlo?
</a:t>
            </a:r>
            <a:endParaRPr baseline="30000"/>
          </a:p>
        </p:txBody>
      </p:sp>
      <p:sp>
        <p:nvSpPr>
          <p:cNvPr id="317" name="Google Shape;317;p24"/>
          <p:cNvSpPr txBox="1">
            <a:spLocks noGrp="1"/>
          </p:cNvSpPr>
          <p:nvPr>
            <p:ph type="body" idx="1"/>
          </p:nvPr>
        </p:nvSpPr>
        <p:spPr>
          <a:xfrm>
            <a:off x="410399" y="1951846"/>
            <a:ext cx="11129959" cy="4151242"/>
          </a:xfrm>
          <a:prstGeom prst="rect">
            <a:avLst/>
          </a:prstGeom>
          <a:noFill/>
          <a:ln>
            <a:noFill/>
          </a:ln>
        </p:spPr>
        <p:txBody>
          <a:bodyPr spcFirstLastPara="1" wrap="square" lIns="91425" tIns="45700" rIns="91425" bIns="45700" anchor="t" anchorCtr="0">
            <a:noAutofit/>
          </a:bodyPr>
          <a:lstStyle/>
          <a:p>
            <a:pPr marL="180975" lvl="0" indent="-180975">
              <a:spcBef>
                <a:spcPts val="0"/>
              </a:spcBef>
              <a:buSzPts val="2800"/>
            </a:pPr>
            <a:r>
              <a:rPr lang="it-IT" sz="2800" dirty="0"/>
              <a:t>Le decisioni che i consumatori prendono durante la fase di acquisto e smaltimento del prodotto hanno una grande influenza sulla transizione circolare (ad es. processi di produzione e livelli di dispersione di plastica nell'ambiente)
Poiché i consumatori sono più consapevoli dell'inquinamento da plastica, la comunicazione sulla confezione attraverso etichette e claim sta diventando uno strumento importante per guidare i consumatori alla circolarità.</a:t>
            </a:r>
            <a:endParaRPr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5"/>
          <p:cNvSpPr txBox="1">
            <a:spLocks noGrp="1"/>
          </p:cNvSpPr>
          <p:nvPr>
            <p:ph type="title"/>
          </p:nvPr>
        </p:nvSpPr>
        <p:spPr>
          <a:xfrm>
            <a:off x="410400" y="1156272"/>
            <a:ext cx="10515600" cy="645616"/>
          </a:xfrm>
          <a:prstGeom prst="rect">
            <a:avLst/>
          </a:prstGeom>
          <a:noFill/>
          <a:ln>
            <a:noFill/>
          </a:ln>
        </p:spPr>
        <p:txBody>
          <a:bodyPr spcFirstLastPara="1" wrap="square" lIns="91425" tIns="45700" rIns="91425" bIns="45700" anchor="t" anchorCtr="0">
            <a:noAutofit/>
          </a:bodyPr>
          <a:lstStyle/>
          <a:p>
            <a:pPr lvl="0">
              <a:buSzPts val="4000"/>
            </a:pPr>
            <a:r>
              <a:rPr lang="en-GB"/>
              <a:t>Caso 3: Posso riciclarlo?
</a:t>
            </a:r>
            <a:endParaRPr baseline="30000" dirty="0"/>
          </a:p>
        </p:txBody>
      </p:sp>
      <p:sp>
        <p:nvSpPr>
          <p:cNvPr id="324" name="Google Shape;324;p25"/>
          <p:cNvSpPr txBox="1">
            <a:spLocks noGrp="1"/>
          </p:cNvSpPr>
          <p:nvPr>
            <p:ph type="body" idx="1"/>
          </p:nvPr>
        </p:nvSpPr>
        <p:spPr>
          <a:xfrm>
            <a:off x="410400" y="1951846"/>
            <a:ext cx="11019600" cy="4151242"/>
          </a:xfrm>
          <a:prstGeom prst="rect">
            <a:avLst/>
          </a:prstGeom>
          <a:noFill/>
          <a:ln>
            <a:noFill/>
          </a:ln>
        </p:spPr>
        <p:txBody>
          <a:bodyPr spcFirstLastPara="1" wrap="square" lIns="91425" tIns="45700" rIns="91425" bIns="45700" anchor="t" anchorCtr="0">
            <a:noAutofit/>
          </a:bodyPr>
          <a:lstStyle/>
          <a:p>
            <a:pPr marL="180975" lvl="0" indent="-180975">
              <a:spcBef>
                <a:spcPts val="0"/>
              </a:spcBef>
              <a:buSzPts val="2800"/>
            </a:pPr>
            <a:r>
              <a:rPr lang="it-IT" sz="2800" dirty="0"/>
              <a:t>Per comunicare la sostenibilità ai consumatori, l'UNEP e l'International Trade Centre [7] hanno recentemente pubblicato linee guida per le informazioni sulla sostenibilità dei consumatori per le imprese. Per un riepilogo video dei risultati del report, vedere: </a:t>
            </a:r>
            <a:r>
              <a:rPr lang="en-GB" sz="2800" u="sng" dirty="0">
                <a:solidFill>
                  <a:schemeClr val="hlink"/>
                </a:solidFill>
                <a:hlinkClick r:id="rId3"/>
              </a:rPr>
              <a:t>https://www.youtube.com/watch?v=wOOBn_RUKVE</a:t>
            </a:r>
            <a:endParaRPr sz="2000" dirty="0"/>
          </a:p>
          <a:p>
            <a:pPr marL="180975" lvl="0" indent="-3175" algn="l" rtl="0">
              <a:lnSpc>
                <a:spcPct val="90000"/>
              </a:lnSpc>
              <a:spcBef>
                <a:spcPts val="1000"/>
              </a:spcBef>
              <a:spcAft>
                <a:spcPts val="0"/>
              </a:spcAft>
              <a:buClr>
                <a:schemeClr val="dk1"/>
              </a:buClr>
              <a:buSzPts val="2800"/>
              <a:buNone/>
            </a:pPr>
            <a:endParaRPr sz="2800" dirty="0"/>
          </a:p>
          <a:p>
            <a:pPr marL="180975" lvl="0" indent="-180975">
              <a:buSzPts val="2800"/>
            </a:pPr>
            <a:r>
              <a:rPr lang="it-IT" sz="2800" dirty="0"/>
              <a:t>Queste comunicazioni spesso riflettono i cambiamenti che le aziende hanno fatto per la sostenibilità e guidano i consumatori verso, ad esempio, opzioni di smaltimento adeguate
</a:t>
            </a:r>
            <a:endParaRPr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6"/>
          <p:cNvSpPr txBox="1">
            <a:spLocks noGrp="1"/>
          </p:cNvSpPr>
          <p:nvPr>
            <p:ph type="title"/>
          </p:nvPr>
        </p:nvSpPr>
        <p:spPr>
          <a:xfrm>
            <a:off x="410400" y="1156272"/>
            <a:ext cx="10515600" cy="645616"/>
          </a:xfrm>
          <a:prstGeom prst="rect">
            <a:avLst/>
          </a:prstGeom>
          <a:noFill/>
          <a:ln>
            <a:noFill/>
          </a:ln>
        </p:spPr>
        <p:txBody>
          <a:bodyPr spcFirstLastPara="1" wrap="square" lIns="91425" tIns="45700" rIns="91425" bIns="45700" anchor="t" anchorCtr="0">
            <a:noAutofit/>
          </a:bodyPr>
          <a:lstStyle/>
          <a:p>
            <a:pPr lvl="0">
              <a:buSzPts val="4000"/>
            </a:pPr>
            <a:r>
              <a:rPr lang="en-GB"/>
              <a:t>Caso 3: Posso riciclarlo?
</a:t>
            </a:r>
            <a:endParaRPr baseline="30000" dirty="0"/>
          </a:p>
        </p:txBody>
      </p:sp>
      <p:sp>
        <p:nvSpPr>
          <p:cNvPr id="331" name="Google Shape;331;p26"/>
          <p:cNvSpPr txBox="1">
            <a:spLocks noGrp="1"/>
          </p:cNvSpPr>
          <p:nvPr>
            <p:ph type="body" idx="1"/>
          </p:nvPr>
        </p:nvSpPr>
        <p:spPr>
          <a:xfrm>
            <a:off x="410400" y="1951846"/>
            <a:ext cx="11019600" cy="4151242"/>
          </a:xfrm>
          <a:prstGeom prst="rect">
            <a:avLst/>
          </a:prstGeom>
          <a:noFill/>
          <a:ln>
            <a:noFill/>
          </a:ln>
        </p:spPr>
        <p:txBody>
          <a:bodyPr spcFirstLastPara="1" wrap="square" lIns="91425" tIns="45700" rIns="91425" bIns="45700" anchor="t" anchorCtr="0">
            <a:noAutofit/>
          </a:bodyPr>
          <a:lstStyle/>
          <a:p>
            <a:pPr marL="180975" lvl="0" indent="-180975">
              <a:spcBef>
                <a:spcPts val="0"/>
              </a:spcBef>
              <a:buSzPts val="2800"/>
            </a:pPr>
            <a:r>
              <a:rPr lang="it-IT" sz="2800" dirty="0"/>
              <a:t>Tuttavia, le comunicazioni sulle informazioni sulla sostenibilità degli imballaggi in plastica possono essere confuse e fuorvianti e non necessariamente comunicate chiaramente ai consumatori.
Pertanto, le linee guida per la comunicazione dei consumatori sono state generate dall'UNEP e da Consumers international al fine di attivare i consumatori per la circolarità degli imballaggi in plastica</a:t>
            </a:r>
            <a:endParaRPr sz="2800" dirty="0"/>
          </a:p>
          <a:p>
            <a:pPr marL="488950" lvl="1" indent="-174625">
              <a:buSzPts val="2400"/>
            </a:pPr>
            <a:r>
              <a:rPr lang="it-IT" sz="2400" dirty="0"/>
              <a:t>È stata effettuata una prospettiva globale e una valutazione degli standard, delle etichette e delle dichiarazioni sugli imballaggi in plastica provenienti dai beni di consumo in rapida evoluzione e dagli imballaggi per alimenti e bevande.</a:t>
            </a:r>
            <a:endParaRPr sz="2800" dirty="0"/>
          </a:p>
          <a:p>
            <a:pPr marL="0" lvl="0" indent="0" algn="l" rtl="0">
              <a:lnSpc>
                <a:spcPct val="90000"/>
              </a:lnSpc>
              <a:spcBef>
                <a:spcPts val="1000"/>
              </a:spcBef>
              <a:spcAft>
                <a:spcPts val="0"/>
              </a:spcAft>
              <a:buClr>
                <a:schemeClr val="dk1"/>
              </a:buClr>
              <a:buSzPts val="2800"/>
              <a:buNone/>
            </a:pPr>
            <a:endParaRPr sz="2800" dirty="0"/>
          </a:p>
          <a:p>
            <a:pPr marL="804545" lvl="2" indent="-6350" algn="l" rtl="0">
              <a:lnSpc>
                <a:spcPct val="90000"/>
              </a:lnSpc>
              <a:spcBef>
                <a:spcPts val="500"/>
              </a:spcBef>
              <a:spcAft>
                <a:spcPts val="0"/>
              </a:spcAft>
              <a:buClr>
                <a:schemeClr val="dk1"/>
              </a:buClr>
              <a:buSzPts val="2000"/>
              <a:buNone/>
            </a:pPr>
            <a:endParaRPr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7"/>
          <p:cNvSpPr txBox="1">
            <a:spLocks noGrp="1"/>
          </p:cNvSpPr>
          <p:nvPr>
            <p:ph type="title"/>
          </p:nvPr>
        </p:nvSpPr>
        <p:spPr>
          <a:xfrm>
            <a:off x="410400" y="1156272"/>
            <a:ext cx="10515600" cy="645616"/>
          </a:xfrm>
          <a:prstGeom prst="rect">
            <a:avLst/>
          </a:prstGeom>
          <a:noFill/>
          <a:ln>
            <a:noFill/>
          </a:ln>
        </p:spPr>
        <p:txBody>
          <a:bodyPr spcFirstLastPara="1" wrap="square" lIns="91425" tIns="45700" rIns="91425" bIns="45700" anchor="t" anchorCtr="0">
            <a:noAutofit/>
          </a:bodyPr>
          <a:lstStyle/>
          <a:p>
            <a:pPr lvl="0">
              <a:buSzPts val="4000"/>
            </a:pPr>
            <a:r>
              <a:rPr lang="en-GB"/>
              <a:t>Caso 3: Posso riciclarlo?
</a:t>
            </a:r>
            <a:endParaRPr baseline="30000" dirty="0"/>
          </a:p>
        </p:txBody>
      </p:sp>
      <p:sp>
        <p:nvSpPr>
          <p:cNvPr id="338" name="Google Shape;338;p27"/>
          <p:cNvSpPr txBox="1">
            <a:spLocks noGrp="1"/>
          </p:cNvSpPr>
          <p:nvPr>
            <p:ph type="body" idx="1"/>
          </p:nvPr>
        </p:nvSpPr>
        <p:spPr>
          <a:xfrm>
            <a:off x="410400" y="1951846"/>
            <a:ext cx="11019600" cy="4151242"/>
          </a:xfrm>
          <a:prstGeom prst="rect">
            <a:avLst/>
          </a:prstGeom>
          <a:noFill/>
          <a:ln>
            <a:noFill/>
          </a:ln>
        </p:spPr>
        <p:txBody>
          <a:bodyPr spcFirstLastPara="1" wrap="square" lIns="91425" tIns="45700" rIns="91425" bIns="45700" anchor="t" anchorCtr="0">
            <a:noAutofit/>
          </a:bodyPr>
          <a:lstStyle/>
          <a:p>
            <a:pPr marL="180975" lvl="0" indent="-180975">
              <a:spcBef>
                <a:spcPts val="0"/>
              </a:spcBef>
              <a:buSzPts val="2800"/>
            </a:pPr>
            <a:r>
              <a:rPr lang="it-IT" sz="2800" dirty="0"/>
              <a:t>Il rapporto fornisce raccomandazioni per migliorare la comunicazione, che attiva i consumatori nell'acquisto, nell'utilizzo e nello smaltimento corretto degli imballaggi in plastica e contribuisce alla circolarità degli imballaggi in plastica.</a:t>
            </a:r>
            <a:endParaRPr sz="2800" dirty="0"/>
          </a:p>
          <a:p>
            <a:pPr marL="804545" lvl="2" indent="-6350" algn="l" rtl="0">
              <a:lnSpc>
                <a:spcPct val="90000"/>
              </a:lnSpc>
              <a:spcBef>
                <a:spcPts val="500"/>
              </a:spcBef>
              <a:spcAft>
                <a:spcPts val="0"/>
              </a:spcAft>
              <a:buClr>
                <a:schemeClr val="dk1"/>
              </a:buClr>
              <a:buSzPts val="2000"/>
              <a:buNone/>
            </a:pPr>
            <a:endParaRPr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8"/>
          <p:cNvSpPr txBox="1">
            <a:spLocks noGrp="1"/>
          </p:cNvSpPr>
          <p:nvPr>
            <p:ph type="title"/>
          </p:nvPr>
        </p:nvSpPr>
        <p:spPr>
          <a:xfrm>
            <a:off x="410400" y="1156272"/>
            <a:ext cx="10515600" cy="645616"/>
          </a:xfrm>
          <a:prstGeom prst="rect">
            <a:avLst/>
          </a:prstGeom>
          <a:noFill/>
          <a:ln>
            <a:noFill/>
          </a:ln>
        </p:spPr>
        <p:txBody>
          <a:bodyPr spcFirstLastPara="1" wrap="square" lIns="91425" tIns="45700" rIns="91425" bIns="45700" anchor="t" anchorCtr="0">
            <a:noAutofit/>
          </a:bodyPr>
          <a:lstStyle/>
          <a:p>
            <a:pPr lvl="0">
              <a:buSzPts val="4000"/>
            </a:pPr>
            <a:r>
              <a:rPr lang="en-GB"/>
              <a:t>Caso 3: Posso riciclarlo?
</a:t>
            </a:r>
            <a:endParaRPr dirty="0"/>
          </a:p>
        </p:txBody>
      </p:sp>
      <p:sp>
        <p:nvSpPr>
          <p:cNvPr id="345" name="Google Shape;345;p28"/>
          <p:cNvSpPr txBox="1">
            <a:spLocks noGrp="1"/>
          </p:cNvSpPr>
          <p:nvPr>
            <p:ph type="body" idx="1"/>
          </p:nvPr>
        </p:nvSpPr>
        <p:spPr>
          <a:xfrm>
            <a:off x="410400" y="1951846"/>
            <a:ext cx="10515600" cy="4151242"/>
          </a:xfrm>
          <a:prstGeom prst="rect">
            <a:avLst/>
          </a:prstGeom>
          <a:noFill/>
          <a:ln>
            <a:noFill/>
          </a:ln>
        </p:spPr>
        <p:txBody>
          <a:bodyPr spcFirstLastPara="1" wrap="square" lIns="91425" tIns="45700" rIns="91425" bIns="45700" anchor="t" anchorCtr="0">
            <a:noAutofit/>
          </a:bodyPr>
          <a:lstStyle/>
          <a:p>
            <a:pPr marL="0" lvl="0" indent="0">
              <a:spcBef>
                <a:spcPts val="0"/>
              </a:spcBef>
              <a:buSzPts val="3200"/>
              <a:buNone/>
            </a:pPr>
            <a:r>
              <a:rPr lang="it-IT" b="1" dirty="0"/>
              <a:t>Panorama della comunicazione di sostenibilità
</a:t>
            </a:r>
            <a:r>
              <a:rPr lang="en-GB" dirty="0"/>
              <a:t>1) </a:t>
            </a:r>
            <a:r>
              <a:rPr lang="en-GB" dirty="0" err="1"/>
              <a:t>Comunicazioni</a:t>
            </a:r>
            <a:r>
              <a:rPr lang="en-GB" dirty="0"/>
              <a:t> sui </a:t>
            </a:r>
            <a:r>
              <a:rPr lang="en-GB" dirty="0" err="1"/>
              <a:t>pacchi</a:t>
            </a:r>
            <a:endParaRPr dirty="0"/>
          </a:p>
          <a:p>
            <a:pPr marL="488950" lvl="1" indent="-177800">
              <a:buSzPts val="2800"/>
            </a:pPr>
            <a:r>
              <a:rPr lang="it-IT" dirty="0"/>
              <a:t>Lo spazio dell'etichetta è per lo più riservato a scopi di marketing e dichiarazioni legali e normative
Si prevede che un'etichetta volontaria aumenterà un certo valore per l'azienda
La ricerca ha indicato che la maggior parte dei consumatori si aspetta di vedere informazioni sulla riciclabilità sugli imballaggi</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9"/>
          <p:cNvSpPr txBox="1">
            <a:spLocks noGrp="1"/>
          </p:cNvSpPr>
          <p:nvPr>
            <p:ph type="title"/>
          </p:nvPr>
        </p:nvSpPr>
        <p:spPr>
          <a:xfrm>
            <a:off x="410400" y="883003"/>
            <a:ext cx="10515600" cy="645616"/>
          </a:xfrm>
          <a:prstGeom prst="rect">
            <a:avLst/>
          </a:prstGeom>
          <a:noFill/>
          <a:ln>
            <a:noFill/>
          </a:ln>
        </p:spPr>
        <p:txBody>
          <a:bodyPr spcFirstLastPara="1" wrap="square" lIns="91425" tIns="45700" rIns="91425" bIns="45700" anchor="t" anchorCtr="0">
            <a:noAutofit/>
          </a:bodyPr>
          <a:lstStyle/>
          <a:p>
            <a:pPr lvl="0">
              <a:buSzPts val="4000"/>
            </a:pPr>
            <a:r>
              <a:rPr lang="en-GB" dirty="0"/>
              <a:t>Caso 3: </a:t>
            </a:r>
            <a:r>
              <a:rPr lang="en-GB" dirty="0" err="1"/>
              <a:t>Posso</a:t>
            </a:r>
            <a:r>
              <a:rPr lang="en-GB" dirty="0"/>
              <a:t> </a:t>
            </a:r>
            <a:r>
              <a:rPr lang="en-GB" dirty="0" err="1"/>
              <a:t>riciclarlo</a:t>
            </a:r>
            <a:r>
              <a:rPr lang="en-GB" dirty="0"/>
              <a:t>?
</a:t>
            </a:r>
            <a:endParaRPr dirty="0"/>
          </a:p>
        </p:txBody>
      </p:sp>
      <p:sp>
        <p:nvSpPr>
          <p:cNvPr id="352" name="Google Shape;352;p29"/>
          <p:cNvSpPr txBox="1">
            <a:spLocks noGrp="1"/>
          </p:cNvSpPr>
          <p:nvPr>
            <p:ph type="body" idx="1"/>
          </p:nvPr>
        </p:nvSpPr>
        <p:spPr>
          <a:xfrm>
            <a:off x="410400" y="1528619"/>
            <a:ext cx="11371200" cy="4151242"/>
          </a:xfrm>
          <a:prstGeom prst="rect">
            <a:avLst/>
          </a:prstGeom>
          <a:noFill/>
          <a:ln>
            <a:noFill/>
          </a:ln>
        </p:spPr>
        <p:txBody>
          <a:bodyPr spcFirstLastPara="1" wrap="square" lIns="91425" tIns="45700" rIns="91425" bIns="45700" anchor="t" anchorCtr="0">
            <a:noAutofit/>
          </a:bodyPr>
          <a:lstStyle/>
          <a:p>
            <a:pPr marL="0" lvl="0" indent="0">
              <a:spcBef>
                <a:spcPts val="0"/>
              </a:spcBef>
              <a:buSzPts val="3200"/>
              <a:buNone/>
            </a:pPr>
            <a:r>
              <a:rPr lang="it-IT" b="1" dirty="0"/>
              <a:t>Panorama della comunicazione di sostenibilità
</a:t>
            </a:r>
            <a:r>
              <a:rPr lang="en-GB" dirty="0"/>
              <a:t>2) </a:t>
            </a:r>
            <a:r>
              <a:rPr lang="it-IT" dirty="0"/>
              <a:t>Comprendere le informazioni sulla sostenibilità </a:t>
            </a:r>
            <a:r>
              <a:rPr lang="en-GB" dirty="0"/>
              <a:t> (1/2)</a:t>
            </a:r>
            <a:endParaRPr dirty="0"/>
          </a:p>
          <a:p>
            <a:pPr marL="488950" lvl="1" indent="-177800">
              <a:buSzPts val="2800"/>
            </a:pPr>
            <a:r>
              <a:rPr lang="it-IT" sz="2600" dirty="0"/>
              <a:t>La consapevolezza dei consumatori della sostenibilità nelle loro abitudini di acquisto è in aumento. L'inquinamento da plastica è la principale preoccupazione
I consumatori sono confusi dai diversi tipi di plastica e dalle loro opzioni di fine vita</a:t>
            </a:r>
            <a:r>
              <a:rPr lang="it-IT" dirty="0"/>
              <a:t>
</a:t>
            </a:r>
            <a:r>
              <a:rPr lang="it-IT" sz="2400" dirty="0"/>
              <a:t>L'etichettatura sulla confezione aiuta solo se è disponibile un'infrastruttura di riciclaggio
I termini "</a:t>
            </a:r>
            <a:r>
              <a:rPr lang="it-IT" sz="2400" dirty="0" err="1"/>
              <a:t>biobased</a:t>
            </a:r>
            <a:r>
              <a:rPr lang="it-IT" sz="2400" dirty="0"/>
              <a:t>", "biodegradabile" e "compostabile" e le loro implicazioni non sono chiari ai clienti
Le confezioni </a:t>
            </a:r>
            <a:r>
              <a:rPr lang="it-IT" sz="2400" dirty="0" err="1"/>
              <a:t>biobased</a:t>
            </a:r>
            <a:r>
              <a:rPr lang="it-IT" sz="2400" dirty="0"/>
              <a:t> possono essere smaltite in modo errato </a:t>
            </a:r>
            <a:endParaRPr sz="2400" dirty="0"/>
          </a:p>
          <a:p>
            <a:pPr marL="0" lvl="0" indent="0" algn="l" rtl="0">
              <a:lnSpc>
                <a:spcPct val="90000"/>
              </a:lnSpc>
              <a:spcBef>
                <a:spcPts val="1000"/>
              </a:spcBef>
              <a:spcAft>
                <a:spcPts val="0"/>
              </a:spcAft>
              <a:buClr>
                <a:schemeClr val="dk1"/>
              </a:buClr>
              <a:buSzPts val="320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
          <p:cNvSpPr txBox="1">
            <a:spLocks noGrp="1"/>
          </p:cNvSpPr>
          <p:nvPr>
            <p:ph type="title"/>
          </p:nvPr>
        </p:nvSpPr>
        <p:spPr>
          <a:xfrm>
            <a:off x="410400" y="1156272"/>
            <a:ext cx="10515600" cy="645616"/>
          </a:xfrm>
          <a:prstGeom prst="rect">
            <a:avLst/>
          </a:prstGeom>
          <a:noFill/>
          <a:ln>
            <a:noFill/>
          </a:ln>
        </p:spPr>
        <p:txBody>
          <a:bodyPr spcFirstLastPara="1" wrap="square" lIns="91425" tIns="45700" rIns="91425" bIns="45700" anchor="t" anchorCtr="0">
            <a:normAutofit fontScale="90000"/>
          </a:bodyPr>
          <a:lstStyle/>
          <a:p>
            <a:pPr lvl="0">
              <a:buSzPts val="4000"/>
            </a:pPr>
            <a:r>
              <a:rPr lang="en-GB" dirty="0" err="1"/>
              <a:t>Transizione</a:t>
            </a:r>
            <a:r>
              <a:rPr lang="en-GB" dirty="0"/>
              <a:t> </a:t>
            </a:r>
            <a:r>
              <a:rPr lang="en-GB" dirty="0" err="1"/>
              <a:t>alla</a:t>
            </a:r>
            <a:r>
              <a:rPr lang="en-GB" dirty="0"/>
              <a:t> </a:t>
            </a:r>
            <a:r>
              <a:rPr lang="en-GB" dirty="0" err="1"/>
              <a:t>circolarità</a:t>
            </a:r>
            <a:r>
              <a:rPr lang="en-GB" dirty="0"/>
              <a:t>
</a:t>
            </a:r>
            <a:endParaRPr baseline="30000" dirty="0"/>
          </a:p>
        </p:txBody>
      </p:sp>
      <p:sp>
        <p:nvSpPr>
          <p:cNvPr id="150" name="Google Shape;150;p3"/>
          <p:cNvSpPr txBox="1">
            <a:spLocks noGrp="1"/>
          </p:cNvSpPr>
          <p:nvPr>
            <p:ph type="body" idx="1"/>
          </p:nvPr>
        </p:nvSpPr>
        <p:spPr>
          <a:xfrm>
            <a:off x="410400" y="1951846"/>
            <a:ext cx="11781600" cy="4151242"/>
          </a:xfrm>
          <a:prstGeom prst="rect">
            <a:avLst/>
          </a:prstGeom>
          <a:noFill/>
          <a:ln>
            <a:noFill/>
          </a:ln>
        </p:spPr>
        <p:txBody>
          <a:bodyPr spcFirstLastPara="1" wrap="square" lIns="91425" tIns="45700" rIns="91425" bIns="45700" anchor="t" anchorCtr="0">
            <a:noAutofit/>
          </a:bodyPr>
          <a:lstStyle/>
          <a:p>
            <a:pPr marL="180975" lvl="0" indent="-203200">
              <a:spcBef>
                <a:spcPts val="0"/>
              </a:spcBef>
              <a:buSzPts val="3200"/>
            </a:pPr>
            <a:r>
              <a:rPr lang="it-IT" sz="2400" dirty="0"/>
              <a:t>È riconosciuto che i diversi attori della società, compresi i consumatori, hanno un ruolo importante da svolgere nella transizione verso un'economia circolare [</a:t>
            </a:r>
            <a:r>
              <a:rPr lang="en-GB" sz="2400" baseline="30000" dirty="0"/>
              <a:t>1]</a:t>
            </a:r>
            <a:endParaRPr sz="2400" dirty="0"/>
          </a:p>
          <a:p>
            <a:pPr marL="180975" lvl="0" indent="-203200">
              <a:buSzPts val="3200"/>
            </a:pPr>
            <a:r>
              <a:rPr lang="it-IT" sz="2400" dirty="0"/>
              <a:t>Il passaggio alla circolarità può interessare i consumatori a vari livelli, compresa la dimensione sociale:
Migliorare e incoraggiare le proprie attività di riciclaggio </a:t>
            </a:r>
          </a:p>
          <a:p>
            <a:pPr marL="800100" lvl="1">
              <a:buSzPts val="3200"/>
              <a:buFont typeface="Arial" panose="020B0604020202020204" pitchFamily="34" charset="0"/>
              <a:buChar char="•"/>
            </a:pPr>
            <a:r>
              <a:rPr lang="it-IT" sz="2000" dirty="0"/>
              <a:t>
Fornire nuovi prodotti e servizi circolari con cui adattarsi
Incoraggiare a modificare i propri processi di consumo
Portare a riconsiderare i propri bisogni e valori
Promuovere l'acquisizione di conoscenze e competenze</a:t>
            </a:r>
            <a:endParaRPr sz="2000" dirty="0"/>
          </a:p>
          <a:p>
            <a:pPr marL="488950" lvl="1" indent="0" algn="l" rtl="0">
              <a:lnSpc>
                <a:spcPct val="90000"/>
              </a:lnSpc>
              <a:spcBef>
                <a:spcPts val="500"/>
              </a:spcBef>
              <a:spcAft>
                <a:spcPts val="0"/>
              </a:spcAft>
              <a:buClr>
                <a:schemeClr val="dk1"/>
              </a:buClr>
              <a:buSzPts val="2800"/>
              <a:buNone/>
            </a:pPr>
            <a:endParaRPr sz="2400" i="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0"/>
          <p:cNvSpPr txBox="1">
            <a:spLocks noGrp="1"/>
          </p:cNvSpPr>
          <p:nvPr>
            <p:ph type="title"/>
          </p:nvPr>
        </p:nvSpPr>
        <p:spPr>
          <a:xfrm>
            <a:off x="410400" y="1156272"/>
            <a:ext cx="10515600" cy="645616"/>
          </a:xfrm>
          <a:prstGeom prst="rect">
            <a:avLst/>
          </a:prstGeom>
          <a:noFill/>
          <a:ln>
            <a:noFill/>
          </a:ln>
        </p:spPr>
        <p:txBody>
          <a:bodyPr spcFirstLastPara="1" wrap="square" lIns="91425" tIns="45700" rIns="91425" bIns="45700" anchor="t" anchorCtr="0">
            <a:noAutofit/>
          </a:bodyPr>
          <a:lstStyle/>
          <a:p>
            <a:pPr lvl="0">
              <a:buSzPts val="4000"/>
            </a:pPr>
            <a:r>
              <a:rPr lang="en-GB"/>
              <a:t>Caso 3: Posso riciclarlo?
</a:t>
            </a:r>
            <a:endParaRPr dirty="0"/>
          </a:p>
        </p:txBody>
      </p:sp>
      <p:sp>
        <p:nvSpPr>
          <p:cNvPr id="359" name="Google Shape;359;p30"/>
          <p:cNvSpPr txBox="1">
            <a:spLocks noGrp="1"/>
          </p:cNvSpPr>
          <p:nvPr>
            <p:ph type="body" idx="1"/>
          </p:nvPr>
        </p:nvSpPr>
        <p:spPr>
          <a:xfrm>
            <a:off x="410400" y="1951846"/>
            <a:ext cx="10515600" cy="4151242"/>
          </a:xfrm>
          <a:prstGeom prst="rect">
            <a:avLst/>
          </a:prstGeom>
          <a:noFill/>
          <a:ln>
            <a:noFill/>
          </a:ln>
        </p:spPr>
        <p:txBody>
          <a:bodyPr spcFirstLastPara="1" wrap="square" lIns="91425" tIns="45700" rIns="91425" bIns="45700" anchor="t" anchorCtr="0">
            <a:noAutofit/>
          </a:bodyPr>
          <a:lstStyle/>
          <a:p>
            <a:pPr marL="0" lvl="0" indent="0">
              <a:spcBef>
                <a:spcPts val="0"/>
              </a:spcBef>
              <a:buSzPts val="3200"/>
              <a:buNone/>
            </a:pPr>
            <a:r>
              <a:rPr lang="it-IT" b="1" dirty="0"/>
              <a:t>Panorama della comunicazione di sostenibilità
</a:t>
            </a:r>
            <a:r>
              <a:rPr lang="en-GB" dirty="0"/>
              <a:t>2) </a:t>
            </a:r>
            <a:r>
              <a:rPr lang="it-IT" dirty="0"/>
              <a:t>Comprendere le informazioni sulla sostenibilità </a:t>
            </a:r>
            <a:r>
              <a:rPr lang="en-GB" dirty="0"/>
              <a:t>(2/2)</a:t>
            </a:r>
            <a:endParaRPr b="1" dirty="0"/>
          </a:p>
          <a:p>
            <a:pPr marL="488950" lvl="1" indent="-177800">
              <a:buSzPts val="2800"/>
            </a:pPr>
            <a:r>
              <a:rPr lang="it-IT" dirty="0"/>
              <a:t>L'educazione e l'informazione dei consumatori sono necessarie per aumentare la comprensione dei consumatori
Ad esempio, utilizzando etichette e claim più precisi e informativi</a:t>
            </a:r>
            <a:endParaRPr dirty="0"/>
          </a:p>
          <a:p>
            <a:pPr marL="488950" lvl="1" indent="0" algn="l" rtl="0">
              <a:lnSpc>
                <a:spcPct val="90000"/>
              </a:lnSpc>
              <a:spcBef>
                <a:spcPts val="5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3200"/>
              <a:buNone/>
            </a:pP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1"/>
          <p:cNvSpPr txBox="1">
            <a:spLocks noGrp="1"/>
          </p:cNvSpPr>
          <p:nvPr>
            <p:ph type="title"/>
          </p:nvPr>
        </p:nvSpPr>
        <p:spPr>
          <a:xfrm>
            <a:off x="410400" y="1156272"/>
            <a:ext cx="10515600" cy="645616"/>
          </a:xfrm>
          <a:prstGeom prst="rect">
            <a:avLst/>
          </a:prstGeom>
          <a:noFill/>
          <a:ln>
            <a:noFill/>
          </a:ln>
        </p:spPr>
        <p:txBody>
          <a:bodyPr spcFirstLastPara="1" wrap="square" lIns="91425" tIns="45700" rIns="91425" bIns="45700" anchor="t" anchorCtr="0">
            <a:noAutofit/>
          </a:bodyPr>
          <a:lstStyle/>
          <a:p>
            <a:pPr lvl="0">
              <a:buSzPts val="4000"/>
            </a:pPr>
            <a:r>
              <a:rPr lang="en-GB"/>
              <a:t>Caso 3: Posso riciclarlo?
</a:t>
            </a:r>
            <a:endParaRPr dirty="0"/>
          </a:p>
        </p:txBody>
      </p:sp>
      <p:sp>
        <p:nvSpPr>
          <p:cNvPr id="366" name="Google Shape;366;p31"/>
          <p:cNvSpPr txBox="1">
            <a:spLocks noGrp="1"/>
          </p:cNvSpPr>
          <p:nvPr>
            <p:ph type="body" idx="1"/>
          </p:nvPr>
        </p:nvSpPr>
        <p:spPr>
          <a:xfrm>
            <a:off x="410400" y="1951846"/>
            <a:ext cx="10515600" cy="4151242"/>
          </a:xfrm>
          <a:prstGeom prst="rect">
            <a:avLst/>
          </a:prstGeom>
          <a:noFill/>
          <a:ln>
            <a:noFill/>
          </a:ln>
        </p:spPr>
        <p:txBody>
          <a:bodyPr spcFirstLastPara="1" wrap="square" lIns="91425" tIns="45700" rIns="91425" bIns="45700" anchor="t" anchorCtr="0">
            <a:noAutofit/>
          </a:bodyPr>
          <a:lstStyle/>
          <a:p>
            <a:pPr marL="0" lvl="0" indent="0">
              <a:spcBef>
                <a:spcPts val="0"/>
              </a:spcBef>
              <a:buSzPts val="3200"/>
              <a:buNone/>
            </a:pPr>
            <a:r>
              <a:rPr lang="it-IT" b="1" dirty="0"/>
              <a:t>Panorama della comunicazione di sostenibilità
</a:t>
            </a:r>
            <a:r>
              <a:rPr lang="en-GB" dirty="0"/>
              <a:t>3) </a:t>
            </a:r>
            <a:r>
              <a:rPr lang="it-IT" dirty="0"/>
              <a:t>Panorama della comunicazione sulla sostenibilità</a:t>
            </a:r>
            <a:r>
              <a:rPr lang="en-GB" dirty="0"/>
              <a:t> </a:t>
            </a:r>
            <a:endParaRPr dirty="0"/>
          </a:p>
          <a:p>
            <a:pPr marL="488950" lvl="1" indent="-177800">
              <a:buSzPts val="2800"/>
            </a:pPr>
            <a:r>
              <a:rPr lang="it-IT" dirty="0"/>
              <a:t>Oltre alle comunicazioni sulle confezioni, i consumatori sperimentano anche altre forme di comunicazione degli imballaggi in plastica da parte di aziende e altre parti interessate.
</a:t>
            </a:r>
            <a:r>
              <a:rPr lang="en-GB" dirty="0"/>
              <a:t>Per </a:t>
            </a:r>
            <a:r>
              <a:rPr lang="en-GB" dirty="0" err="1"/>
              <a:t>esempio</a:t>
            </a:r>
            <a:r>
              <a:rPr lang="en-GB" dirty="0"/>
              <a:t>
</a:t>
            </a:r>
            <a:r>
              <a:rPr lang="it-IT" sz="2400" dirty="0"/>
              <a:t>Codici QR per fornire opzioni di smaltimento
App per smartphone per promuovere il riciclo
Tecnologia di smistamento migliorata</a:t>
            </a:r>
            <a:endParaRPr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2"/>
          <p:cNvSpPr txBox="1">
            <a:spLocks noGrp="1"/>
          </p:cNvSpPr>
          <p:nvPr>
            <p:ph type="title"/>
          </p:nvPr>
        </p:nvSpPr>
        <p:spPr>
          <a:xfrm>
            <a:off x="410400" y="1156272"/>
            <a:ext cx="10515600" cy="645616"/>
          </a:xfrm>
          <a:prstGeom prst="rect">
            <a:avLst/>
          </a:prstGeom>
          <a:noFill/>
          <a:ln>
            <a:noFill/>
          </a:ln>
        </p:spPr>
        <p:txBody>
          <a:bodyPr spcFirstLastPara="1" wrap="square" lIns="91425" tIns="45700" rIns="91425" bIns="45700" anchor="t" anchorCtr="0">
            <a:noAutofit/>
          </a:bodyPr>
          <a:lstStyle/>
          <a:p>
            <a:pPr lvl="0">
              <a:buSzPts val="4000"/>
            </a:pPr>
            <a:r>
              <a:rPr lang="en-GB"/>
              <a:t>Caso 3: Posso riciclarlo?
</a:t>
            </a:r>
            <a:endParaRPr dirty="0"/>
          </a:p>
        </p:txBody>
      </p:sp>
      <p:sp>
        <p:nvSpPr>
          <p:cNvPr id="373" name="Google Shape;373;p32"/>
          <p:cNvSpPr txBox="1">
            <a:spLocks noGrp="1"/>
          </p:cNvSpPr>
          <p:nvPr>
            <p:ph type="body" idx="1"/>
          </p:nvPr>
        </p:nvSpPr>
        <p:spPr>
          <a:xfrm>
            <a:off x="410400" y="1951846"/>
            <a:ext cx="11245572" cy="4151242"/>
          </a:xfrm>
          <a:prstGeom prst="rect">
            <a:avLst/>
          </a:prstGeom>
          <a:noFill/>
          <a:ln>
            <a:noFill/>
          </a:ln>
        </p:spPr>
        <p:txBody>
          <a:bodyPr spcFirstLastPara="1" wrap="square" lIns="91425" tIns="45700" rIns="91425" bIns="45700" anchor="t" anchorCtr="0">
            <a:noAutofit/>
          </a:bodyPr>
          <a:lstStyle/>
          <a:p>
            <a:pPr marL="0" lvl="0" indent="0">
              <a:spcBef>
                <a:spcPts val="0"/>
              </a:spcBef>
              <a:buSzPts val="3200"/>
              <a:buNone/>
            </a:pPr>
            <a:r>
              <a:rPr lang="en-GB" b="1" dirty="0"/>
              <a:t>Il </a:t>
            </a:r>
            <a:r>
              <a:rPr lang="en-GB" b="1" dirty="0" err="1"/>
              <a:t>paesaggio</a:t>
            </a:r>
            <a:r>
              <a:rPr lang="en-GB" b="1" dirty="0"/>
              <a:t> </a:t>
            </a:r>
            <a:r>
              <a:rPr lang="en-GB" b="1" dirty="0" err="1"/>
              <a:t>plastico</a:t>
            </a:r>
            <a:r>
              <a:rPr lang="en-GB" b="1" dirty="0"/>
              <a:t>
</a:t>
            </a:r>
            <a:r>
              <a:rPr lang="it-IT" dirty="0"/>
              <a:t>Il panorama della plastica (materiali e uso circolare, ad esempio riciclabilità e riciclaggio) è spesso confuso e contraddittorio per i consumatori
</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3"/>
          <p:cNvSpPr txBox="1">
            <a:spLocks noGrp="1"/>
          </p:cNvSpPr>
          <p:nvPr>
            <p:ph type="title"/>
          </p:nvPr>
        </p:nvSpPr>
        <p:spPr>
          <a:xfrm>
            <a:off x="410400" y="1156272"/>
            <a:ext cx="10515600" cy="645616"/>
          </a:xfrm>
          <a:prstGeom prst="rect">
            <a:avLst/>
          </a:prstGeom>
          <a:noFill/>
          <a:ln>
            <a:noFill/>
          </a:ln>
        </p:spPr>
        <p:txBody>
          <a:bodyPr spcFirstLastPara="1" wrap="square" lIns="91425" tIns="45700" rIns="91425" bIns="45700" anchor="t" anchorCtr="0">
            <a:noAutofit/>
          </a:bodyPr>
          <a:lstStyle/>
          <a:p>
            <a:pPr lvl="0">
              <a:buSzPts val="4000"/>
            </a:pPr>
            <a:r>
              <a:rPr lang="en-GB"/>
              <a:t>Caso 3: Posso riciclarlo?
</a:t>
            </a:r>
            <a:endParaRPr dirty="0"/>
          </a:p>
        </p:txBody>
      </p:sp>
      <p:sp>
        <p:nvSpPr>
          <p:cNvPr id="380" name="Google Shape;380;p33"/>
          <p:cNvSpPr txBox="1">
            <a:spLocks noGrp="1"/>
          </p:cNvSpPr>
          <p:nvPr>
            <p:ph type="body" idx="1"/>
          </p:nvPr>
        </p:nvSpPr>
        <p:spPr>
          <a:xfrm>
            <a:off x="410400" y="1951846"/>
            <a:ext cx="11287614" cy="2886161"/>
          </a:xfrm>
          <a:prstGeom prst="rect">
            <a:avLst/>
          </a:prstGeom>
          <a:noFill/>
          <a:ln>
            <a:noFill/>
          </a:ln>
        </p:spPr>
        <p:txBody>
          <a:bodyPr spcFirstLastPara="1" wrap="square" lIns="91425" tIns="45700" rIns="91425" bIns="45700" anchor="t" anchorCtr="0">
            <a:noAutofit/>
          </a:bodyPr>
          <a:lstStyle/>
          <a:p>
            <a:pPr marL="0" lvl="0" indent="0">
              <a:spcBef>
                <a:spcPts val="0"/>
              </a:spcBef>
              <a:buSzPts val="3200"/>
              <a:buNone/>
            </a:pPr>
            <a:r>
              <a:rPr lang="en-GB" b="1" dirty="0"/>
              <a:t>Il </a:t>
            </a:r>
            <a:r>
              <a:rPr lang="en-GB" b="1" dirty="0" err="1"/>
              <a:t>paesaggio</a:t>
            </a:r>
            <a:r>
              <a:rPr lang="en-GB" b="1" dirty="0"/>
              <a:t> </a:t>
            </a:r>
            <a:r>
              <a:rPr lang="en-GB" b="1" dirty="0" err="1"/>
              <a:t>plastico</a:t>
            </a:r>
            <a:r>
              <a:rPr lang="en-GB" b="1" dirty="0"/>
              <a:t> - </a:t>
            </a:r>
            <a:r>
              <a:rPr lang="en-GB" b="1" dirty="0" err="1"/>
              <a:t>Materiali</a:t>
            </a:r>
            <a:r>
              <a:rPr lang="en-GB" b="1" dirty="0"/>
              <a:t>
</a:t>
            </a:r>
            <a:r>
              <a:rPr lang="it-IT" dirty="0"/>
              <a:t>I consumatori spesso pensano erroneamente che i codici di identificazione della resina plastica siano etichette per indicare se la plastica è riciclabile o meno.
- </a:t>
            </a:r>
            <a:r>
              <a:rPr lang="it-IT" sz="2800" dirty="0"/>
              <a:t>Ciò potrebbe essere dovuto alle "frecce di inseguimento" che assomigliano al simbolo universale per il riciclaggio
</a:t>
            </a:r>
            <a:endParaRPr dirty="0"/>
          </a:p>
        </p:txBody>
      </p:sp>
      <p:pic>
        <p:nvPicPr>
          <p:cNvPr id="381" name="Google Shape;381;p33" descr="Original ASTM plastic resin identification codes."/>
          <p:cNvPicPr preferRelativeResize="0"/>
          <p:nvPr/>
        </p:nvPicPr>
        <p:blipFill rotWithShape="1">
          <a:blip r:embed="rId3">
            <a:alphaModFix/>
          </a:blip>
          <a:srcRect/>
          <a:stretch/>
        </p:blipFill>
        <p:spPr>
          <a:xfrm>
            <a:off x="574092" y="4993892"/>
            <a:ext cx="8454638" cy="1257279"/>
          </a:xfrm>
          <a:prstGeom prst="rect">
            <a:avLst/>
          </a:prstGeom>
          <a:noFill/>
          <a:ln>
            <a:noFill/>
          </a:ln>
        </p:spPr>
      </p:pic>
      <p:sp>
        <p:nvSpPr>
          <p:cNvPr id="382" name="Google Shape;382;p33"/>
          <p:cNvSpPr txBox="1"/>
          <p:nvPr/>
        </p:nvSpPr>
        <p:spPr>
          <a:xfrm>
            <a:off x="574092" y="6311116"/>
            <a:ext cx="322395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Arial"/>
                <a:ea typeface="Arial"/>
                <a:cs typeface="Arial"/>
                <a:sym typeface="Arial"/>
              </a:rPr>
              <a:t>Fonte: Wikimedia Commons</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4"/>
          <p:cNvSpPr txBox="1">
            <a:spLocks noGrp="1"/>
          </p:cNvSpPr>
          <p:nvPr>
            <p:ph type="title"/>
          </p:nvPr>
        </p:nvSpPr>
        <p:spPr>
          <a:xfrm>
            <a:off x="410400" y="1156272"/>
            <a:ext cx="10515600" cy="645616"/>
          </a:xfrm>
          <a:prstGeom prst="rect">
            <a:avLst/>
          </a:prstGeom>
          <a:noFill/>
          <a:ln>
            <a:noFill/>
          </a:ln>
        </p:spPr>
        <p:txBody>
          <a:bodyPr spcFirstLastPara="1" wrap="square" lIns="91425" tIns="45700" rIns="91425" bIns="45700" anchor="t" anchorCtr="0">
            <a:noAutofit/>
          </a:bodyPr>
          <a:lstStyle/>
          <a:p>
            <a:pPr lvl="0">
              <a:buSzPts val="4000"/>
            </a:pPr>
            <a:r>
              <a:rPr lang="en-GB"/>
              <a:t>Caso 3: Posso riciclarlo?
</a:t>
            </a:r>
            <a:endParaRPr dirty="0"/>
          </a:p>
        </p:txBody>
      </p:sp>
      <p:sp>
        <p:nvSpPr>
          <p:cNvPr id="389" name="Google Shape;389;p34"/>
          <p:cNvSpPr txBox="1">
            <a:spLocks noGrp="1"/>
          </p:cNvSpPr>
          <p:nvPr>
            <p:ph type="body" idx="1"/>
          </p:nvPr>
        </p:nvSpPr>
        <p:spPr>
          <a:xfrm>
            <a:off x="410400" y="1951846"/>
            <a:ext cx="10515600" cy="2886161"/>
          </a:xfrm>
          <a:prstGeom prst="rect">
            <a:avLst/>
          </a:prstGeom>
          <a:noFill/>
          <a:ln>
            <a:noFill/>
          </a:ln>
        </p:spPr>
        <p:txBody>
          <a:bodyPr spcFirstLastPara="1" wrap="square" lIns="91425" tIns="45700" rIns="91425" bIns="45700" anchor="t" anchorCtr="0">
            <a:noAutofit/>
          </a:bodyPr>
          <a:lstStyle/>
          <a:p>
            <a:pPr marL="0" lvl="0" indent="0">
              <a:spcBef>
                <a:spcPts val="0"/>
              </a:spcBef>
              <a:buSzPts val="3200"/>
              <a:buNone/>
            </a:pPr>
            <a:r>
              <a:rPr lang="en-GB" b="1" dirty="0"/>
              <a:t>Il </a:t>
            </a:r>
            <a:r>
              <a:rPr lang="en-GB" b="1" dirty="0" err="1"/>
              <a:t>paesaggio</a:t>
            </a:r>
            <a:r>
              <a:rPr lang="en-GB" b="1" dirty="0"/>
              <a:t> </a:t>
            </a:r>
            <a:r>
              <a:rPr lang="en-GB" b="1" dirty="0" err="1"/>
              <a:t>plastico</a:t>
            </a:r>
            <a:r>
              <a:rPr lang="en-GB" b="1" dirty="0"/>
              <a:t> - </a:t>
            </a:r>
            <a:r>
              <a:rPr lang="en-GB" b="1" dirty="0" err="1"/>
              <a:t>Materiali</a:t>
            </a:r>
            <a:r>
              <a:rPr lang="en-GB" b="1" dirty="0"/>
              <a:t>
</a:t>
            </a:r>
            <a:r>
              <a:rPr lang="it-IT" dirty="0"/>
              <a:t>I codici di identificazione originali della resina plastica ASTM sono stati aggiornati per ridurre le idee sbagliate
Non sono richieste etichette per gli additivi plastici</a:t>
            </a:r>
            <a:endParaRPr dirty="0"/>
          </a:p>
        </p:txBody>
      </p:sp>
      <p:sp>
        <p:nvSpPr>
          <p:cNvPr id="390" name="Google Shape;390;p34"/>
          <p:cNvSpPr txBox="1"/>
          <p:nvPr/>
        </p:nvSpPr>
        <p:spPr>
          <a:xfrm>
            <a:off x="410400" y="6230694"/>
            <a:ext cx="206979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rPr>
              <a:t>Font</a:t>
            </a:r>
            <a:r>
              <a:rPr lang="en-GB" sz="1800" dirty="0">
                <a:solidFill>
                  <a:schemeClr val="dk1"/>
                </a:solidFill>
                <a:latin typeface="Arial"/>
                <a:ea typeface="Arial"/>
                <a:cs typeface="Arial"/>
                <a:sym typeface="Arial"/>
              </a:rPr>
              <a:t>e: Own work</a:t>
            </a:r>
            <a:endParaRPr sz="1800" dirty="0">
              <a:solidFill>
                <a:schemeClr val="dk1"/>
              </a:solidFill>
              <a:latin typeface="Arial"/>
              <a:ea typeface="Arial"/>
              <a:cs typeface="Arial"/>
              <a:sym typeface="Arial"/>
            </a:endParaRPr>
          </a:p>
        </p:txBody>
      </p:sp>
      <p:pic>
        <p:nvPicPr>
          <p:cNvPr id="391" name="Google Shape;391;p34" descr="ASTM plastic resin identification codes. Update 2016."/>
          <p:cNvPicPr preferRelativeResize="0"/>
          <p:nvPr/>
        </p:nvPicPr>
        <p:blipFill rotWithShape="1">
          <a:blip r:embed="rId3">
            <a:alphaModFix/>
          </a:blip>
          <a:srcRect/>
          <a:stretch/>
        </p:blipFill>
        <p:spPr>
          <a:xfrm>
            <a:off x="510150" y="4987965"/>
            <a:ext cx="7470065" cy="118268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5"/>
          <p:cNvSpPr txBox="1">
            <a:spLocks noGrp="1"/>
          </p:cNvSpPr>
          <p:nvPr>
            <p:ph type="title"/>
          </p:nvPr>
        </p:nvSpPr>
        <p:spPr>
          <a:xfrm>
            <a:off x="410400" y="1156272"/>
            <a:ext cx="10515600" cy="645616"/>
          </a:xfrm>
          <a:prstGeom prst="rect">
            <a:avLst/>
          </a:prstGeom>
          <a:noFill/>
          <a:ln>
            <a:noFill/>
          </a:ln>
        </p:spPr>
        <p:txBody>
          <a:bodyPr spcFirstLastPara="1" wrap="square" lIns="91425" tIns="45700" rIns="91425" bIns="45700" anchor="t" anchorCtr="0">
            <a:noAutofit/>
          </a:bodyPr>
          <a:lstStyle/>
          <a:p>
            <a:pPr lvl="0">
              <a:buSzPts val="4000"/>
            </a:pPr>
            <a:r>
              <a:rPr lang="en-GB"/>
              <a:t>Caso 3: Posso riciclarlo?
</a:t>
            </a:r>
            <a:endParaRPr dirty="0"/>
          </a:p>
        </p:txBody>
      </p:sp>
      <p:sp>
        <p:nvSpPr>
          <p:cNvPr id="398" name="Google Shape;398;p35"/>
          <p:cNvSpPr txBox="1">
            <a:spLocks noGrp="1"/>
          </p:cNvSpPr>
          <p:nvPr>
            <p:ph type="body" idx="1"/>
          </p:nvPr>
        </p:nvSpPr>
        <p:spPr>
          <a:xfrm>
            <a:off x="410400" y="1951846"/>
            <a:ext cx="10515600" cy="2886161"/>
          </a:xfrm>
          <a:prstGeom prst="rect">
            <a:avLst/>
          </a:prstGeom>
          <a:noFill/>
          <a:ln>
            <a:noFill/>
          </a:ln>
        </p:spPr>
        <p:txBody>
          <a:bodyPr spcFirstLastPara="1" wrap="square" lIns="91425" tIns="45700" rIns="91425" bIns="45700" anchor="t" anchorCtr="0">
            <a:noAutofit/>
          </a:bodyPr>
          <a:lstStyle/>
          <a:p>
            <a:pPr marL="0" lvl="0" indent="0">
              <a:spcBef>
                <a:spcPts val="0"/>
              </a:spcBef>
              <a:buSzPts val="3200"/>
              <a:buNone/>
            </a:pPr>
            <a:r>
              <a:rPr lang="it-IT" b="1" dirty="0"/>
              <a:t>Il paesaggio della plastica - Riciclabilità
</a:t>
            </a:r>
            <a:r>
              <a:rPr lang="it-IT" dirty="0"/>
              <a:t>La definizione di imballaggio riciclabile secondo la Ellen Mac Arthur Foundation (2020) </a:t>
            </a:r>
            <a:r>
              <a:rPr lang="en-GB" baseline="30000" dirty="0"/>
              <a:t>[8]</a:t>
            </a:r>
            <a:endParaRPr dirty="0"/>
          </a:p>
          <a:p>
            <a:pPr marL="314325" lvl="1" indent="0">
              <a:buSzPts val="2800"/>
              <a:buNone/>
            </a:pPr>
            <a:r>
              <a:rPr lang="it-IT" sz="2400" dirty="0"/>
              <a:t>"Un imballaggio o un componente di imballaggio è riciclabile se la raccolta, lo smistamento e il riciclaggio post-consumo di successo hanno dimostrato di funzionare nella pratica e su larga scala"
</a:t>
            </a:r>
            <a:endParaRPr sz="2400" dirty="0">
              <a:highlight>
                <a:srgbClr val="FFFF00"/>
              </a:high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6"/>
          <p:cNvSpPr txBox="1">
            <a:spLocks noGrp="1"/>
          </p:cNvSpPr>
          <p:nvPr>
            <p:ph type="title"/>
          </p:nvPr>
        </p:nvSpPr>
        <p:spPr>
          <a:xfrm>
            <a:off x="410400" y="1156272"/>
            <a:ext cx="10515600" cy="645616"/>
          </a:xfrm>
          <a:prstGeom prst="rect">
            <a:avLst/>
          </a:prstGeom>
          <a:noFill/>
          <a:ln>
            <a:noFill/>
          </a:ln>
        </p:spPr>
        <p:txBody>
          <a:bodyPr spcFirstLastPara="1" wrap="square" lIns="91425" tIns="45700" rIns="91425" bIns="45700" anchor="t" anchorCtr="0">
            <a:noAutofit/>
          </a:bodyPr>
          <a:lstStyle/>
          <a:p>
            <a:pPr lvl="0">
              <a:buSzPts val="4000"/>
            </a:pPr>
            <a:r>
              <a:rPr lang="en-GB"/>
              <a:t>Caso 3: Posso riciclarlo?
</a:t>
            </a:r>
            <a:endParaRPr dirty="0"/>
          </a:p>
        </p:txBody>
      </p:sp>
      <p:sp>
        <p:nvSpPr>
          <p:cNvPr id="405" name="Google Shape;405;p36"/>
          <p:cNvSpPr txBox="1">
            <a:spLocks noGrp="1"/>
          </p:cNvSpPr>
          <p:nvPr>
            <p:ph type="body" idx="1"/>
          </p:nvPr>
        </p:nvSpPr>
        <p:spPr>
          <a:xfrm>
            <a:off x="410400" y="1951846"/>
            <a:ext cx="10515600" cy="4349201"/>
          </a:xfrm>
          <a:prstGeom prst="rect">
            <a:avLst/>
          </a:prstGeom>
          <a:noFill/>
          <a:ln>
            <a:noFill/>
          </a:ln>
        </p:spPr>
        <p:txBody>
          <a:bodyPr spcFirstLastPara="1" wrap="square" lIns="91425" tIns="45700" rIns="91425" bIns="45700" anchor="t" anchorCtr="0">
            <a:noAutofit/>
          </a:bodyPr>
          <a:lstStyle/>
          <a:p>
            <a:pPr marL="0" lvl="0" indent="0">
              <a:spcBef>
                <a:spcPts val="0"/>
              </a:spcBef>
              <a:buSzPts val="3200"/>
              <a:buNone/>
            </a:pPr>
            <a:r>
              <a:rPr lang="it-IT" b="1" dirty="0"/>
              <a:t>Il paesaggio della plastica - Riciclabilità
</a:t>
            </a:r>
            <a:r>
              <a:rPr lang="it-IT" dirty="0"/>
              <a:t>Alcune considerazioni chiave per la riciclabilità degli imballaggi in plastica:
	</a:t>
            </a:r>
            <a:r>
              <a:rPr lang="it-IT" sz="2400" dirty="0"/>
              <a:t>Resina plastica e additivi utilizzati
	Dimensioni, forma e colore
	Liner, etichette, componenti
	Contaminazione
	Infrastrutture disponibili per il riciclaggio
	Economia e mercati
</a:t>
            </a:r>
            <a:endParaRPr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7"/>
          <p:cNvSpPr txBox="1">
            <a:spLocks noGrp="1"/>
          </p:cNvSpPr>
          <p:nvPr>
            <p:ph type="title"/>
          </p:nvPr>
        </p:nvSpPr>
        <p:spPr>
          <a:xfrm>
            <a:off x="410400" y="1156272"/>
            <a:ext cx="10515600" cy="645616"/>
          </a:xfrm>
          <a:prstGeom prst="rect">
            <a:avLst/>
          </a:prstGeom>
          <a:noFill/>
          <a:ln>
            <a:noFill/>
          </a:ln>
        </p:spPr>
        <p:txBody>
          <a:bodyPr spcFirstLastPara="1" wrap="square" lIns="91425" tIns="45700" rIns="91425" bIns="45700" anchor="t" anchorCtr="0">
            <a:noAutofit/>
          </a:bodyPr>
          <a:lstStyle/>
          <a:p>
            <a:pPr lvl="0">
              <a:buSzPts val="4000"/>
            </a:pPr>
            <a:r>
              <a:rPr lang="en-GB"/>
              <a:t>Caso 3: Posso riciclarlo?
</a:t>
            </a:r>
            <a:endParaRPr dirty="0"/>
          </a:p>
        </p:txBody>
      </p:sp>
      <p:sp>
        <p:nvSpPr>
          <p:cNvPr id="412" name="Google Shape;412;p37"/>
          <p:cNvSpPr txBox="1">
            <a:spLocks noGrp="1"/>
          </p:cNvSpPr>
          <p:nvPr>
            <p:ph type="body" idx="1"/>
          </p:nvPr>
        </p:nvSpPr>
        <p:spPr>
          <a:xfrm>
            <a:off x="410400" y="1951846"/>
            <a:ext cx="10515600" cy="4349201"/>
          </a:xfrm>
          <a:prstGeom prst="rect">
            <a:avLst/>
          </a:prstGeom>
          <a:noFill/>
          <a:ln>
            <a:noFill/>
          </a:ln>
        </p:spPr>
        <p:txBody>
          <a:bodyPr spcFirstLastPara="1" wrap="square" lIns="91425" tIns="45700" rIns="91425" bIns="45700" anchor="t" anchorCtr="0">
            <a:noAutofit/>
          </a:bodyPr>
          <a:lstStyle/>
          <a:p>
            <a:pPr marL="0" lvl="0" indent="0">
              <a:spcBef>
                <a:spcPts val="0"/>
              </a:spcBef>
              <a:buSzPts val="3200"/>
              <a:buNone/>
            </a:pPr>
            <a:r>
              <a:rPr lang="it-IT" b="1" dirty="0"/>
              <a:t>Il paesaggio della plastica - Riciclaggio
</a:t>
            </a:r>
            <a:r>
              <a:rPr lang="it-IT" dirty="0"/>
              <a:t>Le politiche e le normative relative alle attività di riciclaggio variano
Alcune politiche comuni per gli imballaggi (nell'UE)</a:t>
            </a:r>
            <a:r>
              <a:rPr lang="en-GB" dirty="0"/>
              <a:t>)</a:t>
            </a:r>
            <a:endParaRPr dirty="0"/>
          </a:p>
          <a:p>
            <a:pPr marL="488950" lvl="1" indent="-177800">
              <a:buSzPts val="2800"/>
            </a:pPr>
            <a:r>
              <a:rPr lang="it-IT" dirty="0"/>
              <a:t>lo smaltimento è l'azione meno favorevole, secondo la gerarchia dei rifiuti
Sono fissati obiettivi nazionali per il riciclaggio e il recupero
Sono favoriti gli approcci alla circolarità o al ciclo di vita</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38"/>
          <p:cNvSpPr txBox="1">
            <a:spLocks noGrp="1"/>
          </p:cNvSpPr>
          <p:nvPr>
            <p:ph type="title"/>
          </p:nvPr>
        </p:nvSpPr>
        <p:spPr>
          <a:xfrm>
            <a:off x="410400" y="854190"/>
            <a:ext cx="10515600" cy="645616"/>
          </a:xfrm>
          <a:prstGeom prst="rect">
            <a:avLst/>
          </a:prstGeom>
          <a:noFill/>
          <a:ln>
            <a:noFill/>
          </a:ln>
        </p:spPr>
        <p:txBody>
          <a:bodyPr spcFirstLastPara="1" wrap="square" lIns="91425" tIns="45700" rIns="91425" bIns="45700" anchor="t" anchorCtr="0">
            <a:noAutofit/>
          </a:bodyPr>
          <a:lstStyle/>
          <a:p>
            <a:pPr lvl="0">
              <a:buSzPts val="4000"/>
            </a:pPr>
            <a:r>
              <a:rPr lang="en-GB" dirty="0"/>
              <a:t>Caso 3: </a:t>
            </a:r>
            <a:r>
              <a:rPr lang="en-GB" dirty="0" err="1"/>
              <a:t>Posso</a:t>
            </a:r>
            <a:r>
              <a:rPr lang="en-GB" dirty="0"/>
              <a:t> </a:t>
            </a:r>
            <a:r>
              <a:rPr lang="en-GB" dirty="0" err="1"/>
              <a:t>riciclarlo</a:t>
            </a:r>
            <a:r>
              <a:rPr lang="en-GB" dirty="0"/>
              <a:t>?
</a:t>
            </a:r>
            <a:endParaRPr dirty="0"/>
          </a:p>
        </p:txBody>
      </p:sp>
      <p:sp>
        <p:nvSpPr>
          <p:cNvPr id="419" name="Google Shape;419;p38"/>
          <p:cNvSpPr txBox="1">
            <a:spLocks noGrp="1"/>
          </p:cNvSpPr>
          <p:nvPr>
            <p:ph type="body" idx="1"/>
          </p:nvPr>
        </p:nvSpPr>
        <p:spPr>
          <a:xfrm>
            <a:off x="410400" y="1489162"/>
            <a:ext cx="11350676" cy="4349201"/>
          </a:xfrm>
          <a:prstGeom prst="rect">
            <a:avLst/>
          </a:prstGeom>
          <a:noFill/>
          <a:ln>
            <a:noFill/>
          </a:ln>
        </p:spPr>
        <p:txBody>
          <a:bodyPr spcFirstLastPara="1" wrap="square" lIns="91425" tIns="45700" rIns="91425" bIns="45700" anchor="t" anchorCtr="0">
            <a:noAutofit/>
          </a:bodyPr>
          <a:lstStyle/>
          <a:p>
            <a:pPr marL="0" lvl="0" indent="0">
              <a:spcBef>
                <a:spcPts val="0"/>
              </a:spcBef>
              <a:buSzPts val="3200"/>
              <a:buNone/>
            </a:pPr>
            <a:r>
              <a:rPr lang="it-IT" b="1" dirty="0"/>
              <a:t>Il paesaggio della plastica - Riciclaggio
</a:t>
            </a:r>
            <a:r>
              <a:rPr lang="it-IT" dirty="0"/>
              <a:t>I rivenditori hanno un ruolo nel facilitare il riciclaggio</a:t>
            </a:r>
            <a:endParaRPr dirty="0"/>
          </a:p>
          <a:p>
            <a:pPr marL="488950" lvl="1" indent="-177800">
              <a:buSzPts val="2800"/>
            </a:pPr>
            <a:r>
              <a:rPr lang="it-IT" dirty="0"/>
              <a:t>A livello globale, alcuni rivenditori hanno implementato etichette standardizzate e hanno intrapreso azioni per il riciclaggio, ad esempio</a:t>
            </a:r>
            <a:r>
              <a:rPr lang="en-GB" dirty="0"/>
              <a:t>:</a:t>
            </a:r>
            <a:endParaRPr dirty="0"/>
          </a:p>
          <a:p>
            <a:pPr marL="804863" lvl="2" indent="-152400">
              <a:buSzPts val="2400"/>
            </a:pPr>
            <a:r>
              <a:rPr lang="en-GB" dirty="0"/>
              <a:t>Walmart: How2 Recycle, playbook di </a:t>
            </a:r>
            <a:r>
              <a:rPr lang="en-GB" dirty="0" err="1"/>
              <a:t>sostenibilità</a:t>
            </a:r>
            <a:r>
              <a:rPr lang="en-GB" dirty="0"/>
              <a:t> per </a:t>
            </a:r>
            <a:r>
              <a:rPr lang="en-GB" dirty="0" err="1"/>
              <a:t>i</a:t>
            </a:r>
            <a:r>
              <a:rPr lang="en-GB" dirty="0"/>
              <a:t> </a:t>
            </a:r>
            <a:r>
              <a:rPr lang="en-GB" dirty="0" err="1"/>
              <a:t>fornitori</a:t>
            </a:r>
            <a:r>
              <a:rPr lang="en-GB" dirty="0"/>
              <a:t> di </a:t>
            </a:r>
            <a:r>
              <a:rPr lang="en-GB" dirty="0" err="1"/>
              <a:t>imballaggi</a:t>
            </a:r>
            <a:r>
              <a:rPr lang="en-GB" dirty="0"/>
              <a:t>
Marks &amp; Spencer: </a:t>
            </a:r>
            <a:r>
              <a:rPr lang="en-GB" dirty="0" err="1"/>
              <a:t>etichetta</a:t>
            </a:r>
            <a:r>
              <a:rPr lang="en-GB" dirty="0"/>
              <a:t> On-Pack Recycled, </a:t>
            </a:r>
            <a:r>
              <a:rPr lang="en-GB" dirty="0" err="1"/>
              <a:t>contenitori</a:t>
            </a:r>
            <a:r>
              <a:rPr lang="en-GB" dirty="0"/>
              <a:t> per il </a:t>
            </a:r>
            <a:r>
              <a:rPr lang="en-GB" dirty="0" err="1"/>
              <a:t>riciclaggio</a:t>
            </a:r>
            <a:r>
              <a:rPr lang="en-GB" dirty="0"/>
              <a:t> </a:t>
            </a:r>
            <a:r>
              <a:rPr lang="en-GB" dirty="0" err="1"/>
              <a:t>della</a:t>
            </a:r>
            <a:r>
              <a:rPr lang="en-GB" dirty="0"/>
              <a:t> </a:t>
            </a:r>
            <a:r>
              <a:rPr lang="en-GB" dirty="0" err="1"/>
              <a:t>plastica</a:t>
            </a:r>
            <a:r>
              <a:rPr lang="en-GB" dirty="0"/>
              <a:t> in-store
Woolworths: Australasian Recycling Label, On-Pack Recycling label</a:t>
            </a:r>
          </a:p>
          <a:p>
            <a:pPr marL="652463" lvl="2" indent="0">
              <a:buSzPts val="2400"/>
              <a:buNone/>
            </a:pPr>
            <a:r>
              <a:rPr lang="it-IT" sz="2800" dirty="0"/>
              <a:t>Questi servono come punti di raccolta per i materiali di imballaggio non riciclati attraverso le infrastrutture di riciclaggio locali</a:t>
            </a:r>
            <a:endParaRPr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9"/>
          <p:cNvSpPr txBox="1">
            <a:spLocks noGrp="1"/>
          </p:cNvSpPr>
          <p:nvPr>
            <p:ph type="title"/>
          </p:nvPr>
        </p:nvSpPr>
        <p:spPr>
          <a:xfrm>
            <a:off x="410400" y="946065"/>
            <a:ext cx="10515600" cy="645616"/>
          </a:xfrm>
          <a:prstGeom prst="rect">
            <a:avLst/>
          </a:prstGeom>
          <a:noFill/>
          <a:ln>
            <a:noFill/>
          </a:ln>
        </p:spPr>
        <p:txBody>
          <a:bodyPr spcFirstLastPara="1" wrap="square" lIns="91425" tIns="45700" rIns="91425" bIns="45700" anchor="t" anchorCtr="0">
            <a:noAutofit/>
          </a:bodyPr>
          <a:lstStyle/>
          <a:p>
            <a:pPr lvl="0">
              <a:buSzPts val="4000"/>
            </a:pPr>
            <a:r>
              <a:rPr lang="en-GB"/>
              <a:t>Caso 3: Posso riciclarlo?
</a:t>
            </a:r>
            <a:endParaRPr dirty="0"/>
          </a:p>
        </p:txBody>
      </p:sp>
      <p:sp>
        <p:nvSpPr>
          <p:cNvPr id="426" name="Google Shape;426;p39"/>
          <p:cNvSpPr txBox="1">
            <a:spLocks noGrp="1"/>
          </p:cNvSpPr>
          <p:nvPr>
            <p:ph type="body" idx="1"/>
          </p:nvPr>
        </p:nvSpPr>
        <p:spPr>
          <a:xfrm>
            <a:off x="410400" y="1951846"/>
            <a:ext cx="10515600" cy="4349201"/>
          </a:xfrm>
          <a:prstGeom prst="rect">
            <a:avLst/>
          </a:prstGeom>
          <a:noFill/>
          <a:ln>
            <a:noFill/>
          </a:ln>
        </p:spPr>
        <p:txBody>
          <a:bodyPr spcFirstLastPara="1" wrap="square" lIns="91425" tIns="45700" rIns="91425" bIns="45700" anchor="t" anchorCtr="0">
            <a:noAutofit/>
          </a:bodyPr>
          <a:lstStyle/>
          <a:p>
            <a:pPr marL="0" lvl="0" indent="0">
              <a:spcBef>
                <a:spcPts val="0"/>
              </a:spcBef>
              <a:buSzPts val="3200"/>
              <a:buNone/>
            </a:pPr>
            <a:r>
              <a:rPr lang="en-GB" b="1" dirty="0"/>
              <a:t>Standard e </a:t>
            </a:r>
            <a:r>
              <a:rPr lang="en-GB" b="1" dirty="0" err="1"/>
              <a:t>linee</a:t>
            </a:r>
            <a:r>
              <a:rPr lang="en-GB" b="1" dirty="0"/>
              <a:t> </a:t>
            </a:r>
            <a:r>
              <a:rPr lang="en-GB" b="1" dirty="0" err="1"/>
              <a:t>guida</a:t>
            </a:r>
            <a:r>
              <a:rPr lang="en-GB" b="1" dirty="0"/>
              <a:t>
</a:t>
            </a:r>
            <a:r>
              <a:rPr lang="it-IT" dirty="0"/>
              <a:t>Sono disponibili diversi standard per gli imballaggi in plastica con diversi scopi:
	</a:t>
            </a:r>
            <a:r>
              <a:rPr lang="it-IT" sz="2400" dirty="0"/>
              <a:t>Contenuto riciclato
	Contenuto </a:t>
            </a:r>
            <a:r>
              <a:rPr lang="it-IT" sz="2400" dirty="0" err="1"/>
              <a:t>biobased</a:t>
            </a:r>
            <a:r>
              <a:rPr lang="it-IT" sz="2400" dirty="0"/>
              <a:t>
	Materiali e riciclabilità
	</a:t>
            </a:r>
            <a:r>
              <a:rPr lang="it-IT" sz="2400" dirty="0" err="1"/>
              <a:t>Compostabilità</a:t>
            </a:r>
            <a:r>
              <a:rPr lang="it-IT" sz="2400" dirty="0"/>
              <a:t> e biodegradabilità
	Etichette e dichiarazioni ambientali generali
</a:t>
            </a:r>
            <a:endParaRPr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txBox="1">
            <a:spLocks noGrp="1"/>
          </p:cNvSpPr>
          <p:nvPr>
            <p:ph type="title"/>
          </p:nvPr>
        </p:nvSpPr>
        <p:spPr>
          <a:xfrm>
            <a:off x="410400" y="1156272"/>
            <a:ext cx="10515600" cy="645616"/>
          </a:xfrm>
          <a:prstGeom prst="rect">
            <a:avLst/>
          </a:prstGeom>
          <a:noFill/>
          <a:ln>
            <a:noFill/>
          </a:ln>
        </p:spPr>
        <p:txBody>
          <a:bodyPr spcFirstLastPara="1" wrap="square" lIns="91425" tIns="45700" rIns="91425" bIns="45700" anchor="t" anchorCtr="0">
            <a:normAutofit fontScale="90000"/>
          </a:bodyPr>
          <a:lstStyle/>
          <a:p>
            <a:pPr lvl="0">
              <a:buSzPts val="4000"/>
            </a:pPr>
            <a:r>
              <a:rPr lang="en-GB" dirty="0" err="1"/>
              <a:t>Transizione</a:t>
            </a:r>
            <a:r>
              <a:rPr lang="en-GB" dirty="0"/>
              <a:t> </a:t>
            </a:r>
            <a:r>
              <a:rPr lang="en-GB" dirty="0" err="1"/>
              <a:t>alla</a:t>
            </a:r>
            <a:r>
              <a:rPr lang="en-GB" dirty="0"/>
              <a:t> </a:t>
            </a:r>
            <a:r>
              <a:rPr lang="en-GB" dirty="0" err="1"/>
              <a:t>circolarità</a:t>
            </a:r>
            <a:r>
              <a:rPr lang="en-GB" dirty="0"/>
              <a:t>
</a:t>
            </a:r>
            <a:endParaRPr baseline="30000" dirty="0"/>
          </a:p>
        </p:txBody>
      </p:sp>
      <p:sp>
        <p:nvSpPr>
          <p:cNvPr id="157" name="Google Shape;157;p4"/>
          <p:cNvSpPr txBox="1">
            <a:spLocks noGrp="1"/>
          </p:cNvSpPr>
          <p:nvPr>
            <p:ph type="body" idx="1"/>
          </p:nvPr>
        </p:nvSpPr>
        <p:spPr>
          <a:xfrm>
            <a:off x="410400" y="1951846"/>
            <a:ext cx="11476800" cy="4151242"/>
          </a:xfrm>
          <a:prstGeom prst="rect">
            <a:avLst/>
          </a:prstGeom>
          <a:noFill/>
          <a:ln>
            <a:noFill/>
          </a:ln>
        </p:spPr>
        <p:txBody>
          <a:bodyPr spcFirstLastPara="1" wrap="square" lIns="91425" tIns="45700" rIns="91425" bIns="45700" anchor="t" anchorCtr="0">
            <a:noAutofit/>
          </a:bodyPr>
          <a:lstStyle/>
          <a:p>
            <a:pPr marL="180975" lvl="0" indent="-203200">
              <a:spcBef>
                <a:spcPts val="0"/>
              </a:spcBef>
              <a:buSzPts val="3200"/>
            </a:pPr>
            <a:r>
              <a:rPr lang="it-IT" dirty="0"/>
              <a:t>Di conseguenza, i consumatori possono avere ruoli diversi in una CE e possono diventare partecipanti più attivi nella transizione.
</a:t>
            </a:r>
            <a:r>
              <a:rPr lang="it-IT" sz="2800" dirty="0"/>
              <a:t>Esempi di diversi ruoli dei consumatori in una CE sono stati proposti, ad esempio, da </a:t>
            </a:r>
            <a:r>
              <a:rPr lang="it-IT" sz="2800" dirty="0" err="1"/>
              <a:t>Maitre-Ekern</a:t>
            </a:r>
            <a:r>
              <a:rPr lang="it-IT" sz="2800" dirty="0"/>
              <a:t> e </a:t>
            </a:r>
            <a:r>
              <a:rPr lang="it-IT" sz="2800" dirty="0" err="1"/>
              <a:t>Dalhammer</a:t>
            </a:r>
            <a:r>
              <a:rPr lang="it-IT" sz="2800" dirty="0"/>
              <a:t> (2019) [2]. Questi ruoli per un consumatore includono un acquirente, un manutentore, un riparatore, un venditore, un </a:t>
            </a:r>
            <a:r>
              <a:rPr lang="it-IT" sz="2800" dirty="0" err="1"/>
              <a:t>condivisore</a:t>
            </a:r>
            <a:r>
              <a:rPr lang="it-IT" sz="2800" dirty="0"/>
              <a:t> / collaboratore e uno smistatore / riciclatore</a:t>
            </a:r>
            <a:endParaRPr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0"/>
          <p:cNvSpPr txBox="1">
            <a:spLocks noGrp="1"/>
          </p:cNvSpPr>
          <p:nvPr>
            <p:ph type="title"/>
          </p:nvPr>
        </p:nvSpPr>
        <p:spPr>
          <a:xfrm>
            <a:off x="410400" y="1156272"/>
            <a:ext cx="10515600" cy="645616"/>
          </a:xfrm>
          <a:prstGeom prst="rect">
            <a:avLst/>
          </a:prstGeom>
          <a:noFill/>
          <a:ln>
            <a:noFill/>
          </a:ln>
        </p:spPr>
        <p:txBody>
          <a:bodyPr spcFirstLastPara="1" wrap="square" lIns="91425" tIns="45700" rIns="91425" bIns="45700" anchor="t" anchorCtr="0">
            <a:noAutofit/>
          </a:bodyPr>
          <a:lstStyle/>
          <a:p>
            <a:pPr lvl="0">
              <a:buSzPts val="4000"/>
            </a:pPr>
            <a:r>
              <a:rPr lang="en-GB"/>
              <a:t>Caso 3: Posso riciclarlo?
</a:t>
            </a:r>
            <a:endParaRPr dirty="0"/>
          </a:p>
        </p:txBody>
      </p:sp>
      <p:sp>
        <p:nvSpPr>
          <p:cNvPr id="433" name="Google Shape;433;p40"/>
          <p:cNvSpPr txBox="1">
            <a:spLocks noGrp="1"/>
          </p:cNvSpPr>
          <p:nvPr>
            <p:ph type="body" idx="1"/>
          </p:nvPr>
        </p:nvSpPr>
        <p:spPr>
          <a:xfrm>
            <a:off x="410400" y="1951846"/>
            <a:ext cx="11287614" cy="4349201"/>
          </a:xfrm>
          <a:prstGeom prst="rect">
            <a:avLst/>
          </a:prstGeom>
          <a:noFill/>
          <a:ln>
            <a:noFill/>
          </a:ln>
        </p:spPr>
        <p:txBody>
          <a:bodyPr spcFirstLastPara="1" wrap="square" lIns="91425" tIns="45700" rIns="91425" bIns="45700" anchor="t" anchorCtr="0">
            <a:noAutofit/>
          </a:bodyPr>
          <a:lstStyle/>
          <a:p>
            <a:pPr marL="0" lvl="0" indent="0">
              <a:spcBef>
                <a:spcPts val="0"/>
              </a:spcBef>
              <a:buSzPts val="3200"/>
              <a:buNone/>
            </a:pPr>
            <a:r>
              <a:rPr lang="en-GB" b="1" dirty="0"/>
              <a:t>Standard e </a:t>
            </a:r>
            <a:r>
              <a:rPr lang="en-GB" b="1" dirty="0" err="1"/>
              <a:t>linee</a:t>
            </a:r>
            <a:r>
              <a:rPr lang="en-GB" b="1" dirty="0"/>
              <a:t> </a:t>
            </a:r>
            <a:r>
              <a:rPr lang="en-GB" b="1" dirty="0" err="1"/>
              <a:t>guida</a:t>
            </a:r>
            <a:r>
              <a:rPr lang="en-GB" b="1" dirty="0"/>
              <a:t>
- </a:t>
            </a:r>
            <a:r>
              <a:rPr lang="it-IT" dirty="0"/>
              <a:t>Sono disponibili diversi documenti di orientamento per gli imballaggi in plastica
- La guida è stata generata da agenzie governative e intergovernative, organizzazioni non governative e associazioni di settore.</a:t>
            </a: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41"/>
          <p:cNvSpPr txBox="1">
            <a:spLocks noGrp="1"/>
          </p:cNvSpPr>
          <p:nvPr>
            <p:ph type="title"/>
          </p:nvPr>
        </p:nvSpPr>
        <p:spPr>
          <a:xfrm>
            <a:off x="410400" y="1051168"/>
            <a:ext cx="10515600" cy="645616"/>
          </a:xfrm>
          <a:prstGeom prst="rect">
            <a:avLst/>
          </a:prstGeom>
          <a:noFill/>
          <a:ln>
            <a:noFill/>
          </a:ln>
        </p:spPr>
        <p:txBody>
          <a:bodyPr spcFirstLastPara="1" wrap="square" lIns="91425" tIns="45700" rIns="91425" bIns="45700" anchor="t" anchorCtr="0">
            <a:noAutofit/>
          </a:bodyPr>
          <a:lstStyle/>
          <a:p>
            <a:pPr lvl="0">
              <a:buSzPts val="4000"/>
            </a:pPr>
            <a:r>
              <a:rPr lang="en-GB"/>
              <a:t>Caso 3: Posso riciclarlo?
</a:t>
            </a:r>
            <a:endParaRPr dirty="0"/>
          </a:p>
        </p:txBody>
      </p:sp>
      <p:sp>
        <p:nvSpPr>
          <p:cNvPr id="440" name="Google Shape;440;p41"/>
          <p:cNvSpPr txBox="1">
            <a:spLocks noGrp="1"/>
          </p:cNvSpPr>
          <p:nvPr>
            <p:ph type="body" idx="1"/>
          </p:nvPr>
        </p:nvSpPr>
        <p:spPr>
          <a:xfrm>
            <a:off x="410400" y="1951846"/>
            <a:ext cx="11466290" cy="4151242"/>
          </a:xfrm>
          <a:prstGeom prst="rect">
            <a:avLst/>
          </a:prstGeom>
          <a:noFill/>
          <a:ln>
            <a:noFill/>
          </a:ln>
        </p:spPr>
        <p:txBody>
          <a:bodyPr spcFirstLastPara="1" wrap="square" lIns="91425" tIns="45700" rIns="91425" bIns="45700" anchor="t" anchorCtr="0">
            <a:noAutofit/>
          </a:bodyPr>
          <a:lstStyle/>
          <a:p>
            <a:pPr marL="0" lvl="0" indent="0">
              <a:spcBef>
                <a:spcPts val="0"/>
              </a:spcBef>
              <a:buSzPts val="3200"/>
              <a:buNone/>
            </a:pPr>
            <a:r>
              <a:rPr lang="en-GB" sz="2800" b="1" dirty="0" err="1"/>
              <a:t>Etichette</a:t>
            </a:r>
            <a:r>
              <a:rPr lang="en-GB" sz="2800" b="1" dirty="0"/>
              <a:t>
</a:t>
            </a:r>
            <a:r>
              <a:rPr lang="it-IT" sz="2800" dirty="0"/>
              <a:t>Nella migliore delle ipotesi, le etichette visive vengono utilizzate per promuovere la comunicazione con i consumatori rispetto, ad esempio, alle affermazioni.
Tuttavia, il design dell'etichetta può anche creare confusione tra i consumatori
</a:t>
            </a:r>
            <a:endParaRPr sz="2800" dirty="0"/>
          </a:p>
        </p:txBody>
      </p:sp>
      <p:pic>
        <p:nvPicPr>
          <p:cNvPr id="441" name="Google Shape;441;p41" descr="The EU plastic marking. Beverage cups made partly from plastic."/>
          <p:cNvPicPr preferRelativeResize="0"/>
          <p:nvPr/>
        </p:nvPicPr>
        <p:blipFill rotWithShape="1">
          <a:blip r:embed="rId3">
            <a:alphaModFix/>
          </a:blip>
          <a:srcRect/>
          <a:stretch/>
        </p:blipFill>
        <p:spPr>
          <a:xfrm>
            <a:off x="3612705" y="4636238"/>
            <a:ext cx="2800350" cy="1466850"/>
          </a:xfrm>
          <a:prstGeom prst="rect">
            <a:avLst/>
          </a:prstGeom>
          <a:noFill/>
          <a:ln>
            <a:noFill/>
          </a:ln>
        </p:spPr>
      </p:pic>
      <p:pic>
        <p:nvPicPr>
          <p:cNvPr id="442" name="Google Shape;442;p41" descr="The EU plastic marking. Beverage cups made wholly from plastic."/>
          <p:cNvPicPr preferRelativeResize="0"/>
          <p:nvPr/>
        </p:nvPicPr>
        <p:blipFill rotWithShape="1">
          <a:blip r:embed="rId4">
            <a:alphaModFix/>
          </a:blip>
          <a:srcRect/>
          <a:stretch/>
        </p:blipFill>
        <p:spPr>
          <a:xfrm>
            <a:off x="662668" y="4636238"/>
            <a:ext cx="2800350" cy="1466850"/>
          </a:xfrm>
          <a:prstGeom prst="rect">
            <a:avLst/>
          </a:prstGeom>
          <a:noFill/>
          <a:ln>
            <a:noFill/>
          </a:ln>
        </p:spPr>
      </p:pic>
      <p:sp>
        <p:nvSpPr>
          <p:cNvPr id="443" name="Google Shape;443;p41"/>
          <p:cNvSpPr txBox="1"/>
          <p:nvPr/>
        </p:nvSpPr>
        <p:spPr>
          <a:xfrm>
            <a:off x="614968" y="6271068"/>
            <a:ext cx="1988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rPr>
              <a:t>Fonte</a:t>
            </a:r>
            <a:r>
              <a:rPr lang="en-GB" sz="1800" dirty="0">
                <a:solidFill>
                  <a:schemeClr val="dk1"/>
                </a:solidFill>
                <a:latin typeface="Arial"/>
                <a:ea typeface="Arial"/>
                <a:cs typeface="Arial"/>
                <a:sym typeface="Arial"/>
              </a:rPr>
              <a:t>: TUVSUD</a:t>
            </a:r>
            <a:endParaRPr sz="1800" dirty="0">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42"/>
          <p:cNvSpPr txBox="1">
            <a:spLocks noGrp="1"/>
          </p:cNvSpPr>
          <p:nvPr>
            <p:ph type="title"/>
          </p:nvPr>
        </p:nvSpPr>
        <p:spPr>
          <a:xfrm>
            <a:off x="410400" y="1051169"/>
            <a:ext cx="10515600" cy="645616"/>
          </a:xfrm>
          <a:prstGeom prst="rect">
            <a:avLst/>
          </a:prstGeom>
          <a:noFill/>
          <a:ln>
            <a:noFill/>
          </a:ln>
        </p:spPr>
        <p:txBody>
          <a:bodyPr spcFirstLastPara="1" wrap="square" lIns="91425" tIns="45700" rIns="91425" bIns="45700" anchor="t" anchorCtr="0">
            <a:noAutofit/>
          </a:bodyPr>
          <a:lstStyle/>
          <a:p>
            <a:pPr lvl="0">
              <a:buSzPts val="4000"/>
            </a:pPr>
            <a:r>
              <a:rPr lang="en-GB"/>
              <a:t>Caso 3: Posso riciclarlo?
</a:t>
            </a:r>
            <a:endParaRPr dirty="0"/>
          </a:p>
        </p:txBody>
      </p:sp>
      <p:sp>
        <p:nvSpPr>
          <p:cNvPr id="450" name="Google Shape;450;p42"/>
          <p:cNvSpPr txBox="1">
            <a:spLocks noGrp="1"/>
          </p:cNvSpPr>
          <p:nvPr>
            <p:ph type="body" idx="1"/>
          </p:nvPr>
        </p:nvSpPr>
        <p:spPr>
          <a:xfrm>
            <a:off x="410400" y="1951846"/>
            <a:ext cx="10246516" cy="4151242"/>
          </a:xfrm>
          <a:prstGeom prst="rect">
            <a:avLst/>
          </a:prstGeom>
          <a:noFill/>
          <a:ln>
            <a:noFill/>
          </a:ln>
        </p:spPr>
        <p:txBody>
          <a:bodyPr spcFirstLastPara="1" wrap="square" lIns="91425" tIns="45700" rIns="91425" bIns="45700" anchor="t" anchorCtr="0">
            <a:noAutofit/>
          </a:bodyPr>
          <a:lstStyle/>
          <a:p>
            <a:pPr marL="0" lvl="0" indent="0">
              <a:spcBef>
                <a:spcPts val="0"/>
              </a:spcBef>
              <a:buSzPts val="3200"/>
              <a:buNone/>
            </a:pPr>
            <a:r>
              <a:rPr lang="en-GB" b="1" dirty="0" err="1"/>
              <a:t>Etichette</a:t>
            </a:r>
            <a:r>
              <a:rPr lang="en-GB" b="1" dirty="0"/>
              <a:t>
</a:t>
            </a:r>
            <a:r>
              <a:rPr lang="en-GB" dirty="0" err="1"/>
              <a:t>Categorie</a:t>
            </a:r>
            <a:r>
              <a:rPr lang="en-GB" dirty="0"/>
              <a:t> di </a:t>
            </a:r>
            <a:r>
              <a:rPr lang="en-GB" dirty="0" err="1"/>
              <a:t>etichette</a:t>
            </a:r>
            <a:r>
              <a:rPr lang="en-GB" dirty="0"/>
              <a:t> di</a:t>
            </a:r>
            <a:endParaRPr dirty="0"/>
          </a:p>
          <a:p>
            <a:pPr marL="488950" lvl="1" indent="-177800">
              <a:buSzPts val="2800"/>
            </a:pPr>
            <a:r>
              <a:rPr lang="it-IT" dirty="0"/>
              <a:t>contenuto riciclato
Plastiche </a:t>
            </a:r>
            <a:r>
              <a:rPr lang="it-IT" dirty="0" err="1"/>
              <a:t>biobased</a:t>
            </a:r>
            <a:r>
              <a:rPr lang="it-IT" dirty="0"/>
              <a:t>
Guida al riciclaggio
Finanziamento del riciclaggio
</a:t>
            </a:r>
            <a:r>
              <a:rPr lang="it-IT" dirty="0" err="1"/>
              <a:t>compostabilità</a:t>
            </a:r>
            <a:r>
              <a:rPr lang="it-IT" dirty="0"/>
              <a:t> e biodegradabilità</a:t>
            </a:r>
          </a:p>
          <a:p>
            <a:pPr marL="311150" lvl="1" indent="0">
              <a:buSzPts val="2800"/>
              <a:buNone/>
            </a:pPr>
            <a:r>
              <a:rPr lang="it-IT" sz="3200" dirty="0"/>
              <a:t>sono stati identificati in questo studio e sono stati valutati da stakeholder multidisciplinari
</a:t>
            </a: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43"/>
          <p:cNvSpPr txBox="1">
            <a:spLocks noGrp="1"/>
          </p:cNvSpPr>
          <p:nvPr>
            <p:ph type="title"/>
          </p:nvPr>
        </p:nvSpPr>
        <p:spPr>
          <a:xfrm>
            <a:off x="410400" y="1156272"/>
            <a:ext cx="10515600" cy="645616"/>
          </a:xfrm>
          <a:prstGeom prst="rect">
            <a:avLst/>
          </a:prstGeom>
          <a:noFill/>
          <a:ln>
            <a:noFill/>
          </a:ln>
        </p:spPr>
        <p:txBody>
          <a:bodyPr spcFirstLastPara="1" wrap="square" lIns="91425" tIns="45700" rIns="91425" bIns="45700" anchor="t" anchorCtr="0">
            <a:noAutofit/>
          </a:bodyPr>
          <a:lstStyle/>
          <a:p>
            <a:pPr lvl="0">
              <a:buSzPts val="4000"/>
            </a:pPr>
            <a:r>
              <a:rPr lang="en-GB"/>
              <a:t>Caso 3: Posso riciclarlo?
</a:t>
            </a:r>
            <a:endParaRPr dirty="0"/>
          </a:p>
        </p:txBody>
      </p:sp>
      <p:sp>
        <p:nvSpPr>
          <p:cNvPr id="457" name="Google Shape;457;p43"/>
          <p:cNvSpPr txBox="1">
            <a:spLocks noGrp="1"/>
          </p:cNvSpPr>
          <p:nvPr>
            <p:ph type="body" idx="1"/>
          </p:nvPr>
        </p:nvSpPr>
        <p:spPr>
          <a:xfrm>
            <a:off x="410400" y="1951846"/>
            <a:ext cx="10926194" cy="4151242"/>
          </a:xfrm>
          <a:prstGeom prst="rect">
            <a:avLst/>
          </a:prstGeom>
          <a:noFill/>
          <a:ln>
            <a:noFill/>
          </a:ln>
        </p:spPr>
        <p:txBody>
          <a:bodyPr spcFirstLastPara="1" wrap="square" lIns="91425" tIns="45700" rIns="91425" bIns="45700" anchor="t" anchorCtr="0">
            <a:noAutofit/>
          </a:bodyPr>
          <a:lstStyle/>
          <a:p>
            <a:pPr marL="0" lvl="0" indent="0">
              <a:spcBef>
                <a:spcPts val="0"/>
              </a:spcBef>
              <a:buSzPts val="3200"/>
              <a:buNone/>
            </a:pPr>
            <a:r>
              <a:rPr lang="en-GB" b="1" dirty="0" err="1"/>
              <a:t>Etichette</a:t>
            </a:r>
            <a:r>
              <a:rPr lang="en-GB" b="1" dirty="0"/>
              <a:t> – </a:t>
            </a:r>
            <a:r>
              <a:rPr lang="en-GB" b="1" dirty="0" err="1"/>
              <a:t>sintesi</a:t>
            </a:r>
            <a:r>
              <a:rPr lang="en-GB" b="1" dirty="0"/>
              <a:t> </a:t>
            </a:r>
            <a:r>
              <a:rPr lang="en-GB" b="1" dirty="0" err="1"/>
              <a:t>delle</a:t>
            </a:r>
            <a:r>
              <a:rPr lang="en-GB" b="1" dirty="0"/>
              <a:t> </a:t>
            </a:r>
            <a:r>
              <a:rPr lang="en-GB" b="1" dirty="0" err="1"/>
              <a:t>valutazioni</a:t>
            </a:r>
            <a:r>
              <a:rPr lang="en-GB" b="1" dirty="0"/>
              <a:t>
</a:t>
            </a:r>
            <a:endParaRPr dirty="0"/>
          </a:p>
        </p:txBody>
      </p:sp>
      <p:grpSp>
        <p:nvGrpSpPr>
          <p:cNvPr id="458" name="Google Shape;458;p43"/>
          <p:cNvGrpSpPr/>
          <p:nvPr/>
        </p:nvGrpSpPr>
        <p:grpSpPr>
          <a:xfrm>
            <a:off x="537733" y="2581017"/>
            <a:ext cx="11278633" cy="3367837"/>
            <a:chOff x="537733" y="2581017"/>
            <a:chExt cx="11278633" cy="3367837"/>
          </a:xfrm>
        </p:grpSpPr>
        <p:sp>
          <p:nvSpPr>
            <p:cNvPr id="459" name="Google Shape;459;p43"/>
            <p:cNvSpPr/>
            <p:nvPr/>
          </p:nvSpPr>
          <p:spPr>
            <a:xfrm>
              <a:off x="537733" y="2581017"/>
              <a:ext cx="3426936" cy="971983"/>
            </a:xfrm>
            <a:custGeom>
              <a:avLst/>
              <a:gdLst/>
              <a:ahLst/>
              <a:cxnLst/>
              <a:rect l="l" t="t" r="r" b="b"/>
              <a:pathLst>
                <a:path w="3426936" h="971983" extrusionOk="0">
                  <a:moveTo>
                    <a:pt x="0" y="0"/>
                  </a:moveTo>
                  <a:lnTo>
                    <a:pt x="3426936" y="0"/>
                  </a:lnTo>
                  <a:lnTo>
                    <a:pt x="3426936" y="971983"/>
                  </a:lnTo>
                  <a:lnTo>
                    <a:pt x="0" y="971983"/>
                  </a:lnTo>
                  <a:lnTo>
                    <a:pt x="0" y="0"/>
                  </a:lnTo>
                  <a:close/>
                </a:path>
              </a:pathLst>
            </a:custGeom>
            <a:solidFill>
              <a:srgbClr val="2FA9DD"/>
            </a:solidFill>
            <a:ln w="12700" cap="flat" cmpd="sng">
              <a:solidFill>
                <a:srgbClr val="2FA9DD"/>
              </a:solidFill>
              <a:prstDash val="solid"/>
              <a:miter lim="800000"/>
              <a:headEnd type="none" w="sm" len="sm"/>
              <a:tailEnd type="none" w="sm" len="sm"/>
            </a:ln>
          </p:spPr>
          <p:txBody>
            <a:bodyPr spcFirstLastPara="1" wrap="square" lIns="170675" tIns="97525" rIns="170675" bIns="97525" anchor="ctr" anchorCtr="0">
              <a:noAutofit/>
            </a:bodyPr>
            <a:lstStyle/>
            <a:p>
              <a:pPr lvl="0" algn="ctr">
                <a:lnSpc>
                  <a:spcPct val="90000"/>
                </a:lnSpc>
                <a:buClr>
                  <a:schemeClr val="dk1"/>
                </a:buClr>
                <a:buSzPts val="2400"/>
              </a:pPr>
              <a:r>
                <a:rPr lang="en-GB" sz="2400" b="1" dirty="0">
                  <a:solidFill>
                    <a:schemeClr val="dk1"/>
                  </a:solidFill>
                </a:rPr>
                <a:t>Le </a:t>
              </a:r>
              <a:r>
                <a:rPr lang="en-GB" sz="2400" b="1" dirty="0" err="1">
                  <a:solidFill>
                    <a:schemeClr val="dk1"/>
                  </a:solidFill>
                </a:rPr>
                <a:t>migliori</a:t>
              </a:r>
              <a:r>
                <a:rPr lang="en-GB" sz="2400" b="1" dirty="0">
                  <a:solidFill>
                    <a:schemeClr val="dk1"/>
                  </a:solidFill>
                </a:rPr>
                <a:t> </a:t>
              </a:r>
              <a:r>
                <a:rPr lang="en-GB" sz="2400" b="1" dirty="0" err="1">
                  <a:solidFill>
                    <a:schemeClr val="dk1"/>
                  </a:solidFill>
                </a:rPr>
                <a:t>recensioni</a:t>
              </a:r>
              <a:endParaRPr sz="2400" dirty="0">
                <a:solidFill>
                  <a:schemeClr val="dk1"/>
                </a:solidFill>
                <a:latin typeface="Arial"/>
                <a:ea typeface="Arial"/>
                <a:cs typeface="Arial"/>
                <a:sym typeface="Arial"/>
              </a:endParaRPr>
            </a:p>
          </p:txBody>
        </p:sp>
        <p:sp>
          <p:nvSpPr>
            <p:cNvPr id="460" name="Google Shape;460;p43"/>
            <p:cNvSpPr/>
            <p:nvPr/>
          </p:nvSpPr>
          <p:spPr>
            <a:xfrm>
              <a:off x="537733" y="3553000"/>
              <a:ext cx="3426936" cy="2395854"/>
            </a:xfrm>
            <a:custGeom>
              <a:avLst/>
              <a:gdLst/>
              <a:ahLst/>
              <a:cxnLst/>
              <a:rect l="l" t="t" r="r" b="b"/>
              <a:pathLst>
                <a:path w="3426936" h="2152080" extrusionOk="0">
                  <a:moveTo>
                    <a:pt x="0" y="0"/>
                  </a:moveTo>
                  <a:lnTo>
                    <a:pt x="3426936" y="0"/>
                  </a:lnTo>
                  <a:lnTo>
                    <a:pt x="3426936" y="2152080"/>
                  </a:lnTo>
                  <a:lnTo>
                    <a:pt x="0" y="2152080"/>
                  </a:lnTo>
                  <a:lnTo>
                    <a:pt x="0" y="0"/>
                  </a:lnTo>
                  <a:close/>
                </a:path>
              </a:pathLst>
            </a:custGeom>
            <a:solidFill>
              <a:srgbClr val="D4EDF8">
                <a:alpha val="89803"/>
              </a:srgbClr>
            </a:solidFill>
            <a:ln w="12700" cap="flat" cmpd="sng">
              <a:solidFill>
                <a:srgbClr val="CCE1F2">
                  <a:alpha val="89803"/>
                </a:srgbClr>
              </a:solidFill>
              <a:prstDash val="solid"/>
              <a:miter lim="800000"/>
              <a:headEnd type="none" w="sm" len="sm"/>
              <a:tailEnd type="none" w="sm" len="sm"/>
            </a:ln>
          </p:spPr>
          <p:txBody>
            <a:bodyPr spcFirstLastPara="1" wrap="square" lIns="106675" tIns="106675" rIns="142225" bIns="160000" anchor="t" anchorCtr="0">
              <a:noAutofit/>
            </a:bodyPr>
            <a:lstStyle/>
            <a:p>
              <a:pPr marL="228600" lvl="1" indent="-228600">
                <a:lnSpc>
                  <a:spcPct val="90000"/>
                </a:lnSpc>
                <a:buClr>
                  <a:schemeClr val="dk1"/>
                </a:buClr>
                <a:buSzPts val="2000"/>
                <a:buFont typeface="Arial"/>
                <a:buChar char="•"/>
              </a:pPr>
              <a:r>
                <a:rPr lang="en-GB" sz="2000" dirty="0" err="1">
                  <a:solidFill>
                    <a:schemeClr val="dk1"/>
                  </a:solidFill>
                </a:rPr>
                <a:t>Etichette</a:t>
              </a:r>
              <a:r>
                <a:rPr lang="en-GB" sz="2000" dirty="0">
                  <a:solidFill>
                    <a:schemeClr val="dk1"/>
                  </a:solidFill>
                </a:rPr>
                <a:t> </a:t>
              </a:r>
              <a:r>
                <a:rPr lang="en-GB" sz="2000" dirty="0" err="1">
                  <a:solidFill>
                    <a:schemeClr val="dk1"/>
                  </a:solidFill>
                </a:rPr>
                <a:t>guida</a:t>
              </a:r>
              <a:r>
                <a:rPr lang="en-GB" sz="2000" dirty="0">
                  <a:solidFill>
                    <a:schemeClr val="dk1"/>
                  </a:solidFill>
                </a:rPr>
                <a:t> al </a:t>
              </a:r>
              <a:r>
                <a:rPr lang="en-GB" sz="2000" dirty="0" err="1">
                  <a:solidFill>
                    <a:schemeClr val="dk1"/>
                  </a:solidFill>
                </a:rPr>
                <a:t>riciclaggio</a:t>
              </a:r>
              <a:endParaRPr dirty="0"/>
            </a:p>
          </p:txBody>
        </p:sp>
        <p:sp>
          <p:nvSpPr>
            <p:cNvPr id="461" name="Google Shape;461;p43"/>
            <p:cNvSpPr/>
            <p:nvPr/>
          </p:nvSpPr>
          <p:spPr>
            <a:xfrm>
              <a:off x="4444441" y="2581017"/>
              <a:ext cx="3426936" cy="971983"/>
            </a:xfrm>
            <a:custGeom>
              <a:avLst/>
              <a:gdLst/>
              <a:ahLst/>
              <a:cxnLst/>
              <a:rect l="l" t="t" r="r" b="b"/>
              <a:pathLst>
                <a:path w="3426936" h="971983" extrusionOk="0">
                  <a:moveTo>
                    <a:pt x="0" y="0"/>
                  </a:moveTo>
                  <a:lnTo>
                    <a:pt x="3426936" y="0"/>
                  </a:lnTo>
                  <a:lnTo>
                    <a:pt x="3426936" y="971983"/>
                  </a:lnTo>
                  <a:lnTo>
                    <a:pt x="0" y="971983"/>
                  </a:lnTo>
                  <a:lnTo>
                    <a:pt x="0" y="0"/>
                  </a:lnTo>
                  <a:close/>
                </a:path>
              </a:pathLst>
            </a:custGeom>
            <a:solidFill>
              <a:srgbClr val="2FA9DD"/>
            </a:solidFill>
            <a:ln w="12700" cap="flat" cmpd="sng">
              <a:solidFill>
                <a:srgbClr val="2FA9DD"/>
              </a:solidFill>
              <a:prstDash val="solid"/>
              <a:miter lim="800000"/>
              <a:headEnd type="none" w="sm" len="sm"/>
              <a:tailEnd type="none" w="sm" len="sm"/>
            </a:ln>
          </p:spPr>
          <p:txBody>
            <a:bodyPr spcFirstLastPara="1" wrap="square" lIns="170675" tIns="97525" rIns="170675" bIns="97525" anchor="ctr" anchorCtr="0">
              <a:noAutofit/>
            </a:bodyPr>
            <a:lstStyle/>
            <a:p>
              <a:pPr lvl="0" algn="ctr">
                <a:lnSpc>
                  <a:spcPct val="90000"/>
                </a:lnSpc>
                <a:buClr>
                  <a:schemeClr val="dk1"/>
                </a:buClr>
                <a:buSzPts val="2400"/>
              </a:pPr>
              <a:r>
                <a:rPr lang="en-GB" sz="2400" b="1" dirty="0">
                  <a:solidFill>
                    <a:schemeClr val="dk1"/>
                  </a:solidFill>
                </a:rPr>
                <a:t>Le </a:t>
              </a:r>
              <a:r>
                <a:rPr lang="en-GB" sz="2400" b="1" dirty="0" err="1">
                  <a:solidFill>
                    <a:schemeClr val="dk1"/>
                  </a:solidFill>
                </a:rPr>
                <a:t>recensioni</a:t>
              </a:r>
              <a:r>
                <a:rPr lang="en-GB" sz="2400" b="1" dirty="0">
                  <a:solidFill>
                    <a:schemeClr val="dk1"/>
                  </a:solidFill>
                </a:rPr>
                <a:t> </a:t>
              </a:r>
              <a:r>
                <a:rPr lang="en-GB" sz="2400" b="1" dirty="0" err="1">
                  <a:solidFill>
                    <a:schemeClr val="dk1"/>
                  </a:solidFill>
                </a:rPr>
                <a:t>peggiori</a:t>
              </a:r>
              <a:r>
                <a:rPr lang="en-GB" sz="2400" b="1" dirty="0">
                  <a:solidFill>
                    <a:schemeClr val="dk1"/>
                  </a:solidFill>
                </a:rPr>
                <a:t> / </a:t>
              </a:r>
              <a:r>
                <a:rPr lang="en-GB" sz="2400" b="1" dirty="0" err="1">
                  <a:solidFill>
                    <a:schemeClr val="dk1"/>
                  </a:solidFill>
                </a:rPr>
                <a:t>miste</a:t>
              </a:r>
              <a:endParaRPr sz="2400" dirty="0">
                <a:solidFill>
                  <a:schemeClr val="dk1"/>
                </a:solidFill>
                <a:latin typeface="Arial"/>
                <a:ea typeface="Arial"/>
                <a:cs typeface="Arial"/>
                <a:sym typeface="Arial"/>
              </a:endParaRPr>
            </a:p>
          </p:txBody>
        </p:sp>
        <p:sp>
          <p:nvSpPr>
            <p:cNvPr id="462" name="Google Shape;462;p43"/>
            <p:cNvSpPr/>
            <p:nvPr/>
          </p:nvSpPr>
          <p:spPr>
            <a:xfrm>
              <a:off x="4444441" y="3542208"/>
              <a:ext cx="3426936" cy="2406646"/>
            </a:xfrm>
            <a:custGeom>
              <a:avLst/>
              <a:gdLst/>
              <a:ahLst/>
              <a:cxnLst/>
              <a:rect l="l" t="t" r="r" b="b"/>
              <a:pathLst>
                <a:path w="3426936" h="2152080" extrusionOk="0">
                  <a:moveTo>
                    <a:pt x="0" y="0"/>
                  </a:moveTo>
                  <a:lnTo>
                    <a:pt x="3426936" y="0"/>
                  </a:lnTo>
                  <a:lnTo>
                    <a:pt x="3426936" y="2152080"/>
                  </a:lnTo>
                  <a:lnTo>
                    <a:pt x="0" y="2152080"/>
                  </a:lnTo>
                  <a:lnTo>
                    <a:pt x="0" y="0"/>
                  </a:lnTo>
                  <a:close/>
                </a:path>
              </a:pathLst>
            </a:custGeom>
            <a:solidFill>
              <a:srgbClr val="D4EDF8">
                <a:alpha val="89803"/>
              </a:srgbClr>
            </a:solidFill>
            <a:ln w="12700" cap="flat" cmpd="sng">
              <a:solidFill>
                <a:srgbClr val="CCE1F2">
                  <a:alpha val="89803"/>
                </a:srgbClr>
              </a:solidFill>
              <a:prstDash val="solid"/>
              <a:miter lim="800000"/>
              <a:headEnd type="none" w="sm" len="sm"/>
              <a:tailEnd type="none" w="sm" len="sm"/>
            </a:ln>
          </p:spPr>
          <p:txBody>
            <a:bodyPr spcFirstLastPara="1" wrap="square" lIns="106675" tIns="106675" rIns="142225" bIns="160000" anchor="t" anchorCtr="0">
              <a:noAutofit/>
            </a:bodyPr>
            <a:lstStyle/>
            <a:p>
              <a:pPr marL="228600" lvl="1" indent="-228600">
                <a:lnSpc>
                  <a:spcPct val="90000"/>
                </a:lnSpc>
                <a:buClr>
                  <a:schemeClr val="dk1"/>
                </a:buClr>
                <a:buSzPts val="2000"/>
                <a:buFont typeface="Arial"/>
                <a:buChar char="•"/>
              </a:pPr>
              <a:r>
                <a:rPr lang="it-IT" sz="2000" dirty="0">
                  <a:solidFill>
                    <a:schemeClr val="dk1"/>
                  </a:solidFill>
                </a:rPr>
                <a:t>etichette di biodegradabilità e </a:t>
              </a:r>
              <a:r>
                <a:rPr lang="it-IT" sz="2000" dirty="0" err="1">
                  <a:solidFill>
                    <a:schemeClr val="dk1"/>
                  </a:solidFill>
                </a:rPr>
                <a:t>compostabilità</a:t>
              </a:r>
              <a:endParaRPr dirty="0"/>
            </a:p>
          </p:txBody>
        </p:sp>
        <p:sp>
          <p:nvSpPr>
            <p:cNvPr id="463" name="Google Shape;463;p43"/>
            <p:cNvSpPr/>
            <p:nvPr/>
          </p:nvSpPr>
          <p:spPr>
            <a:xfrm>
              <a:off x="8351148" y="2581017"/>
              <a:ext cx="3426936" cy="971983"/>
            </a:xfrm>
            <a:custGeom>
              <a:avLst/>
              <a:gdLst/>
              <a:ahLst/>
              <a:cxnLst/>
              <a:rect l="l" t="t" r="r" b="b"/>
              <a:pathLst>
                <a:path w="3426936" h="971983" extrusionOk="0">
                  <a:moveTo>
                    <a:pt x="0" y="0"/>
                  </a:moveTo>
                  <a:lnTo>
                    <a:pt x="3426936" y="0"/>
                  </a:lnTo>
                  <a:lnTo>
                    <a:pt x="3426936" y="971983"/>
                  </a:lnTo>
                  <a:lnTo>
                    <a:pt x="0" y="971983"/>
                  </a:lnTo>
                  <a:lnTo>
                    <a:pt x="0" y="0"/>
                  </a:lnTo>
                  <a:close/>
                </a:path>
              </a:pathLst>
            </a:custGeom>
            <a:solidFill>
              <a:srgbClr val="2FA9DD"/>
            </a:solidFill>
            <a:ln w="12700" cap="flat" cmpd="sng">
              <a:solidFill>
                <a:srgbClr val="2FA9DD"/>
              </a:solidFill>
              <a:prstDash val="solid"/>
              <a:miter lim="800000"/>
              <a:headEnd type="none" w="sm" len="sm"/>
              <a:tailEnd type="none" w="sm" len="sm"/>
            </a:ln>
          </p:spPr>
          <p:txBody>
            <a:bodyPr spcFirstLastPara="1" wrap="square" lIns="170675" tIns="97525" rIns="170675" bIns="97525" anchor="ctr" anchorCtr="0">
              <a:noAutofit/>
            </a:bodyPr>
            <a:lstStyle/>
            <a:p>
              <a:pPr lvl="0" algn="ctr">
                <a:lnSpc>
                  <a:spcPct val="90000"/>
                </a:lnSpc>
                <a:buClr>
                  <a:schemeClr val="dk1"/>
                </a:buClr>
                <a:buSzPts val="2400"/>
              </a:pPr>
              <a:r>
                <a:rPr lang="en-GB" sz="2400" b="1" dirty="0" err="1">
                  <a:solidFill>
                    <a:schemeClr val="dk1"/>
                  </a:solidFill>
                </a:rPr>
                <a:t>Visualità</a:t>
              </a:r>
              <a:r>
                <a:rPr lang="en-GB" sz="2400" b="1" dirty="0">
                  <a:solidFill>
                    <a:schemeClr val="dk1"/>
                  </a:solidFill>
                </a:rPr>
                <a:t> </a:t>
              </a:r>
              <a:r>
                <a:rPr lang="en-GB" sz="2400" b="1" dirty="0" err="1">
                  <a:solidFill>
                    <a:schemeClr val="dk1"/>
                  </a:solidFill>
                </a:rPr>
                <a:t>delle</a:t>
              </a:r>
              <a:r>
                <a:rPr lang="en-GB" sz="2400" b="1" dirty="0">
                  <a:solidFill>
                    <a:schemeClr val="dk1"/>
                  </a:solidFill>
                </a:rPr>
                <a:t> </a:t>
              </a:r>
              <a:r>
                <a:rPr lang="en-GB" sz="2400" b="1" dirty="0" err="1">
                  <a:solidFill>
                    <a:schemeClr val="dk1"/>
                  </a:solidFill>
                </a:rPr>
                <a:t>etichette</a:t>
              </a:r>
              <a:endParaRPr dirty="0"/>
            </a:p>
          </p:txBody>
        </p:sp>
        <p:sp>
          <p:nvSpPr>
            <p:cNvPr id="464" name="Google Shape;464;p43"/>
            <p:cNvSpPr/>
            <p:nvPr/>
          </p:nvSpPr>
          <p:spPr>
            <a:xfrm>
              <a:off x="8389430" y="3542207"/>
              <a:ext cx="3426936" cy="2406647"/>
            </a:xfrm>
            <a:custGeom>
              <a:avLst/>
              <a:gdLst/>
              <a:ahLst/>
              <a:cxnLst/>
              <a:rect l="l" t="t" r="r" b="b"/>
              <a:pathLst>
                <a:path w="3426936" h="2152080" extrusionOk="0">
                  <a:moveTo>
                    <a:pt x="0" y="0"/>
                  </a:moveTo>
                  <a:lnTo>
                    <a:pt x="3426936" y="0"/>
                  </a:lnTo>
                  <a:lnTo>
                    <a:pt x="3426936" y="2152080"/>
                  </a:lnTo>
                  <a:lnTo>
                    <a:pt x="0" y="2152080"/>
                  </a:lnTo>
                  <a:lnTo>
                    <a:pt x="0" y="0"/>
                  </a:lnTo>
                  <a:close/>
                </a:path>
              </a:pathLst>
            </a:custGeom>
            <a:solidFill>
              <a:srgbClr val="D4EDF8">
                <a:alpha val="89803"/>
              </a:srgbClr>
            </a:solidFill>
            <a:ln w="12700" cap="flat" cmpd="sng">
              <a:solidFill>
                <a:srgbClr val="CCE1F2">
                  <a:alpha val="89803"/>
                </a:srgbClr>
              </a:solidFill>
              <a:prstDash val="solid"/>
              <a:miter lim="800000"/>
              <a:headEnd type="none" w="sm" len="sm"/>
              <a:tailEnd type="none" w="sm" len="sm"/>
            </a:ln>
          </p:spPr>
          <p:txBody>
            <a:bodyPr spcFirstLastPara="1" wrap="square" lIns="106675" tIns="106675" rIns="142225" bIns="160000" anchor="t" anchorCtr="0">
              <a:noAutofit/>
            </a:bodyPr>
            <a:lstStyle/>
            <a:p>
              <a:pPr marL="228600" lvl="1" indent="-228600">
                <a:lnSpc>
                  <a:spcPct val="90000"/>
                </a:lnSpc>
                <a:buClr>
                  <a:schemeClr val="dk1"/>
                </a:buClr>
                <a:buSzPts val="2000"/>
                <a:buFont typeface="Arial"/>
                <a:buChar char="•"/>
              </a:pPr>
              <a:r>
                <a:rPr lang="it-IT" sz="2000" dirty="0">
                  <a:solidFill>
                    <a:schemeClr val="dk1"/>
                  </a:solidFill>
                </a:rPr>
                <a:t>ha un ruolo chiave nella comunicazione delle informazioni e dovrebbe aiutare a capire (simboli, colori)
Il simbolo "</a:t>
              </a:r>
              <a:r>
                <a:rPr lang="it-IT" sz="2000" dirty="0" err="1">
                  <a:solidFill>
                    <a:schemeClr val="dk1"/>
                  </a:solidFill>
                </a:rPr>
                <a:t>Chasing</a:t>
              </a:r>
              <a:r>
                <a:rPr lang="it-IT" sz="2000" dirty="0">
                  <a:solidFill>
                    <a:schemeClr val="dk1"/>
                  </a:solidFill>
                </a:rPr>
                <a:t> </a:t>
              </a:r>
              <a:r>
                <a:rPr lang="it-IT" sz="2000" dirty="0" err="1">
                  <a:solidFill>
                    <a:schemeClr val="dk1"/>
                  </a:solidFill>
                </a:rPr>
                <a:t>arrows</a:t>
              </a:r>
              <a:r>
                <a:rPr lang="it-IT" sz="2000" dirty="0">
                  <a:solidFill>
                    <a:schemeClr val="dk1"/>
                  </a:solidFill>
                </a:rPr>
                <a:t>" dovrebbe essere riservato alla riciclabilità</a:t>
              </a:r>
              <a:endParaRPr dirty="0"/>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44"/>
          <p:cNvSpPr txBox="1">
            <a:spLocks noGrp="1"/>
          </p:cNvSpPr>
          <p:nvPr>
            <p:ph type="title"/>
          </p:nvPr>
        </p:nvSpPr>
        <p:spPr>
          <a:xfrm>
            <a:off x="284027" y="707763"/>
            <a:ext cx="10515600" cy="645616"/>
          </a:xfrm>
          <a:prstGeom prst="rect">
            <a:avLst/>
          </a:prstGeom>
          <a:noFill/>
          <a:ln>
            <a:noFill/>
          </a:ln>
        </p:spPr>
        <p:txBody>
          <a:bodyPr spcFirstLastPara="1" wrap="square" lIns="91425" tIns="45700" rIns="91425" bIns="45700" anchor="t" anchorCtr="0">
            <a:noAutofit/>
          </a:bodyPr>
          <a:lstStyle/>
          <a:p>
            <a:pPr lvl="0">
              <a:buSzPts val="4000"/>
            </a:pPr>
            <a:r>
              <a:rPr lang="en-GB"/>
              <a:t>Caso 3: Posso riciclarlo?
</a:t>
            </a:r>
            <a:endParaRPr dirty="0"/>
          </a:p>
        </p:txBody>
      </p:sp>
      <p:sp>
        <p:nvSpPr>
          <p:cNvPr id="471" name="Google Shape;471;p44"/>
          <p:cNvSpPr txBox="1">
            <a:spLocks noGrp="1"/>
          </p:cNvSpPr>
          <p:nvPr>
            <p:ph type="body" idx="1"/>
          </p:nvPr>
        </p:nvSpPr>
        <p:spPr>
          <a:xfrm>
            <a:off x="284027" y="1353379"/>
            <a:ext cx="11623945" cy="4151242"/>
          </a:xfrm>
          <a:prstGeom prst="rect">
            <a:avLst/>
          </a:prstGeom>
          <a:noFill/>
          <a:ln>
            <a:noFill/>
          </a:ln>
        </p:spPr>
        <p:txBody>
          <a:bodyPr spcFirstLastPara="1" wrap="square" lIns="91425" tIns="45700" rIns="91425" bIns="45700" anchor="t" anchorCtr="0">
            <a:noAutofit/>
          </a:bodyPr>
          <a:lstStyle/>
          <a:p>
            <a:pPr marL="0" lvl="0" indent="0">
              <a:spcBef>
                <a:spcPts val="0"/>
              </a:spcBef>
              <a:buSzPts val="3200"/>
              <a:buNone/>
            </a:pPr>
            <a:r>
              <a:rPr lang="en-GB" b="1" dirty="0" err="1"/>
              <a:t>Crediti</a:t>
            </a:r>
            <a:r>
              <a:rPr lang="en-GB" b="1" dirty="0"/>
              <a:t>
</a:t>
            </a:r>
            <a:r>
              <a:rPr lang="it-IT" dirty="0"/>
              <a:t>Le affermazioni tendono ad essere meno credibili delle etichette</a:t>
            </a:r>
            <a:endParaRPr dirty="0"/>
          </a:p>
          <a:p>
            <a:pPr marL="311150" lvl="1" indent="0">
              <a:buSzPts val="2800"/>
              <a:buNone/>
            </a:pPr>
            <a:r>
              <a:rPr lang="it-IT" dirty="0"/>
              <a:t>- Le etichette hanno maggiori probabilità di essere supportate da certificazioni e standard per fornire affidabilità e trasparenza
</a:t>
            </a:r>
            <a:r>
              <a:rPr lang="it-IT" sz="3200" dirty="0"/>
              <a:t>Nello studio sono state identificate cinque principali categorie di affermazioni:</a:t>
            </a:r>
            <a:r>
              <a:rPr lang="it-IT" dirty="0"/>
              <a:t>
	- Realizzato in plastica riciclata
	- Realizzato in plastica oceanica (e varianti simili)
	- </a:t>
            </a:r>
            <a:r>
              <a:rPr lang="it-IT" dirty="0" err="1"/>
              <a:t>Biobased</a:t>
            </a:r>
            <a:r>
              <a:rPr lang="it-IT" dirty="0"/>
              <a:t>
	- Compostabile e biodegradabile
	- Riciclabile
</a:t>
            </a: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45"/>
          <p:cNvSpPr txBox="1">
            <a:spLocks noGrp="1"/>
          </p:cNvSpPr>
          <p:nvPr>
            <p:ph type="title"/>
          </p:nvPr>
        </p:nvSpPr>
        <p:spPr>
          <a:xfrm>
            <a:off x="410398" y="945413"/>
            <a:ext cx="11781601" cy="645616"/>
          </a:xfrm>
          <a:prstGeom prst="rect">
            <a:avLst/>
          </a:prstGeom>
          <a:noFill/>
          <a:ln>
            <a:noFill/>
          </a:ln>
        </p:spPr>
        <p:txBody>
          <a:bodyPr spcFirstLastPara="1" wrap="square" lIns="91425" tIns="45700" rIns="91425" bIns="45700" anchor="t" anchorCtr="0">
            <a:normAutofit fontScale="90000"/>
          </a:bodyPr>
          <a:lstStyle/>
          <a:p>
            <a:pPr lvl="0">
              <a:buSzPct val="100000"/>
            </a:pPr>
            <a:r>
              <a:rPr lang="it-IT" sz="4400" dirty="0"/>
              <a:t>Caso 3: Posso riciclarlo? </a:t>
            </a:r>
            <a:br>
              <a:rPr lang="it-IT" sz="4400" dirty="0"/>
            </a:br>
            <a:r>
              <a:rPr lang="it-IT" sz="3600" dirty="0"/>
              <a:t>In che modo le etichette e le indicazioni possono supportare la circolarità?</a:t>
            </a:r>
            <a:r>
              <a:rPr lang="it-IT" sz="4400" dirty="0"/>
              <a:t>
</a:t>
            </a:r>
            <a:endParaRPr dirty="0"/>
          </a:p>
        </p:txBody>
      </p:sp>
      <p:sp>
        <p:nvSpPr>
          <p:cNvPr id="478" name="Google Shape;478;p45"/>
          <p:cNvSpPr/>
          <p:nvPr/>
        </p:nvSpPr>
        <p:spPr>
          <a:xfrm>
            <a:off x="410399" y="6210054"/>
            <a:ext cx="792805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Original diagram source: Copyright © Ellen MacArthur Foundation (2020), </a:t>
            </a:r>
            <a:r>
              <a:rPr lang="en-GB" sz="18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www.ellenmacarthurfoundation.org</a:t>
            </a:r>
            <a:r>
              <a:rPr lang="en-GB"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p:txBody>
      </p:sp>
      <p:pic>
        <p:nvPicPr>
          <p:cNvPr id="479" name="Google Shape;479;p45" descr="A cartoon how different claims and labels support circularity. Based on the Ellen MacArthur &quot;butterfly diagram&quot;."/>
          <p:cNvPicPr preferRelativeResize="0"/>
          <p:nvPr/>
        </p:nvPicPr>
        <p:blipFill rotWithShape="1">
          <a:blip r:embed="rId4">
            <a:alphaModFix/>
          </a:blip>
          <a:srcRect l="1200"/>
          <a:stretch/>
        </p:blipFill>
        <p:spPr>
          <a:xfrm>
            <a:off x="410398" y="2553866"/>
            <a:ext cx="8850559" cy="3656188"/>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46"/>
          <p:cNvSpPr txBox="1">
            <a:spLocks noGrp="1"/>
          </p:cNvSpPr>
          <p:nvPr>
            <p:ph type="title"/>
          </p:nvPr>
        </p:nvSpPr>
        <p:spPr>
          <a:xfrm>
            <a:off x="410400" y="1007605"/>
            <a:ext cx="11781600" cy="645616"/>
          </a:xfrm>
          <a:prstGeom prst="rect">
            <a:avLst/>
          </a:prstGeom>
          <a:noFill/>
          <a:ln>
            <a:noFill/>
          </a:ln>
        </p:spPr>
        <p:txBody>
          <a:bodyPr spcFirstLastPara="1" wrap="square" lIns="91425" tIns="45700" rIns="91425" bIns="45700" anchor="t" anchorCtr="0">
            <a:normAutofit fontScale="90000"/>
          </a:bodyPr>
          <a:lstStyle/>
          <a:p>
            <a:pPr lvl="0">
              <a:buSzPct val="100000"/>
            </a:pPr>
            <a:r>
              <a:rPr lang="it-IT" dirty="0"/>
              <a:t>Caso 3: Posso riciclarlo?</a:t>
            </a:r>
            <a:br>
              <a:rPr lang="it-IT" dirty="0"/>
            </a:br>
            <a:r>
              <a:rPr lang="it-IT" sz="3100" dirty="0"/>
              <a:t>Raccomandazioni per una comunicazione efficace con i consumatori</a:t>
            </a:r>
            <a:r>
              <a:rPr lang="it-IT" dirty="0"/>
              <a:t>
</a:t>
            </a:r>
            <a:endParaRPr dirty="0"/>
          </a:p>
        </p:txBody>
      </p:sp>
      <p:grpSp>
        <p:nvGrpSpPr>
          <p:cNvPr id="486" name="Google Shape;486;p46"/>
          <p:cNvGrpSpPr/>
          <p:nvPr/>
        </p:nvGrpSpPr>
        <p:grpSpPr>
          <a:xfrm>
            <a:off x="411163" y="2631048"/>
            <a:ext cx="11678055" cy="3267009"/>
            <a:chOff x="0" y="441357"/>
            <a:chExt cx="11678055" cy="3267009"/>
          </a:xfrm>
        </p:grpSpPr>
        <p:sp>
          <p:nvSpPr>
            <p:cNvPr id="487" name="Google Shape;487;p46"/>
            <p:cNvSpPr/>
            <p:nvPr/>
          </p:nvSpPr>
          <p:spPr>
            <a:xfrm>
              <a:off x="0" y="441357"/>
              <a:ext cx="3284453" cy="2895456"/>
            </a:xfrm>
            <a:prstGeom prst="roundRect">
              <a:avLst>
                <a:gd name="adj" fmla="val 10000"/>
              </a:avLst>
            </a:prstGeom>
            <a:solidFill>
              <a:srgbClr val="2FA9DD"/>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6"/>
            <p:cNvSpPr/>
            <p:nvPr/>
          </p:nvSpPr>
          <p:spPr>
            <a:xfrm>
              <a:off x="364939" y="788050"/>
              <a:ext cx="3284453" cy="2895456"/>
            </a:xfrm>
            <a:prstGeom prst="roundRect">
              <a:avLst>
                <a:gd name="adj" fmla="val 10000"/>
              </a:avLst>
            </a:prstGeom>
            <a:solidFill>
              <a:schemeClr val="lt1">
                <a:alpha val="89803"/>
              </a:schemeClr>
            </a:solidFill>
            <a:ln w="12700" cap="flat" cmpd="sng">
              <a:solidFill>
                <a:srgbClr val="2FA9D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6"/>
            <p:cNvSpPr txBox="1"/>
            <p:nvPr/>
          </p:nvSpPr>
          <p:spPr>
            <a:xfrm>
              <a:off x="449744" y="872855"/>
              <a:ext cx="3374762" cy="2725846"/>
            </a:xfrm>
            <a:prstGeom prst="rect">
              <a:avLst/>
            </a:prstGeom>
            <a:noFill/>
            <a:ln>
              <a:noFill/>
            </a:ln>
          </p:spPr>
          <p:txBody>
            <a:bodyPr spcFirstLastPara="1" wrap="square" lIns="91425" tIns="91425" rIns="91425" bIns="91425" anchor="ctr" anchorCtr="0">
              <a:noAutofit/>
            </a:bodyPr>
            <a:lstStyle/>
            <a:p>
              <a:pPr lvl="0" algn="ctr">
                <a:buClr>
                  <a:schemeClr val="dk1"/>
                </a:buClr>
                <a:buSzPts val="2400"/>
              </a:pPr>
              <a:r>
                <a:rPr lang="it-IT" sz="2400" dirty="0">
                  <a:solidFill>
                    <a:schemeClr val="dk1"/>
                  </a:solidFill>
                </a:rPr>
                <a:t>Le aziende dovrebbero seguire le linee guida precedentemente pubblicate per fornire informazioni sulla sostenibilità dei prodotti</a:t>
              </a:r>
              <a:endParaRPr dirty="0"/>
            </a:p>
          </p:txBody>
        </p:sp>
        <p:sp>
          <p:nvSpPr>
            <p:cNvPr id="490" name="Google Shape;490;p46"/>
            <p:cNvSpPr/>
            <p:nvPr/>
          </p:nvSpPr>
          <p:spPr>
            <a:xfrm>
              <a:off x="4014331" y="441357"/>
              <a:ext cx="3284453" cy="2920316"/>
            </a:xfrm>
            <a:prstGeom prst="roundRect">
              <a:avLst>
                <a:gd name="adj" fmla="val 10000"/>
              </a:avLst>
            </a:prstGeom>
            <a:solidFill>
              <a:srgbClr val="2FA9DD"/>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6"/>
            <p:cNvSpPr/>
            <p:nvPr/>
          </p:nvSpPr>
          <p:spPr>
            <a:xfrm>
              <a:off x="4379271" y="788050"/>
              <a:ext cx="3284453" cy="2920316"/>
            </a:xfrm>
            <a:prstGeom prst="roundRect">
              <a:avLst>
                <a:gd name="adj" fmla="val 10000"/>
              </a:avLst>
            </a:prstGeom>
            <a:solidFill>
              <a:schemeClr val="lt1">
                <a:alpha val="89803"/>
              </a:schemeClr>
            </a:solidFill>
            <a:ln w="12700" cap="flat" cmpd="sng">
              <a:solidFill>
                <a:srgbClr val="2FA9D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6"/>
            <p:cNvSpPr txBox="1"/>
            <p:nvPr/>
          </p:nvSpPr>
          <p:spPr>
            <a:xfrm>
              <a:off x="4464804" y="873583"/>
              <a:ext cx="3113387" cy="2749250"/>
            </a:xfrm>
            <a:prstGeom prst="rect">
              <a:avLst/>
            </a:prstGeom>
            <a:noFill/>
            <a:ln>
              <a:noFill/>
            </a:ln>
          </p:spPr>
          <p:txBody>
            <a:bodyPr spcFirstLastPara="1" wrap="square" lIns="91425" tIns="91425" rIns="91425" bIns="91425" anchor="ctr" anchorCtr="0">
              <a:noAutofit/>
            </a:bodyPr>
            <a:lstStyle/>
            <a:p>
              <a:pPr lvl="0" algn="ctr">
                <a:buClr>
                  <a:schemeClr val="dk1"/>
                </a:buClr>
                <a:buSzPts val="2400"/>
              </a:pPr>
              <a:r>
                <a:rPr lang="it-IT" sz="2400" dirty="0">
                  <a:solidFill>
                    <a:schemeClr val="dk1"/>
                  </a:solidFill>
                </a:rPr>
                <a:t>Termini come contenuto o riutilizzabilità degli imballaggi in plastica dovrebbero essere armonizzati a livello globale</a:t>
              </a:r>
              <a:endParaRPr dirty="0"/>
            </a:p>
          </p:txBody>
        </p:sp>
        <p:sp>
          <p:nvSpPr>
            <p:cNvPr id="493" name="Google Shape;493;p46"/>
            <p:cNvSpPr/>
            <p:nvPr/>
          </p:nvSpPr>
          <p:spPr>
            <a:xfrm>
              <a:off x="8028663" y="441357"/>
              <a:ext cx="3284453" cy="2899064"/>
            </a:xfrm>
            <a:prstGeom prst="roundRect">
              <a:avLst>
                <a:gd name="adj" fmla="val 10000"/>
              </a:avLst>
            </a:prstGeom>
            <a:solidFill>
              <a:srgbClr val="2FA9DD"/>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6"/>
            <p:cNvSpPr/>
            <p:nvPr/>
          </p:nvSpPr>
          <p:spPr>
            <a:xfrm>
              <a:off x="8393602" y="788050"/>
              <a:ext cx="3284453" cy="2899064"/>
            </a:xfrm>
            <a:prstGeom prst="roundRect">
              <a:avLst>
                <a:gd name="adj" fmla="val 10000"/>
              </a:avLst>
            </a:prstGeom>
            <a:solidFill>
              <a:schemeClr val="lt1">
                <a:alpha val="89803"/>
              </a:schemeClr>
            </a:solidFill>
            <a:ln w="12700" cap="flat" cmpd="sng">
              <a:solidFill>
                <a:srgbClr val="2FA9D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6"/>
            <p:cNvSpPr txBox="1"/>
            <p:nvPr/>
          </p:nvSpPr>
          <p:spPr>
            <a:xfrm>
              <a:off x="8478513" y="872961"/>
              <a:ext cx="3114631" cy="2729242"/>
            </a:xfrm>
            <a:prstGeom prst="rect">
              <a:avLst/>
            </a:prstGeom>
            <a:noFill/>
            <a:ln>
              <a:noFill/>
            </a:ln>
          </p:spPr>
          <p:txBody>
            <a:bodyPr spcFirstLastPara="1" wrap="square" lIns="91425" tIns="91425" rIns="91425" bIns="91425" anchor="ctr" anchorCtr="0">
              <a:noAutofit/>
            </a:bodyPr>
            <a:lstStyle/>
            <a:p>
              <a:pPr lvl="0" algn="ctr">
                <a:buClr>
                  <a:schemeClr val="dk1"/>
                </a:buClr>
                <a:buSzPts val="2400"/>
              </a:pPr>
              <a:r>
                <a:rPr lang="it-IT" sz="2400" dirty="0">
                  <a:solidFill>
                    <a:schemeClr val="dk1"/>
                  </a:solidFill>
                </a:rPr>
                <a:t>Gli standard, le etichette e le indicazioni dovrebbero riflettere meglio le condizioni effettive</a:t>
              </a:r>
              <a:endParaRPr sz="2400" dirty="0">
                <a:solidFill>
                  <a:schemeClr val="dk1"/>
                </a:solidFill>
                <a:latin typeface="Arial"/>
                <a:ea typeface="Arial"/>
                <a:cs typeface="Arial"/>
                <a:sym typeface="Arial"/>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47"/>
          <p:cNvSpPr txBox="1">
            <a:spLocks noGrp="1"/>
          </p:cNvSpPr>
          <p:nvPr>
            <p:ph type="title"/>
          </p:nvPr>
        </p:nvSpPr>
        <p:spPr>
          <a:xfrm>
            <a:off x="410400" y="1156272"/>
            <a:ext cx="11781600" cy="645616"/>
          </a:xfrm>
          <a:prstGeom prst="rect">
            <a:avLst/>
          </a:prstGeom>
          <a:noFill/>
          <a:ln>
            <a:noFill/>
          </a:ln>
        </p:spPr>
        <p:txBody>
          <a:bodyPr spcFirstLastPara="1" wrap="square" lIns="91425" tIns="45700" rIns="91425" bIns="45700" anchor="t" anchorCtr="0">
            <a:normAutofit fontScale="90000"/>
          </a:bodyPr>
          <a:lstStyle/>
          <a:p>
            <a:pPr lvl="0">
              <a:buSzPct val="100000"/>
            </a:pPr>
            <a:r>
              <a:rPr lang="it-IT" dirty="0"/>
              <a:t>Caso 3: Posso riciclarlo?</a:t>
            </a:r>
            <a:br>
              <a:rPr lang="it-IT" dirty="0"/>
            </a:br>
            <a:r>
              <a:rPr lang="it-IT" sz="3100" dirty="0"/>
              <a:t>Raccomandazioni per una comunicazione efficace con i consumatori</a:t>
            </a:r>
            <a:r>
              <a:rPr lang="it-IT" dirty="0"/>
              <a:t>
</a:t>
            </a:r>
            <a:endParaRPr dirty="0"/>
          </a:p>
        </p:txBody>
      </p:sp>
      <p:grpSp>
        <p:nvGrpSpPr>
          <p:cNvPr id="502" name="Google Shape;502;p47"/>
          <p:cNvGrpSpPr/>
          <p:nvPr/>
        </p:nvGrpSpPr>
        <p:grpSpPr>
          <a:xfrm>
            <a:off x="468600" y="2665595"/>
            <a:ext cx="7722816" cy="3267147"/>
            <a:chOff x="839955" y="223"/>
            <a:chExt cx="7722816" cy="3267147"/>
          </a:xfrm>
        </p:grpSpPr>
        <p:sp>
          <p:nvSpPr>
            <p:cNvPr id="503" name="Google Shape;503;p47"/>
            <p:cNvSpPr/>
            <p:nvPr/>
          </p:nvSpPr>
          <p:spPr>
            <a:xfrm>
              <a:off x="839955" y="223"/>
              <a:ext cx="3309778" cy="2917781"/>
            </a:xfrm>
            <a:prstGeom prst="roundRect">
              <a:avLst>
                <a:gd name="adj" fmla="val 10000"/>
              </a:avLst>
            </a:prstGeom>
            <a:solidFill>
              <a:srgbClr val="2FA9DD"/>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7"/>
            <p:cNvSpPr/>
            <p:nvPr/>
          </p:nvSpPr>
          <p:spPr>
            <a:xfrm>
              <a:off x="1207708" y="349589"/>
              <a:ext cx="3309778" cy="2917781"/>
            </a:xfrm>
            <a:prstGeom prst="roundRect">
              <a:avLst>
                <a:gd name="adj" fmla="val 10000"/>
              </a:avLst>
            </a:prstGeom>
            <a:solidFill>
              <a:schemeClr val="lt1">
                <a:alpha val="89803"/>
              </a:schemeClr>
            </a:solidFill>
            <a:ln w="12700" cap="flat" cmpd="sng">
              <a:solidFill>
                <a:srgbClr val="2FA9D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7"/>
            <p:cNvSpPr txBox="1"/>
            <p:nvPr/>
          </p:nvSpPr>
          <p:spPr>
            <a:xfrm>
              <a:off x="1293167" y="435048"/>
              <a:ext cx="3138860" cy="2746863"/>
            </a:xfrm>
            <a:prstGeom prst="rect">
              <a:avLst/>
            </a:prstGeom>
            <a:noFill/>
            <a:ln>
              <a:noFill/>
            </a:ln>
          </p:spPr>
          <p:txBody>
            <a:bodyPr spcFirstLastPara="1" wrap="square" lIns="91425" tIns="91425" rIns="91425" bIns="91425" anchor="ctr" anchorCtr="0">
              <a:noAutofit/>
            </a:bodyPr>
            <a:lstStyle/>
            <a:p>
              <a:pPr lvl="0" algn="ctr">
                <a:buClr>
                  <a:schemeClr val="dk1"/>
                </a:buClr>
                <a:buSzPts val="2400"/>
              </a:pPr>
              <a:r>
                <a:rPr lang="it-IT" sz="2400" dirty="0">
                  <a:solidFill>
                    <a:schemeClr val="dk1"/>
                  </a:solidFill>
                </a:rPr>
                <a:t>Il simbolo "frecce di inseguimento" dovrebbe essere limitato per indicare solo la riciclabilità </a:t>
              </a:r>
              <a:endParaRPr sz="2400" dirty="0">
                <a:solidFill>
                  <a:schemeClr val="dk1"/>
                </a:solidFill>
                <a:latin typeface="Arial"/>
                <a:ea typeface="Arial"/>
                <a:cs typeface="Arial"/>
                <a:sym typeface="Arial"/>
              </a:endParaRPr>
            </a:p>
          </p:txBody>
        </p:sp>
        <p:sp>
          <p:nvSpPr>
            <p:cNvPr id="506" name="Google Shape;506;p47"/>
            <p:cNvSpPr/>
            <p:nvPr/>
          </p:nvSpPr>
          <p:spPr>
            <a:xfrm>
              <a:off x="4885240" y="223"/>
              <a:ext cx="3309778" cy="2897311"/>
            </a:xfrm>
            <a:prstGeom prst="roundRect">
              <a:avLst>
                <a:gd name="adj" fmla="val 10000"/>
              </a:avLst>
            </a:prstGeom>
            <a:solidFill>
              <a:srgbClr val="2FA9DD"/>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7"/>
            <p:cNvSpPr/>
            <p:nvPr/>
          </p:nvSpPr>
          <p:spPr>
            <a:xfrm>
              <a:off x="5252993" y="349589"/>
              <a:ext cx="3309778" cy="2897311"/>
            </a:xfrm>
            <a:prstGeom prst="roundRect">
              <a:avLst>
                <a:gd name="adj" fmla="val 10000"/>
              </a:avLst>
            </a:prstGeom>
            <a:solidFill>
              <a:schemeClr val="lt1">
                <a:alpha val="89803"/>
              </a:schemeClr>
            </a:solidFill>
            <a:ln w="12700" cap="flat" cmpd="sng">
              <a:solidFill>
                <a:srgbClr val="2FA9D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7"/>
            <p:cNvSpPr txBox="1"/>
            <p:nvPr/>
          </p:nvSpPr>
          <p:spPr>
            <a:xfrm>
              <a:off x="5337852" y="434448"/>
              <a:ext cx="3140060" cy="2727593"/>
            </a:xfrm>
            <a:prstGeom prst="rect">
              <a:avLst/>
            </a:prstGeom>
            <a:noFill/>
            <a:ln>
              <a:noFill/>
            </a:ln>
          </p:spPr>
          <p:txBody>
            <a:bodyPr spcFirstLastPara="1" wrap="square" lIns="91425" tIns="91425" rIns="91425" bIns="91425" anchor="ctr" anchorCtr="0">
              <a:noAutofit/>
            </a:bodyPr>
            <a:lstStyle/>
            <a:p>
              <a:pPr lvl="0" algn="ctr">
                <a:buClr>
                  <a:schemeClr val="dk1"/>
                </a:buClr>
                <a:buSzPts val="2400"/>
              </a:pPr>
              <a:r>
                <a:rPr lang="it-IT" sz="2400" dirty="0">
                  <a:solidFill>
                    <a:schemeClr val="dk1"/>
                  </a:solidFill>
                </a:rPr>
                <a:t>Dovrebbero essere utilizzate etichette di riciclaggio informative e verificate e il loro uso corretto dovrebbe essere rafforzato</a:t>
              </a:r>
              <a:endParaRPr dirty="0"/>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48"/>
          <p:cNvSpPr txBox="1">
            <a:spLocks noGrp="1"/>
          </p:cNvSpPr>
          <p:nvPr>
            <p:ph type="title"/>
          </p:nvPr>
        </p:nvSpPr>
        <p:spPr>
          <a:xfrm>
            <a:off x="410399" y="925044"/>
            <a:ext cx="10515600" cy="645616"/>
          </a:xfrm>
          <a:prstGeom prst="rect">
            <a:avLst/>
          </a:prstGeom>
          <a:noFill/>
          <a:ln>
            <a:noFill/>
          </a:ln>
        </p:spPr>
        <p:txBody>
          <a:bodyPr spcFirstLastPara="1" wrap="square" lIns="91425" tIns="45700" rIns="91425" bIns="45700" anchor="t" anchorCtr="0">
            <a:noAutofit/>
          </a:bodyPr>
          <a:lstStyle/>
          <a:p>
            <a:pPr lvl="0">
              <a:buSzPts val="4000"/>
            </a:pPr>
            <a:r>
              <a:rPr lang="en-GB" dirty="0"/>
              <a:t>Caso 3: </a:t>
            </a:r>
            <a:r>
              <a:rPr lang="en-GB" dirty="0" err="1"/>
              <a:t>Posso</a:t>
            </a:r>
            <a:r>
              <a:rPr lang="en-GB" dirty="0"/>
              <a:t> </a:t>
            </a:r>
            <a:r>
              <a:rPr lang="en-GB" dirty="0" err="1"/>
              <a:t>riciclarlo</a:t>
            </a:r>
            <a:r>
              <a:rPr lang="en-GB" dirty="0"/>
              <a:t>?
</a:t>
            </a:r>
            <a:endParaRPr dirty="0"/>
          </a:p>
        </p:txBody>
      </p:sp>
      <p:sp>
        <p:nvSpPr>
          <p:cNvPr id="515" name="Google Shape;515;p48"/>
          <p:cNvSpPr txBox="1">
            <a:spLocks noGrp="1"/>
          </p:cNvSpPr>
          <p:nvPr>
            <p:ph type="body" idx="1"/>
          </p:nvPr>
        </p:nvSpPr>
        <p:spPr>
          <a:xfrm>
            <a:off x="410399" y="1570660"/>
            <a:ext cx="11137587" cy="415124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GB" b="1" dirty="0" err="1"/>
              <a:t>Conclusioni</a:t>
            </a:r>
            <a:r>
              <a:rPr lang="en-GB" b="1" dirty="0"/>
              <a:t> (1/2)</a:t>
            </a:r>
            <a:endParaRPr dirty="0"/>
          </a:p>
          <a:p>
            <a:pPr marL="180975" lvl="0" indent="-203200">
              <a:buSzPts val="3200"/>
            </a:pPr>
            <a:r>
              <a:rPr lang="it-IT" dirty="0"/>
              <a:t>Il panorama attuale può portare a confusione tra i consumatori per quanto riguarda la sostenibilità degli imballaggi in plastica, che può ostacolare il processo decisionale dei consumatori per le azioni circolari.
Miglioramenti per aiutare il coinvolgimento dei consumatori attraverso la comunicazione:
</a:t>
            </a:r>
            <a:r>
              <a:rPr lang="it-IT" sz="2400" dirty="0"/>
              <a:t>migliorare le definizioni e i termini nelle etichette e nelle indicazioni
migliorare la standardizzazione a sostegno delle etichette e delle indicazioni
progettazione delle etichette e dei claim</a:t>
            </a:r>
            <a:endParaRPr sz="2400" dirty="0"/>
          </a:p>
        </p:txBody>
      </p:sp>
      <p:sp>
        <p:nvSpPr>
          <p:cNvPr id="516" name="Google Shape;516;p48"/>
          <p:cNvSpPr txBox="1">
            <a:spLocks noGrp="1"/>
          </p:cNvSpPr>
          <p:nvPr>
            <p:ph type="sldNum" idx="12"/>
          </p:nvPr>
        </p:nvSpPr>
        <p:spPr>
          <a:xfrm>
            <a:off x="11815763" y="6489700"/>
            <a:ext cx="376237" cy="254000"/>
          </a:xfrm>
          <a:prstGeom prst="rect">
            <a:avLst/>
          </a:prstGeom>
          <a:noFill/>
          <a:ln>
            <a:noFill/>
          </a:ln>
        </p:spPr>
        <p:txBody>
          <a:bodyPr spcFirstLastPara="1" wrap="square" lIns="0" tIns="45700" rIns="91425" bIns="45700" anchor="b" anchorCtr="0">
            <a:noAutofit/>
          </a:bodyPr>
          <a:lstStyle/>
          <a:p>
            <a:pPr marL="0" marR="0" lvl="0" indent="0" algn="l" rtl="0">
              <a:spcBef>
                <a:spcPts val="0"/>
              </a:spcBef>
              <a:spcAft>
                <a:spcPts val="0"/>
              </a:spcAft>
              <a:buNone/>
            </a:pPr>
            <a:r>
              <a:rPr lang="en-GB" sz="1000">
                <a:solidFill>
                  <a:srgbClr val="A5A5A5"/>
                </a:solidFill>
                <a:latin typeface="Arial"/>
                <a:ea typeface="Arial"/>
                <a:cs typeface="Arial"/>
                <a:sym typeface="Arial"/>
              </a:rPr>
              <a:t>|  </a:t>
            </a:r>
            <a:fld id="{00000000-1234-1234-1234-123412341234}" type="slidenum">
              <a:rPr lang="en-GB" sz="1000">
                <a:solidFill>
                  <a:srgbClr val="A5A5A5"/>
                </a:solidFill>
                <a:latin typeface="Arial"/>
                <a:ea typeface="Arial"/>
                <a:cs typeface="Arial"/>
                <a:sym typeface="Arial"/>
              </a:rPr>
              <a:t>48</a:t>
            </a:fld>
            <a:endParaRPr sz="1000">
              <a:solidFill>
                <a:srgbClr val="A5A5A5"/>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49"/>
          <p:cNvSpPr txBox="1">
            <a:spLocks noGrp="1"/>
          </p:cNvSpPr>
          <p:nvPr>
            <p:ph type="title"/>
          </p:nvPr>
        </p:nvSpPr>
        <p:spPr>
          <a:xfrm>
            <a:off x="410400" y="1156272"/>
            <a:ext cx="10515600" cy="645616"/>
          </a:xfrm>
          <a:prstGeom prst="rect">
            <a:avLst/>
          </a:prstGeom>
          <a:noFill/>
          <a:ln>
            <a:noFill/>
          </a:ln>
        </p:spPr>
        <p:txBody>
          <a:bodyPr spcFirstLastPara="1" wrap="square" lIns="91425" tIns="45700" rIns="91425" bIns="45700" anchor="t" anchorCtr="0">
            <a:noAutofit/>
          </a:bodyPr>
          <a:lstStyle/>
          <a:p>
            <a:pPr lvl="0">
              <a:buSzPts val="4000"/>
            </a:pPr>
            <a:r>
              <a:rPr lang="en-GB"/>
              <a:t>Caso 3: Posso riciclarlo?
</a:t>
            </a:r>
            <a:endParaRPr dirty="0"/>
          </a:p>
        </p:txBody>
      </p:sp>
      <p:sp>
        <p:nvSpPr>
          <p:cNvPr id="523" name="Google Shape;523;p49"/>
          <p:cNvSpPr txBox="1">
            <a:spLocks noGrp="1"/>
          </p:cNvSpPr>
          <p:nvPr>
            <p:ph type="body" idx="1"/>
          </p:nvPr>
        </p:nvSpPr>
        <p:spPr>
          <a:xfrm>
            <a:off x="410400" y="1951846"/>
            <a:ext cx="10878086" cy="415124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GB" b="1" dirty="0" err="1"/>
              <a:t>Conclusioni</a:t>
            </a:r>
            <a:r>
              <a:rPr lang="en-GB" b="1" dirty="0"/>
              <a:t> (2/2)</a:t>
            </a:r>
            <a:endParaRPr dirty="0"/>
          </a:p>
          <a:p>
            <a:pPr marL="180975" lvl="0" indent="-203200">
              <a:buSzPts val="3200"/>
            </a:pPr>
            <a:r>
              <a:rPr lang="it-IT" dirty="0"/>
              <a:t>Dovrebbero essere intraprese anche altre azioni per la circolarità
</a:t>
            </a:r>
            <a:r>
              <a:rPr lang="it-IT" sz="2400" dirty="0"/>
              <a:t>miglioramento della normalizzazione e della legislazione
riduzione degli imballaggi in plastica non necessari
Miglioramento della progettazione degli imballaggi in plastica per soddisfare meglio gli obiettivi dell'economia circolare
imballaggi riutilizzabili e riciclabili, nonché imballaggi con maggiore contenuto di materiale riciclato</a:t>
            </a:r>
            <a:endParaRPr dirty="0"/>
          </a:p>
          <a:p>
            <a:pPr marL="180975" lvl="0" indent="0" algn="l" rtl="0">
              <a:lnSpc>
                <a:spcPct val="90000"/>
              </a:lnSpc>
              <a:spcBef>
                <a:spcPts val="1000"/>
              </a:spcBef>
              <a:spcAft>
                <a:spcPts val="0"/>
              </a:spcAft>
              <a:buClr>
                <a:schemeClr val="dk1"/>
              </a:buClr>
              <a:buSzPts val="3200"/>
              <a:buNone/>
            </a:pPr>
            <a:endParaRPr dirty="0"/>
          </a:p>
        </p:txBody>
      </p:sp>
      <p:sp>
        <p:nvSpPr>
          <p:cNvPr id="524" name="Google Shape;524;p49"/>
          <p:cNvSpPr txBox="1">
            <a:spLocks noGrp="1"/>
          </p:cNvSpPr>
          <p:nvPr>
            <p:ph type="sldNum" idx="12"/>
          </p:nvPr>
        </p:nvSpPr>
        <p:spPr>
          <a:xfrm>
            <a:off x="11815763" y="6489700"/>
            <a:ext cx="376237" cy="254000"/>
          </a:xfrm>
          <a:prstGeom prst="rect">
            <a:avLst/>
          </a:prstGeom>
          <a:noFill/>
          <a:ln>
            <a:noFill/>
          </a:ln>
        </p:spPr>
        <p:txBody>
          <a:bodyPr spcFirstLastPara="1" wrap="square" lIns="0" tIns="45700" rIns="91425" bIns="45700" anchor="b" anchorCtr="0">
            <a:noAutofit/>
          </a:bodyPr>
          <a:lstStyle/>
          <a:p>
            <a:pPr marL="0" marR="0" lvl="0" indent="0" algn="l" rtl="0">
              <a:spcBef>
                <a:spcPts val="0"/>
              </a:spcBef>
              <a:spcAft>
                <a:spcPts val="0"/>
              </a:spcAft>
              <a:buNone/>
            </a:pPr>
            <a:r>
              <a:rPr lang="en-GB" sz="1000">
                <a:solidFill>
                  <a:srgbClr val="A5A5A5"/>
                </a:solidFill>
                <a:latin typeface="Arial"/>
                <a:ea typeface="Arial"/>
                <a:cs typeface="Arial"/>
                <a:sym typeface="Arial"/>
              </a:rPr>
              <a:t>|  </a:t>
            </a:r>
            <a:fld id="{00000000-1234-1234-1234-123412341234}" type="slidenum">
              <a:rPr lang="en-GB" sz="1000">
                <a:solidFill>
                  <a:srgbClr val="A5A5A5"/>
                </a:solidFill>
                <a:latin typeface="Arial"/>
                <a:ea typeface="Arial"/>
                <a:cs typeface="Arial"/>
                <a:sym typeface="Arial"/>
              </a:rPr>
              <a:t>49</a:t>
            </a:fld>
            <a:endParaRPr sz="1000">
              <a:solidFill>
                <a:srgbClr val="A5A5A5"/>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5"/>
          <p:cNvSpPr txBox="1">
            <a:spLocks noGrp="1"/>
          </p:cNvSpPr>
          <p:nvPr>
            <p:ph type="title"/>
          </p:nvPr>
        </p:nvSpPr>
        <p:spPr>
          <a:xfrm>
            <a:off x="410400" y="1156272"/>
            <a:ext cx="10515600" cy="645616"/>
          </a:xfrm>
          <a:prstGeom prst="rect">
            <a:avLst/>
          </a:prstGeom>
          <a:noFill/>
          <a:ln>
            <a:noFill/>
          </a:ln>
        </p:spPr>
        <p:txBody>
          <a:bodyPr spcFirstLastPara="1" wrap="square" lIns="91425" tIns="45700" rIns="91425" bIns="45700" anchor="t" anchorCtr="0">
            <a:normAutofit fontScale="90000"/>
          </a:bodyPr>
          <a:lstStyle/>
          <a:p>
            <a:pPr lvl="0">
              <a:buSzPts val="4000"/>
            </a:pPr>
            <a:r>
              <a:rPr lang="en-GB" dirty="0" err="1"/>
              <a:t>Transizione</a:t>
            </a:r>
            <a:r>
              <a:rPr lang="en-GB" dirty="0"/>
              <a:t> </a:t>
            </a:r>
            <a:r>
              <a:rPr lang="en-GB" dirty="0" err="1"/>
              <a:t>alla</a:t>
            </a:r>
            <a:r>
              <a:rPr lang="en-GB" dirty="0"/>
              <a:t> </a:t>
            </a:r>
            <a:r>
              <a:rPr lang="en-GB" dirty="0" err="1"/>
              <a:t>circolarità</a:t>
            </a:r>
            <a:r>
              <a:rPr lang="en-GB" dirty="0"/>
              <a:t>
</a:t>
            </a:r>
            <a:endParaRPr baseline="30000" dirty="0"/>
          </a:p>
        </p:txBody>
      </p:sp>
      <p:sp>
        <p:nvSpPr>
          <p:cNvPr id="164" name="Google Shape;164;p5"/>
          <p:cNvSpPr txBox="1">
            <a:spLocks noGrp="1"/>
          </p:cNvSpPr>
          <p:nvPr>
            <p:ph type="body" idx="1"/>
          </p:nvPr>
        </p:nvSpPr>
        <p:spPr>
          <a:xfrm>
            <a:off x="410399" y="1951846"/>
            <a:ext cx="11371697" cy="4151242"/>
          </a:xfrm>
          <a:prstGeom prst="rect">
            <a:avLst/>
          </a:prstGeom>
          <a:noFill/>
          <a:ln>
            <a:noFill/>
          </a:ln>
        </p:spPr>
        <p:txBody>
          <a:bodyPr spcFirstLastPara="1" wrap="square" lIns="91425" tIns="45700" rIns="91425" bIns="45700" anchor="t" anchorCtr="0">
            <a:noAutofit/>
          </a:bodyPr>
          <a:lstStyle/>
          <a:p>
            <a:pPr marL="180975" indent="-203200">
              <a:spcBef>
                <a:spcPts val="0"/>
              </a:spcBef>
              <a:buSzPts val="3200"/>
            </a:pPr>
            <a:r>
              <a:rPr lang="it-IT" dirty="0"/>
              <a:t>Tuttavia, secondo la recente relazione della CE [3], pochi consumatori sono coinvolti nelle pratiche CE a causa della mancanza di informazioni
Pertanto, la comunicazione è un fattore importante per coinvolgere i consumatori nella transizione circolare al fine di ottenere il cambiamento comportamentale.
Le domande chiave sono:
</a:t>
            </a:r>
            <a:r>
              <a:rPr lang="it-IT" sz="2800" dirty="0"/>
              <a:t>Come comunicare?
Come impegnarsi?</a:t>
            </a:r>
            <a:endParaRPr sz="2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50"/>
          <p:cNvSpPr txBox="1">
            <a:spLocks noGrp="1"/>
          </p:cNvSpPr>
          <p:nvPr>
            <p:ph type="title"/>
          </p:nvPr>
        </p:nvSpPr>
        <p:spPr>
          <a:xfrm>
            <a:off x="410399" y="1156272"/>
            <a:ext cx="11781601" cy="645616"/>
          </a:xfrm>
          <a:prstGeom prst="rect">
            <a:avLst/>
          </a:prstGeom>
          <a:noFill/>
          <a:ln>
            <a:noFill/>
          </a:ln>
        </p:spPr>
        <p:txBody>
          <a:bodyPr spcFirstLastPara="1" wrap="square" lIns="91425" tIns="45700" rIns="91425" bIns="45700" anchor="t" anchorCtr="0">
            <a:noAutofit/>
          </a:bodyPr>
          <a:lstStyle/>
          <a:p>
            <a:pPr lvl="0">
              <a:buSzPts val="4000"/>
            </a:pPr>
            <a:r>
              <a:rPr lang="it-IT"/>
              <a:t>Caso 4: Reclami sull'imballaggio dei cosmetici
</a:t>
            </a:r>
            <a:endParaRPr dirty="0"/>
          </a:p>
        </p:txBody>
      </p:sp>
      <p:sp>
        <p:nvSpPr>
          <p:cNvPr id="531" name="Google Shape;531;p50"/>
          <p:cNvSpPr txBox="1">
            <a:spLocks noGrp="1"/>
          </p:cNvSpPr>
          <p:nvPr>
            <p:ph type="body" idx="1"/>
          </p:nvPr>
        </p:nvSpPr>
        <p:spPr>
          <a:xfrm>
            <a:off x="410400" y="1951846"/>
            <a:ext cx="10878086" cy="4151242"/>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0"/>
              </a:spcBef>
              <a:buSzPts val="3200"/>
              <a:buNone/>
            </a:pPr>
            <a:r>
              <a:rPr lang="en-GB" dirty="0"/>
              <a:t>SPICE - Sustainable Packaging Initiative for Cosmetics. 2020. L'Oréal e </a:t>
            </a:r>
            <a:r>
              <a:rPr lang="en-GB" dirty="0" err="1"/>
              <a:t>Quantis</a:t>
            </a:r>
            <a:r>
              <a:rPr lang="en-GB" dirty="0"/>
              <a:t>. </a:t>
            </a:r>
            <a:r>
              <a:rPr lang="en-GB" u="sng" dirty="0">
                <a:solidFill>
                  <a:schemeClr val="hlink"/>
                </a:solidFill>
                <a:hlinkClick r:id="rId3"/>
              </a:rPr>
              <a:t>https://open-spice.com/claims-guidelines</a:t>
            </a:r>
            <a:r>
              <a:rPr lang="en-GB" dirty="0"/>
              <a:t> </a:t>
            </a:r>
            <a:r>
              <a:rPr lang="en-GB" baseline="30000" dirty="0"/>
              <a:t>[9]</a:t>
            </a:r>
            <a:endParaRPr dirty="0"/>
          </a:p>
        </p:txBody>
      </p:sp>
      <p:sp>
        <p:nvSpPr>
          <p:cNvPr id="532" name="Google Shape;532;p50"/>
          <p:cNvSpPr txBox="1">
            <a:spLocks noGrp="1"/>
          </p:cNvSpPr>
          <p:nvPr>
            <p:ph type="sldNum" idx="12"/>
          </p:nvPr>
        </p:nvSpPr>
        <p:spPr>
          <a:xfrm>
            <a:off x="11815763" y="6489700"/>
            <a:ext cx="376237" cy="254000"/>
          </a:xfrm>
          <a:prstGeom prst="rect">
            <a:avLst/>
          </a:prstGeom>
          <a:noFill/>
          <a:ln>
            <a:noFill/>
          </a:ln>
        </p:spPr>
        <p:txBody>
          <a:bodyPr spcFirstLastPara="1" wrap="square" lIns="0" tIns="45700" rIns="91425" bIns="45700" anchor="b" anchorCtr="0">
            <a:noAutofit/>
          </a:bodyPr>
          <a:lstStyle/>
          <a:p>
            <a:pPr marL="0" marR="0" lvl="0" indent="0" algn="l" rtl="0">
              <a:spcBef>
                <a:spcPts val="0"/>
              </a:spcBef>
              <a:spcAft>
                <a:spcPts val="0"/>
              </a:spcAft>
              <a:buNone/>
            </a:pPr>
            <a:r>
              <a:rPr lang="en-GB" sz="1000">
                <a:solidFill>
                  <a:srgbClr val="A5A5A5"/>
                </a:solidFill>
                <a:latin typeface="Arial"/>
                <a:ea typeface="Arial"/>
                <a:cs typeface="Arial"/>
                <a:sym typeface="Arial"/>
              </a:rPr>
              <a:t>|  </a:t>
            </a:r>
            <a:fld id="{00000000-1234-1234-1234-123412341234}" type="slidenum">
              <a:rPr lang="en-GB" sz="1000">
                <a:solidFill>
                  <a:srgbClr val="A5A5A5"/>
                </a:solidFill>
                <a:latin typeface="Arial"/>
                <a:ea typeface="Arial"/>
                <a:cs typeface="Arial"/>
                <a:sym typeface="Arial"/>
              </a:rPr>
              <a:t>50</a:t>
            </a:fld>
            <a:endParaRPr sz="1000">
              <a:solidFill>
                <a:srgbClr val="A5A5A5"/>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51"/>
          <p:cNvSpPr txBox="1">
            <a:spLocks noGrp="1"/>
          </p:cNvSpPr>
          <p:nvPr>
            <p:ph type="title"/>
          </p:nvPr>
        </p:nvSpPr>
        <p:spPr>
          <a:xfrm>
            <a:off x="410400" y="900946"/>
            <a:ext cx="11405363" cy="1050900"/>
          </a:xfrm>
          <a:prstGeom prst="rect">
            <a:avLst/>
          </a:prstGeom>
          <a:noFill/>
          <a:ln>
            <a:noFill/>
          </a:ln>
        </p:spPr>
        <p:txBody>
          <a:bodyPr spcFirstLastPara="1" wrap="square" lIns="91425" tIns="45700" rIns="91425" bIns="45700" anchor="t" anchorCtr="0">
            <a:noAutofit/>
          </a:bodyPr>
          <a:lstStyle/>
          <a:p>
            <a:pPr lvl="0">
              <a:buSzPts val="4000"/>
            </a:pPr>
            <a:r>
              <a:rPr lang="it-IT"/>
              <a:t>Caso 4: Reclami sull'imballaggio dei cosmetici
</a:t>
            </a:r>
            <a:endParaRPr/>
          </a:p>
        </p:txBody>
      </p:sp>
      <p:sp>
        <p:nvSpPr>
          <p:cNvPr id="539" name="Google Shape;539;p51"/>
          <p:cNvSpPr txBox="1">
            <a:spLocks noGrp="1"/>
          </p:cNvSpPr>
          <p:nvPr>
            <p:ph type="body" idx="1"/>
          </p:nvPr>
        </p:nvSpPr>
        <p:spPr>
          <a:xfrm>
            <a:off x="410400" y="2184115"/>
            <a:ext cx="10878086" cy="4151242"/>
          </a:xfrm>
          <a:prstGeom prst="rect">
            <a:avLst/>
          </a:prstGeom>
          <a:noFill/>
          <a:ln>
            <a:noFill/>
          </a:ln>
        </p:spPr>
        <p:txBody>
          <a:bodyPr spcFirstLastPara="1" wrap="square" lIns="91425" tIns="45700" rIns="91425" bIns="45700" anchor="t" anchorCtr="0">
            <a:noAutofit/>
          </a:bodyPr>
          <a:lstStyle/>
          <a:p>
            <a:pPr marL="180975" lvl="0" indent="-203200">
              <a:spcBef>
                <a:spcPts val="0"/>
              </a:spcBef>
              <a:buSzPts val="3200"/>
            </a:pPr>
            <a:r>
              <a:rPr lang="it-IT" dirty="0"/>
              <a:t>L'iniziativa SPICE lanciata da L'Oréal e </a:t>
            </a:r>
            <a:r>
              <a:rPr lang="it-IT" dirty="0" err="1"/>
              <a:t>Quantis</a:t>
            </a:r>
            <a:r>
              <a:rPr lang="it-IT" dirty="0"/>
              <a:t> mira a sviluppare una migliore comunicazione della sostenibilità del packaging cosmetico
Questa iniziativa è destinata alle aziende cosmetiche per
</a:t>
            </a:r>
            <a:r>
              <a:rPr lang="it-IT" sz="2400" dirty="0"/>
              <a:t>comunicare accuratamente le dichiarazioni ambientali degli imballaggi, che a loro volta possono rafforzare la percezione positiva dei marchi cosmetici tra i consumatori
aiuto nello sviluppo di imballaggi più sostenibili</a:t>
            </a:r>
            <a:endParaRPr dirty="0"/>
          </a:p>
        </p:txBody>
      </p:sp>
      <p:sp>
        <p:nvSpPr>
          <p:cNvPr id="540" name="Google Shape;540;p51"/>
          <p:cNvSpPr txBox="1">
            <a:spLocks noGrp="1"/>
          </p:cNvSpPr>
          <p:nvPr>
            <p:ph type="sldNum" idx="12"/>
          </p:nvPr>
        </p:nvSpPr>
        <p:spPr>
          <a:xfrm>
            <a:off x="11815763" y="6489700"/>
            <a:ext cx="376237" cy="254000"/>
          </a:xfrm>
          <a:prstGeom prst="rect">
            <a:avLst/>
          </a:prstGeom>
          <a:noFill/>
          <a:ln>
            <a:noFill/>
          </a:ln>
        </p:spPr>
        <p:txBody>
          <a:bodyPr spcFirstLastPara="1" wrap="square" lIns="0" tIns="45700" rIns="91425" bIns="45700" anchor="b" anchorCtr="0">
            <a:noAutofit/>
          </a:bodyPr>
          <a:lstStyle/>
          <a:p>
            <a:pPr marL="0" marR="0" lvl="0" indent="0" algn="l" rtl="0">
              <a:spcBef>
                <a:spcPts val="0"/>
              </a:spcBef>
              <a:spcAft>
                <a:spcPts val="0"/>
              </a:spcAft>
              <a:buNone/>
            </a:pPr>
            <a:r>
              <a:rPr lang="en-GB" sz="1000">
                <a:solidFill>
                  <a:srgbClr val="A5A5A5"/>
                </a:solidFill>
                <a:latin typeface="Arial"/>
                <a:ea typeface="Arial"/>
                <a:cs typeface="Arial"/>
                <a:sym typeface="Arial"/>
              </a:rPr>
              <a:t>|  </a:t>
            </a:r>
            <a:fld id="{00000000-1234-1234-1234-123412341234}" type="slidenum">
              <a:rPr lang="en-GB" sz="1000">
                <a:solidFill>
                  <a:srgbClr val="A5A5A5"/>
                </a:solidFill>
                <a:latin typeface="Arial"/>
                <a:ea typeface="Arial"/>
                <a:cs typeface="Arial"/>
                <a:sym typeface="Arial"/>
              </a:rPr>
              <a:t>51</a:t>
            </a:fld>
            <a:endParaRPr sz="1000">
              <a:solidFill>
                <a:srgbClr val="A5A5A5"/>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52"/>
          <p:cNvSpPr txBox="1">
            <a:spLocks noGrp="1"/>
          </p:cNvSpPr>
          <p:nvPr>
            <p:ph type="title"/>
          </p:nvPr>
        </p:nvSpPr>
        <p:spPr>
          <a:xfrm>
            <a:off x="410399" y="1051169"/>
            <a:ext cx="11319145" cy="1050900"/>
          </a:xfrm>
          <a:prstGeom prst="rect">
            <a:avLst/>
          </a:prstGeom>
          <a:noFill/>
          <a:ln>
            <a:noFill/>
          </a:ln>
        </p:spPr>
        <p:txBody>
          <a:bodyPr spcFirstLastPara="1" wrap="square" lIns="91425" tIns="45700" rIns="91425" bIns="45700" anchor="t" anchorCtr="0">
            <a:noAutofit/>
          </a:bodyPr>
          <a:lstStyle/>
          <a:p>
            <a:pPr lvl="0">
              <a:buSzPts val="4000"/>
            </a:pPr>
            <a:r>
              <a:rPr lang="it-IT"/>
              <a:t>Caso 4: Reclami sull'imballaggio dei cosmetici
</a:t>
            </a:r>
            <a:endParaRPr dirty="0"/>
          </a:p>
        </p:txBody>
      </p:sp>
      <p:sp>
        <p:nvSpPr>
          <p:cNvPr id="547" name="Google Shape;547;p52"/>
          <p:cNvSpPr txBox="1">
            <a:spLocks noGrp="1"/>
          </p:cNvSpPr>
          <p:nvPr>
            <p:ph type="body" idx="1"/>
          </p:nvPr>
        </p:nvSpPr>
        <p:spPr>
          <a:xfrm>
            <a:off x="410399" y="2256646"/>
            <a:ext cx="10515600" cy="4151242"/>
          </a:xfrm>
          <a:prstGeom prst="rect">
            <a:avLst/>
          </a:prstGeom>
          <a:noFill/>
          <a:ln>
            <a:noFill/>
          </a:ln>
        </p:spPr>
        <p:txBody>
          <a:bodyPr spcFirstLastPara="1" wrap="square" lIns="91425" tIns="45700" rIns="91425" bIns="45700" anchor="t" anchorCtr="0">
            <a:noAutofit/>
          </a:bodyPr>
          <a:lstStyle/>
          <a:p>
            <a:pPr marL="180975" lvl="0" indent="-203200">
              <a:spcBef>
                <a:spcPts val="0"/>
              </a:spcBef>
              <a:buSzPts val="3200"/>
            </a:pPr>
            <a:r>
              <a:rPr lang="it-IT" dirty="0"/>
              <a:t>In generale, la consapevolezza dei consumatori nei confronti degli imballaggi sostenibili è in aumento, ad esempio, per 
</a:t>
            </a:r>
            <a:r>
              <a:rPr lang="it-IT" sz="2800" dirty="0"/>
              <a:t>Plastica negli oceani
Riscaldamento globale
Sperimentazione animale
prodotti chimici
riciclaggio
Commercio equo e solidale</a:t>
            </a:r>
            <a:endParaRPr sz="2800" dirty="0"/>
          </a:p>
        </p:txBody>
      </p:sp>
      <p:sp>
        <p:nvSpPr>
          <p:cNvPr id="548" name="Google Shape;548;p52"/>
          <p:cNvSpPr txBox="1">
            <a:spLocks noGrp="1"/>
          </p:cNvSpPr>
          <p:nvPr>
            <p:ph type="sldNum" idx="12"/>
          </p:nvPr>
        </p:nvSpPr>
        <p:spPr>
          <a:xfrm>
            <a:off x="11815763" y="6489700"/>
            <a:ext cx="376237" cy="254000"/>
          </a:xfrm>
          <a:prstGeom prst="rect">
            <a:avLst/>
          </a:prstGeom>
          <a:noFill/>
          <a:ln>
            <a:noFill/>
          </a:ln>
        </p:spPr>
        <p:txBody>
          <a:bodyPr spcFirstLastPara="1" wrap="square" lIns="0" tIns="45700" rIns="91425" bIns="45700" anchor="b" anchorCtr="0">
            <a:noAutofit/>
          </a:bodyPr>
          <a:lstStyle/>
          <a:p>
            <a:pPr marL="0" marR="0" lvl="0" indent="0" algn="l" rtl="0">
              <a:spcBef>
                <a:spcPts val="0"/>
              </a:spcBef>
              <a:spcAft>
                <a:spcPts val="0"/>
              </a:spcAft>
              <a:buNone/>
            </a:pPr>
            <a:r>
              <a:rPr lang="en-GB" sz="1000">
                <a:solidFill>
                  <a:srgbClr val="A5A5A5"/>
                </a:solidFill>
                <a:latin typeface="Arial"/>
                <a:ea typeface="Arial"/>
                <a:cs typeface="Arial"/>
                <a:sym typeface="Arial"/>
              </a:rPr>
              <a:t>|  </a:t>
            </a:r>
            <a:fld id="{00000000-1234-1234-1234-123412341234}" type="slidenum">
              <a:rPr lang="en-GB" sz="1000">
                <a:solidFill>
                  <a:srgbClr val="A5A5A5"/>
                </a:solidFill>
                <a:latin typeface="Arial"/>
                <a:ea typeface="Arial"/>
                <a:cs typeface="Arial"/>
                <a:sym typeface="Arial"/>
              </a:rPr>
              <a:t>52</a:t>
            </a:fld>
            <a:endParaRPr sz="1000">
              <a:solidFill>
                <a:srgbClr val="A5A5A5"/>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53"/>
          <p:cNvSpPr txBox="1">
            <a:spLocks noGrp="1"/>
          </p:cNvSpPr>
          <p:nvPr>
            <p:ph type="title"/>
          </p:nvPr>
        </p:nvSpPr>
        <p:spPr>
          <a:xfrm>
            <a:off x="410400" y="1156271"/>
            <a:ext cx="10515600" cy="882735"/>
          </a:xfrm>
          <a:prstGeom prst="rect">
            <a:avLst/>
          </a:prstGeom>
          <a:noFill/>
          <a:ln>
            <a:noFill/>
          </a:ln>
        </p:spPr>
        <p:txBody>
          <a:bodyPr spcFirstLastPara="1" wrap="square" lIns="91425" tIns="45700" rIns="91425" bIns="45700" anchor="t" anchorCtr="0">
            <a:noAutofit/>
          </a:bodyPr>
          <a:lstStyle/>
          <a:p>
            <a:pPr lvl="0">
              <a:buSzPts val="4000"/>
            </a:pPr>
            <a:r>
              <a:rPr lang="it-IT" dirty="0"/>
              <a:t>Caso 4: Reclami sull'imballaggio dei cosmetici
</a:t>
            </a:r>
            <a:endParaRPr dirty="0"/>
          </a:p>
        </p:txBody>
      </p:sp>
      <p:sp>
        <p:nvSpPr>
          <p:cNvPr id="555" name="Google Shape;555;p53"/>
          <p:cNvSpPr txBox="1">
            <a:spLocks noGrp="1"/>
          </p:cNvSpPr>
          <p:nvPr>
            <p:ph type="body" idx="1"/>
          </p:nvPr>
        </p:nvSpPr>
        <p:spPr>
          <a:xfrm>
            <a:off x="410400" y="2338458"/>
            <a:ext cx="10515600" cy="4151242"/>
          </a:xfrm>
          <a:prstGeom prst="rect">
            <a:avLst/>
          </a:prstGeom>
          <a:noFill/>
          <a:ln>
            <a:noFill/>
          </a:ln>
        </p:spPr>
        <p:txBody>
          <a:bodyPr spcFirstLastPara="1" wrap="square" lIns="91425" tIns="45700" rIns="91425" bIns="45700" anchor="t" anchorCtr="0">
            <a:noAutofit/>
          </a:bodyPr>
          <a:lstStyle/>
          <a:p>
            <a:pPr marL="180975" lvl="0" indent="-203200" algn="l" rtl="0">
              <a:lnSpc>
                <a:spcPct val="90000"/>
              </a:lnSpc>
              <a:spcBef>
                <a:spcPts val="0"/>
              </a:spcBef>
              <a:spcAft>
                <a:spcPts val="0"/>
              </a:spcAft>
              <a:buClr>
                <a:schemeClr val="dk1"/>
              </a:buClr>
              <a:buSzPts val="3200"/>
              <a:buChar char="•"/>
            </a:pPr>
            <a:r>
              <a:rPr lang="en-GB" dirty="0" err="1"/>
              <a:t>Consumatori</a:t>
            </a:r>
            <a:endParaRPr dirty="0"/>
          </a:p>
          <a:p>
            <a:pPr marL="488950" lvl="1" indent="-177800">
              <a:buSzPts val="2800"/>
            </a:pPr>
            <a:r>
              <a:rPr lang="it-IT" dirty="0"/>
              <a:t>affermano di essere più consapevoli nelle loro scelte sui materiali di imballaggio rispetto a cinque anni fa
Scopri che è importante per le aziende progettare imballaggi per il riutilizzo o la riciclabilità
aspettarsi che i marchi siano trasparenti e onesti quando comunicano sulla sostenibilità</a:t>
            </a:r>
            <a:endParaRPr dirty="0"/>
          </a:p>
        </p:txBody>
      </p:sp>
      <p:sp>
        <p:nvSpPr>
          <p:cNvPr id="556" name="Google Shape;556;p53"/>
          <p:cNvSpPr txBox="1">
            <a:spLocks noGrp="1"/>
          </p:cNvSpPr>
          <p:nvPr>
            <p:ph type="sldNum" idx="12"/>
          </p:nvPr>
        </p:nvSpPr>
        <p:spPr>
          <a:xfrm>
            <a:off x="11815763" y="6489700"/>
            <a:ext cx="376237" cy="254000"/>
          </a:xfrm>
          <a:prstGeom prst="rect">
            <a:avLst/>
          </a:prstGeom>
          <a:noFill/>
          <a:ln>
            <a:noFill/>
          </a:ln>
        </p:spPr>
        <p:txBody>
          <a:bodyPr spcFirstLastPara="1" wrap="square" lIns="0" tIns="45700" rIns="91425" bIns="45700" anchor="b" anchorCtr="0">
            <a:noAutofit/>
          </a:bodyPr>
          <a:lstStyle/>
          <a:p>
            <a:pPr marL="0" marR="0" lvl="0" indent="0" algn="l" rtl="0">
              <a:spcBef>
                <a:spcPts val="0"/>
              </a:spcBef>
              <a:spcAft>
                <a:spcPts val="0"/>
              </a:spcAft>
              <a:buNone/>
            </a:pPr>
            <a:r>
              <a:rPr lang="en-GB" sz="1000">
                <a:solidFill>
                  <a:srgbClr val="A5A5A5"/>
                </a:solidFill>
                <a:latin typeface="Arial"/>
                <a:ea typeface="Arial"/>
                <a:cs typeface="Arial"/>
                <a:sym typeface="Arial"/>
              </a:rPr>
              <a:t>|  </a:t>
            </a:r>
            <a:fld id="{00000000-1234-1234-1234-123412341234}" type="slidenum">
              <a:rPr lang="en-GB" sz="1000">
                <a:solidFill>
                  <a:srgbClr val="A5A5A5"/>
                </a:solidFill>
                <a:latin typeface="Arial"/>
                <a:ea typeface="Arial"/>
                <a:cs typeface="Arial"/>
                <a:sym typeface="Arial"/>
              </a:rPr>
              <a:t>53</a:t>
            </a:fld>
            <a:endParaRPr sz="1000">
              <a:solidFill>
                <a:srgbClr val="A5A5A5"/>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54"/>
          <p:cNvSpPr txBox="1">
            <a:spLocks noGrp="1"/>
          </p:cNvSpPr>
          <p:nvPr>
            <p:ph type="title"/>
          </p:nvPr>
        </p:nvSpPr>
        <p:spPr>
          <a:xfrm>
            <a:off x="410400" y="1156272"/>
            <a:ext cx="10515600" cy="645616"/>
          </a:xfrm>
          <a:prstGeom prst="rect">
            <a:avLst/>
          </a:prstGeom>
          <a:noFill/>
          <a:ln>
            <a:noFill/>
          </a:ln>
        </p:spPr>
        <p:txBody>
          <a:bodyPr spcFirstLastPara="1" wrap="square" lIns="91425" tIns="45700" rIns="91425" bIns="45700" anchor="t" anchorCtr="0">
            <a:noAutofit/>
          </a:bodyPr>
          <a:lstStyle/>
          <a:p>
            <a:pPr lvl="0">
              <a:buSzPts val="4000"/>
            </a:pPr>
            <a:r>
              <a:rPr lang="it-IT"/>
              <a:t>Caso 4: Reclami sull'imballaggio dei cosmetici
</a:t>
            </a:r>
            <a:endParaRPr dirty="0"/>
          </a:p>
        </p:txBody>
      </p:sp>
      <p:sp>
        <p:nvSpPr>
          <p:cNvPr id="563" name="Google Shape;563;p54"/>
          <p:cNvSpPr txBox="1">
            <a:spLocks noGrp="1"/>
          </p:cNvSpPr>
          <p:nvPr>
            <p:ph type="body" idx="1"/>
          </p:nvPr>
        </p:nvSpPr>
        <p:spPr>
          <a:xfrm>
            <a:off x="410400" y="2465458"/>
            <a:ext cx="11508331" cy="4151242"/>
          </a:xfrm>
          <a:prstGeom prst="rect">
            <a:avLst/>
          </a:prstGeom>
          <a:noFill/>
          <a:ln>
            <a:noFill/>
          </a:ln>
        </p:spPr>
        <p:txBody>
          <a:bodyPr spcFirstLastPara="1" wrap="square" lIns="91425" tIns="45700" rIns="91425" bIns="45700" anchor="t" anchorCtr="0">
            <a:noAutofit/>
          </a:bodyPr>
          <a:lstStyle/>
          <a:p>
            <a:pPr marL="0" lvl="0" indent="0">
              <a:spcBef>
                <a:spcPts val="0"/>
              </a:spcBef>
              <a:buSzPts val="3200"/>
              <a:buNone/>
            </a:pPr>
            <a:r>
              <a:rPr lang="it-IT" b="1" dirty="0"/>
              <a:t>Criteri generali per le attestazioni nelle linee guida per la comunicazione
</a:t>
            </a:r>
            <a:r>
              <a:rPr lang="en-GB" dirty="0"/>
              <a:t>Le </a:t>
            </a:r>
            <a:r>
              <a:rPr lang="en-GB" dirty="0" err="1"/>
              <a:t>rivendicazioni</a:t>
            </a:r>
            <a:r>
              <a:rPr lang="en-GB" dirty="0"/>
              <a:t> </a:t>
            </a:r>
            <a:r>
              <a:rPr lang="en-GB" dirty="0" err="1"/>
              <a:t>dovrebbero</a:t>
            </a:r>
            <a:r>
              <a:rPr lang="en-GB" dirty="0"/>
              <a:t> </a:t>
            </a:r>
            <a:r>
              <a:rPr lang="en-GB" dirty="0" err="1"/>
              <a:t>essere</a:t>
            </a:r>
            <a:endParaRPr dirty="0"/>
          </a:p>
          <a:p>
            <a:pPr marL="828675" lvl="1" indent="-514350">
              <a:buSzPts val="2800"/>
              <a:buFont typeface="Arial"/>
              <a:buAutoNum type="arabicParenR"/>
            </a:pPr>
            <a:r>
              <a:rPr lang="it-IT" dirty="0"/>
              <a:t>Specifico, completo e accurato. Le LCA rafforzano le richieste
Misurabile, comprovato e chiarito
Rilevante
Comprensibile
Accessibile</a:t>
            </a:r>
            <a:endParaRPr dirty="0"/>
          </a:p>
          <a:p>
            <a:pPr marL="828675" lvl="1" indent="-336550" algn="l" rtl="0">
              <a:lnSpc>
                <a:spcPct val="90000"/>
              </a:lnSpc>
              <a:spcBef>
                <a:spcPts val="500"/>
              </a:spcBef>
              <a:spcAft>
                <a:spcPts val="0"/>
              </a:spcAft>
              <a:buClr>
                <a:schemeClr val="dk1"/>
              </a:buClr>
              <a:buSzPts val="2800"/>
              <a:buFont typeface="Arial"/>
              <a:buNone/>
            </a:pPr>
            <a:endParaRPr dirty="0"/>
          </a:p>
          <a:p>
            <a:pPr marL="180975" lvl="0" indent="0" algn="l" rtl="0">
              <a:lnSpc>
                <a:spcPct val="90000"/>
              </a:lnSpc>
              <a:spcBef>
                <a:spcPts val="1000"/>
              </a:spcBef>
              <a:spcAft>
                <a:spcPts val="0"/>
              </a:spcAft>
              <a:buClr>
                <a:schemeClr val="dk1"/>
              </a:buClr>
              <a:buSzPts val="3200"/>
              <a:buNone/>
            </a:pPr>
            <a:endParaRPr dirty="0"/>
          </a:p>
        </p:txBody>
      </p:sp>
      <p:sp>
        <p:nvSpPr>
          <p:cNvPr id="564" name="Google Shape;564;p54"/>
          <p:cNvSpPr txBox="1">
            <a:spLocks noGrp="1"/>
          </p:cNvSpPr>
          <p:nvPr>
            <p:ph type="sldNum" idx="12"/>
          </p:nvPr>
        </p:nvSpPr>
        <p:spPr>
          <a:xfrm>
            <a:off x="11815763" y="6489700"/>
            <a:ext cx="376237" cy="254000"/>
          </a:xfrm>
          <a:prstGeom prst="rect">
            <a:avLst/>
          </a:prstGeom>
          <a:noFill/>
          <a:ln>
            <a:noFill/>
          </a:ln>
        </p:spPr>
        <p:txBody>
          <a:bodyPr spcFirstLastPara="1" wrap="square" lIns="0" tIns="45700" rIns="91425" bIns="45700" anchor="b" anchorCtr="0">
            <a:noAutofit/>
          </a:bodyPr>
          <a:lstStyle/>
          <a:p>
            <a:pPr marL="0" marR="0" lvl="0" indent="0" algn="l" rtl="0">
              <a:spcBef>
                <a:spcPts val="0"/>
              </a:spcBef>
              <a:spcAft>
                <a:spcPts val="0"/>
              </a:spcAft>
              <a:buNone/>
            </a:pPr>
            <a:r>
              <a:rPr lang="en-GB" sz="1000">
                <a:solidFill>
                  <a:srgbClr val="A5A5A5"/>
                </a:solidFill>
                <a:latin typeface="Arial"/>
                <a:ea typeface="Arial"/>
                <a:cs typeface="Arial"/>
                <a:sym typeface="Arial"/>
              </a:rPr>
              <a:t>|  </a:t>
            </a:r>
            <a:fld id="{00000000-1234-1234-1234-123412341234}" type="slidenum">
              <a:rPr lang="en-GB" sz="1000">
                <a:solidFill>
                  <a:srgbClr val="A5A5A5"/>
                </a:solidFill>
                <a:latin typeface="Arial"/>
                <a:ea typeface="Arial"/>
                <a:cs typeface="Arial"/>
                <a:sym typeface="Arial"/>
              </a:rPr>
              <a:t>54</a:t>
            </a:fld>
            <a:endParaRPr sz="1000">
              <a:solidFill>
                <a:srgbClr val="A5A5A5"/>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55"/>
          <p:cNvSpPr txBox="1">
            <a:spLocks noGrp="1"/>
          </p:cNvSpPr>
          <p:nvPr>
            <p:ph type="title"/>
          </p:nvPr>
        </p:nvSpPr>
        <p:spPr>
          <a:xfrm>
            <a:off x="410400" y="1019637"/>
            <a:ext cx="11189721" cy="645616"/>
          </a:xfrm>
          <a:prstGeom prst="rect">
            <a:avLst/>
          </a:prstGeom>
          <a:noFill/>
          <a:ln>
            <a:noFill/>
          </a:ln>
        </p:spPr>
        <p:txBody>
          <a:bodyPr spcFirstLastPara="1" wrap="square" lIns="91425" tIns="45700" rIns="91425" bIns="45700" anchor="t" anchorCtr="0">
            <a:noAutofit/>
          </a:bodyPr>
          <a:lstStyle/>
          <a:p>
            <a:pPr lvl="0">
              <a:buSzPts val="4000"/>
            </a:pPr>
            <a:r>
              <a:rPr lang="it-IT"/>
              <a:t>Caso 4: Reclami sull'imballaggio dei cosmetici
</a:t>
            </a:r>
            <a:endParaRPr dirty="0"/>
          </a:p>
        </p:txBody>
      </p:sp>
      <p:sp>
        <p:nvSpPr>
          <p:cNvPr id="571" name="Google Shape;571;p55"/>
          <p:cNvSpPr txBox="1">
            <a:spLocks noGrp="1"/>
          </p:cNvSpPr>
          <p:nvPr>
            <p:ph type="body" idx="1"/>
          </p:nvPr>
        </p:nvSpPr>
        <p:spPr>
          <a:xfrm>
            <a:off x="410399" y="2338458"/>
            <a:ext cx="11266593" cy="4151242"/>
          </a:xfrm>
          <a:prstGeom prst="rect">
            <a:avLst/>
          </a:prstGeom>
          <a:noFill/>
          <a:ln>
            <a:noFill/>
          </a:ln>
        </p:spPr>
        <p:txBody>
          <a:bodyPr spcFirstLastPara="1" wrap="square" lIns="91425" tIns="45700" rIns="91425" bIns="45700" anchor="t" anchorCtr="0">
            <a:noAutofit/>
          </a:bodyPr>
          <a:lstStyle/>
          <a:p>
            <a:pPr marL="180975" lvl="0" indent="-203200">
              <a:spcBef>
                <a:spcPts val="0"/>
              </a:spcBef>
              <a:buSzPts val="3200"/>
            </a:pPr>
            <a:r>
              <a:rPr lang="it-IT" dirty="0"/>
              <a:t>Le linee guida SPICE sottolineano l'approccio LCA nella comunicazione 
</a:t>
            </a:r>
            <a:r>
              <a:rPr lang="it-IT" sz="2800" dirty="0"/>
              <a:t>Ad esempio, la comunicazione di dichiarazioni comparative di materiali o prodotti di imballaggio e la riduzione dell'impatto ambientale dovrebbero basarsi sulle LCA e dovrebbero essere effettuate secondo le raccomandazioni.</a:t>
            </a:r>
            <a:endParaRPr dirty="0"/>
          </a:p>
          <a:p>
            <a:pPr marL="180975" lvl="0" indent="0" algn="l" rtl="0">
              <a:lnSpc>
                <a:spcPct val="90000"/>
              </a:lnSpc>
              <a:spcBef>
                <a:spcPts val="1000"/>
              </a:spcBef>
              <a:spcAft>
                <a:spcPts val="0"/>
              </a:spcAft>
              <a:buClr>
                <a:schemeClr val="dk1"/>
              </a:buClr>
              <a:buSzPts val="3200"/>
              <a:buNone/>
            </a:pPr>
            <a:endParaRPr dirty="0"/>
          </a:p>
        </p:txBody>
      </p:sp>
      <p:sp>
        <p:nvSpPr>
          <p:cNvPr id="572" name="Google Shape;572;p55"/>
          <p:cNvSpPr txBox="1">
            <a:spLocks noGrp="1"/>
          </p:cNvSpPr>
          <p:nvPr>
            <p:ph type="sldNum" idx="12"/>
          </p:nvPr>
        </p:nvSpPr>
        <p:spPr>
          <a:xfrm>
            <a:off x="11815763" y="6489700"/>
            <a:ext cx="376237" cy="254000"/>
          </a:xfrm>
          <a:prstGeom prst="rect">
            <a:avLst/>
          </a:prstGeom>
          <a:noFill/>
          <a:ln>
            <a:noFill/>
          </a:ln>
        </p:spPr>
        <p:txBody>
          <a:bodyPr spcFirstLastPara="1" wrap="square" lIns="0" tIns="45700" rIns="91425" bIns="45700" anchor="b" anchorCtr="0">
            <a:noAutofit/>
          </a:bodyPr>
          <a:lstStyle/>
          <a:p>
            <a:pPr marL="0" marR="0" lvl="0" indent="0" algn="l" rtl="0">
              <a:spcBef>
                <a:spcPts val="0"/>
              </a:spcBef>
              <a:spcAft>
                <a:spcPts val="0"/>
              </a:spcAft>
              <a:buNone/>
            </a:pPr>
            <a:r>
              <a:rPr lang="en-GB" sz="1000">
                <a:solidFill>
                  <a:srgbClr val="A5A5A5"/>
                </a:solidFill>
                <a:latin typeface="Arial"/>
                <a:ea typeface="Arial"/>
                <a:cs typeface="Arial"/>
                <a:sym typeface="Arial"/>
              </a:rPr>
              <a:t>|  </a:t>
            </a:r>
            <a:fld id="{00000000-1234-1234-1234-123412341234}" type="slidenum">
              <a:rPr lang="en-GB" sz="1000">
                <a:solidFill>
                  <a:srgbClr val="A5A5A5"/>
                </a:solidFill>
                <a:latin typeface="Arial"/>
                <a:ea typeface="Arial"/>
                <a:cs typeface="Arial"/>
                <a:sym typeface="Arial"/>
              </a:rPr>
              <a:t>55</a:t>
            </a:fld>
            <a:endParaRPr sz="1000">
              <a:solidFill>
                <a:srgbClr val="A5A5A5"/>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56"/>
          <p:cNvSpPr txBox="1">
            <a:spLocks noGrp="1"/>
          </p:cNvSpPr>
          <p:nvPr>
            <p:ph type="title"/>
          </p:nvPr>
        </p:nvSpPr>
        <p:spPr>
          <a:xfrm>
            <a:off x="410400" y="919058"/>
            <a:ext cx="11189721" cy="645616"/>
          </a:xfrm>
          <a:prstGeom prst="rect">
            <a:avLst/>
          </a:prstGeom>
          <a:noFill/>
          <a:ln>
            <a:noFill/>
          </a:ln>
        </p:spPr>
        <p:txBody>
          <a:bodyPr spcFirstLastPara="1" wrap="square" lIns="91425" tIns="45700" rIns="91425" bIns="45700" anchor="t" anchorCtr="0">
            <a:noAutofit/>
          </a:bodyPr>
          <a:lstStyle/>
          <a:p>
            <a:pPr lvl="0">
              <a:buSzPts val="4000"/>
            </a:pPr>
            <a:r>
              <a:rPr lang="it-IT"/>
              <a:t>Caso 4: Reclami sull'imballaggio dei cosmetici
</a:t>
            </a:r>
            <a:endParaRPr dirty="0"/>
          </a:p>
        </p:txBody>
      </p:sp>
      <p:sp>
        <p:nvSpPr>
          <p:cNvPr id="579" name="Google Shape;579;p56"/>
          <p:cNvSpPr txBox="1">
            <a:spLocks noGrp="1"/>
          </p:cNvSpPr>
          <p:nvPr>
            <p:ph type="body" idx="1"/>
          </p:nvPr>
        </p:nvSpPr>
        <p:spPr>
          <a:xfrm>
            <a:off x="446938" y="2162053"/>
            <a:ext cx="11298124" cy="1477154"/>
          </a:xfrm>
          <a:prstGeom prst="rect">
            <a:avLst/>
          </a:prstGeom>
          <a:noFill/>
          <a:ln>
            <a:noFill/>
          </a:ln>
        </p:spPr>
        <p:txBody>
          <a:bodyPr spcFirstLastPara="1" wrap="square" lIns="91425" tIns="45700" rIns="91425" bIns="45700" anchor="t" anchorCtr="0">
            <a:noAutofit/>
          </a:bodyPr>
          <a:lstStyle/>
          <a:p>
            <a:pPr marL="180975" lvl="0" indent="-203200">
              <a:spcBef>
                <a:spcPts val="0"/>
              </a:spcBef>
              <a:buSzPts val="3200"/>
            </a:pPr>
            <a:r>
              <a:rPr lang="it-IT" dirty="0"/>
              <a:t>Per la corretta comunicazione dei miglioramenti nel packaging e dei confronti, le linee guida SPICE raccomandano di utilizzare le equivalenze
</a:t>
            </a:r>
            <a:endParaRPr dirty="0"/>
          </a:p>
        </p:txBody>
      </p:sp>
      <p:sp>
        <p:nvSpPr>
          <p:cNvPr id="580" name="Google Shape;580;p56"/>
          <p:cNvSpPr txBox="1">
            <a:spLocks noGrp="1"/>
          </p:cNvSpPr>
          <p:nvPr>
            <p:ph type="sldNum" idx="12"/>
          </p:nvPr>
        </p:nvSpPr>
        <p:spPr>
          <a:xfrm>
            <a:off x="11815763" y="6489700"/>
            <a:ext cx="376237" cy="254000"/>
          </a:xfrm>
          <a:prstGeom prst="rect">
            <a:avLst/>
          </a:prstGeom>
          <a:noFill/>
          <a:ln>
            <a:noFill/>
          </a:ln>
        </p:spPr>
        <p:txBody>
          <a:bodyPr spcFirstLastPara="1" wrap="square" lIns="0" tIns="45700" rIns="91425" bIns="45700" anchor="b" anchorCtr="0">
            <a:noAutofit/>
          </a:bodyPr>
          <a:lstStyle/>
          <a:p>
            <a:pPr marL="0" marR="0" lvl="0" indent="0" algn="l" rtl="0">
              <a:spcBef>
                <a:spcPts val="0"/>
              </a:spcBef>
              <a:spcAft>
                <a:spcPts val="0"/>
              </a:spcAft>
              <a:buNone/>
            </a:pPr>
            <a:r>
              <a:rPr lang="en-GB" sz="1000">
                <a:solidFill>
                  <a:srgbClr val="A5A5A5"/>
                </a:solidFill>
                <a:latin typeface="Arial"/>
                <a:ea typeface="Arial"/>
                <a:cs typeface="Arial"/>
                <a:sym typeface="Arial"/>
              </a:rPr>
              <a:t>|  </a:t>
            </a:r>
            <a:fld id="{00000000-1234-1234-1234-123412341234}" type="slidenum">
              <a:rPr lang="en-GB" sz="1000">
                <a:solidFill>
                  <a:srgbClr val="A5A5A5"/>
                </a:solidFill>
                <a:latin typeface="Arial"/>
                <a:ea typeface="Arial"/>
                <a:cs typeface="Arial"/>
                <a:sym typeface="Arial"/>
              </a:rPr>
              <a:t>56</a:t>
            </a:fld>
            <a:endParaRPr sz="1000">
              <a:solidFill>
                <a:srgbClr val="A5A5A5"/>
              </a:solidFill>
              <a:latin typeface="Arial"/>
              <a:ea typeface="Arial"/>
              <a:cs typeface="Arial"/>
              <a:sym typeface="Arial"/>
            </a:endParaRPr>
          </a:p>
        </p:txBody>
      </p:sp>
      <p:grpSp>
        <p:nvGrpSpPr>
          <p:cNvPr id="581" name="Google Shape;581;p56"/>
          <p:cNvGrpSpPr/>
          <p:nvPr/>
        </p:nvGrpSpPr>
        <p:grpSpPr>
          <a:xfrm>
            <a:off x="694562" y="3816172"/>
            <a:ext cx="10621393" cy="1991511"/>
            <a:chOff x="694562" y="3816172"/>
            <a:chExt cx="10621393" cy="1991511"/>
          </a:xfrm>
        </p:grpSpPr>
        <p:sp>
          <p:nvSpPr>
            <p:cNvPr id="582" name="Google Shape;582;p56"/>
            <p:cNvSpPr/>
            <p:nvPr/>
          </p:nvSpPr>
          <p:spPr>
            <a:xfrm>
              <a:off x="694562" y="3816172"/>
              <a:ext cx="3319185" cy="1991511"/>
            </a:xfrm>
            <a:custGeom>
              <a:avLst/>
              <a:gdLst/>
              <a:ahLst/>
              <a:cxnLst/>
              <a:rect l="l" t="t" r="r" b="b"/>
              <a:pathLst>
                <a:path w="3319185" h="1991511" extrusionOk="0">
                  <a:moveTo>
                    <a:pt x="0" y="0"/>
                  </a:moveTo>
                  <a:lnTo>
                    <a:pt x="3319185" y="0"/>
                  </a:lnTo>
                  <a:lnTo>
                    <a:pt x="3319185" y="1991511"/>
                  </a:lnTo>
                  <a:lnTo>
                    <a:pt x="0" y="1991511"/>
                  </a:lnTo>
                  <a:lnTo>
                    <a:pt x="0" y="0"/>
                  </a:lnTo>
                  <a:close/>
                </a:path>
              </a:pathLst>
            </a:custGeom>
            <a:solidFill>
              <a:schemeClr val="accent1"/>
            </a:solidFill>
            <a:ln>
              <a:noFill/>
            </a:ln>
            <a:effectLst>
              <a:outerShdw blurRad="57150" dist="19050" dir="5400000" algn="ctr" rotWithShape="0">
                <a:srgbClr val="000000">
                  <a:alpha val="62745"/>
                </a:srgbClr>
              </a:outerShdw>
            </a:effectLst>
          </p:spPr>
          <p:txBody>
            <a:bodyPr spcFirstLastPara="1" wrap="square" lIns="99050" tIns="99050" rIns="99050" bIns="99050" anchor="ctr" anchorCtr="0">
              <a:noAutofit/>
            </a:bodyPr>
            <a:lstStyle/>
            <a:p>
              <a:pPr lvl="0" algn="ctr">
                <a:lnSpc>
                  <a:spcPct val="90000"/>
                </a:lnSpc>
                <a:buClr>
                  <a:schemeClr val="dk1"/>
                </a:buClr>
                <a:buSzPts val="2600"/>
              </a:pPr>
              <a:r>
                <a:rPr lang="it-IT" sz="2600" dirty="0">
                  <a:solidFill>
                    <a:schemeClr val="dk1"/>
                  </a:solidFill>
                </a:rPr>
                <a:t>Oltre alle unità scientifiche, equivalenze con esempi concreti</a:t>
              </a:r>
              <a:endParaRPr sz="2600" dirty="0">
                <a:solidFill>
                  <a:schemeClr val="dk1"/>
                </a:solidFill>
                <a:latin typeface="Arial"/>
                <a:ea typeface="Arial"/>
                <a:cs typeface="Arial"/>
                <a:sym typeface="Arial"/>
              </a:endParaRPr>
            </a:p>
          </p:txBody>
        </p:sp>
        <p:sp>
          <p:nvSpPr>
            <p:cNvPr id="583" name="Google Shape;583;p56"/>
            <p:cNvSpPr/>
            <p:nvPr/>
          </p:nvSpPr>
          <p:spPr>
            <a:xfrm>
              <a:off x="4345666" y="3816172"/>
              <a:ext cx="3319185" cy="1991511"/>
            </a:xfrm>
            <a:custGeom>
              <a:avLst/>
              <a:gdLst/>
              <a:ahLst/>
              <a:cxnLst/>
              <a:rect l="l" t="t" r="r" b="b"/>
              <a:pathLst>
                <a:path w="3319185" h="1991511" extrusionOk="0">
                  <a:moveTo>
                    <a:pt x="0" y="0"/>
                  </a:moveTo>
                  <a:lnTo>
                    <a:pt x="3319185" y="0"/>
                  </a:lnTo>
                  <a:lnTo>
                    <a:pt x="3319185" y="1991511"/>
                  </a:lnTo>
                  <a:lnTo>
                    <a:pt x="0" y="1991511"/>
                  </a:lnTo>
                  <a:lnTo>
                    <a:pt x="0" y="0"/>
                  </a:lnTo>
                  <a:close/>
                </a:path>
              </a:pathLst>
            </a:custGeom>
            <a:solidFill>
              <a:schemeClr val="accent1"/>
            </a:solidFill>
            <a:ln>
              <a:noFill/>
            </a:ln>
            <a:effectLst>
              <a:outerShdw blurRad="57150" dist="19050" dir="5400000" algn="ctr" rotWithShape="0">
                <a:srgbClr val="000000">
                  <a:alpha val="62745"/>
                </a:srgbClr>
              </a:outerShdw>
            </a:effectLst>
          </p:spPr>
          <p:txBody>
            <a:bodyPr spcFirstLastPara="1" wrap="square" lIns="99050" tIns="99050" rIns="99050" bIns="99050" anchor="ctr" anchorCtr="0">
              <a:noAutofit/>
            </a:bodyPr>
            <a:lstStyle/>
            <a:p>
              <a:pPr lvl="0" algn="ctr">
                <a:lnSpc>
                  <a:spcPct val="90000"/>
                </a:lnSpc>
                <a:buClr>
                  <a:schemeClr val="dk1"/>
                </a:buClr>
                <a:buSzPts val="2600"/>
              </a:pPr>
              <a:r>
                <a:rPr lang="it-IT" sz="2400" dirty="0">
                  <a:solidFill>
                    <a:schemeClr val="dk1"/>
                  </a:solidFill>
                </a:rPr>
                <a:t>Le equivalenze dovrebbero essere rilevanti a livello locale e valutare le differenze nazionali/regionali</a:t>
              </a:r>
              <a:endParaRPr sz="2400" dirty="0">
                <a:solidFill>
                  <a:schemeClr val="dk1"/>
                </a:solidFill>
                <a:latin typeface="Arial"/>
                <a:ea typeface="Arial"/>
                <a:cs typeface="Arial"/>
                <a:sym typeface="Arial"/>
              </a:endParaRPr>
            </a:p>
          </p:txBody>
        </p:sp>
        <p:sp>
          <p:nvSpPr>
            <p:cNvPr id="584" name="Google Shape;584;p56"/>
            <p:cNvSpPr/>
            <p:nvPr/>
          </p:nvSpPr>
          <p:spPr>
            <a:xfrm>
              <a:off x="7996770" y="3816172"/>
              <a:ext cx="3319185" cy="1991511"/>
            </a:xfrm>
            <a:custGeom>
              <a:avLst/>
              <a:gdLst/>
              <a:ahLst/>
              <a:cxnLst/>
              <a:rect l="l" t="t" r="r" b="b"/>
              <a:pathLst>
                <a:path w="3319185" h="1991511" extrusionOk="0">
                  <a:moveTo>
                    <a:pt x="0" y="0"/>
                  </a:moveTo>
                  <a:lnTo>
                    <a:pt x="3319185" y="0"/>
                  </a:lnTo>
                  <a:lnTo>
                    <a:pt x="3319185" y="1991511"/>
                  </a:lnTo>
                  <a:lnTo>
                    <a:pt x="0" y="1991511"/>
                  </a:lnTo>
                  <a:lnTo>
                    <a:pt x="0" y="0"/>
                  </a:lnTo>
                  <a:close/>
                </a:path>
              </a:pathLst>
            </a:custGeom>
            <a:solidFill>
              <a:schemeClr val="accent1"/>
            </a:solidFill>
            <a:ln>
              <a:noFill/>
            </a:ln>
            <a:effectLst>
              <a:outerShdw blurRad="57150" dist="19050" dir="5400000" algn="ctr" rotWithShape="0">
                <a:srgbClr val="000000">
                  <a:alpha val="62745"/>
                </a:srgbClr>
              </a:outerShdw>
            </a:effectLst>
          </p:spPr>
          <p:txBody>
            <a:bodyPr spcFirstLastPara="1" wrap="square" lIns="99050" tIns="99050" rIns="99050" bIns="99050" anchor="ctr" anchorCtr="0">
              <a:noAutofit/>
            </a:bodyPr>
            <a:lstStyle/>
            <a:p>
              <a:pPr lvl="0" algn="ctr">
                <a:lnSpc>
                  <a:spcPct val="90000"/>
                </a:lnSpc>
                <a:buClr>
                  <a:schemeClr val="dk1"/>
                </a:buClr>
                <a:buSzPts val="2600"/>
              </a:pPr>
              <a:r>
                <a:rPr lang="it-IT" sz="2400" dirty="0">
                  <a:solidFill>
                    <a:schemeClr val="dk1"/>
                  </a:solidFill>
                </a:rPr>
                <a:t>Per semplificare la comunicazione al pubblico, le equivalenze dovrebbero essere arrotondate per difetto</a:t>
              </a:r>
              <a:endParaRPr sz="2400" dirty="0">
                <a:solidFill>
                  <a:schemeClr val="dk1"/>
                </a:solidFill>
                <a:latin typeface="Arial"/>
                <a:ea typeface="Arial"/>
                <a:cs typeface="Arial"/>
                <a:sym typeface="Arial"/>
              </a:endParaRPr>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57"/>
          <p:cNvSpPr txBox="1">
            <a:spLocks noGrp="1"/>
          </p:cNvSpPr>
          <p:nvPr>
            <p:ph type="title"/>
          </p:nvPr>
        </p:nvSpPr>
        <p:spPr>
          <a:xfrm>
            <a:off x="410398" y="967942"/>
            <a:ext cx="11189721" cy="645616"/>
          </a:xfrm>
          <a:prstGeom prst="rect">
            <a:avLst/>
          </a:prstGeom>
          <a:noFill/>
          <a:ln>
            <a:noFill/>
          </a:ln>
        </p:spPr>
        <p:txBody>
          <a:bodyPr spcFirstLastPara="1" wrap="square" lIns="91425" tIns="45700" rIns="91425" bIns="45700" anchor="t" anchorCtr="0">
            <a:noAutofit/>
          </a:bodyPr>
          <a:lstStyle/>
          <a:p>
            <a:pPr lvl="0">
              <a:buSzPts val="4000"/>
            </a:pPr>
            <a:r>
              <a:rPr lang="it-IT"/>
              <a:t>Caso 4: Reclami sull'imballaggio dei cosmetici
</a:t>
            </a:r>
            <a:endParaRPr dirty="0"/>
          </a:p>
        </p:txBody>
      </p:sp>
      <p:sp>
        <p:nvSpPr>
          <p:cNvPr id="591" name="Google Shape;591;p57"/>
          <p:cNvSpPr txBox="1">
            <a:spLocks noGrp="1"/>
          </p:cNvSpPr>
          <p:nvPr>
            <p:ph type="body" idx="1"/>
          </p:nvPr>
        </p:nvSpPr>
        <p:spPr>
          <a:xfrm>
            <a:off x="410398" y="2204095"/>
            <a:ext cx="11886703" cy="1477154"/>
          </a:xfrm>
          <a:prstGeom prst="rect">
            <a:avLst/>
          </a:prstGeom>
          <a:noFill/>
          <a:ln>
            <a:noFill/>
          </a:ln>
        </p:spPr>
        <p:txBody>
          <a:bodyPr spcFirstLastPara="1" wrap="square" lIns="91425" tIns="45700" rIns="91425" bIns="45700" anchor="t" anchorCtr="0">
            <a:noAutofit/>
          </a:bodyPr>
          <a:lstStyle/>
          <a:p>
            <a:pPr marL="180975" lvl="0" indent="-203200">
              <a:spcBef>
                <a:spcPts val="0"/>
              </a:spcBef>
              <a:buSzPts val="3200"/>
            </a:pPr>
            <a:r>
              <a:rPr lang="it-IT" dirty="0"/>
              <a:t>Il </a:t>
            </a:r>
            <a:r>
              <a:rPr lang="it-IT" dirty="0" err="1"/>
              <a:t>greenwashing</a:t>
            </a:r>
            <a:r>
              <a:rPr lang="it-IT" dirty="0"/>
              <a:t> rappresenta un rischio legale per un'azienda
Alcuni esempi da altri settori</a:t>
            </a:r>
            <a:endParaRPr dirty="0"/>
          </a:p>
        </p:txBody>
      </p:sp>
      <p:sp>
        <p:nvSpPr>
          <p:cNvPr id="592" name="Google Shape;592;p57"/>
          <p:cNvSpPr txBox="1">
            <a:spLocks noGrp="1"/>
          </p:cNvSpPr>
          <p:nvPr>
            <p:ph type="sldNum" idx="12"/>
          </p:nvPr>
        </p:nvSpPr>
        <p:spPr>
          <a:xfrm>
            <a:off x="11815763" y="6489700"/>
            <a:ext cx="376237" cy="254000"/>
          </a:xfrm>
          <a:prstGeom prst="rect">
            <a:avLst/>
          </a:prstGeom>
          <a:noFill/>
          <a:ln>
            <a:noFill/>
          </a:ln>
        </p:spPr>
        <p:txBody>
          <a:bodyPr spcFirstLastPara="1" wrap="square" lIns="0" tIns="45700" rIns="91425" bIns="45700" anchor="b" anchorCtr="0">
            <a:noAutofit/>
          </a:bodyPr>
          <a:lstStyle/>
          <a:p>
            <a:pPr marL="0" marR="0" lvl="0" indent="0" algn="l" rtl="0">
              <a:spcBef>
                <a:spcPts val="0"/>
              </a:spcBef>
              <a:spcAft>
                <a:spcPts val="0"/>
              </a:spcAft>
              <a:buNone/>
            </a:pPr>
            <a:r>
              <a:rPr lang="en-GB" sz="1000">
                <a:solidFill>
                  <a:srgbClr val="A5A5A5"/>
                </a:solidFill>
                <a:latin typeface="Arial"/>
                <a:ea typeface="Arial"/>
                <a:cs typeface="Arial"/>
                <a:sym typeface="Arial"/>
              </a:rPr>
              <a:t>|  </a:t>
            </a:r>
            <a:fld id="{00000000-1234-1234-1234-123412341234}" type="slidenum">
              <a:rPr lang="en-GB" sz="1000">
                <a:solidFill>
                  <a:srgbClr val="A5A5A5"/>
                </a:solidFill>
                <a:latin typeface="Arial"/>
                <a:ea typeface="Arial"/>
                <a:cs typeface="Arial"/>
                <a:sym typeface="Arial"/>
              </a:rPr>
              <a:t>57</a:t>
            </a:fld>
            <a:endParaRPr sz="1000">
              <a:solidFill>
                <a:srgbClr val="A5A5A5"/>
              </a:solidFill>
              <a:latin typeface="Arial"/>
              <a:ea typeface="Arial"/>
              <a:cs typeface="Arial"/>
              <a:sym typeface="Arial"/>
            </a:endParaRPr>
          </a:p>
        </p:txBody>
      </p:sp>
      <p:grpSp>
        <p:nvGrpSpPr>
          <p:cNvPr id="593" name="Google Shape;593;p57"/>
          <p:cNvGrpSpPr/>
          <p:nvPr/>
        </p:nvGrpSpPr>
        <p:grpSpPr>
          <a:xfrm>
            <a:off x="552481" y="3372281"/>
            <a:ext cx="10905555" cy="2329447"/>
            <a:chOff x="694562" y="3816172"/>
            <a:chExt cx="10621393" cy="1997625"/>
          </a:xfrm>
        </p:grpSpPr>
        <p:sp>
          <p:nvSpPr>
            <p:cNvPr id="594" name="Google Shape;594;p57"/>
            <p:cNvSpPr/>
            <p:nvPr/>
          </p:nvSpPr>
          <p:spPr>
            <a:xfrm>
              <a:off x="694562" y="3822286"/>
              <a:ext cx="3319185" cy="1991511"/>
            </a:xfrm>
            <a:custGeom>
              <a:avLst/>
              <a:gdLst/>
              <a:ahLst/>
              <a:cxnLst/>
              <a:rect l="l" t="t" r="r" b="b"/>
              <a:pathLst>
                <a:path w="3319185" h="1991511" extrusionOk="0">
                  <a:moveTo>
                    <a:pt x="0" y="0"/>
                  </a:moveTo>
                  <a:lnTo>
                    <a:pt x="3319185" y="0"/>
                  </a:lnTo>
                  <a:lnTo>
                    <a:pt x="3319185" y="1991511"/>
                  </a:lnTo>
                  <a:lnTo>
                    <a:pt x="0" y="1991511"/>
                  </a:lnTo>
                  <a:lnTo>
                    <a:pt x="0" y="0"/>
                  </a:lnTo>
                  <a:close/>
                </a:path>
              </a:pathLst>
            </a:custGeom>
            <a:solidFill>
              <a:schemeClr val="accent1"/>
            </a:solidFill>
            <a:ln>
              <a:noFill/>
            </a:ln>
            <a:effectLst>
              <a:outerShdw blurRad="57150" dist="19050" dir="5400000" algn="ctr" rotWithShape="0">
                <a:srgbClr val="000000">
                  <a:alpha val="62745"/>
                </a:srgbClr>
              </a:outerShdw>
            </a:effectLst>
          </p:spPr>
          <p:txBody>
            <a:bodyPr spcFirstLastPara="1" wrap="square" lIns="76200" tIns="76200" rIns="76200" bIns="76200" anchor="ctr" anchorCtr="0">
              <a:noAutofit/>
            </a:bodyPr>
            <a:lstStyle/>
            <a:p>
              <a:pPr lvl="0" algn="ctr">
                <a:lnSpc>
                  <a:spcPct val="90000"/>
                </a:lnSpc>
                <a:buClr>
                  <a:schemeClr val="dk1"/>
                </a:buClr>
                <a:buSzPts val="2000"/>
              </a:pPr>
              <a:r>
                <a:rPr lang="en-GB" sz="2000" b="1" dirty="0">
                  <a:solidFill>
                    <a:schemeClr val="dk1"/>
                  </a:solidFill>
                </a:rPr>
                <a:t>Tazze </a:t>
              </a:r>
              <a:r>
                <a:rPr lang="en-GB" sz="2000" b="1" dirty="0" err="1">
                  <a:solidFill>
                    <a:schemeClr val="dk1"/>
                  </a:solidFill>
                </a:rPr>
                <a:t>riciclabili</a:t>
              </a:r>
              <a:r>
                <a:rPr lang="en-GB" sz="2000" b="1" dirty="0">
                  <a:solidFill>
                    <a:schemeClr val="dk1"/>
                  </a:solidFill>
                </a:rPr>
                <a:t> Keurig
</a:t>
              </a:r>
              <a:r>
                <a:rPr lang="en-GB" sz="1800" u="sng" dirty="0">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https://topclassactions.com/lawsuit-settlements/consumer-products/beverages/905401-keurig-cant-escape-recyclable-k-cups-class-action/</a:t>
              </a:r>
              <a:endParaRPr sz="1800" dirty="0">
                <a:solidFill>
                  <a:schemeClr val="dk1"/>
                </a:solidFill>
                <a:latin typeface="Arial"/>
                <a:ea typeface="Arial"/>
                <a:cs typeface="Arial"/>
                <a:sym typeface="Arial"/>
              </a:endParaRPr>
            </a:p>
          </p:txBody>
        </p:sp>
        <p:sp>
          <p:nvSpPr>
            <p:cNvPr id="595" name="Google Shape;595;p57"/>
            <p:cNvSpPr/>
            <p:nvPr/>
          </p:nvSpPr>
          <p:spPr>
            <a:xfrm>
              <a:off x="4345666" y="3816172"/>
              <a:ext cx="3319185" cy="1991511"/>
            </a:xfrm>
            <a:custGeom>
              <a:avLst/>
              <a:gdLst/>
              <a:ahLst/>
              <a:cxnLst/>
              <a:rect l="l" t="t" r="r" b="b"/>
              <a:pathLst>
                <a:path w="3319185" h="1991511" extrusionOk="0">
                  <a:moveTo>
                    <a:pt x="0" y="0"/>
                  </a:moveTo>
                  <a:lnTo>
                    <a:pt x="3319185" y="0"/>
                  </a:lnTo>
                  <a:lnTo>
                    <a:pt x="3319185" y="1991511"/>
                  </a:lnTo>
                  <a:lnTo>
                    <a:pt x="0" y="1991511"/>
                  </a:lnTo>
                  <a:lnTo>
                    <a:pt x="0" y="0"/>
                  </a:lnTo>
                  <a:close/>
                </a:path>
              </a:pathLst>
            </a:custGeom>
            <a:solidFill>
              <a:schemeClr val="accent1"/>
            </a:solidFill>
            <a:ln>
              <a:noFill/>
            </a:ln>
            <a:effectLst>
              <a:outerShdw blurRad="57150" dist="19050" dir="5400000" algn="ctr" rotWithShape="0">
                <a:srgbClr val="000000">
                  <a:alpha val="62745"/>
                </a:srgbClr>
              </a:outerShdw>
            </a:effectLst>
          </p:spPr>
          <p:txBody>
            <a:bodyPr spcFirstLastPara="1" wrap="square" lIns="76200" tIns="76200" rIns="76200" bIns="76200" anchor="ctr" anchorCtr="0">
              <a:noAutofit/>
            </a:bodyPr>
            <a:lstStyle/>
            <a:p>
              <a:pPr lvl="0" algn="ctr">
                <a:lnSpc>
                  <a:spcPct val="90000"/>
                </a:lnSpc>
                <a:buClr>
                  <a:schemeClr val="dk1"/>
                </a:buClr>
                <a:buSzPts val="2000"/>
              </a:pPr>
              <a:r>
                <a:rPr lang="en-GB" sz="2000" b="1" dirty="0">
                  <a:solidFill>
                    <a:schemeClr val="dk1"/>
                  </a:solidFill>
                </a:rPr>
                <a:t>Coca-Cola's </a:t>
              </a:r>
              <a:r>
                <a:rPr lang="en-GB" sz="2000" b="1" dirty="0" err="1">
                  <a:solidFill>
                    <a:schemeClr val="dk1"/>
                  </a:solidFill>
                </a:rPr>
                <a:t>PlantBottle</a:t>
              </a:r>
              <a:r>
                <a:rPr lang="en-GB" sz="2000" b="1" dirty="0">
                  <a:solidFill>
                    <a:schemeClr val="dk1"/>
                  </a:solidFill>
                </a:rPr>
                <a:t>
</a:t>
              </a:r>
              <a:r>
                <a:rPr lang="en-GB" sz="1800" u="sng" dirty="0">
                  <a:solidFill>
                    <a:schemeClr val="lt1"/>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https://www.ibtimes.com/coca-cola-company-ko-busted-greenwashing-plantbottle-marketing-exaggerated-1402409</a:t>
              </a:r>
              <a:endParaRPr sz="1800" dirty="0">
                <a:solidFill>
                  <a:schemeClr val="dk1"/>
                </a:solidFill>
                <a:latin typeface="Arial"/>
                <a:ea typeface="Arial"/>
                <a:cs typeface="Arial"/>
                <a:sym typeface="Arial"/>
              </a:endParaRPr>
            </a:p>
          </p:txBody>
        </p:sp>
        <p:sp>
          <p:nvSpPr>
            <p:cNvPr id="596" name="Google Shape;596;p57"/>
            <p:cNvSpPr/>
            <p:nvPr/>
          </p:nvSpPr>
          <p:spPr>
            <a:xfrm>
              <a:off x="7996770" y="3816172"/>
              <a:ext cx="3319185" cy="1991511"/>
            </a:xfrm>
            <a:custGeom>
              <a:avLst/>
              <a:gdLst/>
              <a:ahLst/>
              <a:cxnLst/>
              <a:rect l="l" t="t" r="r" b="b"/>
              <a:pathLst>
                <a:path w="3319185" h="1991511" extrusionOk="0">
                  <a:moveTo>
                    <a:pt x="0" y="0"/>
                  </a:moveTo>
                  <a:lnTo>
                    <a:pt x="3319185" y="0"/>
                  </a:lnTo>
                  <a:lnTo>
                    <a:pt x="3319185" y="1991511"/>
                  </a:lnTo>
                  <a:lnTo>
                    <a:pt x="0" y="1991511"/>
                  </a:lnTo>
                  <a:lnTo>
                    <a:pt x="0" y="0"/>
                  </a:lnTo>
                  <a:close/>
                </a:path>
              </a:pathLst>
            </a:custGeom>
            <a:solidFill>
              <a:schemeClr val="accent1"/>
            </a:solidFill>
            <a:ln>
              <a:noFill/>
            </a:ln>
            <a:effectLst>
              <a:outerShdw blurRad="57150" dist="19050" dir="5400000" algn="ctr" rotWithShape="0">
                <a:srgbClr val="000000">
                  <a:alpha val="62745"/>
                </a:srgbClr>
              </a:outerShdw>
            </a:effectLst>
          </p:spPr>
          <p:txBody>
            <a:bodyPr spcFirstLastPara="1" wrap="square" lIns="76200" tIns="76200" rIns="76200" bIns="76200" anchor="ctr" anchorCtr="0">
              <a:noAutofit/>
            </a:bodyPr>
            <a:lstStyle/>
            <a:p>
              <a:pPr lvl="0" algn="ctr">
                <a:lnSpc>
                  <a:spcPct val="90000"/>
                </a:lnSpc>
                <a:buClr>
                  <a:schemeClr val="dk1"/>
                </a:buClr>
                <a:buSzPts val="2000"/>
              </a:pPr>
              <a:r>
                <a:rPr lang="it-IT" sz="2000" b="1" dirty="0">
                  <a:solidFill>
                    <a:schemeClr val="dk1"/>
                  </a:solidFill>
                </a:rPr>
                <a:t>Imballaggio Tetra Pak 100% riciclabile
</a:t>
              </a:r>
              <a:r>
                <a:rPr lang="en-GB" sz="1800" u="sng" dirty="0">
                  <a:solidFill>
                    <a:schemeClr val="lt1"/>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https://www.duh.de/presse/pressemitteilungen/pressemitteilung/tetra-pak-verliert-vor-gericht-gegen-duh-und-setzt-weiter-auf-greenwashing/</a:t>
              </a:r>
              <a:endParaRPr sz="1800" dirty="0">
                <a:solidFill>
                  <a:schemeClr val="dk1"/>
                </a:solidFill>
                <a:latin typeface="Arial"/>
                <a:ea typeface="Arial"/>
                <a:cs typeface="Arial"/>
                <a:sym typeface="Arial"/>
              </a:endParaRPr>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58"/>
          <p:cNvSpPr txBox="1">
            <a:spLocks noGrp="1"/>
          </p:cNvSpPr>
          <p:nvPr>
            <p:ph type="title"/>
          </p:nvPr>
        </p:nvSpPr>
        <p:spPr>
          <a:xfrm>
            <a:off x="410400" y="1026624"/>
            <a:ext cx="10515600" cy="645616"/>
          </a:xfrm>
          <a:prstGeom prst="rect">
            <a:avLst/>
          </a:prstGeom>
          <a:noFill/>
          <a:ln>
            <a:noFill/>
          </a:ln>
        </p:spPr>
        <p:txBody>
          <a:bodyPr spcFirstLastPara="1" wrap="square" lIns="91425" tIns="45700" rIns="91425" bIns="45700" anchor="t" anchorCtr="0">
            <a:normAutofit fontScale="90000"/>
          </a:bodyPr>
          <a:lstStyle/>
          <a:p>
            <a:pPr lvl="0">
              <a:buSzPts val="4000"/>
            </a:pPr>
            <a:r>
              <a:rPr lang="it-IT"/>
              <a:t>Caso 4: Reclami sull'imballaggio dei cosmetici
</a:t>
            </a:r>
            <a:endParaRPr/>
          </a:p>
        </p:txBody>
      </p:sp>
      <p:sp>
        <p:nvSpPr>
          <p:cNvPr id="603" name="Google Shape;603;p58"/>
          <p:cNvSpPr txBox="1">
            <a:spLocks noGrp="1"/>
          </p:cNvSpPr>
          <p:nvPr>
            <p:ph type="body" idx="1"/>
          </p:nvPr>
        </p:nvSpPr>
        <p:spPr>
          <a:xfrm>
            <a:off x="410400" y="1951846"/>
            <a:ext cx="10515600" cy="506219"/>
          </a:xfrm>
          <a:prstGeom prst="rect">
            <a:avLst/>
          </a:prstGeom>
          <a:noFill/>
          <a:ln>
            <a:noFill/>
          </a:ln>
        </p:spPr>
        <p:txBody>
          <a:bodyPr spcFirstLastPara="1" wrap="square" lIns="91425" tIns="45700" rIns="91425" bIns="45700" anchor="t" anchorCtr="0">
            <a:noAutofit/>
          </a:bodyPr>
          <a:lstStyle/>
          <a:p>
            <a:pPr marL="180975" lvl="0" indent="-203200">
              <a:spcBef>
                <a:spcPts val="0"/>
              </a:spcBef>
              <a:buSzPts val="3200"/>
            </a:pPr>
            <a:r>
              <a:rPr lang="it-IT" sz="2800" dirty="0"/>
              <a:t>Molti tipi di indicazioni sono utilizzati negli imballaggi dei cosmetici</a:t>
            </a:r>
            <a:endParaRPr sz="2800" dirty="0"/>
          </a:p>
        </p:txBody>
      </p:sp>
      <p:sp>
        <p:nvSpPr>
          <p:cNvPr id="604" name="Google Shape;604;p58"/>
          <p:cNvSpPr txBox="1">
            <a:spLocks noGrp="1"/>
          </p:cNvSpPr>
          <p:nvPr>
            <p:ph type="sldNum" idx="12"/>
          </p:nvPr>
        </p:nvSpPr>
        <p:spPr>
          <a:xfrm>
            <a:off x="11815763" y="6489700"/>
            <a:ext cx="376237" cy="254000"/>
          </a:xfrm>
          <a:prstGeom prst="rect">
            <a:avLst/>
          </a:prstGeom>
          <a:noFill/>
          <a:ln>
            <a:noFill/>
          </a:ln>
        </p:spPr>
        <p:txBody>
          <a:bodyPr spcFirstLastPara="1" wrap="square" lIns="0" tIns="45700" rIns="91425" bIns="45700" anchor="b" anchorCtr="0">
            <a:noAutofit/>
          </a:bodyPr>
          <a:lstStyle/>
          <a:p>
            <a:pPr marL="0" marR="0" lvl="0" indent="0" algn="l" rtl="0">
              <a:spcBef>
                <a:spcPts val="0"/>
              </a:spcBef>
              <a:spcAft>
                <a:spcPts val="0"/>
              </a:spcAft>
              <a:buNone/>
            </a:pPr>
            <a:r>
              <a:rPr lang="en-GB" sz="1000">
                <a:solidFill>
                  <a:srgbClr val="A5A5A5"/>
                </a:solidFill>
                <a:latin typeface="Arial"/>
                <a:ea typeface="Arial"/>
                <a:cs typeface="Arial"/>
                <a:sym typeface="Arial"/>
              </a:rPr>
              <a:t>|  </a:t>
            </a:r>
            <a:fld id="{00000000-1234-1234-1234-123412341234}" type="slidenum">
              <a:rPr lang="en-GB" sz="1000">
                <a:solidFill>
                  <a:srgbClr val="A5A5A5"/>
                </a:solidFill>
                <a:latin typeface="Arial"/>
                <a:ea typeface="Arial"/>
                <a:cs typeface="Arial"/>
                <a:sym typeface="Arial"/>
              </a:rPr>
              <a:t>58</a:t>
            </a:fld>
            <a:endParaRPr sz="1000">
              <a:solidFill>
                <a:srgbClr val="A5A5A5"/>
              </a:solidFill>
              <a:latin typeface="Arial"/>
              <a:ea typeface="Arial"/>
              <a:cs typeface="Arial"/>
              <a:sym typeface="Arial"/>
            </a:endParaRPr>
          </a:p>
        </p:txBody>
      </p:sp>
      <p:grpSp>
        <p:nvGrpSpPr>
          <p:cNvPr id="605" name="Google Shape;605;p58"/>
          <p:cNvGrpSpPr/>
          <p:nvPr/>
        </p:nvGrpSpPr>
        <p:grpSpPr>
          <a:xfrm>
            <a:off x="597741" y="2737671"/>
            <a:ext cx="10996516" cy="3324528"/>
            <a:chOff x="3223" y="68213"/>
            <a:chExt cx="10996516" cy="3324528"/>
          </a:xfrm>
        </p:grpSpPr>
        <p:sp>
          <p:nvSpPr>
            <p:cNvPr id="606" name="Google Shape;606;p58"/>
            <p:cNvSpPr/>
            <p:nvPr/>
          </p:nvSpPr>
          <p:spPr>
            <a:xfrm>
              <a:off x="3223" y="68213"/>
              <a:ext cx="2557329" cy="1534397"/>
            </a:xfrm>
            <a:prstGeom prst="rect">
              <a:avLst/>
            </a:prstGeom>
            <a:solidFill>
              <a:srgbClr val="2998C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58"/>
            <p:cNvSpPr txBox="1"/>
            <p:nvPr/>
          </p:nvSpPr>
          <p:spPr>
            <a:xfrm>
              <a:off x="3223" y="68213"/>
              <a:ext cx="2557329" cy="1534397"/>
            </a:xfrm>
            <a:prstGeom prst="rect">
              <a:avLst/>
            </a:prstGeom>
            <a:noFill/>
            <a:ln>
              <a:noFill/>
            </a:ln>
          </p:spPr>
          <p:txBody>
            <a:bodyPr spcFirstLastPara="1" wrap="square" lIns="91425" tIns="91425" rIns="91425" bIns="91425" anchor="ctr" anchorCtr="0">
              <a:noAutofit/>
            </a:bodyPr>
            <a:lstStyle/>
            <a:p>
              <a:pPr lvl="0" algn="ctr">
                <a:lnSpc>
                  <a:spcPct val="90000"/>
                </a:lnSpc>
                <a:buClr>
                  <a:schemeClr val="dk1"/>
                </a:buClr>
                <a:buSzPts val="2400"/>
              </a:pPr>
              <a:r>
                <a:rPr lang="en-GB" sz="2400" b="1" dirty="0" err="1">
                  <a:solidFill>
                    <a:schemeClr val="dk1"/>
                  </a:solidFill>
                </a:rPr>
                <a:t>Impronta</a:t>
              </a:r>
              <a:r>
                <a:rPr lang="en-GB" sz="2400" b="1" dirty="0">
                  <a:solidFill>
                    <a:schemeClr val="dk1"/>
                  </a:solidFill>
                </a:rPr>
                <a:t> </a:t>
              </a:r>
              <a:r>
                <a:rPr lang="en-GB" sz="2400" b="1" dirty="0" err="1">
                  <a:solidFill>
                    <a:schemeClr val="dk1"/>
                  </a:solidFill>
                </a:rPr>
                <a:t>ambientale</a:t>
              </a:r>
              <a:endParaRPr dirty="0"/>
            </a:p>
          </p:txBody>
        </p:sp>
        <p:sp>
          <p:nvSpPr>
            <p:cNvPr id="608" name="Google Shape;608;p58"/>
            <p:cNvSpPr/>
            <p:nvPr/>
          </p:nvSpPr>
          <p:spPr>
            <a:xfrm>
              <a:off x="2816286" y="68213"/>
              <a:ext cx="2557329" cy="1534397"/>
            </a:xfrm>
            <a:prstGeom prst="rect">
              <a:avLst/>
            </a:prstGeom>
            <a:solidFill>
              <a:srgbClr val="329FD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58"/>
            <p:cNvSpPr txBox="1"/>
            <p:nvPr/>
          </p:nvSpPr>
          <p:spPr>
            <a:xfrm>
              <a:off x="2816286" y="68213"/>
              <a:ext cx="2557329" cy="1534397"/>
            </a:xfrm>
            <a:prstGeom prst="rect">
              <a:avLst/>
            </a:prstGeom>
            <a:noFill/>
            <a:ln>
              <a:noFill/>
            </a:ln>
          </p:spPr>
          <p:txBody>
            <a:bodyPr spcFirstLastPara="1" wrap="square" lIns="91425" tIns="91425" rIns="91425" bIns="91425" anchor="ctr" anchorCtr="0">
              <a:noAutofit/>
            </a:bodyPr>
            <a:lstStyle/>
            <a:p>
              <a:pPr lvl="0" algn="ctr">
                <a:lnSpc>
                  <a:spcPct val="90000"/>
                </a:lnSpc>
                <a:buClr>
                  <a:schemeClr val="dk1"/>
                </a:buClr>
                <a:buSzPts val="2400"/>
              </a:pPr>
              <a:r>
                <a:rPr lang="en-GB" sz="2400" b="1" dirty="0" err="1">
                  <a:solidFill>
                    <a:schemeClr val="dk1"/>
                  </a:solidFill>
                </a:rPr>
                <a:t>Ottimizzazione</a:t>
              </a:r>
              <a:r>
                <a:rPr lang="en-GB" sz="2400" b="1" dirty="0">
                  <a:solidFill>
                    <a:schemeClr val="dk1"/>
                  </a:solidFill>
                </a:rPr>
                <a:t> </a:t>
              </a:r>
              <a:r>
                <a:rPr lang="en-GB" sz="2400" b="1" dirty="0" err="1">
                  <a:solidFill>
                    <a:schemeClr val="dk1"/>
                  </a:solidFill>
                </a:rPr>
                <a:t>delle</a:t>
              </a:r>
              <a:r>
                <a:rPr lang="en-GB" sz="2400" b="1" dirty="0">
                  <a:solidFill>
                    <a:schemeClr val="dk1"/>
                  </a:solidFill>
                </a:rPr>
                <a:t> </a:t>
              </a:r>
              <a:r>
                <a:rPr lang="en-GB" sz="2400" b="1" dirty="0" err="1">
                  <a:solidFill>
                    <a:schemeClr val="dk1"/>
                  </a:solidFill>
                </a:rPr>
                <a:t>risorse</a:t>
              </a:r>
              <a:endParaRPr dirty="0"/>
            </a:p>
          </p:txBody>
        </p:sp>
        <p:sp>
          <p:nvSpPr>
            <p:cNvPr id="610" name="Google Shape;610;p58"/>
            <p:cNvSpPr/>
            <p:nvPr/>
          </p:nvSpPr>
          <p:spPr>
            <a:xfrm>
              <a:off x="5629348" y="68213"/>
              <a:ext cx="2557329" cy="1534397"/>
            </a:xfrm>
            <a:prstGeom prst="rect">
              <a:avLst/>
            </a:prstGeom>
            <a:solidFill>
              <a:srgbClr val="42A5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58"/>
            <p:cNvSpPr txBox="1"/>
            <p:nvPr/>
          </p:nvSpPr>
          <p:spPr>
            <a:xfrm>
              <a:off x="5629348" y="68213"/>
              <a:ext cx="2557329" cy="1534397"/>
            </a:xfrm>
            <a:prstGeom prst="rect">
              <a:avLst/>
            </a:prstGeom>
            <a:noFill/>
            <a:ln>
              <a:noFill/>
            </a:ln>
          </p:spPr>
          <p:txBody>
            <a:bodyPr spcFirstLastPara="1" wrap="square" lIns="91425" tIns="91425" rIns="91425" bIns="91425" anchor="ctr" anchorCtr="0">
              <a:noAutofit/>
            </a:bodyPr>
            <a:lstStyle/>
            <a:p>
              <a:pPr lvl="0" algn="ctr">
                <a:lnSpc>
                  <a:spcPct val="90000"/>
                </a:lnSpc>
                <a:buClr>
                  <a:schemeClr val="dk1"/>
                </a:buClr>
                <a:buSzPts val="2400"/>
              </a:pPr>
              <a:r>
                <a:rPr lang="en-GB" sz="2400" b="1" dirty="0" err="1">
                  <a:solidFill>
                    <a:schemeClr val="dk1"/>
                  </a:solidFill>
                </a:rPr>
                <a:t>Materiali</a:t>
              </a:r>
              <a:r>
                <a:rPr lang="en-GB" sz="2400" b="1" dirty="0">
                  <a:solidFill>
                    <a:schemeClr val="dk1"/>
                  </a:solidFill>
                </a:rPr>
                <a:t> </a:t>
              </a:r>
              <a:r>
                <a:rPr lang="en-GB" sz="2400" b="1" dirty="0" err="1">
                  <a:solidFill>
                    <a:schemeClr val="dk1"/>
                  </a:solidFill>
                </a:rPr>
                <a:t>rinnovabili</a:t>
              </a:r>
              <a:endParaRPr dirty="0"/>
            </a:p>
          </p:txBody>
        </p:sp>
        <p:sp>
          <p:nvSpPr>
            <p:cNvPr id="612" name="Google Shape;612;p58"/>
            <p:cNvSpPr/>
            <p:nvPr/>
          </p:nvSpPr>
          <p:spPr>
            <a:xfrm>
              <a:off x="8442410" y="68213"/>
              <a:ext cx="2557329" cy="1534397"/>
            </a:xfrm>
            <a:prstGeom prst="rect">
              <a:avLst/>
            </a:prstGeom>
            <a:solidFill>
              <a:srgbClr val="54AAD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58"/>
            <p:cNvSpPr txBox="1"/>
            <p:nvPr/>
          </p:nvSpPr>
          <p:spPr>
            <a:xfrm>
              <a:off x="8442410" y="68213"/>
              <a:ext cx="2557329" cy="1534397"/>
            </a:xfrm>
            <a:prstGeom prst="rect">
              <a:avLst/>
            </a:prstGeom>
            <a:noFill/>
            <a:ln>
              <a:noFill/>
            </a:ln>
          </p:spPr>
          <p:txBody>
            <a:bodyPr spcFirstLastPara="1" wrap="square" lIns="91425" tIns="91425" rIns="91425" bIns="91425" anchor="ctr" anchorCtr="0">
              <a:noAutofit/>
            </a:bodyPr>
            <a:lstStyle/>
            <a:p>
              <a:pPr lvl="0" algn="ctr">
                <a:lnSpc>
                  <a:spcPct val="90000"/>
                </a:lnSpc>
                <a:buClr>
                  <a:schemeClr val="dk1"/>
                </a:buClr>
                <a:buSzPts val="2400"/>
              </a:pPr>
              <a:r>
                <a:rPr lang="en-GB" sz="2400" b="1" dirty="0" err="1">
                  <a:solidFill>
                    <a:schemeClr val="dk1"/>
                  </a:solidFill>
                </a:rPr>
                <a:t>Contenuto</a:t>
              </a:r>
              <a:r>
                <a:rPr lang="en-GB" sz="2400" b="1" dirty="0">
                  <a:solidFill>
                    <a:schemeClr val="dk1"/>
                  </a:solidFill>
                </a:rPr>
                <a:t> </a:t>
              </a:r>
              <a:r>
                <a:rPr lang="en-GB" sz="2400" b="1" dirty="0" err="1">
                  <a:solidFill>
                    <a:schemeClr val="dk1"/>
                  </a:solidFill>
                </a:rPr>
                <a:t>riciclato</a:t>
              </a:r>
              <a:endParaRPr dirty="0"/>
            </a:p>
          </p:txBody>
        </p:sp>
        <p:sp>
          <p:nvSpPr>
            <p:cNvPr id="614" name="Google Shape;614;p58"/>
            <p:cNvSpPr/>
            <p:nvPr/>
          </p:nvSpPr>
          <p:spPr>
            <a:xfrm>
              <a:off x="3223" y="1858344"/>
              <a:ext cx="2557329" cy="1534397"/>
            </a:xfrm>
            <a:prstGeom prst="rect">
              <a:avLst/>
            </a:prstGeom>
            <a:solidFill>
              <a:srgbClr val="65B1D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58"/>
            <p:cNvSpPr txBox="1"/>
            <p:nvPr/>
          </p:nvSpPr>
          <p:spPr>
            <a:xfrm>
              <a:off x="3223" y="1858344"/>
              <a:ext cx="2557329" cy="1534397"/>
            </a:xfrm>
            <a:prstGeom prst="rect">
              <a:avLst/>
            </a:prstGeom>
            <a:noFill/>
            <a:ln>
              <a:noFill/>
            </a:ln>
          </p:spPr>
          <p:txBody>
            <a:bodyPr spcFirstLastPara="1" wrap="square" lIns="91425" tIns="91425" rIns="91425" bIns="91425" anchor="ctr" anchorCtr="0">
              <a:noAutofit/>
            </a:bodyPr>
            <a:lstStyle/>
            <a:p>
              <a:pPr lvl="0" algn="ctr">
                <a:lnSpc>
                  <a:spcPct val="90000"/>
                </a:lnSpc>
                <a:buClr>
                  <a:schemeClr val="dk1"/>
                </a:buClr>
                <a:buSzPts val="2400"/>
              </a:pPr>
              <a:r>
                <a:rPr lang="en-GB" sz="2400" b="1" dirty="0" err="1">
                  <a:solidFill>
                    <a:schemeClr val="dk1"/>
                  </a:solidFill>
                </a:rPr>
                <a:t>Riciclabilità</a:t>
              </a:r>
              <a:endParaRPr dirty="0"/>
            </a:p>
          </p:txBody>
        </p:sp>
        <p:sp>
          <p:nvSpPr>
            <p:cNvPr id="616" name="Google Shape;616;p58"/>
            <p:cNvSpPr/>
            <p:nvPr/>
          </p:nvSpPr>
          <p:spPr>
            <a:xfrm>
              <a:off x="2816286" y="1858344"/>
              <a:ext cx="2557329" cy="1534397"/>
            </a:xfrm>
            <a:prstGeom prst="rect">
              <a:avLst/>
            </a:prstGeom>
            <a:solidFill>
              <a:srgbClr val="75B8E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58"/>
            <p:cNvSpPr txBox="1"/>
            <p:nvPr/>
          </p:nvSpPr>
          <p:spPr>
            <a:xfrm>
              <a:off x="2816286" y="1858344"/>
              <a:ext cx="2557329" cy="1534397"/>
            </a:xfrm>
            <a:prstGeom prst="rect">
              <a:avLst/>
            </a:prstGeom>
            <a:noFill/>
            <a:ln>
              <a:noFill/>
            </a:ln>
          </p:spPr>
          <p:txBody>
            <a:bodyPr spcFirstLastPara="1" wrap="square" lIns="91425" tIns="91425" rIns="91425" bIns="91425" anchor="ctr" anchorCtr="0">
              <a:noAutofit/>
            </a:bodyPr>
            <a:lstStyle/>
            <a:p>
              <a:pPr lvl="0" algn="ctr">
                <a:lnSpc>
                  <a:spcPct val="90000"/>
                </a:lnSpc>
                <a:buClr>
                  <a:schemeClr val="dk1"/>
                </a:buClr>
                <a:buSzPts val="2400"/>
              </a:pPr>
              <a:r>
                <a:rPr lang="en-GB" sz="2400" b="1" dirty="0" err="1">
                  <a:solidFill>
                    <a:schemeClr val="dk1"/>
                  </a:solidFill>
                </a:rPr>
                <a:t>Compostabilità</a:t>
              </a:r>
              <a:r>
                <a:rPr lang="en-GB" sz="2400" b="1" dirty="0">
                  <a:solidFill>
                    <a:schemeClr val="dk1"/>
                  </a:solidFill>
                </a:rPr>
                <a:t> e </a:t>
              </a:r>
              <a:r>
                <a:rPr lang="en-GB" sz="2400" b="1" dirty="0" err="1">
                  <a:solidFill>
                    <a:schemeClr val="dk1"/>
                  </a:solidFill>
                </a:rPr>
                <a:t>biodegradabilità</a:t>
              </a:r>
              <a:endParaRPr dirty="0"/>
            </a:p>
          </p:txBody>
        </p:sp>
        <p:sp>
          <p:nvSpPr>
            <p:cNvPr id="618" name="Google Shape;618;p58"/>
            <p:cNvSpPr/>
            <p:nvPr/>
          </p:nvSpPr>
          <p:spPr>
            <a:xfrm>
              <a:off x="5629348" y="1858344"/>
              <a:ext cx="2557329" cy="1534397"/>
            </a:xfrm>
            <a:prstGeom prst="rect">
              <a:avLst/>
            </a:prstGeom>
            <a:solidFill>
              <a:srgbClr val="87BF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58"/>
            <p:cNvSpPr txBox="1"/>
            <p:nvPr/>
          </p:nvSpPr>
          <p:spPr>
            <a:xfrm>
              <a:off x="5629348" y="1858344"/>
              <a:ext cx="2557329" cy="1534397"/>
            </a:xfrm>
            <a:prstGeom prst="rect">
              <a:avLst/>
            </a:prstGeom>
            <a:noFill/>
            <a:ln>
              <a:noFill/>
            </a:ln>
          </p:spPr>
          <p:txBody>
            <a:bodyPr spcFirstLastPara="1" wrap="square" lIns="91425" tIns="91425" rIns="91425" bIns="91425" anchor="ctr" anchorCtr="0">
              <a:noAutofit/>
            </a:bodyPr>
            <a:lstStyle/>
            <a:p>
              <a:pPr lvl="0" algn="ctr">
                <a:lnSpc>
                  <a:spcPct val="90000"/>
                </a:lnSpc>
                <a:buClr>
                  <a:schemeClr val="dk1"/>
                </a:buClr>
                <a:buSzPts val="2400"/>
              </a:pPr>
              <a:r>
                <a:rPr lang="en-GB" sz="2400" b="1" dirty="0" err="1">
                  <a:solidFill>
                    <a:schemeClr val="dk1"/>
                  </a:solidFill>
                </a:rPr>
                <a:t>Riutilizzabilità</a:t>
              </a:r>
              <a:r>
                <a:rPr lang="en-GB" sz="2400" b="1" dirty="0">
                  <a:solidFill>
                    <a:schemeClr val="dk1"/>
                  </a:solidFill>
                </a:rPr>
                <a:t>, </a:t>
              </a:r>
              <a:r>
                <a:rPr lang="en-GB" sz="2400" b="1" dirty="0" err="1">
                  <a:solidFill>
                    <a:schemeClr val="dk1"/>
                  </a:solidFill>
                </a:rPr>
                <a:t>ricaricabilità</a:t>
              </a:r>
              <a:r>
                <a:rPr lang="en-GB" sz="2400" b="1" dirty="0">
                  <a:solidFill>
                    <a:schemeClr val="dk1"/>
                  </a:solidFill>
                </a:rPr>
                <a:t> e </a:t>
              </a:r>
              <a:r>
                <a:rPr lang="en-GB" sz="2400" b="1" dirty="0" err="1">
                  <a:solidFill>
                    <a:schemeClr val="dk1"/>
                  </a:solidFill>
                </a:rPr>
                <a:t>ricaricabilità</a:t>
              </a:r>
              <a:endParaRPr dirty="0"/>
            </a:p>
          </p:txBody>
        </p:sp>
        <p:sp>
          <p:nvSpPr>
            <p:cNvPr id="620" name="Google Shape;620;p58"/>
            <p:cNvSpPr/>
            <p:nvPr/>
          </p:nvSpPr>
          <p:spPr>
            <a:xfrm>
              <a:off x="8442410" y="1858344"/>
              <a:ext cx="2557329" cy="1534397"/>
            </a:xfrm>
            <a:prstGeom prst="rect">
              <a:avLst/>
            </a:prstGeom>
            <a:solidFill>
              <a:srgbClr val="97C6E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58"/>
            <p:cNvSpPr txBox="1"/>
            <p:nvPr/>
          </p:nvSpPr>
          <p:spPr>
            <a:xfrm>
              <a:off x="8442410" y="1858344"/>
              <a:ext cx="2557329" cy="1534397"/>
            </a:xfrm>
            <a:prstGeom prst="rect">
              <a:avLst/>
            </a:prstGeom>
            <a:noFill/>
            <a:ln>
              <a:noFill/>
            </a:ln>
          </p:spPr>
          <p:txBody>
            <a:bodyPr spcFirstLastPara="1" wrap="square" lIns="91425" tIns="91425" rIns="91425" bIns="91425" anchor="ctr" anchorCtr="0">
              <a:noAutofit/>
            </a:bodyPr>
            <a:lstStyle/>
            <a:p>
              <a:pPr lvl="0" algn="ctr">
                <a:lnSpc>
                  <a:spcPct val="90000"/>
                </a:lnSpc>
                <a:buClr>
                  <a:schemeClr val="dk1"/>
                </a:buClr>
                <a:buSzPts val="2400"/>
              </a:pPr>
              <a:r>
                <a:rPr lang="en-GB" sz="2400" b="1" dirty="0">
                  <a:solidFill>
                    <a:schemeClr val="dk1"/>
                  </a:solidFill>
                </a:rPr>
                <a:t>"</a:t>
              </a:r>
              <a:r>
                <a:rPr lang="en-GB" sz="2400" b="1" dirty="0" err="1">
                  <a:solidFill>
                    <a:schemeClr val="dk1"/>
                  </a:solidFill>
                </a:rPr>
                <a:t>Assenza</a:t>
              </a:r>
              <a:r>
                <a:rPr lang="en-GB" sz="2400" b="1" dirty="0">
                  <a:solidFill>
                    <a:schemeClr val="dk1"/>
                  </a:solidFill>
                </a:rPr>
                <a:t> di" &amp; "Libero da”</a:t>
              </a:r>
              <a:endParaRPr dirty="0"/>
            </a:p>
          </p:txBody>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59"/>
          <p:cNvSpPr txBox="1">
            <a:spLocks noGrp="1"/>
          </p:cNvSpPr>
          <p:nvPr>
            <p:ph type="title"/>
          </p:nvPr>
        </p:nvSpPr>
        <p:spPr>
          <a:xfrm>
            <a:off x="410399" y="1166782"/>
            <a:ext cx="10515600" cy="645616"/>
          </a:xfrm>
          <a:prstGeom prst="rect">
            <a:avLst/>
          </a:prstGeom>
          <a:noFill/>
          <a:ln>
            <a:noFill/>
          </a:ln>
        </p:spPr>
        <p:txBody>
          <a:bodyPr spcFirstLastPara="1" wrap="square" lIns="91425" tIns="45700" rIns="91425" bIns="45700" anchor="t" anchorCtr="0">
            <a:normAutofit fontScale="90000"/>
          </a:bodyPr>
          <a:lstStyle/>
          <a:p>
            <a:pPr lvl="0">
              <a:buSzPts val="4000"/>
            </a:pPr>
            <a:r>
              <a:rPr lang="it-IT"/>
              <a:t>Caso 4: Reclami sull'imballaggio dei cosmetici
</a:t>
            </a:r>
            <a:endParaRPr dirty="0"/>
          </a:p>
        </p:txBody>
      </p:sp>
      <p:sp>
        <p:nvSpPr>
          <p:cNvPr id="628" name="Google Shape;628;p59"/>
          <p:cNvSpPr txBox="1">
            <a:spLocks noGrp="1"/>
          </p:cNvSpPr>
          <p:nvPr>
            <p:ph type="body" idx="1"/>
          </p:nvPr>
        </p:nvSpPr>
        <p:spPr>
          <a:xfrm>
            <a:off x="410399" y="1951846"/>
            <a:ext cx="11662538" cy="4151242"/>
          </a:xfrm>
          <a:prstGeom prst="rect">
            <a:avLst/>
          </a:prstGeom>
          <a:noFill/>
          <a:ln>
            <a:noFill/>
          </a:ln>
        </p:spPr>
        <p:txBody>
          <a:bodyPr spcFirstLastPara="1" wrap="square" lIns="91425" tIns="45700" rIns="91425" bIns="45700" anchor="t" anchorCtr="0">
            <a:normAutofit/>
          </a:bodyPr>
          <a:lstStyle/>
          <a:p>
            <a:pPr marL="180975" lvl="0" indent="-203200">
              <a:spcBef>
                <a:spcPts val="0"/>
              </a:spcBef>
              <a:buSzPts val="3200"/>
            </a:pPr>
            <a:r>
              <a:rPr lang="en-GB" b="1" dirty="0" err="1"/>
              <a:t>Impronta</a:t>
            </a:r>
            <a:r>
              <a:rPr lang="en-GB" b="1" dirty="0"/>
              <a:t> </a:t>
            </a:r>
            <a:r>
              <a:rPr lang="en-GB" b="1" dirty="0" err="1"/>
              <a:t>ambientale</a:t>
            </a:r>
            <a:r>
              <a:rPr lang="en-GB" b="1" dirty="0"/>
              <a:t> </a:t>
            </a:r>
            <a:r>
              <a:rPr lang="it-IT" dirty="0"/>
              <a:t>si riferisce all'impatto che l'imballaggio, il prodotto, l'azienda o l'attività ha sull'ambiente. Ad esempio, impatto su 
</a:t>
            </a:r>
            <a:r>
              <a:rPr lang="it-IT" sz="2400" dirty="0"/>
              <a:t>cambiamento climatico
Uso del suolo
scarsità d'acqua
Esaurimento delle risorse
</a:t>
            </a:r>
            <a:r>
              <a:rPr lang="it-IT" sz="2400" dirty="0" err="1"/>
              <a:t>Ecotossicità</a:t>
            </a:r>
            <a:r>
              <a:rPr lang="it-IT" sz="2400" dirty="0"/>
              <a:t>
tossicità per l'uomo</a:t>
            </a:r>
            <a:endParaRPr sz="2400" dirty="0"/>
          </a:p>
        </p:txBody>
      </p:sp>
      <p:sp>
        <p:nvSpPr>
          <p:cNvPr id="629" name="Google Shape;629;p59"/>
          <p:cNvSpPr txBox="1">
            <a:spLocks noGrp="1"/>
          </p:cNvSpPr>
          <p:nvPr>
            <p:ph type="sldNum" idx="12"/>
          </p:nvPr>
        </p:nvSpPr>
        <p:spPr>
          <a:xfrm>
            <a:off x="11697005" y="6489700"/>
            <a:ext cx="375932" cy="254015"/>
          </a:xfrm>
          <a:prstGeom prst="rect">
            <a:avLst/>
          </a:prstGeom>
          <a:noFill/>
          <a:ln>
            <a:noFill/>
          </a:ln>
        </p:spPr>
        <p:txBody>
          <a:bodyPr spcFirstLastPara="1" wrap="square" lIns="0" tIns="45700" rIns="91425" bIns="45700" anchor="b" anchorCtr="0">
            <a:noAutofit/>
          </a:bodyPr>
          <a:lstStyle/>
          <a:p>
            <a:pPr marL="0" marR="0" lvl="0" indent="0" algn="l" rtl="0">
              <a:spcBef>
                <a:spcPts val="0"/>
              </a:spcBef>
              <a:spcAft>
                <a:spcPts val="0"/>
              </a:spcAft>
              <a:buNone/>
            </a:pPr>
            <a:r>
              <a:rPr lang="en-GB" sz="1000">
                <a:solidFill>
                  <a:srgbClr val="A5A5A5"/>
                </a:solidFill>
                <a:latin typeface="Arial"/>
                <a:ea typeface="Arial"/>
                <a:cs typeface="Arial"/>
                <a:sym typeface="Arial"/>
              </a:rPr>
              <a:t>|  </a:t>
            </a:r>
            <a:fld id="{00000000-1234-1234-1234-123412341234}" type="slidenum">
              <a:rPr lang="en-GB" sz="1000">
                <a:solidFill>
                  <a:srgbClr val="A5A5A5"/>
                </a:solidFill>
                <a:latin typeface="Arial"/>
                <a:ea typeface="Arial"/>
                <a:cs typeface="Arial"/>
                <a:sym typeface="Arial"/>
              </a:rPr>
              <a:t>59</a:t>
            </a:fld>
            <a:endParaRPr sz="1000">
              <a:solidFill>
                <a:srgbClr val="A5A5A5"/>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6"/>
          <p:cNvSpPr txBox="1">
            <a:spLocks noGrp="1"/>
          </p:cNvSpPr>
          <p:nvPr>
            <p:ph type="title"/>
          </p:nvPr>
        </p:nvSpPr>
        <p:spPr>
          <a:xfrm>
            <a:off x="414243" y="1110071"/>
            <a:ext cx="10506697" cy="649288"/>
          </a:xfrm>
          <a:prstGeom prst="rect">
            <a:avLst/>
          </a:prstGeom>
          <a:noFill/>
          <a:ln>
            <a:noFill/>
          </a:ln>
        </p:spPr>
        <p:txBody>
          <a:bodyPr spcFirstLastPara="1" wrap="square" lIns="91425" tIns="45700" rIns="91425" bIns="45700" anchor="t" anchorCtr="0">
            <a:normAutofit fontScale="90000"/>
          </a:bodyPr>
          <a:lstStyle/>
          <a:p>
            <a:pPr lvl="0">
              <a:buSzPts val="4000"/>
            </a:pPr>
            <a:r>
              <a:rPr lang="it-IT" dirty="0"/>
              <a:t>Come comunicare e come coinvolgere?
</a:t>
            </a:r>
            <a:endParaRPr baseline="30000" dirty="0"/>
          </a:p>
        </p:txBody>
      </p:sp>
      <p:sp>
        <p:nvSpPr>
          <p:cNvPr id="171" name="Google Shape;171;p6"/>
          <p:cNvSpPr txBox="1">
            <a:spLocks noGrp="1"/>
          </p:cNvSpPr>
          <p:nvPr>
            <p:ph type="body" idx="1"/>
          </p:nvPr>
        </p:nvSpPr>
        <p:spPr>
          <a:xfrm>
            <a:off x="529077" y="3502712"/>
            <a:ext cx="2758919" cy="2493460"/>
          </a:xfrm>
          <a:prstGeom prst="rect">
            <a:avLst/>
          </a:prstGeom>
          <a:solidFill>
            <a:srgbClr val="D4EDF8"/>
          </a:solidFill>
          <a:ln>
            <a:noFill/>
          </a:ln>
        </p:spPr>
        <p:txBody>
          <a:bodyPr spcFirstLastPara="1" wrap="square" lIns="144000" tIns="216000" rIns="144000" bIns="216000" anchor="t" anchorCtr="0">
            <a:noAutofit/>
          </a:bodyPr>
          <a:lstStyle/>
          <a:p>
            <a:pPr marL="0" lvl="1" indent="0">
              <a:spcBef>
                <a:spcPts val="0"/>
              </a:spcBef>
              <a:buSzPts val="1800"/>
            </a:pPr>
            <a:r>
              <a:rPr lang="it-IT" sz="1800" b="1" dirty="0"/>
              <a:t>Caso 1</a:t>
            </a:r>
            <a:r>
              <a:rPr lang="it-IT" dirty="0"/>
              <a:t>, l'adattamento dei consumatori alla circolarità in Norvegia mostra come un quadro di "Consapevolezza all'azione" possa aiutare in un cambiamento individuale per le azioni CE</a:t>
            </a:r>
            <a:r>
              <a:rPr lang="it-IT" sz="1800" b="1" dirty="0"/>
              <a:t>
</a:t>
            </a:r>
            <a:endParaRPr dirty="0"/>
          </a:p>
        </p:txBody>
      </p:sp>
      <p:sp>
        <p:nvSpPr>
          <p:cNvPr id="172" name="Google Shape;172;p6"/>
          <p:cNvSpPr txBox="1">
            <a:spLocks noGrp="1"/>
          </p:cNvSpPr>
          <p:nvPr>
            <p:ph type="body" idx="4"/>
          </p:nvPr>
        </p:nvSpPr>
        <p:spPr>
          <a:xfrm>
            <a:off x="3431530" y="3502712"/>
            <a:ext cx="2758919" cy="2493460"/>
          </a:xfrm>
          <a:prstGeom prst="rect">
            <a:avLst/>
          </a:prstGeom>
          <a:solidFill>
            <a:srgbClr val="D4EDF8"/>
          </a:solidFill>
          <a:ln>
            <a:noFill/>
          </a:ln>
        </p:spPr>
        <p:txBody>
          <a:bodyPr spcFirstLastPara="1" wrap="square" lIns="144000" tIns="216000" rIns="144000" bIns="216000" anchor="t" anchorCtr="0">
            <a:noAutofit/>
          </a:bodyPr>
          <a:lstStyle/>
          <a:p>
            <a:pPr marL="0" lvl="0" indent="0">
              <a:spcBef>
                <a:spcPts val="0"/>
              </a:spcBef>
              <a:buSzPts val="1800"/>
            </a:pPr>
            <a:r>
              <a:rPr lang="it-IT" sz="1800" b="1" dirty="0"/>
              <a:t>Il caso 2 </a:t>
            </a:r>
            <a:r>
              <a:rPr lang="it-IT" dirty="0"/>
              <a:t>presenta uno studio su come le imprese, che forniscono prodotti o servizi circolari, comunicano con i consumatori per commercializzare le loro offerte circolari.
</a:t>
            </a:r>
            <a:endParaRPr dirty="0"/>
          </a:p>
        </p:txBody>
      </p:sp>
      <p:sp>
        <p:nvSpPr>
          <p:cNvPr id="173" name="Google Shape;173;p6"/>
          <p:cNvSpPr txBox="1">
            <a:spLocks noGrp="1"/>
          </p:cNvSpPr>
          <p:nvPr>
            <p:ph type="body" idx="6"/>
          </p:nvPr>
        </p:nvSpPr>
        <p:spPr>
          <a:xfrm>
            <a:off x="6333983" y="3502712"/>
            <a:ext cx="2758919" cy="2493460"/>
          </a:xfrm>
          <a:prstGeom prst="rect">
            <a:avLst/>
          </a:prstGeom>
          <a:solidFill>
            <a:srgbClr val="D4EDF8"/>
          </a:solidFill>
          <a:ln>
            <a:noFill/>
          </a:ln>
        </p:spPr>
        <p:txBody>
          <a:bodyPr spcFirstLastPara="1" wrap="square" lIns="144000" tIns="216000" rIns="144000" bIns="216000" anchor="t" anchorCtr="0">
            <a:noAutofit/>
          </a:bodyPr>
          <a:lstStyle/>
          <a:p>
            <a:pPr marL="0" lvl="0" indent="0">
              <a:spcBef>
                <a:spcPts val="0"/>
              </a:spcBef>
              <a:buSzPts val="1800"/>
            </a:pPr>
            <a:r>
              <a:rPr lang="it-IT" sz="1800" b="1" dirty="0"/>
              <a:t>Il caso 3 </a:t>
            </a:r>
            <a:r>
              <a:rPr lang="it-IT" dirty="0"/>
              <a:t>valuta diverse etichette di imballaggio e claim utilizzati nella comunicazione per guidare le azioni circolari dei consumatori</a:t>
            </a:r>
            <a:r>
              <a:rPr lang="it-IT" sz="1800" b="1" dirty="0"/>
              <a:t>
</a:t>
            </a:r>
            <a:endParaRPr sz="1800" dirty="0"/>
          </a:p>
        </p:txBody>
      </p:sp>
      <p:sp>
        <p:nvSpPr>
          <p:cNvPr id="174" name="Google Shape;174;p6"/>
          <p:cNvSpPr txBox="1">
            <a:spLocks noGrp="1"/>
          </p:cNvSpPr>
          <p:nvPr>
            <p:ph type="body" idx="8"/>
          </p:nvPr>
        </p:nvSpPr>
        <p:spPr>
          <a:xfrm>
            <a:off x="9236436" y="3502712"/>
            <a:ext cx="2758919" cy="2493460"/>
          </a:xfrm>
          <a:prstGeom prst="rect">
            <a:avLst/>
          </a:prstGeom>
          <a:solidFill>
            <a:srgbClr val="D4EDF8"/>
          </a:solidFill>
          <a:ln>
            <a:noFill/>
          </a:ln>
        </p:spPr>
        <p:txBody>
          <a:bodyPr spcFirstLastPara="1" wrap="square" lIns="144000" tIns="216000" rIns="144000" bIns="216000" anchor="t" anchorCtr="0">
            <a:noAutofit/>
          </a:bodyPr>
          <a:lstStyle/>
          <a:p>
            <a:pPr marL="0" lvl="0" indent="0">
              <a:spcBef>
                <a:spcPts val="0"/>
              </a:spcBef>
              <a:buSzPts val="1800"/>
            </a:pPr>
            <a:r>
              <a:rPr lang="it-IT" sz="1800" b="1" dirty="0"/>
              <a:t>Il caso 4 </a:t>
            </a:r>
            <a:r>
              <a:rPr lang="it-IT" dirty="0"/>
              <a:t>fornisce raccomandazioni al settore del packaging cosmetico su come commercializzare la sostenibilità attraverso etichette e claim</a:t>
            </a:r>
            <a:endParaRPr sz="1800" dirty="0"/>
          </a:p>
        </p:txBody>
      </p:sp>
      <p:sp>
        <p:nvSpPr>
          <p:cNvPr id="175" name="Google Shape;175;p6"/>
          <p:cNvSpPr txBox="1"/>
          <p:nvPr/>
        </p:nvSpPr>
        <p:spPr>
          <a:xfrm>
            <a:off x="410399" y="1951846"/>
            <a:ext cx="11434759" cy="1341960"/>
          </a:xfrm>
          <a:prstGeom prst="rect">
            <a:avLst/>
          </a:prstGeom>
          <a:noFill/>
          <a:ln>
            <a:noFill/>
          </a:ln>
        </p:spPr>
        <p:txBody>
          <a:bodyPr spcFirstLastPara="1" wrap="square" lIns="91425" tIns="45700" rIns="91425" bIns="45700" anchor="t" anchorCtr="0">
            <a:noAutofit/>
          </a:bodyPr>
          <a:lstStyle/>
          <a:p>
            <a:pPr marL="180975" lvl="0" indent="-203200">
              <a:lnSpc>
                <a:spcPct val="90000"/>
              </a:lnSpc>
              <a:buClr>
                <a:schemeClr val="dk1"/>
              </a:buClr>
              <a:buSzPts val="3200"/>
              <a:buFont typeface="Arial"/>
              <a:buChar char="•"/>
            </a:pPr>
            <a:r>
              <a:rPr lang="it-IT" sz="3200" dirty="0">
                <a:solidFill>
                  <a:schemeClr val="dk1"/>
                </a:solidFill>
              </a:rPr>
              <a:t>Questa presentazione presenta quattro diversi casi in cui i consumatori possono essere coinvolti in attività circolare</a:t>
            </a:r>
            <a:endParaRPr dirty="0"/>
          </a:p>
          <a:p>
            <a:pPr marL="488950" lvl="1" indent="-177800">
              <a:lnSpc>
                <a:spcPct val="90000"/>
              </a:lnSpc>
              <a:spcBef>
                <a:spcPts val="500"/>
              </a:spcBef>
              <a:buClr>
                <a:schemeClr val="dk1"/>
              </a:buClr>
              <a:buSzPts val="2800"/>
              <a:buFont typeface="Arial"/>
              <a:buChar char="•"/>
            </a:pPr>
            <a:r>
              <a:rPr lang="it-IT" sz="2800" dirty="0">
                <a:solidFill>
                  <a:schemeClr val="dk1"/>
                </a:solidFill>
              </a:rPr>
              <a:t>I casi rappresentano diversi settori</a:t>
            </a:r>
            <a:endParaRPr sz="2800" b="0" i="0" u="none" strike="noStrike" cap="none" dirty="0">
              <a:solidFill>
                <a:schemeClr val="dk1"/>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60"/>
          <p:cNvSpPr txBox="1">
            <a:spLocks noGrp="1"/>
          </p:cNvSpPr>
          <p:nvPr>
            <p:ph type="title"/>
          </p:nvPr>
        </p:nvSpPr>
        <p:spPr>
          <a:xfrm>
            <a:off x="410400" y="998617"/>
            <a:ext cx="10515600" cy="645616"/>
          </a:xfrm>
          <a:prstGeom prst="rect">
            <a:avLst/>
          </a:prstGeom>
          <a:noFill/>
          <a:ln>
            <a:noFill/>
          </a:ln>
        </p:spPr>
        <p:txBody>
          <a:bodyPr spcFirstLastPara="1" wrap="square" lIns="91425" tIns="45700" rIns="91425" bIns="45700" anchor="t" anchorCtr="0">
            <a:normAutofit fontScale="90000"/>
          </a:bodyPr>
          <a:lstStyle/>
          <a:p>
            <a:pPr lvl="0">
              <a:buSzPts val="4000"/>
            </a:pPr>
            <a:r>
              <a:rPr lang="it-IT"/>
              <a:t>Caso 4: Reclami sull'imballaggio dei cosmetici
</a:t>
            </a:r>
            <a:endParaRPr dirty="0"/>
          </a:p>
        </p:txBody>
      </p:sp>
      <p:sp>
        <p:nvSpPr>
          <p:cNvPr id="636" name="Google Shape;636;p60"/>
          <p:cNvSpPr txBox="1">
            <a:spLocks noGrp="1"/>
          </p:cNvSpPr>
          <p:nvPr>
            <p:ph type="body" idx="1"/>
          </p:nvPr>
        </p:nvSpPr>
        <p:spPr>
          <a:xfrm>
            <a:off x="410400" y="1951846"/>
            <a:ext cx="10515600" cy="4151242"/>
          </a:xfrm>
          <a:prstGeom prst="rect">
            <a:avLst/>
          </a:prstGeom>
          <a:noFill/>
          <a:ln>
            <a:noFill/>
          </a:ln>
        </p:spPr>
        <p:txBody>
          <a:bodyPr spcFirstLastPara="1" wrap="square" lIns="91425" tIns="45700" rIns="91425" bIns="45700" anchor="t" anchorCtr="0">
            <a:normAutofit/>
          </a:bodyPr>
          <a:lstStyle/>
          <a:p>
            <a:pPr marL="0" lvl="0" indent="0">
              <a:spcBef>
                <a:spcPts val="0"/>
              </a:spcBef>
              <a:buSzPts val="3200"/>
              <a:buNone/>
            </a:pPr>
            <a:r>
              <a:rPr lang="it-IT" b="1" dirty="0"/>
              <a:t>Linee guida generali di comunicazione per l'impronta ambientale
</a:t>
            </a:r>
            <a:r>
              <a:rPr lang="it-IT" dirty="0"/>
              <a:t>La quantificazione di un'impronta ambientale richiede una LCA standardizzata
</a:t>
            </a:r>
            <a:r>
              <a:rPr lang="it-IT" sz="2400" dirty="0"/>
              <a:t>Devono essere specificate le unità di misura e lo studio della fonte dell'LCA
L'ambito di applicazione della LCA deve essere indicato nelle rivendicazioni
</a:t>
            </a:r>
            <a:r>
              <a:rPr lang="it-IT" dirty="0"/>
              <a:t>Gli indicatori dell'impronta ambientale dovrebbero essere definiti nelle indicazioni utilizzando termini concreti.</a:t>
            </a:r>
            <a:endParaRPr dirty="0"/>
          </a:p>
        </p:txBody>
      </p:sp>
      <p:sp>
        <p:nvSpPr>
          <p:cNvPr id="637" name="Google Shape;637;p60"/>
          <p:cNvSpPr txBox="1">
            <a:spLocks noGrp="1"/>
          </p:cNvSpPr>
          <p:nvPr>
            <p:ph type="sldNum" idx="12"/>
          </p:nvPr>
        </p:nvSpPr>
        <p:spPr>
          <a:xfrm>
            <a:off x="11697005" y="6489700"/>
            <a:ext cx="375932" cy="254015"/>
          </a:xfrm>
          <a:prstGeom prst="rect">
            <a:avLst/>
          </a:prstGeom>
          <a:noFill/>
          <a:ln>
            <a:noFill/>
          </a:ln>
        </p:spPr>
        <p:txBody>
          <a:bodyPr spcFirstLastPara="1" wrap="square" lIns="0" tIns="45700" rIns="91425" bIns="45700" anchor="b" anchorCtr="0">
            <a:noAutofit/>
          </a:bodyPr>
          <a:lstStyle/>
          <a:p>
            <a:pPr marL="0" marR="0" lvl="0" indent="0" algn="l" rtl="0">
              <a:spcBef>
                <a:spcPts val="0"/>
              </a:spcBef>
              <a:spcAft>
                <a:spcPts val="0"/>
              </a:spcAft>
              <a:buNone/>
            </a:pPr>
            <a:r>
              <a:rPr lang="en-GB" sz="1000">
                <a:solidFill>
                  <a:srgbClr val="A5A5A5"/>
                </a:solidFill>
                <a:latin typeface="Arial"/>
                <a:ea typeface="Arial"/>
                <a:cs typeface="Arial"/>
                <a:sym typeface="Arial"/>
              </a:rPr>
              <a:t>|  </a:t>
            </a:r>
            <a:fld id="{00000000-1234-1234-1234-123412341234}" type="slidenum">
              <a:rPr lang="en-GB" sz="1000">
                <a:solidFill>
                  <a:srgbClr val="A5A5A5"/>
                </a:solidFill>
                <a:latin typeface="Arial"/>
                <a:ea typeface="Arial"/>
                <a:cs typeface="Arial"/>
                <a:sym typeface="Arial"/>
              </a:rPr>
              <a:t>60</a:t>
            </a:fld>
            <a:endParaRPr sz="1000">
              <a:solidFill>
                <a:srgbClr val="A5A5A5"/>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61"/>
          <p:cNvSpPr txBox="1">
            <a:spLocks noGrp="1"/>
          </p:cNvSpPr>
          <p:nvPr>
            <p:ph type="title"/>
          </p:nvPr>
        </p:nvSpPr>
        <p:spPr>
          <a:xfrm>
            <a:off x="410400" y="1156272"/>
            <a:ext cx="10515600" cy="645616"/>
          </a:xfrm>
          <a:prstGeom prst="rect">
            <a:avLst/>
          </a:prstGeom>
          <a:noFill/>
          <a:ln>
            <a:noFill/>
          </a:ln>
        </p:spPr>
        <p:txBody>
          <a:bodyPr spcFirstLastPara="1" wrap="square" lIns="91425" tIns="45700" rIns="91425" bIns="45700" anchor="t" anchorCtr="0">
            <a:normAutofit fontScale="90000"/>
          </a:bodyPr>
          <a:lstStyle/>
          <a:p>
            <a:pPr lvl="0">
              <a:buSzPts val="4000"/>
            </a:pPr>
            <a:r>
              <a:rPr lang="it-IT"/>
              <a:t>Caso 4: Reclami sull'imballaggio dei cosmetici
</a:t>
            </a:r>
            <a:endParaRPr dirty="0"/>
          </a:p>
        </p:txBody>
      </p:sp>
      <p:sp>
        <p:nvSpPr>
          <p:cNvPr id="644" name="Google Shape;644;p61"/>
          <p:cNvSpPr txBox="1">
            <a:spLocks noGrp="1"/>
          </p:cNvSpPr>
          <p:nvPr>
            <p:ph type="body" idx="1"/>
          </p:nvPr>
        </p:nvSpPr>
        <p:spPr>
          <a:xfrm>
            <a:off x="410400" y="1951846"/>
            <a:ext cx="10515600" cy="4151242"/>
          </a:xfrm>
          <a:prstGeom prst="rect">
            <a:avLst/>
          </a:prstGeom>
          <a:noFill/>
          <a:ln>
            <a:noFill/>
          </a:ln>
        </p:spPr>
        <p:txBody>
          <a:bodyPr spcFirstLastPara="1" wrap="square" lIns="91425" tIns="45700" rIns="91425" bIns="45700" anchor="t" anchorCtr="0">
            <a:normAutofit/>
          </a:bodyPr>
          <a:lstStyle/>
          <a:p>
            <a:pPr marL="180975" lvl="0" indent="-203200">
              <a:spcBef>
                <a:spcPts val="0"/>
              </a:spcBef>
              <a:buSzPts val="3200"/>
            </a:pPr>
            <a:r>
              <a:rPr lang="en-GB" b="1" dirty="0" err="1"/>
              <a:t>Ottimizzazione</a:t>
            </a:r>
            <a:r>
              <a:rPr lang="en-GB" b="1" dirty="0"/>
              <a:t> </a:t>
            </a:r>
            <a:r>
              <a:rPr lang="en-GB" b="1" dirty="0" err="1"/>
              <a:t>delle</a:t>
            </a:r>
            <a:r>
              <a:rPr lang="en-GB" b="1" dirty="0"/>
              <a:t> </a:t>
            </a:r>
            <a:r>
              <a:rPr lang="en-GB" b="1" dirty="0" err="1"/>
              <a:t>risorse</a:t>
            </a:r>
            <a:r>
              <a:rPr lang="en-GB" b="1" dirty="0"/>
              <a:t> </a:t>
            </a:r>
            <a:r>
              <a:rPr lang="it-IT" dirty="0"/>
              <a:t>si riferisce alla riduzione dei materiali, dell'acqua o dell'energia utilizzati per la produzione o la distribuzione del prodotto o dell'imballaggio
</a:t>
            </a:r>
            <a:r>
              <a:rPr lang="it-IT" sz="2800" dirty="0"/>
              <a:t>Mira a ridurre l'impronta ambientale della confezione durante il suo ciclo di vita mantenendo la qualità</a:t>
            </a:r>
            <a:endParaRPr dirty="0"/>
          </a:p>
        </p:txBody>
      </p:sp>
      <p:sp>
        <p:nvSpPr>
          <p:cNvPr id="645" name="Google Shape;645;p61"/>
          <p:cNvSpPr txBox="1">
            <a:spLocks noGrp="1"/>
          </p:cNvSpPr>
          <p:nvPr>
            <p:ph type="sldNum" idx="12"/>
          </p:nvPr>
        </p:nvSpPr>
        <p:spPr>
          <a:xfrm>
            <a:off x="11697005" y="6489700"/>
            <a:ext cx="375932" cy="254015"/>
          </a:xfrm>
          <a:prstGeom prst="rect">
            <a:avLst/>
          </a:prstGeom>
          <a:noFill/>
          <a:ln>
            <a:noFill/>
          </a:ln>
        </p:spPr>
        <p:txBody>
          <a:bodyPr spcFirstLastPara="1" wrap="square" lIns="0" tIns="45700" rIns="91425" bIns="45700" anchor="b" anchorCtr="0">
            <a:noAutofit/>
          </a:bodyPr>
          <a:lstStyle/>
          <a:p>
            <a:pPr marL="0" marR="0" lvl="0" indent="0" algn="l" rtl="0">
              <a:spcBef>
                <a:spcPts val="0"/>
              </a:spcBef>
              <a:spcAft>
                <a:spcPts val="0"/>
              </a:spcAft>
              <a:buNone/>
            </a:pPr>
            <a:r>
              <a:rPr lang="en-GB" sz="1000">
                <a:solidFill>
                  <a:srgbClr val="A5A5A5"/>
                </a:solidFill>
                <a:latin typeface="Arial"/>
                <a:ea typeface="Arial"/>
                <a:cs typeface="Arial"/>
                <a:sym typeface="Arial"/>
              </a:rPr>
              <a:t>|  </a:t>
            </a:r>
            <a:fld id="{00000000-1234-1234-1234-123412341234}" type="slidenum">
              <a:rPr lang="en-GB" sz="1000">
                <a:solidFill>
                  <a:srgbClr val="A5A5A5"/>
                </a:solidFill>
                <a:latin typeface="Arial"/>
                <a:ea typeface="Arial"/>
                <a:cs typeface="Arial"/>
                <a:sym typeface="Arial"/>
              </a:rPr>
              <a:t>61</a:t>
            </a:fld>
            <a:endParaRPr sz="1000">
              <a:solidFill>
                <a:srgbClr val="A5A5A5"/>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62"/>
          <p:cNvSpPr txBox="1">
            <a:spLocks noGrp="1"/>
          </p:cNvSpPr>
          <p:nvPr>
            <p:ph type="title"/>
          </p:nvPr>
        </p:nvSpPr>
        <p:spPr>
          <a:xfrm>
            <a:off x="410400" y="1156272"/>
            <a:ext cx="10515600" cy="645616"/>
          </a:xfrm>
          <a:prstGeom prst="rect">
            <a:avLst/>
          </a:prstGeom>
          <a:noFill/>
          <a:ln>
            <a:noFill/>
          </a:ln>
        </p:spPr>
        <p:txBody>
          <a:bodyPr spcFirstLastPara="1" wrap="square" lIns="91425" tIns="45700" rIns="91425" bIns="45700" anchor="t" anchorCtr="0">
            <a:normAutofit fontScale="90000"/>
          </a:bodyPr>
          <a:lstStyle/>
          <a:p>
            <a:pPr lvl="0">
              <a:buSzPts val="4000"/>
            </a:pPr>
            <a:r>
              <a:rPr lang="it-IT"/>
              <a:t>Caso 4: Reclami sull'imballaggio dei cosmetici
</a:t>
            </a:r>
            <a:endParaRPr dirty="0"/>
          </a:p>
        </p:txBody>
      </p:sp>
      <p:sp>
        <p:nvSpPr>
          <p:cNvPr id="652" name="Google Shape;652;p62"/>
          <p:cNvSpPr txBox="1">
            <a:spLocks noGrp="1"/>
          </p:cNvSpPr>
          <p:nvPr>
            <p:ph type="body" idx="1"/>
          </p:nvPr>
        </p:nvSpPr>
        <p:spPr>
          <a:xfrm>
            <a:off x="410400" y="1951846"/>
            <a:ext cx="10515600" cy="4151242"/>
          </a:xfrm>
          <a:prstGeom prst="rect">
            <a:avLst/>
          </a:prstGeom>
          <a:noFill/>
          <a:ln>
            <a:noFill/>
          </a:ln>
        </p:spPr>
        <p:txBody>
          <a:bodyPr spcFirstLastPara="1" wrap="square" lIns="91425" tIns="45700" rIns="91425" bIns="45700" anchor="t" anchorCtr="0">
            <a:normAutofit/>
          </a:bodyPr>
          <a:lstStyle/>
          <a:p>
            <a:pPr marL="180975" lvl="0" indent="-203200">
              <a:spcBef>
                <a:spcPts val="0"/>
              </a:spcBef>
              <a:buSzPts val="3200"/>
            </a:pPr>
            <a:r>
              <a:rPr lang="it-IT" dirty="0"/>
              <a:t>Alcune linee guida generali di comunicazione per l'ottimizzazione delle risorse 
</a:t>
            </a:r>
            <a:r>
              <a:rPr lang="it-IT" sz="2800" dirty="0"/>
              <a:t>Ad esempio, l'indicazione sulla leggerezza dovrebbe essere dichiarata per ogni materiale utilizzato e solo se la riduzione è superiore al 10% rispetto alla versione precedente
Le indicazioni dovrebbero essere utilizzate solo se l'ottimizzazione delle risorse porta a un minore impatto ambientale complessivo</a:t>
            </a:r>
            <a:endParaRPr sz="2800" dirty="0"/>
          </a:p>
        </p:txBody>
      </p:sp>
      <p:sp>
        <p:nvSpPr>
          <p:cNvPr id="653" name="Google Shape;653;p62"/>
          <p:cNvSpPr txBox="1">
            <a:spLocks noGrp="1"/>
          </p:cNvSpPr>
          <p:nvPr>
            <p:ph type="sldNum" idx="12"/>
          </p:nvPr>
        </p:nvSpPr>
        <p:spPr>
          <a:xfrm>
            <a:off x="11697005" y="6489700"/>
            <a:ext cx="375932" cy="254015"/>
          </a:xfrm>
          <a:prstGeom prst="rect">
            <a:avLst/>
          </a:prstGeom>
          <a:noFill/>
          <a:ln>
            <a:noFill/>
          </a:ln>
        </p:spPr>
        <p:txBody>
          <a:bodyPr spcFirstLastPara="1" wrap="square" lIns="0" tIns="45700" rIns="91425" bIns="45700" anchor="b" anchorCtr="0">
            <a:noAutofit/>
          </a:bodyPr>
          <a:lstStyle/>
          <a:p>
            <a:pPr marL="0" marR="0" lvl="0" indent="0" algn="l" rtl="0">
              <a:spcBef>
                <a:spcPts val="0"/>
              </a:spcBef>
              <a:spcAft>
                <a:spcPts val="0"/>
              </a:spcAft>
              <a:buNone/>
            </a:pPr>
            <a:r>
              <a:rPr lang="en-GB" sz="1000">
                <a:solidFill>
                  <a:srgbClr val="A5A5A5"/>
                </a:solidFill>
                <a:latin typeface="Arial"/>
                <a:ea typeface="Arial"/>
                <a:cs typeface="Arial"/>
                <a:sym typeface="Arial"/>
              </a:rPr>
              <a:t>|  </a:t>
            </a:r>
            <a:fld id="{00000000-1234-1234-1234-123412341234}" type="slidenum">
              <a:rPr lang="en-GB" sz="1000">
                <a:solidFill>
                  <a:srgbClr val="A5A5A5"/>
                </a:solidFill>
                <a:latin typeface="Arial"/>
                <a:ea typeface="Arial"/>
                <a:cs typeface="Arial"/>
                <a:sym typeface="Arial"/>
              </a:rPr>
              <a:t>62</a:t>
            </a:fld>
            <a:endParaRPr sz="1000">
              <a:solidFill>
                <a:srgbClr val="A5A5A5"/>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63"/>
          <p:cNvSpPr txBox="1">
            <a:spLocks noGrp="1"/>
          </p:cNvSpPr>
          <p:nvPr>
            <p:ph type="title"/>
          </p:nvPr>
        </p:nvSpPr>
        <p:spPr>
          <a:xfrm>
            <a:off x="410400" y="1156272"/>
            <a:ext cx="10515600" cy="645616"/>
          </a:xfrm>
          <a:prstGeom prst="rect">
            <a:avLst/>
          </a:prstGeom>
          <a:noFill/>
          <a:ln>
            <a:noFill/>
          </a:ln>
        </p:spPr>
        <p:txBody>
          <a:bodyPr spcFirstLastPara="1" wrap="square" lIns="91425" tIns="45700" rIns="91425" bIns="45700" anchor="t" anchorCtr="0">
            <a:normAutofit fontScale="90000"/>
          </a:bodyPr>
          <a:lstStyle/>
          <a:p>
            <a:pPr lvl="0">
              <a:buSzPts val="4000"/>
            </a:pPr>
            <a:r>
              <a:rPr lang="it-IT"/>
              <a:t>Caso 4: Reclami sull'imballaggio dei cosmetici
</a:t>
            </a:r>
            <a:endParaRPr dirty="0"/>
          </a:p>
        </p:txBody>
      </p:sp>
      <p:sp>
        <p:nvSpPr>
          <p:cNvPr id="660" name="Google Shape;660;p63"/>
          <p:cNvSpPr txBox="1">
            <a:spLocks noGrp="1"/>
          </p:cNvSpPr>
          <p:nvPr>
            <p:ph type="body" idx="1"/>
          </p:nvPr>
        </p:nvSpPr>
        <p:spPr>
          <a:xfrm>
            <a:off x="410400" y="1951846"/>
            <a:ext cx="10515600" cy="4151242"/>
          </a:xfrm>
          <a:prstGeom prst="rect">
            <a:avLst/>
          </a:prstGeom>
          <a:noFill/>
          <a:ln>
            <a:noFill/>
          </a:ln>
        </p:spPr>
        <p:txBody>
          <a:bodyPr spcFirstLastPara="1" wrap="square" lIns="91425" tIns="45700" rIns="91425" bIns="45700" anchor="t" anchorCtr="0">
            <a:normAutofit/>
          </a:bodyPr>
          <a:lstStyle/>
          <a:p>
            <a:pPr marL="180975" lvl="0" indent="-203200">
              <a:spcBef>
                <a:spcPts val="0"/>
              </a:spcBef>
              <a:buSzPts val="3200"/>
            </a:pPr>
            <a:r>
              <a:rPr lang="en-GB" b="1" dirty="0" err="1"/>
              <a:t>ReMateriali</a:t>
            </a:r>
            <a:r>
              <a:rPr lang="en-GB" b="1" dirty="0"/>
              <a:t> </a:t>
            </a:r>
            <a:r>
              <a:rPr lang="en-GB" b="1" dirty="0" err="1"/>
              <a:t>rinnovabili</a:t>
            </a:r>
            <a:r>
              <a:rPr lang="en-GB" b="1" dirty="0"/>
              <a:t>. </a:t>
            </a:r>
            <a:r>
              <a:rPr lang="it-IT" dirty="0"/>
              <a:t>fare riferimento a materiali fatti di biomassa</a:t>
            </a:r>
            <a:endParaRPr dirty="0"/>
          </a:p>
          <a:p>
            <a:pPr marL="488950" lvl="1" indent="-177800">
              <a:buSzPts val="2800"/>
            </a:pPr>
            <a:r>
              <a:rPr lang="it-IT" dirty="0"/>
              <a:t>Ad esempio carta, cartone e plastica a base biologica
</a:t>
            </a:r>
            <a:r>
              <a:rPr lang="it-IT" sz="3200" dirty="0"/>
              <a:t>Il termine rinnovabile è spesso confuso con i termini riciclabile, biodegradabile o compostabile</a:t>
            </a:r>
            <a:endParaRPr sz="3200" dirty="0"/>
          </a:p>
        </p:txBody>
      </p:sp>
      <p:sp>
        <p:nvSpPr>
          <p:cNvPr id="661" name="Google Shape;661;p63"/>
          <p:cNvSpPr txBox="1">
            <a:spLocks noGrp="1"/>
          </p:cNvSpPr>
          <p:nvPr>
            <p:ph type="sldNum" idx="12"/>
          </p:nvPr>
        </p:nvSpPr>
        <p:spPr>
          <a:xfrm>
            <a:off x="11697005" y="6489700"/>
            <a:ext cx="375932" cy="254015"/>
          </a:xfrm>
          <a:prstGeom prst="rect">
            <a:avLst/>
          </a:prstGeom>
          <a:noFill/>
          <a:ln>
            <a:noFill/>
          </a:ln>
        </p:spPr>
        <p:txBody>
          <a:bodyPr spcFirstLastPara="1" wrap="square" lIns="0" tIns="45700" rIns="91425" bIns="45700" anchor="b" anchorCtr="0">
            <a:noAutofit/>
          </a:bodyPr>
          <a:lstStyle/>
          <a:p>
            <a:pPr marL="0" marR="0" lvl="0" indent="0" algn="l" rtl="0">
              <a:spcBef>
                <a:spcPts val="0"/>
              </a:spcBef>
              <a:spcAft>
                <a:spcPts val="0"/>
              </a:spcAft>
              <a:buNone/>
            </a:pPr>
            <a:r>
              <a:rPr lang="en-GB" sz="1000">
                <a:solidFill>
                  <a:srgbClr val="A5A5A5"/>
                </a:solidFill>
                <a:latin typeface="Arial"/>
                <a:ea typeface="Arial"/>
                <a:cs typeface="Arial"/>
                <a:sym typeface="Arial"/>
              </a:rPr>
              <a:t>|  </a:t>
            </a:r>
            <a:fld id="{00000000-1234-1234-1234-123412341234}" type="slidenum">
              <a:rPr lang="en-GB" sz="1000">
                <a:solidFill>
                  <a:srgbClr val="A5A5A5"/>
                </a:solidFill>
                <a:latin typeface="Arial"/>
                <a:ea typeface="Arial"/>
                <a:cs typeface="Arial"/>
                <a:sym typeface="Arial"/>
              </a:rPr>
              <a:t>63</a:t>
            </a:fld>
            <a:endParaRPr sz="1000">
              <a:solidFill>
                <a:srgbClr val="A5A5A5"/>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64"/>
          <p:cNvSpPr txBox="1">
            <a:spLocks noGrp="1"/>
          </p:cNvSpPr>
          <p:nvPr>
            <p:ph type="title"/>
          </p:nvPr>
        </p:nvSpPr>
        <p:spPr>
          <a:xfrm>
            <a:off x="410400" y="1156272"/>
            <a:ext cx="10515600" cy="645616"/>
          </a:xfrm>
          <a:prstGeom prst="rect">
            <a:avLst/>
          </a:prstGeom>
          <a:noFill/>
          <a:ln>
            <a:noFill/>
          </a:ln>
        </p:spPr>
        <p:txBody>
          <a:bodyPr spcFirstLastPara="1" wrap="square" lIns="91425" tIns="45700" rIns="91425" bIns="45700" anchor="t" anchorCtr="0">
            <a:normAutofit fontScale="90000"/>
          </a:bodyPr>
          <a:lstStyle/>
          <a:p>
            <a:pPr lvl="0">
              <a:buSzPts val="4000"/>
            </a:pPr>
            <a:r>
              <a:rPr lang="it-IT"/>
              <a:t>Caso 4: Reclami sull'imballaggio dei cosmetici
</a:t>
            </a:r>
            <a:endParaRPr dirty="0"/>
          </a:p>
        </p:txBody>
      </p:sp>
      <p:sp>
        <p:nvSpPr>
          <p:cNvPr id="668" name="Google Shape;668;p64"/>
          <p:cNvSpPr txBox="1">
            <a:spLocks noGrp="1"/>
          </p:cNvSpPr>
          <p:nvPr>
            <p:ph type="body" idx="1"/>
          </p:nvPr>
        </p:nvSpPr>
        <p:spPr>
          <a:xfrm>
            <a:off x="410400" y="1951846"/>
            <a:ext cx="10515600" cy="4151242"/>
          </a:xfrm>
          <a:prstGeom prst="rect">
            <a:avLst/>
          </a:prstGeom>
          <a:noFill/>
          <a:ln>
            <a:noFill/>
          </a:ln>
        </p:spPr>
        <p:txBody>
          <a:bodyPr spcFirstLastPara="1" wrap="square" lIns="91425" tIns="45700" rIns="91425" bIns="45700" anchor="t" anchorCtr="0">
            <a:normAutofit/>
          </a:bodyPr>
          <a:lstStyle/>
          <a:p>
            <a:pPr marL="180975" lvl="0" indent="-203200">
              <a:spcBef>
                <a:spcPts val="0"/>
              </a:spcBef>
              <a:buSzPts val="3200"/>
            </a:pPr>
            <a:r>
              <a:rPr lang="it-IT" dirty="0"/>
              <a:t>Linee guida generali di comunicazione per i materiali rinnovabili
</a:t>
            </a:r>
            <a:r>
              <a:rPr lang="it-IT" sz="2600" dirty="0"/>
              <a:t>I materiali rinnovabili non dovrebbero essere considerati migliori per l'ambiente senza una LCA
La quantità di contenuto biologico nell'imballaggio deve essere indicata (%) e l'origine deve essere dichiarata
Si raccomanda l'uso di certificazioni di terze parti del contenuto </a:t>
            </a:r>
            <a:r>
              <a:rPr lang="it-IT" sz="2600" dirty="0" err="1"/>
              <a:t>bio-based</a:t>
            </a:r>
            <a:r>
              <a:rPr lang="it-IT" sz="2600" dirty="0"/>
              <a:t>
Per le bioplastiche negli imballaggi, devono essere indicate le informazioni sull'origine e sull'origine della biomassa</a:t>
            </a:r>
            <a:endParaRPr sz="2600" dirty="0"/>
          </a:p>
        </p:txBody>
      </p:sp>
      <p:sp>
        <p:nvSpPr>
          <p:cNvPr id="669" name="Google Shape;669;p64"/>
          <p:cNvSpPr txBox="1">
            <a:spLocks noGrp="1"/>
          </p:cNvSpPr>
          <p:nvPr>
            <p:ph type="sldNum" idx="12"/>
          </p:nvPr>
        </p:nvSpPr>
        <p:spPr>
          <a:xfrm>
            <a:off x="11697005" y="6489700"/>
            <a:ext cx="375932" cy="254015"/>
          </a:xfrm>
          <a:prstGeom prst="rect">
            <a:avLst/>
          </a:prstGeom>
          <a:noFill/>
          <a:ln>
            <a:noFill/>
          </a:ln>
        </p:spPr>
        <p:txBody>
          <a:bodyPr spcFirstLastPara="1" wrap="square" lIns="0" tIns="45700" rIns="91425" bIns="45700" anchor="b" anchorCtr="0">
            <a:noAutofit/>
          </a:bodyPr>
          <a:lstStyle/>
          <a:p>
            <a:pPr marL="0" marR="0" lvl="0" indent="0" algn="l" rtl="0">
              <a:spcBef>
                <a:spcPts val="0"/>
              </a:spcBef>
              <a:spcAft>
                <a:spcPts val="0"/>
              </a:spcAft>
              <a:buNone/>
            </a:pPr>
            <a:r>
              <a:rPr lang="en-GB" sz="1000">
                <a:solidFill>
                  <a:srgbClr val="A5A5A5"/>
                </a:solidFill>
                <a:latin typeface="Arial"/>
                <a:ea typeface="Arial"/>
                <a:cs typeface="Arial"/>
                <a:sym typeface="Arial"/>
              </a:rPr>
              <a:t>|  </a:t>
            </a:r>
            <a:fld id="{00000000-1234-1234-1234-123412341234}" type="slidenum">
              <a:rPr lang="en-GB" sz="1000">
                <a:solidFill>
                  <a:srgbClr val="A5A5A5"/>
                </a:solidFill>
                <a:latin typeface="Arial"/>
                <a:ea typeface="Arial"/>
                <a:cs typeface="Arial"/>
                <a:sym typeface="Arial"/>
              </a:rPr>
              <a:t>64</a:t>
            </a:fld>
            <a:endParaRPr sz="1000">
              <a:solidFill>
                <a:srgbClr val="A5A5A5"/>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65"/>
          <p:cNvSpPr txBox="1">
            <a:spLocks noGrp="1"/>
          </p:cNvSpPr>
          <p:nvPr>
            <p:ph type="title"/>
          </p:nvPr>
        </p:nvSpPr>
        <p:spPr>
          <a:xfrm>
            <a:off x="410400" y="1156272"/>
            <a:ext cx="10515600" cy="645616"/>
          </a:xfrm>
          <a:prstGeom prst="rect">
            <a:avLst/>
          </a:prstGeom>
          <a:noFill/>
          <a:ln>
            <a:noFill/>
          </a:ln>
        </p:spPr>
        <p:txBody>
          <a:bodyPr spcFirstLastPara="1" wrap="square" lIns="91425" tIns="45700" rIns="91425" bIns="45700" anchor="t" anchorCtr="0">
            <a:normAutofit fontScale="90000"/>
          </a:bodyPr>
          <a:lstStyle/>
          <a:p>
            <a:pPr lvl="0">
              <a:buSzPts val="4000"/>
            </a:pPr>
            <a:r>
              <a:rPr lang="it-IT"/>
              <a:t>Caso 4: Reclami sull'imballaggio dei cosmetici
</a:t>
            </a:r>
            <a:endParaRPr dirty="0"/>
          </a:p>
        </p:txBody>
      </p:sp>
      <p:sp>
        <p:nvSpPr>
          <p:cNvPr id="676" name="Google Shape;676;p65"/>
          <p:cNvSpPr txBox="1">
            <a:spLocks noGrp="1"/>
          </p:cNvSpPr>
          <p:nvPr>
            <p:ph type="body" idx="1"/>
          </p:nvPr>
        </p:nvSpPr>
        <p:spPr>
          <a:xfrm>
            <a:off x="410400" y="1951846"/>
            <a:ext cx="10515600" cy="4151242"/>
          </a:xfrm>
          <a:prstGeom prst="rect">
            <a:avLst/>
          </a:prstGeom>
          <a:noFill/>
          <a:ln>
            <a:noFill/>
          </a:ln>
        </p:spPr>
        <p:txBody>
          <a:bodyPr spcFirstLastPara="1" wrap="square" lIns="91425" tIns="45700" rIns="91425" bIns="45700" anchor="t" anchorCtr="0">
            <a:normAutofit/>
          </a:bodyPr>
          <a:lstStyle/>
          <a:p>
            <a:pPr marL="180975" lvl="0" indent="-203200">
              <a:spcBef>
                <a:spcPts val="0"/>
              </a:spcBef>
              <a:buSzPts val="3200"/>
            </a:pPr>
            <a:r>
              <a:rPr lang="en-GB" b="1" dirty="0" err="1"/>
              <a:t>Contenuto</a:t>
            </a:r>
            <a:r>
              <a:rPr lang="en-GB" b="1" dirty="0"/>
              <a:t> </a:t>
            </a:r>
            <a:r>
              <a:rPr lang="en-GB" b="1" dirty="0" err="1"/>
              <a:t>riciclato</a:t>
            </a:r>
            <a:r>
              <a:rPr lang="en-GB" b="1" dirty="0"/>
              <a:t> </a:t>
            </a:r>
            <a:r>
              <a:rPr lang="it-IT" dirty="0"/>
              <a:t>si riferisce ai materiali recuperati che vengono utilizzati nell'imballaggio.
Secondo la norma ISO 14021 [10], questi materiali includono sia materiali </a:t>
            </a:r>
            <a:r>
              <a:rPr lang="it-IT" dirty="0" err="1"/>
              <a:t>pre</a:t>
            </a:r>
            <a:r>
              <a:rPr lang="it-IT" dirty="0"/>
              <a:t>-consumo (materiale riciclato post-industriale; PIR) e materiali riciclati post-consumo (PCR)	</a:t>
            </a:r>
            <a:endParaRPr dirty="0"/>
          </a:p>
        </p:txBody>
      </p:sp>
      <p:sp>
        <p:nvSpPr>
          <p:cNvPr id="677" name="Google Shape;677;p65"/>
          <p:cNvSpPr txBox="1">
            <a:spLocks noGrp="1"/>
          </p:cNvSpPr>
          <p:nvPr>
            <p:ph type="sldNum" idx="12"/>
          </p:nvPr>
        </p:nvSpPr>
        <p:spPr>
          <a:xfrm>
            <a:off x="11697005" y="6489700"/>
            <a:ext cx="375932" cy="254015"/>
          </a:xfrm>
          <a:prstGeom prst="rect">
            <a:avLst/>
          </a:prstGeom>
          <a:noFill/>
          <a:ln>
            <a:noFill/>
          </a:ln>
        </p:spPr>
        <p:txBody>
          <a:bodyPr spcFirstLastPara="1" wrap="square" lIns="0" tIns="45700" rIns="91425" bIns="45700" anchor="b" anchorCtr="0">
            <a:noAutofit/>
          </a:bodyPr>
          <a:lstStyle/>
          <a:p>
            <a:pPr marL="0" marR="0" lvl="0" indent="0" algn="l" rtl="0">
              <a:spcBef>
                <a:spcPts val="0"/>
              </a:spcBef>
              <a:spcAft>
                <a:spcPts val="0"/>
              </a:spcAft>
              <a:buNone/>
            </a:pPr>
            <a:r>
              <a:rPr lang="en-GB" sz="1000">
                <a:solidFill>
                  <a:srgbClr val="A5A5A5"/>
                </a:solidFill>
                <a:latin typeface="Arial"/>
                <a:ea typeface="Arial"/>
                <a:cs typeface="Arial"/>
                <a:sym typeface="Arial"/>
              </a:rPr>
              <a:t>|  </a:t>
            </a:r>
            <a:fld id="{00000000-1234-1234-1234-123412341234}" type="slidenum">
              <a:rPr lang="en-GB" sz="1000">
                <a:solidFill>
                  <a:srgbClr val="A5A5A5"/>
                </a:solidFill>
                <a:latin typeface="Arial"/>
                <a:ea typeface="Arial"/>
                <a:cs typeface="Arial"/>
                <a:sym typeface="Arial"/>
              </a:rPr>
              <a:t>65</a:t>
            </a:fld>
            <a:endParaRPr sz="1000">
              <a:solidFill>
                <a:srgbClr val="A5A5A5"/>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66"/>
          <p:cNvSpPr txBox="1">
            <a:spLocks noGrp="1"/>
          </p:cNvSpPr>
          <p:nvPr>
            <p:ph type="title"/>
          </p:nvPr>
        </p:nvSpPr>
        <p:spPr>
          <a:xfrm>
            <a:off x="410400" y="1156272"/>
            <a:ext cx="10515600" cy="645616"/>
          </a:xfrm>
          <a:prstGeom prst="rect">
            <a:avLst/>
          </a:prstGeom>
          <a:noFill/>
          <a:ln>
            <a:noFill/>
          </a:ln>
        </p:spPr>
        <p:txBody>
          <a:bodyPr spcFirstLastPara="1" wrap="square" lIns="91425" tIns="45700" rIns="91425" bIns="45700" anchor="t" anchorCtr="0">
            <a:normAutofit fontScale="90000"/>
          </a:bodyPr>
          <a:lstStyle/>
          <a:p>
            <a:pPr lvl="0">
              <a:buSzPts val="4000"/>
            </a:pPr>
            <a:r>
              <a:rPr lang="it-IT"/>
              <a:t>Caso 4: Reclami sull'imballaggio dei cosmetici
</a:t>
            </a:r>
            <a:endParaRPr dirty="0"/>
          </a:p>
        </p:txBody>
      </p:sp>
      <p:sp>
        <p:nvSpPr>
          <p:cNvPr id="684" name="Google Shape;684;p66"/>
          <p:cNvSpPr txBox="1">
            <a:spLocks noGrp="1"/>
          </p:cNvSpPr>
          <p:nvPr>
            <p:ph type="body" idx="1"/>
          </p:nvPr>
        </p:nvSpPr>
        <p:spPr>
          <a:xfrm>
            <a:off x="410400" y="1951846"/>
            <a:ext cx="10515600" cy="4151242"/>
          </a:xfrm>
          <a:prstGeom prst="rect">
            <a:avLst/>
          </a:prstGeom>
          <a:noFill/>
          <a:ln>
            <a:noFill/>
          </a:ln>
        </p:spPr>
        <p:txBody>
          <a:bodyPr spcFirstLastPara="1" wrap="square" lIns="91425" tIns="45700" rIns="91425" bIns="45700" anchor="t" anchorCtr="0">
            <a:normAutofit fontScale="77500" lnSpcReduction="20000"/>
          </a:bodyPr>
          <a:lstStyle/>
          <a:p>
            <a:pPr marL="180975" lvl="0" indent="-203200">
              <a:lnSpc>
                <a:spcPct val="120000"/>
              </a:lnSpc>
              <a:spcBef>
                <a:spcPts val="0"/>
              </a:spcBef>
              <a:buSzPts val="3200"/>
            </a:pPr>
            <a:r>
              <a:rPr lang="it-IT" sz="3800" dirty="0"/>
              <a:t>Linee guida generali di comunicazione per il contenuto riciclato</a:t>
            </a:r>
            <a:r>
              <a:rPr lang="it-IT" dirty="0"/>
              <a:t>
Secondo le linee guida SPICE, il contenuto riciclato deve essere menzionato solo quando proviene dal riciclaggio post-consumo.
La percentuale del contenuto riciclato dovrebbe essere menzionata con un riferimento a una certificazione di terze parti, se possibile.
La percentuale del contenuto riciclato dovrebbe essere sufficientemente elevata
Le indicazioni dovrebbero evitare un possibile equivoco tra i termini "contenuto riciclato" e "riciclabilità"</a:t>
            </a:r>
            <a:endParaRPr dirty="0"/>
          </a:p>
        </p:txBody>
      </p:sp>
      <p:sp>
        <p:nvSpPr>
          <p:cNvPr id="685" name="Google Shape;685;p66"/>
          <p:cNvSpPr txBox="1">
            <a:spLocks noGrp="1"/>
          </p:cNvSpPr>
          <p:nvPr>
            <p:ph type="sldNum" idx="12"/>
          </p:nvPr>
        </p:nvSpPr>
        <p:spPr>
          <a:xfrm>
            <a:off x="11697005" y="6489700"/>
            <a:ext cx="375932" cy="254015"/>
          </a:xfrm>
          <a:prstGeom prst="rect">
            <a:avLst/>
          </a:prstGeom>
          <a:noFill/>
          <a:ln>
            <a:noFill/>
          </a:ln>
        </p:spPr>
        <p:txBody>
          <a:bodyPr spcFirstLastPara="1" wrap="square" lIns="0" tIns="45700" rIns="91425" bIns="45700" anchor="b" anchorCtr="0">
            <a:noAutofit/>
          </a:bodyPr>
          <a:lstStyle/>
          <a:p>
            <a:pPr marL="0" marR="0" lvl="0" indent="0" algn="l" rtl="0">
              <a:spcBef>
                <a:spcPts val="0"/>
              </a:spcBef>
              <a:spcAft>
                <a:spcPts val="0"/>
              </a:spcAft>
              <a:buNone/>
            </a:pPr>
            <a:r>
              <a:rPr lang="en-GB" sz="1000">
                <a:solidFill>
                  <a:srgbClr val="A5A5A5"/>
                </a:solidFill>
                <a:latin typeface="Arial"/>
                <a:ea typeface="Arial"/>
                <a:cs typeface="Arial"/>
                <a:sym typeface="Arial"/>
              </a:rPr>
              <a:t>|  </a:t>
            </a:r>
            <a:fld id="{00000000-1234-1234-1234-123412341234}" type="slidenum">
              <a:rPr lang="en-GB" sz="1000">
                <a:solidFill>
                  <a:srgbClr val="A5A5A5"/>
                </a:solidFill>
                <a:latin typeface="Arial"/>
                <a:ea typeface="Arial"/>
                <a:cs typeface="Arial"/>
                <a:sym typeface="Arial"/>
              </a:rPr>
              <a:t>66</a:t>
            </a:fld>
            <a:endParaRPr sz="1000">
              <a:solidFill>
                <a:srgbClr val="A5A5A5"/>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67"/>
          <p:cNvSpPr txBox="1">
            <a:spLocks noGrp="1"/>
          </p:cNvSpPr>
          <p:nvPr>
            <p:ph type="title"/>
          </p:nvPr>
        </p:nvSpPr>
        <p:spPr>
          <a:xfrm>
            <a:off x="410400" y="1156272"/>
            <a:ext cx="10515600" cy="645616"/>
          </a:xfrm>
          <a:prstGeom prst="rect">
            <a:avLst/>
          </a:prstGeom>
          <a:noFill/>
          <a:ln>
            <a:noFill/>
          </a:ln>
        </p:spPr>
        <p:txBody>
          <a:bodyPr spcFirstLastPara="1" wrap="square" lIns="91425" tIns="45700" rIns="91425" bIns="45700" anchor="t" anchorCtr="0">
            <a:normAutofit fontScale="90000"/>
          </a:bodyPr>
          <a:lstStyle/>
          <a:p>
            <a:pPr lvl="0">
              <a:buSzPts val="4000"/>
            </a:pPr>
            <a:r>
              <a:rPr lang="it-IT"/>
              <a:t>Caso 4: Reclami sull'imballaggio dei cosmetici
</a:t>
            </a:r>
            <a:endParaRPr dirty="0"/>
          </a:p>
        </p:txBody>
      </p:sp>
      <p:sp>
        <p:nvSpPr>
          <p:cNvPr id="692" name="Google Shape;692;p67"/>
          <p:cNvSpPr txBox="1">
            <a:spLocks noGrp="1"/>
          </p:cNvSpPr>
          <p:nvPr>
            <p:ph type="body" idx="1"/>
          </p:nvPr>
        </p:nvSpPr>
        <p:spPr>
          <a:xfrm>
            <a:off x="410400" y="1951846"/>
            <a:ext cx="10515600" cy="4151242"/>
          </a:xfrm>
          <a:prstGeom prst="rect">
            <a:avLst/>
          </a:prstGeom>
          <a:noFill/>
          <a:ln>
            <a:noFill/>
          </a:ln>
        </p:spPr>
        <p:txBody>
          <a:bodyPr spcFirstLastPara="1" wrap="square" lIns="91425" tIns="45700" rIns="91425" bIns="45700" anchor="t" anchorCtr="0">
            <a:normAutofit/>
          </a:bodyPr>
          <a:lstStyle/>
          <a:p>
            <a:pPr marL="180975" lvl="0" indent="-203200">
              <a:spcBef>
                <a:spcPts val="0"/>
              </a:spcBef>
              <a:buSzPts val="3200"/>
            </a:pPr>
            <a:r>
              <a:rPr lang="en-GB" b="1" dirty="0" err="1"/>
              <a:t>Riciclabilità</a:t>
            </a:r>
            <a:r>
              <a:rPr lang="en-GB" dirty="0"/>
              <a:t> </a:t>
            </a:r>
            <a:r>
              <a:rPr lang="it-IT" dirty="0"/>
              <a:t>si riferisce agli imballaggi "che possono essere deviati dal flusso di rifiuti attraverso processi e programmi disponibili e possono essere raccolti, trattati e restituiti all'uso sotto forma di materie prime o prodotti" </a:t>
            </a:r>
            <a:r>
              <a:rPr lang="en-GB" dirty="0"/>
              <a:t>(ISO 14021 </a:t>
            </a:r>
            <a:r>
              <a:rPr lang="en-GB" baseline="30000" dirty="0"/>
              <a:t>[10]</a:t>
            </a:r>
            <a:r>
              <a:rPr lang="en-GB" dirty="0"/>
              <a:t>)</a:t>
            </a:r>
            <a:endParaRPr dirty="0"/>
          </a:p>
          <a:p>
            <a:pPr marL="180975" lvl="0" indent="-203200">
              <a:buSzPts val="3200"/>
            </a:pPr>
            <a:r>
              <a:rPr lang="it-IT" dirty="0"/>
              <a:t>Una regola empirica, l'imballaggio può essere dichiarato riciclabile, se viene riciclato nella pratica e su larga scala (vedi Ellen MacArthur Foundation 2020 </a:t>
            </a:r>
            <a:r>
              <a:rPr lang="en-GB" baseline="30000" dirty="0"/>
              <a:t>[8]</a:t>
            </a:r>
            <a:r>
              <a:rPr lang="en-GB" dirty="0"/>
              <a:t>) </a:t>
            </a:r>
            <a:endParaRPr dirty="0"/>
          </a:p>
          <a:p>
            <a:pPr marL="180975" lvl="0" indent="0" algn="l" rtl="0">
              <a:lnSpc>
                <a:spcPct val="90000"/>
              </a:lnSpc>
              <a:spcBef>
                <a:spcPts val="1000"/>
              </a:spcBef>
              <a:spcAft>
                <a:spcPts val="0"/>
              </a:spcAft>
              <a:buClr>
                <a:schemeClr val="dk1"/>
              </a:buClr>
              <a:buSzPts val="3200"/>
              <a:buNone/>
            </a:pPr>
            <a:endParaRPr dirty="0"/>
          </a:p>
        </p:txBody>
      </p:sp>
      <p:sp>
        <p:nvSpPr>
          <p:cNvPr id="693" name="Google Shape;693;p67"/>
          <p:cNvSpPr txBox="1">
            <a:spLocks noGrp="1"/>
          </p:cNvSpPr>
          <p:nvPr>
            <p:ph type="sldNum" idx="12"/>
          </p:nvPr>
        </p:nvSpPr>
        <p:spPr>
          <a:xfrm>
            <a:off x="11697005" y="6489700"/>
            <a:ext cx="375932" cy="254015"/>
          </a:xfrm>
          <a:prstGeom prst="rect">
            <a:avLst/>
          </a:prstGeom>
          <a:noFill/>
          <a:ln>
            <a:noFill/>
          </a:ln>
        </p:spPr>
        <p:txBody>
          <a:bodyPr spcFirstLastPara="1" wrap="square" lIns="0" tIns="45700" rIns="91425" bIns="45700" anchor="b" anchorCtr="0">
            <a:noAutofit/>
          </a:bodyPr>
          <a:lstStyle/>
          <a:p>
            <a:pPr marL="0" marR="0" lvl="0" indent="0" algn="l" rtl="0">
              <a:spcBef>
                <a:spcPts val="0"/>
              </a:spcBef>
              <a:spcAft>
                <a:spcPts val="0"/>
              </a:spcAft>
              <a:buNone/>
            </a:pPr>
            <a:r>
              <a:rPr lang="en-GB" sz="1000">
                <a:solidFill>
                  <a:srgbClr val="A5A5A5"/>
                </a:solidFill>
                <a:latin typeface="Arial"/>
                <a:ea typeface="Arial"/>
                <a:cs typeface="Arial"/>
                <a:sym typeface="Arial"/>
              </a:rPr>
              <a:t>|  </a:t>
            </a:r>
            <a:fld id="{00000000-1234-1234-1234-123412341234}" type="slidenum">
              <a:rPr lang="en-GB" sz="1000">
                <a:solidFill>
                  <a:srgbClr val="A5A5A5"/>
                </a:solidFill>
                <a:latin typeface="Arial"/>
                <a:ea typeface="Arial"/>
                <a:cs typeface="Arial"/>
                <a:sym typeface="Arial"/>
              </a:rPr>
              <a:t>67</a:t>
            </a:fld>
            <a:endParaRPr sz="1000">
              <a:solidFill>
                <a:srgbClr val="A5A5A5"/>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68"/>
          <p:cNvSpPr txBox="1">
            <a:spLocks noGrp="1"/>
          </p:cNvSpPr>
          <p:nvPr>
            <p:ph type="title"/>
          </p:nvPr>
        </p:nvSpPr>
        <p:spPr>
          <a:xfrm>
            <a:off x="410400" y="1156272"/>
            <a:ext cx="10515600" cy="645616"/>
          </a:xfrm>
          <a:prstGeom prst="rect">
            <a:avLst/>
          </a:prstGeom>
          <a:noFill/>
          <a:ln>
            <a:noFill/>
          </a:ln>
        </p:spPr>
        <p:txBody>
          <a:bodyPr spcFirstLastPara="1" wrap="square" lIns="91425" tIns="45700" rIns="91425" bIns="45700" anchor="t" anchorCtr="0">
            <a:normAutofit fontScale="90000"/>
          </a:bodyPr>
          <a:lstStyle/>
          <a:p>
            <a:pPr lvl="0">
              <a:buSzPts val="4000"/>
            </a:pPr>
            <a:r>
              <a:rPr lang="it-IT"/>
              <a:t>Caso 4: Reclami sull'imballaggio dei cosmetici
</a:t>
            </a:r>
            <a:endParaRPr dirty="0"/>
          </a:p>
        </p:txBody>
      </p:sp>
      <p:sp>
        <p:nvSpPr>
          <p:cNvPr id="700" name="Google Shape;700;p68"/>
          <p:cNvSpPr txBox="1">
            <a:spLocks noGrp="1"/>
          </p:cNvSpPr>
          <p:nvPr>
            <p:ph type="body" idx="1"/>
          </p:nvPr>
        </p:nvSpPr>
        <p:spPr>
          <a:xfrm>
            <a:off x="410400" y="1951846"/>
            <a:ext cx="10515600" cy="4537854"/>
          </a:xfrm>
          <a:prstGeom prst="rect">
            <a:avLst/>
          </a:prstGeom>
          <a:noFill/>
          <a:ln>
            <a:noFill/>
          </a:ln>
        </p:spPr>
        <p:txBody>
          <a:bodyPr spcFirstLastPara="1" wrap="square" lIns="91425" tIns="45700" rIns="91425" bIns="45700" anchor="t" anchorCtr="0">
            <a:normAutofit lnSpcReduction="10000"/>
          </a:bodyPr>
          <a:lstStyle/>
          <a:p>
            <a:pPr marL="180975" lvl="0" indent="-203200">
              <a:spcBef>
                <a:spcPts val="0"/>
              </a:spcBef>
              <a:buSzPts val="3200"/>
            </a:pPr>
            <a:r>
              <a:rPr lang="it-IT" dirty="0"/>
              <a:t>Linee guida generali di comunicazione per la riciclabilità
In generale, le dichiarazioni sulla riciclabilità</a:t>
            </a:r>
            <a:endParaRPr dirty="0"/>
          </a:p>
          <a:p>
            <a:pPr marL="179388" lvl="2" indent="490538">
              <a:buSzPts val="2400"/>
              <a:buFont typeface="Arial"/>
              <a:buAutoNum type="arabicParenR"/>
            </a:pPr>
            <a:r>
              <a:rPr lang="it-IT" dirty="0"/>
              <a:t>Aiutare a coinvolgere i consumatori per le corrette azioni di fine vita dell'imballaggio
Guidare i consumatori per una corretta selezione dell'imballaggio
Mostrare l'impegno del marchio per il sistema di gestione dei rifiuti sul mercato</a:t>
            </a:r>
            <a:br>
              <a:rPr lang="it-IT" dirty="0"/>
            </a:br>
            <a:r>
              <a:rPr lang="it-IT" sz="3200" dirty="0"/>
              <a:t>Dovrebbero essere utilizzate solo le indicazioni, che non causeranno confusione nei consumatori.</a:t>
            </a:r>
            <a:br>
              <a:rPr lang="it-IT" sz="3200" dirty="0"/>
            </a:br>
            <a:r>
              <a:rPr lang="it-IT" sz="3200" dirty="0"/>
              <a:t>L'imballaggio potrebbe non essere riciclabile in tutti i paesi, se manca l'infrastruttura di riciclaggio</a:t>
            </a:r>
            <a:endParaRPr sz="3200" dirty="0"/>
          </a:p>
        </p:txBody>
      </p:sp>
      <p:sp>
        <p:nvSpPr>
          <p:cNvPr id="701" name="Google Shape;701;p68"/>
          <p:cNvSpPr txBox="1">
            <a:spLocks noGrp="1"/>
          </p:cNvSpPr>
          <p:nvPr>
            <p:ph type="sldNum" idx="12"/>
          </p:nvPr>
        </p:nvSpPr>
        <p:spPr>
          <a:xfrm>
            <a:off x="11697005" y="6489700"/>
            <a:ext cx="375932" cy="254015"/>
          </a:xfrm>
          <a:prstGeom prst="rect">
            <a:avLst/>
          </a:prstGeom>
          <a:noFill/>
          <a:ln>
            <a:noFill/>
          </a:ln>
        </p:spPr>
        <p:txBody>
          <a:bodyPr spcFirstLastPara="1" wrap="square" lIns="0" tIns="45700" rIns="91425" bIns="45700" anchor="b" anchorCtr="0">
            <a:noAutofit/>
          </a:bodyPr>
          <a:lstStyle/>
          <a:p>
            <a:pPr marL="0" marR="0" lvl="0" indent="0" algn="l" rtl="0">
              <a:spcBef>
                <a:spcPts val="0"/>
              </a:spcBef>
              <a:spcAft>
                <a:spcPts val="0"/>
              </a:spcAft>
              <a:buNone/>
            </a:pPr>
            <a:r>
              <a:rPr lang="en-GB" sz="1000">
                <a:solidFill>
                  <a:srgbClr val="A5A5A5"/>
                </a:solidFill>
                <a:latin typeface="Arial"/>
                <a:ea typeface="Arial"/>
                <a:cs typeface="Arial"/>
                <a:sym typeface="Arial"/>
              </a:rPr>
              <a:t>|  </a:t>
            </a:r>
            <a:fld id="{00000000-1234-1234-1234-123412341234}" type="slidenum">
              <a:rPr lang="en-GB" sz="1000">
                <a:solidFill>
                  <a:srgbClr val="A5A5A5"/>
                </a:solidFill>
                <a:latin typeface="Arial"/>
                <a:ea typeface="Arial"/>
                <a:cs typeface="Arial"/>
                <a:sym typeface="Arial"/>
              </a:rPr>
              <a:t>68</a:t>
            </a:fld>
            <a:endParaRPr sz="1000">
              <a:solidFill>
                <a:srgbClr val="A5A5A5"/>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69"/>
          <p:cNvSpPr txBox="1">
            <a:spLocks noGrp="1"/>
          </p:cNvSpPr>
          <p:nvPr>
            <p:ph type="title"/>
          </p:nvPr>
        </p:nvSpPr>
        <p:spPr>
          <a:xfrm>
            <a:off x="410400" y="815297"/>
            <a:ext cx="11529963" cy="645616"/>
          </a:xfrm>
          <a:prstGeom prst="rect">
            <a:avLst/>
          </a:prstGeom>
          <a:noFill/>
          <a:ln>
            <a:noFill/>
          </a:ln>
        </p:spPr>
        <p:txBody>
          <a:bodyPr spcFirstLastPara="1" wrap="square" lIns="91425" tIns="45700" rIns="91425" bIns="45700" anchor="t" anchorCtr="0">
            <a:normAutofit fontScale="90000"/>
          </a:bodyPr>
          <a:lstStyle/>
          <a:p>
            <a:pPr lvl="0">
              <a:buSzPts val="4000"/>
            </a:pPr>
            <a:r>
              <a:rPr lang="it-IT"/>
              <a:t>Caso 4: Reclami sull'imballaggio dei cosmetici
</a:t>
            </a:r>
            <a:endParaRPr/>
          </a:p>
        </p:txBody>
      </p:sp>
      <p:sp>
        <p:nvSpPr>
          <p:cNvPr id="708" name="Google Shape;708;p69"/>
          <p:cNvSpPr txBox="1">
            <a:spLocks noGrp="1"/>
          </p:cNvSpPr>
          <p:nvPr>
            <p:ph type="body" idx="1"/>
          </p:nvPr>
        </p:nvSpPr>
        <p:spPr>
          <a:xfrm>
            <a:off x="410400" y="1951846"/>
            <a:ext cx="10515600" cy="4151242"/>
          </a:xfrm>
          <a:prstGeom prst="rect">
            <a:avLst/>
          </a:prstGeom>
          <a:noFill/>
          <a:ln>
            <a:noFill/>
          </a:ln>
        </p:spPr>
        <p:txBody>
          <a:bodyPr spcFirstLastPara="1" wrap="square" lIns="91425" tIns="45700" rIns="91425" bIns="45700" anchor="t" anchorCtr="0">
            <a:normAutofit/>
          </a:bodyPr>
          <a:lstStyle/>
          <a:p>
            <a:pPr marL="180975" lvl="0" indent="-203200">
              <a:spcBef>
                <a:spcPts val="0"/>
              </a:spcBef>
              <a:buSzPts val="3200"/>
            </a:pPr>
            <a:r>
              <a:rPr lang="it-IT" b="1" dirty="0"/>
              <a:t>La </a:t>
            </a:r>
            <a:r>
              <a:rPr lang="it-IT" b="1" dirty="0" err="1"/>
              <a:t>compostabilità</a:t>
            </a:r>
            <a:r>
              <a:rPr lang="it-IT" b="1" dirty="0"/>
              <a:t> </a:t>
            </a:r>
            <a:r>
              <a:rPr lang="it-IT" dirty="0"/>
              <a:t>si riferisce alla decomposizione del materiale in un ambiente di compostaggio</a:t>
            </a:r>
            <a:r>
              <a:rPr lang="it-IT" b="1" dirty="0"/>
              <a:t>
La biodegradabilità </a:t>
            </a:r>
            <a:r>
              <a:rPr lang="it-IT" dirty="0"/>
              <a:t>si riferisce alla degradazione dei materiali da parte di microrganismi in acqua, CO2, CH4 e biomassa</a:t>
            </a:r>
            <a:r>
              <a:rPr lang="it-IT" b="1" dirty="0"/>
              <a:t>
</a:t>
            </a:r>
            <a:r>
              <a:rPr lang="it-IT" dirty="0"/>
              <a:t>La certificazione si basa sulla norma armonizzata EN 13432</a:t>
            </a:r>
            <a:endParaRPr dirty="0"/>
          </a:p>
        </p:txBody>
      </p:sp>
      <p:sp>
        <p:nvSpPr>
          <p:cNvPr id="709" name="Google Shape;709;p69"/>
          <p:cNvSpPr txBox="1">
            <a:spLocks noGrp="1"/>
          </p:cNvSpPr>
          <p:nvPr>
            <p:ph type="sldNum" idx="12"/>
          </p:nvPr>
        </p:nvSpPr>
        <p:spPr>
          <a:xfrm>
            <a:off x="11697005" y="6489700"/>
            <a:ext cx="375932" cy="254015"/>
          </a:xfrm>
          <a:prstGeom prst="rect">
            <a:avLst/>
          </a:prstGeom>
          <a:noFill/>
          <a:ln>
            <a:noFill/>
          </a:ln>
        </p:spPr>
        <p:txBody>
          <a:bodyPr spcFirstLastPara="1" wrap="square" lIns="0" tIns="45700" rIns="91425" bIns="45700" anchor="b" anchorCtr="0">
            <a:noAutofit/>
          </a:bodyPr>
          <a:lstStyle/>
          <a:p>
            <a:pPr marL="0" marR="0" lvl="0" indent="0" algn="l" rtl="0">
              <a:spcBef>
                <a:spcPts val="0"/>
              </a:spcBef>
              <a:spcAft>
                <a:spcPts val="0"/>
              </a:spcAft>
              <a:buNone/>
            </a:pPr>
            <a:r>
              <a:rPr lang="en-GB" sz="1000">
                <a:solidFill>
                  <a:srgbClr val="A5A5A5"/>
                </a:solidFill>
                <a:latin typeface="Arial"/>
                <a:ea typeface="Arial"/>
                <a:cs typeface="Arial"/>
                <a:sym typeface="Arial"/>
              </a:rPr>
              <a:t>|  </a:t>
            </a:r>
            <a:fld id="{00000000-1234-1234-1234-123412341234}" type="slidenum">
              <a:rPr lang="en-GB" sz="1000">
                <a:solidFill>
                  <a:srgbClr val="A5A5A5"/>
                </a:solidFill>
                <a:latin typeface="Arial"/>
                <a:ea typeface="Arial"/>
                <a:cs typeface="Arial"/>
                <a:sym typeface="Arial"/>
              </a:rPr>
              <a:t>69</a:t>
            </a:fld>
            <a:endParaRPr sz="1000">
              <a:solidFill>
                <a:srgbClr val="A5A5A5"/>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7"/>
          <p:cNvSpPr txBox="1">
            <a:spLocks noGrp="1"/>
          </p:cNvSpPr>
          <p:nvPr>
            <p:ph type="title"/>
          </p:nvPr>
        </p:nvSpPr>
        <p:spPr>
          <a:xfrm>
            <a:off x="410399" y="1156272"/>
            <a:ext cx="11572493" cy="645616"/>
          </a:xfrm>
          <a:prstGeom prst="rect">
            <a:avLst/>
          </a:prstGeom>
          <a:noFill/>
          <a:ln>
            <a:noFill/>
          </a:ln>
        </p:spPr>
        <p:txBody>
          <a:bodyPr spcFirstLastPara="1" wrap="square" lIns="91425" tIns="45700" rIns="91425" bIns="45700" anchor="t" anchorCtr="0">
            <a:noAutofit/>
          </a:bodyPr>
          <a:lstStyle/>
          <a:p>
            <a:pPr lvl="0">
              <a:buSzPts val="4000"/>
            </a:pPr>
            <a:r>
              <a:rPr lang="it-IT" dirty="0"/>
              <a:t>Caso 1: Adattamento dei consumatori alla circolarità in Norvegia
</a:t>
            </a:r>
            <a:endParaRPr baseline="30000" dirty="0"/>
          </a:p>
        </p:txBody>
      </p:sp>
      <p:sp>
        <p:nvSpPr>
          <p:cNvPr id="182" name="Google Shape;182;p7"/>
          <p:cNvSpPr txBox="1">
            <a:spLocks noGrp="1"/>
          </p:cNvSpPr>
          <p:nvPr>
            <p:ph type="body" idx="1"/>
          </p:nvPr>
        </p:nvSpPr>
        <p:spPr>
          <a:xfrm>
            <a:off x="410400" y="2466752"/>
            <a:ext cx="10913274" cy="3636335"/>
          </a:xfrm>
          <a:prstGeom prst="rect">
            <a:avLst/>
          </a:prstGeom>
          <a:noFill/>
          <a:ln>
            <a:noFill/>
          </a:ln>
        </p:spPr>
        <p:txBody>
          <a:bodyPr spcFirstLastPara="1" wrap="square" lIns="91425" tIns="45700" rIns="91425" bIns="45700" anchor="t" anchorCtr="0">
            <a:noAutofit/>
          </a:bodyPr>
          <a:lstStyle/>
          <a:p>
            <a:pPr marL="180975" lvl="0" indent="-203200" algn="l" rtl="0">
              <a:lnSpc>
                <a:spcPct val="90000"/>
              </a:lnSpc>
              <a:spcBef>
                <a:spcPts val="0"/>
              </a:spcBef>
              <a:spcAft>
                <a:spcPts val="0"/>
              </a:spcAft>
              <a:buClr>
                <a:schemeClr val="dk1"/>
              </a:buClr>
              <a:buSzPts val="3200"/>
              <a:buChar char="•"/>
            </a:pPr>
            <a:r>
              <a:rPr lang="en-GB" dirty="0"/>
              <a:t>Circle Economy. 2020. Circularity Gap Report Norway. </a:t>
            </a:r>
            <a:r>
              <a:rPr lang="en-GB" u="sng" dirty="0">
                <a:solidFill>
                  <a:schemeClr val="hlink"/>
                </a:solidFill>
                <a:hlinkClick r:id="rId3"/>
              </a:rPr>
              <a:t>https://www.circularity-gap.world/norway</a:t>
            </a:r>
            <a:r>
              <a:rPr lang="en-GB" dirty="0"/>
              <a:t> </a:t>
            </a:r>
            <a:r>
              <a:rPr lang="en-GB" baseline="30000" dirty="0"/>
              <a:t>[4]</a:t>
            </a:r>
            <a:endParaRPr baseline="30000" dirty="0"/>
          </a:p>
          <a:p>
            <a:pPr marL="488950" lvl="1" indent="0" algn="l" rtl="0">
              <a:lnSpc>
                <a:spcPct val="90000"/>
              </a:lnSpc>
              <a:spcBef>
                <a:spcPts val="500"/>
              </a:spcBef>
              <a:spcAft>
                <a:spcPts val="0"/>
              </a:spcAft>
              <a:buClr>
                <a:schemeClr val="dk1"/>
              </a:buClr>
              <a:buSzPts val="2800"/>
              <a:buNone/>
            </a:pPr>
            <a:endParaRPr dirty="0"/>
          </a:p>
          <a:p>
            <a:pPr marL="488950" lvl="1" indent="-177800">
              <a:buSzPts val="2800"/>
            </a:pPr>
            <a:r>
              <a:rPr lang="it-IT" dirty="0"/>
              <a:t>Le imprese e il governo norvegesi sono stati riconosciuti come </a:t>
            </a:r>
            <a:r>
              <a:rPr lang="it-IT" dirty="0" err="1"/>
              <a:t>changemaker</a:t>
            </a:r>
            <a:r>
              <a:rPr lang="it-IT" dirty="0"/>
              <a:t> per promuovere il consumo circolare e adattare i consumatori a una CE in diverse strategie circolari
Questo studio ha introdotto raccomandazioni di interventi per ottenere un cambiamento individuale per la circolarità</a:t>
            </a:r>
            <a:endParaRP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70"/>
          <p:cNvSpPr txBox="1">
            <a:spLocks noGrp="1"/>
          </p:cNvSpPr>
          <p:nvPr>
            <p:ph type="title"/>
          </p:nvPr>
        </p:nvSpPr>
        <p:spPr>
          <a:xfrm>
            <a:off x="410399" y="911723"/>
            <a:ext cx="11519331" cy="645616"/>
          </a:xfrm>
          <a:prstGeom prst="rect">
            <a:avLst/>
          </a:prstGeom>
          <a:noFill/>
          <a:ln>
            <a:noFill/>
          </a:ln>
        </p:spPr>
        <p:txBody>
          <a:bodyPr spcFirstLastPara="1" wrap="square" lIns="91425" tIns="45700" rIns="91425" bIns="45700" anchor="t" anchorCtr="0">
            <a:normAutofit fontScale="90000"/>
          </a:bodyPr>
          <a:lstStyle/>
          <a:p>
            <a:pPr lvl="0">
              <a:buSzPts val="4000"/>
            </a:pPr>
            <a:r>
              <a:rPr lang="it-IT"/>
              <a:t>Caso 4: Reclami sull'imballaggio dei cosmetici
</a:t>
            </a:r>
            <a:endParaRPr dirty="0"/>
          </a:p>
        </p:txBody>
      </p:sp>
      <p:sp>
        <p:nvSpPr>
          <p:cNvPr id="716" name="Google Shape;716;p70"/>
          <p:cNvSpPr txBox="1">
            <a:spLocks noGrp="1"/>
          </p:cNvSpPr>
          <p:nvPr>
            <p:ph type="body" idx="1"/>
          </p:nvPr>
        </p:nvSpPr>
        <p:spPr>
          <a:xfrm>
            <a:off x="410400" y="1951846"/>
            <a:ext cx="10515600" cy="4151242"/>
          </a:xfrm>
          <a:prstGeom prst="rect">
            <a:avLst/>
          </a:prstGeom>
          <a:noFill/>
          <a:ln>
            <a:noFill/>
          </a:ln>
        </p:spPr>
        <p:txBody>
          <a:bodyPr spcFirstLastPara="1" wrap="square" lIns="91425" tIns="45700" rIns="91425" bIns="45700" anchor="t" anchorCtr="0">
            <a:normAutofit fontScale="70000" lnSpcReduction="20000"/>
          </a:bodyPr>
          <a:lstStyle/>
          <a:p>
            <a:pPr marL="180975" lvl="0" indent="-203200">
              <a:lnSpc>
                <a:spcPct val="120000"/>
              </a:lnSpc>
              <a:spcBef>
                <a:spcPts val="0"/>
              </a:spcBef>
              <a:buSzPts val="3200"/>
            </a:pPr>
            <a:r>
              <a:rPr lang="it-IT" sz="3800" dirty="0"/>
              <a:t>Linee guida generali di comunicazione per la </a:t>
            </a:r>
            <a:r>
              <a:rPr lang="it-IT" sz="3800" dirty="0" err="1"/>
              <a:t>compostabilità</a:t>
            </a:r>
            <a:r>
              <a:rPr lang="it-IT" sz="3800" dirty="0"/>
              <a:t> e la biodegradabilità
Si consiglia di utilizzare i termini con cautela sulla confezione.
Il termine biodegradabilità sarà vietato in Francia nel 2022 </a:t>
            </a:r>
            <a:r>
              <a:rPr lang="it-IT" dirty="0"/>
              <a:t>ed è vietato anche in Belgio
Se l'imballaggio è compostabile solo in impianti industriali, le dichiarazioni sulla </a:t>
            </a:r>
            <a:r>
              <a:rPr lang="it-IT" dirty="0" err="1"/>
              <a:t>compostabilità</a:t>
            </a:r>
            <a:r>
              <a:rPr lang="it-IT" dirty="0"/>
              <a:t> sulla confezione non dovrebbero essere fatte. Le dichiarazioni dovrebbero essere utilizzate per comunicare la </a:t>
            </a:r>
            <a:r>
              <a:rPr lang="it-IT" dirty="0" err="1"/>
              <a:t>compostabilità</a:t>
            </a:r>
            <a:r>
              <a:rPr lang="it-IT" dirty="0"/>
              <a:t> domestica
La certificazione conforme agli standard deve essere utilizzata con le dichiarazioni</a:t>
            </a:r>
            <a:endParaRPr dirty="0"/>
          </a:p>
        </p:txBody>
      </p:sp>
      <p:sp>
        <p:nvSpPr>
          <p:cNvPr id="717" name="Google Shape;717;p70"/>
          <p:cNvSpPr txBox="1">
            <a:spLocks noGrp="1"/>
          </p:cNvSpPr>
          <p:nvPr>
            <p:ph type="sldNum" idx="12"/>
          </p:nvPr>
        </p:nvSpPr>
        <p:spPr>
          <a:xfrm>
            <a:off x="11697005" y="6489700"/>
            <a:ext cx="375932" cy="254015"/>
          </a:xfrm>
          <a:prstGeom prst="rect">
            <a:avLst/>
          </a:prstGeom>
          <a:noFill/>
          <a:ln>
            <a:noFill/>
          </a:ln>
        </p:spPr>
        <p:txBody>
          <a:bodyPr spcFirstLastPara="1" wrap="square" lIns="0" tIns="45700" rIns="91425" bIns="45700" anchor="b" anchorCtr="0">
            <a:noAutofit/>
          </a:bodyPr>
          <a:lstStyle/>
          <a:p>
            <a:pPr marL="0" marR="0" lvl="0" indent="0" algn="l" rtl="0">
              <a:spcBef>
                <a:spcPts val="0"/>
              </a:spcBef>
              <a:spcAft>
                <a:spcPts val="0"/>
              </a:spcAft>
              <a:buNone/>
            </a:pPr>
            <a:r>
              <a:rPr lang="en-GB" sz="1000">
                <a:solidFill>
                  <a:srgbClr val="A5A5A5"/>
                </a:solidFill>
                <a:latin typeface="Arial"/>
                <a:ea typeface="Arial"/>
                <a:cs typeface="Arial"/>
                <a:sym typeface="Arial"/>
              </a:rPr>
              <a:t>|  </a:t>
            </a:r>
            <a:fld id="{00000000-1234-1234-1234-123412341234}" type="slidenum">
              <a:rPr lang="en-GB" sz="1000">
                <a:solidFill>
                  <a:srgbClr val="A5A5A5"/>
                </a:solidFill>
                <a:latin typeface="Arial"/>
                <a:ea typeface="Arial"/>
                <a:cs typeface="Arial"/>
                <a:sym typeface="Arial"/>
              </a:rPr>
              <a:t>70</a:t>
            </a:fld>
            <a:endParaRPr sz="1000">
              <a:solidFill>
                <a:srgbClr val="A5A5A5"/>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71"/>
          <p:cNvSpPr txBox="1">
            <a:spLocks noGrp="1"/>
          </p:cNvSpPr>
          <p:nvPr>
            <p:ph type="title"/>
          </p:nvPr>
        </p:nvSpPr>
        <p:spPr>
          <a:xfrm>
            <a:off x="410399" y="1156272"/>
            <a:ext cx="11865683" cy="645616"/>
          </a:xfrm>
          <a:prstGeom prst="rect">
            <a:avLst/>
          </a:prstGeom>
          <a:noFill/>
          <a:ln>
            <a:noFill/>
          </a:ln>
        </p:spPr>
        <p:txBody>
          <a:bodyPr spcFirstLastPara="1" wrap="square" lIns="91425" tIns="45700" rIns="91425" bIns="45700" anchor="t" anchorCtr="0">
            <a:noAutofit/>
          </a:bodyPr>
          <a:lstStyle/>
          <a:p>
            <a:pPr lvl="0">
              <a:buSzPts val="4000"/>
            </a:pPr>
            <a:r>
              <a:rPr lang="it-IT"/>
              <a:t>Caso 4: Reclami sull'imballaggio dei cosmetici
</a:t>
            </a:r>
            <a:endParaRPr dirty="0"/>
          </a:p>
        </p:txBody>
      </p:sp>
      <p:sp>
        <p:nvSpPr>
          <p:cNvPr id="724" name="Google Shape;724;p71"/>
          <p:cNvSpPr txBox="1">
            <a:spLocks noGrp="1"/>
          </p:cNvSpPr>
          <p:nvPr>
            <p:ph type="body" idx="1"/>
          </p:nvPr>
        </p:nvSpPr>
        <p:spPr>
          <a:xfrm>
            <a:off x="410400" y="1951846"/>
            <a:ext cx="10515600" cy="4151242"/>
          </a:xfrm>
          <a:prstGeom prst="rect">
            <a:avLst/>
          </a:prstGeom>
          <a:noFill/>
          <a:ln>
            <a:noFill/>
          </a:ln>
        </p:spPr>
        <p:txBody>
          <a:bodyPr spcFirstLastPara="1" wrap="square" lIns="91425" tIns="45700" rIns="91425" bIns="45700" anchor="t" anchorCtr="0">
            <a:normAutofit fontScale="92500"/>
          </a:bodyPr>
          <a:lstStyle/>
          <a:p>
            <a:pPr marL="180975" lvl="0" indent="-203200">
              <a:spcBef>
                <a:spcPts val="0"/>
              </a:spcBef>
              <a:buSzPts val="3200"/>
            </a:pPr>
            <a:r>
              <a:rPr lang="it-IT" dirty="0"/>
              <a:t>I termini riutilizzabile, ricaricabile e ricaricabile si riferiscono a imballaggi progettati per essere utilizzati più volte
</a:t>
            </a:r>
            <a:r>
              <a:rPr lang="it-IT" b="1" dirty="0"/>
              <a:t>Riutilizzabile: </a:t>
            </a:r>
            <a:r>
              <a:rPr lang="it-IT" dirty="0"/>
              <a:t>imballaggio che verrà utilizzato per lo stesso scopo per più volte
</a:t>
            </a:r>
            <a:r>
              <a:rPr lang="it-IT" b="1" dirty="0"/>
              <a:t>Ricaricabile: </a:t>
            </a:r>
            <a:r>
              <a:rPr lang="it-IT" dirty="0"/>
              <a:t>imballaggio che verrà "ricaricato" da un nuovo componente contenente la formula (parte della confezione viene sostituita da un nuovo prodotto)
</a:t>
            </a:r>
            <a:r>
              <a:rPr lang="it-IT" b="1" dirty="0"/>
              <a:t>Ricaricabile: </a:t>
            </a:r>
            <a:r>
              <a:rPr lang="it-IT" dirty="0"/>
              <a:t>imballaggio che verrà riempito nuovamente con formula liquida (nuovo contenuto aggiunto)</a:t>
            </a:r>
            <a:endParaRPr dirty="0"/>
          </a:p>
          <a:p>
            <a:pPr marL="180975" lvl="0" indent="0" algn="l" rtl="0">
              <a:lnSpc>
                <a:spcPct val="90000"/>
              </a:lnSpc>
              <a:spcBef>
                <a:spcPts val="1000"/>
              </a:spcBef>
              <a:spcAft>
                <a:spcPts val="0"/>
              </a:spcAft>
              <a:buClr>
                <a:schemeClr val="dk1"/>
              </a:buClr>
              <a:buSzPts val="3200"/>
              <a:buNone/>
            </a:pPr>
            <a:endParaRPr dirty="0"/>
          </a:p>
        </p:txBody>
      </p:sp>
      <p:sp>
        <p:nvSpPr>
          <p:cNvPr id="725" name="Google Shape;725;p71"/>
          <p:cNvSpPr txBox="1">
            <a:spLocks noGrp="1"/>
          </p:cNvSpPr>
          <p:nvPr>
            <p:ph type="sldNum" idx="12"/>
          </p:nvPr>
        </p:nvSpPr>
        <p:spPr>
          <a:xfrm>
            <a:off x="11815763" y="6489700"/>
            <a:ext cx="376237" cy="254000"/>
          </a:xfrm>
          <a:prstGeom prst="rect">
            <a:avLst/>
          </a:prstGeom>
          <a:noFill/>
          <a:ln>
            <a:noFill/>
          </a:ln>
        </p:spPr>
        <p:txBody>
          <a:bodyPr spcFirstLastPara="1" wrap="square" lIns="0" tIns="45700" rIns="91425" bIns="45700" anchor="b" anchorCtr="0">
            <a:noAutofit/>
          </a:bodyPr>
          <a:lstStyle/>
          <a:p>
            <a:pPr marL="0" marR="0" lvl="0" indent="0" algn="l" rtl="0">
              <a:spcBef>
                <a:spcPts val="0"/>
              </a:spcBef>
              <a:spcAft>
                <a:spcPts val="0"/>
              </a:spcAft>
              <a:buNone/>
            </a:pPr>
            <a:r>
              <a:rPr lang="en-GB" sz="1000">
                <a:solidFill>
                  <a:srgbClr val="A5A5A5"/>
                </a:solidFill>
                <a:latin typeface="Arial"/>
                <a:ea typeface="Arial"/>
                <a:cs typeface="Arial"/>
                <a:sym typeface="Arial"/>
              </a:rPr>
              <a:t>|  </a:t>
            </a:r>
            <a:fld id="{00000000-1234-1234-1234-123412341234}" type="slidenum">
              <a:rPr lang="en-GB" sz="1000">
                <a:solidFill>
                  <a:srgbClr val="A5A5A5"/>
                </a:solidFill>
                <a:latin typeface="Arial"/>
                <a:ea typeface="Arial"/>
                <a:cs typeface="Arial"/>
                <a:sym typeface="Arial"/>
              </a:rPr>
              <a:t>71</a:t>
            </a:fld>
            <a:endParaRPr sz="1000">
              <a:solidFill>
                <a:srgbClr val="A5A5A5"/>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72"/>
          <p:cNvSpPr txBox="1">
            <a:spLocks noGrp="1"/>
          </p:cNvSpPr>
          <p:nvPr>
            <p:ph type="title"/>
          </p:nvPr>
        </p:nvSpPr>
        <p:spPr>
          <a:xfrm>
            <a:off x="410400" y="1156272"/>
            <a:ext cx="10515600" cy="645616"/>
          </a:xfrm>
          <a:prstGeom prst="rect">
            <a:avLst/>
          </a:prstGeom>
          <a:noFill/>
          <a:ln>
            <a:noFill/>
          </a:ln>
        </p:spPr>
        <p:txBody>
          <a:bodyPr spcFirstLastPara="1" wrap="square" lIns="91425" tIns="45700" rIns="91425" bIns="45700" anchor="t" anchorCtr="0">
            <a:noAutofit/>
          </a:bodyPr>
          <a:lstStyle/>
          <a:p>
            <a:pPr lvl="0">
              <a:buSzPts val="4000"/>
            </a:pPr>
            <a:r>
              <a:rPr lang="it-IT"/>
              <a:t>Caso 4: Reclami sull'imballaggio dei cosmetici</a:t>
            </a:r>
            <a:br>
              <a:rPr lang="it-IT"/>
            </a:br>
            <a:r>
              <a:rPr lang="it-IT"/>
              <a:t>
</a:t>
            </a:r>
            <a:endParaRPr dirty="0"/>
          </a:p>
        </p:txBody>
      </p:sp>
      <p:sp>
        <p:nvSpPr>
          <p:cNvPr id="732" name="Google Shape;732;p72"/>
          <p:cNvSpPr txBox="1">
            <a:spLocks noGrp="1"/>
          </p:cNvSpPr>
          <p:nvPr>
            <p:ph type="body" idx="1"/>
          </p:nvPr>
        </p:nvSpPr>
        <p:spPr>
          <a:xfrm>
            <a:off x="410400" y="2338458"/>
            <a:ext cx="10515600" cy="4151242"/>
          </a:xfrm>
          <a:prstGeom prst="rect">
            <a:avLst/>
          </a:prstGeom>
          <a:noFill/>
          <a:ln>
            <a:noFill/>
          </a:ln>
        </p:spPr>
        <p:txBody>
          <a:bodyPr spcFirstLastPara="1" wrap="square" lIns="91425" tIns="45700" rIns="91425" bIns="45700" anchor="t" anchorCtr="0">
            <a:normAutofit/>
          </a:bodyPr>
          <a:lstStyle/>
          <a:p>
            <a:pPr marL="180975" lvl="0" indent="-203200">
              <a:spcBef>
                <a:spcPts val="0"/>
              </a:spcBef>
              <a:buSzPts val="3200"/>
            </a:pPr>
            <a:r>
              <a:rPr lang="it-IT" dirty="0"/>
              <a:t>Linee guida generali per la comunicazione per riutilizzabile, ricaricabile e ricaricabile 
Secondo le linee guida SPICE, l'imballaggio è riutilizzabile solo se viene utilizzato per lo stesso scopo
Le affermazioni devono essere motivate nella pratica (in caso di ricarica e/o ricarica)</a:t>
            </a:r>
            <a:endParaRPr dirty="0"/>
          </a:p>
        </p:txBody>
      </p:sp>
      <p:sp>
        <p:nvSpPr>
          <p:cNvPr id="733" name="Google Shape;733;p72"/>
          <p:cNvSpPr txBox="1">
            <a:spLocks noGrp="1"/>
          </p:cNvSpPr>
          <p:nvPr>
            <p:ph type="sldNum" idx="12"/>
          </p:nvPr>
        </p:nvSpPr>
        <p:spPr>
          <a:xfrm>
            <a:off x="11815763" y="6489700"/>
            <a:ext cx="376237" cy="254000"/>
          </a:xfrm>
          <a:prstGeom prst="rect">
            <a:avLst/>
          </a:prstGeom>
          <a:noFill/>
          <a:ln>
            <a:noFill/>
          </a:ln>
        </p:spPr>
        <p:txBody>
          <a:bodyPr spcFirstLastPara="1" wrap="square" lIns="0" tIns="45700" rIns="91425" bIns="45700" anchor="b" anchorCtr="0">
            <a:noAutofit/>
          </a:bodyPr>
          <a:lstStyle/>
          <a:p>
            <a:pPr marL="0" marR="0" lvl="0" indent="0" algn="l" rtl="0">
              <a:spcBef>
                <a:spcPts val="0"/>
              </a:spcBef>
              <a:spcAft>
                <a:spcPts val="0"/>
              </a:spcAft>
              <a:buNone/>
            </a:pPr>
            <a:r>
              <a:rPr lang="en-GB" sz="1000">
                <a:solidFill>
                  <a:srgbClr val="A5A5A5"/>
                </a:solidFill>
                <a:latin typeface="Arial"/>
                <a:ea typeface="Arial"/>
                <a:cs typeface="Arial"/>
                <a:sym typeface="Arial"/>
              </a:rPr>
              <a:t>|  </a:t>
            </a:r>
            <a:fld id="{00000000-1234-1234-1234-123412341234}" type="slidenum">
              <a:rPr lang="en-GB" sz="1000">
                <a:solidFill>
                  <a:srgbClr val="A5A5A5"/>
                </a:solidFill>
                <a:latin typeface="Arial"/>
                <a:ea typeface="Arial"/>
                <a:cs typeface="Arial"/>
                <a:sym typeface="Arial"/>
              </a:rPr>
              <a:t>72</a:t>
            </a:fld>
            <a:endParaRPr sz="1000">
              <a:solidFill>
                <a:srgbClr val="A5A5A5"/>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73"/>
          <p:cNvSpPr txBox="1">
            <a:spLocks noGrp="1"/>
          </p:cNvSpPr>
          <p:nvPr>
            <p:ph type="title"/>
          </p:nvPr>
        </p:nvSpPr>
        <p:spPr>
          <a:xfrm>
            <a:off x="410400" y="1156272"/>
            <a:ext cx="10515600" cy="645616"/>
          </a:xfrm>
          <a:prstGeom prst="rect">
            <a:avLst/>
          </a:prstGeom>
          <a:noFill/>
          <a:ln>
            <a:noFill/>
          </a:ln>
        </p:spPr>
        <p:txBody>
          <a:bodyPr spcFirstLastPara="1" wrap="square" lIns="91425" tIns="45700" rIns="91425" bIns="45700" anchor="t" anchorCtr="0">
            <a:noAutofit/>
          </a:bodyPr>
          <a:lstStyle/>
          <a:p>
            <a:pPr lvl="0">
              <a:buSzPts val="4000"/>
            </a:pPr>
            <a:r>
              <a:rPr lang="it-IT"/>
              <a:t>Caso 4: Reclami sull'imballaggio dei cosmetici
</a:t>
            </a:r>
            <a:endParaRPr dirty="0"/>
          </a:p>
        </p:txBody>
      </p:sp>
      <p:sp>
        <p:nvSpPr>
          <p:cNvPr id="740" name="Google Shape;740;p73"/>
          <p:cNvSpPr txBox="1">
            <a:spLocks noGrp="1"/>
          </p:cNvSpPr>
          <p:nvPr>
            <p:ph type="body" idx="1"/>
          </p:nvPr>
        </p:nvSpPr>
        <p:spPr>
          <a:xfrm>
            <a:off x="410400" y="2338458"/>
            <a:ext cx="10515600" cy="4151242"/>
          </a:xfrm>
          <a:prstGeom prst="rect">
            <a:avLst/>
          </a:prstGeom>
          <a:noFill/>
          <a:ln>
            <a:noFill/>
          </a:ln>
        </p:spPr>
        <p:txBody>
          <a:bodyPr spcFirstLastPara="1" wrap="square" lIns="91425" tIns="45700" rIns="91425" bIns="45700" anchor="t" anchorCtr="0">
            <a:normAutofit/>
          </a:bodyPr>
          <a:lstStyle/>
          <a:p>
            <a:pPr marL="180975" lvl="0" indent="-203200">
              <a:spcBef>
                <a:spcPts val="0"/>
              </a:spcBef>
              <a:buSzPts val="3200"/>
            </a:pPr>
            <a:r>
              <a:rPr lang="it-IT" dirty="0"/>
              <a:t>I termini </a:t>
            </a:r>
            <a:r>
              <a:rPr lang="it-IT" b="1" dirty="0"/>
              <a:t>"assenza di" </a:t>
            </a:r>
            <a:r>
              <a:rPr lang="it-IT" dirty="0"/>
              <a:t>e </a:t>
            </a:r>
            <a:r>
              <a:rPr lang="it-IT" b="1" dirty="0"/>
              <a:t>"libero da</a:t>
            </a:r>
            <a:r>
              <a:rPr lang="it-IT" dirty="0"/>
              <a:t>" si riferiscono all'assenza di sostanze potenzialmente dannose per la salute dei consumatori o per l'ambiente
</a:t>
            </a:r>
            <a:endParaRPr dirty="0"/>
          </a:p>
        </p:txBody>
      </p:sp>
      <p:sp>
        <p:nvSpPr>
          <p:cNvPr id="741" name="Google Shape;741;p73"/>
          <p:cNvSpPr txBox="1">
            <a:spLocks noGrp="1"/>
          </p:cNvSpPr>
          <p:nvPr>
            <p:ph type="sldNum" idx="12"/>
          </p:nvPr>
        </p:nvSpPr>
        <p:spPr>
          <a:xfrm>
            <a:off x="11697005" y="6489700"/>
            <a:ext cx="375932" cy="254015"/>
          </a:xfrm>
          <a:prstGeom prst="rect">
            <a:avLst/>
          </a:prstGeom>
          <a:noFill/>
          <a:ln>
            <a:noFill/>
          </a:ln>
        </p:spPr>
        <p:txBody>
          <a:bodyPr spcFirstLastPara="1" wrap="square" lIns="0" tIns="45700" rIns="91425" bIns="45700" anchor="b" anchorCtr="0">
            <a:noAutofit/>
          </a:bodyPr>
          <a:lstStyle/>
          <a:p>
            <a:pPr marL="0" marR="0" lvl="0" indent="0" algn="l" rtl="0">
              <a:spcBef>
                <a:spcPts val="0"/>
              </a:spcBef>
              <a:spcAft>
                <a:spcPts val="0"/>
              </a:spcAft>
              <a:buNone/>
            </a:pPr>
            <a:r>
              <a:rPr lang="en-GB" sz="1000">
                <a:solidFill>
                  <a:srgbClr val="A5A5A5"/>
                </a:solidFill>
                <a:latin typeface="Arial"/>
                <a:ea typeface="Arial"/>
                <a:cs typeface="Arial"/>
                <a:sym typeface="Arial"/>
              </a:rPr>
              <a:t>|  </a:t>
            </a:r>
            <a:fld id="{00000000-1234-1234-1234-123412341234}" type="slidenum">
              <a:rPr lang="en-GB" sz="1000">
                <a:solidFill>
                  <a:srgbClr val="A5A5A5"/>
                </a:solidFill>
                <a:latin typeface="Arial"/>
                <a:ea typeface="Arial"/>
                <a:cs typeface="Arial"/>
                <a:sym typeface="Arial"/>
              </a:rPr>
              <a:t>73</a:t>
            </a:fld>
            <a:endParaRPr sz="1000">
              <a:solidFill>
                <a:srgbClr val="A5A5A5"/>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74"/>
          <p:cNvSpPr txBox="1">
            <a:spLocks noGrp="1"/>
          </p:cNvSpPr>
          <p:nvPr>
            <p:ph type="title"/>
          </p:nvPr>
        </p:nvSpPr>
        <p:spPr>
          <a:xfrm>
            <a:off x="410400" y="1156272"/>
            <a:ext cx="10515600" cy="645616"/>
          </a:xfrm>
          <a:prstGeom prst="rect">
            <a:avLst/>
          </a:prstGeom>
          <a:noFill/>
          <a:ln>
            <a:noFill/>
          </a:ln>
        </p:spPr>
        <p:txBody>
          <a:bodyPr spcFirstLastPara="1" wrap="square" lIns="91425" tIns="45700" rIns="91425" bIns="45700" anchor="t" anchorCtr="0">
            <a:normAutofit fontScale="90000"/>
          </a:bodyPr>
          <a:lstStyle/>
          <a:p>
            <a:pPr lvl="0">
              <a:buSzPts val="4000"/>
            </a:pPr>
            <a:r>
              <a:rPr lang="it-IT"/>
              <a:t>Caso 4: Reclami sull'imballaggio dei cosmetici
</a:t>
            </a:r>
            <a:endParaRPr/>
          </a:p>
        </p:txBody>
      </p:sp>
      <p:sp>
        <p:nvSpPr>
          <p:cNvPr id="748" name="Google Shape;748;p74"/>
          <p:cNvSpPr txBox="1">
            <a:spLocks noGrp="1"/>
          </p:cNvSpPr>
          <p:nvPr>
            <p:ph type="body" idx="1"/>
          </p:nvPr>
        </p:nvSpPr>
        <p:spPr>
          <a:xfrm>
            <a:off x="410400" y="1951846"/>
            <a:ext cx="10515600" cy="4151242"/>
          </a:xfrm>
          <a:prstGeom prst="rect">
            <a:avLst/>
          </a:prstGeom>
          <a:noFill/>
          <a:ln>
            <a:noFill/>
          </a:ln>
        </p:spPr>
        <p:txBody>
          <a:bodyPr spcFirstLastPara="1" wrap="square" lIns="91425" tIns="45700" rIns="91425" bIns="45700" anchor="t" anchorCtr="0">
            <a:normAutofit/>
          </a:bodyPr>
          <a:lstStyle/>
          <a:p>
            <a:pPr marL="180975" lvl="0" indent="-203200">
              <a:spcBef>
                <a:spcPts val="0"/>
              </a:spcBef>
              <a:buSzPts val="3200"/>
            </a:pPr>
            <a:r>
              <a:rPr lang="it-IT" dirty="0"/>
              <a:t>Linee guida generali di comunicazione per "assenza di" e "libero da"
</a:t>
            </a:r>
            <a:r>
              <a:rPr lang="it-IT" sz="2600" dirty="0"/>
              <a:t>I termini possono essere fuorvianti e dovrebbero essere evitati, se ad es.
L'imballaggio non conteneva mai la sostanza indicata dall'indicazione
La sostanza è stata sostituita con un'altra i cui impatti sulla salute umana o sull'ambiente non sono documentati
 La sostanza contenuta nell'indicazione non è stata formalmente dimostrata come dannosa</a:t>
            </a:r>
            <a:endParaRPr sz="2600" dirty="0"/>
          </a:p>
        </p:txBody>
      </p:sp>
      <p:sp>
        <p:nvSpPr>
          <p:cNvPr id="749" name="Google Shape;749;p74"/>
          <p:cNvSpPr txBox="1">
            <a:spLocks noGrp="1"/>
          </p:cNvSpPr>
          <p:nvPr>
            <p:ph type="sldNum" idx="12"/>
          </p:nvPr>
        </p:nvSpPr>
        <p:spPr>
          <a:xfrm>
            <a:off x="11815763" y="6489700"/>
            <a:ext cx="376237" cy="254000"/>
          </a:xfrm>
          <a:prstGeom prst="rect">
            <a:avLst/>
          </a:prstGeom>
          <a:noFill/>
          <a:ln>
            <a:noFill/>
          </a:ln>
        </p:spPr>
        <p:txBody>
          <a:bodyPr spcFirstLastPara="1" wrap="square" lIns="0" tIns="45700" rIns="91425" bIns="45700" anchor="b" anchorCtr="0">
            <a:noAutofit/>
          </a:bodyPr>
          <a:lstStyle/>
          <a:p>
            <a:pPr marL="0" marR="0" lvl="0" indent="0" algn="l" rtl="0">
              <a:spcBef>
                <a:spcPts val="0"/>
              </a:spcBef>
              <a:spcAft>
                <a:spcPts val="0"/>
              </a:spcAft>
              <a:buNone/>
            </a:pPr>
            <a:r>
              <a:rPr lang="en-GB" sz="1000">
                <a:solidFill>
                  <a:srgbClr val="A5A5A5"/>
                </a:solidFill>
                <a:latin typeface="Arial"/>
                <a:ea typeface="Arial"/>
                <a:cs typeface="Arial"/>
                <a:sym typeface="Arial"/>
              </a:rPr>
              <a:t>|  </a:t>
            </a:r>
            <a:fld id="{00000000-1234-1234-1234-123412341234}" type="slidenum">
              <a:rPr lang="en-GB" sz="1000">
                <a:solidFill>
                  <a:srgbClr val="A5A5A5"/>
                </a:solidFill>
                <a:latin typeface="Arial"/>
                <a:ea typeface="Arial"/>
                <a:cs typeface="Arial"/>
                <a:sym typeface="Arial"/>
              </a:rPr>
              <a:t>74</a:t>
            </a:fld>
            <a:endParaRPr sz="1000">
              <a:solidFill>
                <a:srgbClr val="A5A5A5"/>
              </a:solidFill>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75"/>
          <p:cNvSpPr txBox="1">
            <a:spLocks noGrp="1"/>
          </p:cNvSpPr>
          <p:nvPr>
            <p:ph type="title"/>
          </p:nvPr>
        </p:nvSpPr>
        <p:spPr>
          <a:xfrm>
            <a:off x="410400" y="880192"/>
            <a:ext cx="11561860" cy="645616"/>
          </a:xfrm>
          <a:prstGeom prst="rect">
            <a:avLst/>
          </a:prstGeom>
          <a:noFill/>
          <a:ln>
            <a:noFill/>
          </a:ln>
        </p:spPr>
        <p:txBody>
          <a:bodyPr spcFirstLastPara="1" wrap="square" lIns="91425" tIns="45700" rIns="91425" bIns="45700" anchor="t" anchorCtr="0">
            <a:normAutofit fontScale="90000"/>
          </a:bodyPr>
          <a:lstStyle/>
          <a:p>
            <a:pPr lvl="0">
              <a:buSzPts val="4000"/>
            </a:pPr>
            <a:r>
              <a:rPr lang="it-IT"/>
              <a:t>Caso 4: Reclami sull'imballaggio dei cosmetici
</a:t>
            </a:r>
            <a:endParaRPr/>
          </a:p>
        </p:txBody>
      </p:sp>
      <p:sp>
        <p:nvSpPr>
          <p:cNvPr id="756" name="Google Shape;756;p75"/>
          <p:cNvSpPr txBox="1">
            <a:spLocks noGrp="1"/>
          </p:cNvSpPr>
          <p:nvPr>
            <p:ph type="body" idx="1"/>
          </p:nvPr>
        </p:nvSpPr>
        <p:spPr>
          <a:xfrm>
            <a:off x="410400" y="1951846"/>
            <a:ext cx="10515600" cy="4151242"/>
          </a:xfrm>
          <a:prstGeom prst="rect">
            <a:avLst/>
          </a:prstGeom>
          <a:noFill/>
          <a:ln>
            <a:noFill/>
          </a:ln>
        </p:spPr>
        <p:txBody>
          <a:bodyPr spcFirstLastPara="1" wrap="square" lIns="91425" tIns="45700" rIns="91425" bIns="45700" anchor="t" anchorCtr="0">
            <a:normAutofit/>
          </a:bodyPr>
          <a:lstStyle/>
          <a:p>
            <a:pPr marL="180975" lvl="0" indent="-203200">
              <a:spcBef>
                <a:spcPts val="0"/>
              </a:spcBef>
              <a:buSzPts val="3200"/>
            </a:pPr>
            <a:r>
              <a:rPr lang="it-IT" dirty="0"/>
              <a:t>Alcune altre affermazioni possono essere prese in considerazione per la produzione di imballaggi
</a:t>
            </a:r>
            <a:r>
              <a:rPr lang="it-IT" sz="2800" dirty="0"/>
              <a:t>vegano
commercio equo e solidale
Senza crudeltà
amico degli animali
localizzazione</a:t>
            </a:r>
            <a:endParaRPr sz="2800" dirty="0"/>
          </a:p>
        </p:txBody>
      </p:sp>
      <p:sp>
        <p:nvSpPr>
          <p:cNvPr id="757" name="Google Shape;757;p75"/>
          <p:cNvSpPr txBox="1">
            <a:spLocks noGrp="1"/>
          </p:cNvSpPr>
          <p:nvPr>
            <p:ph type="sldNum" idx="12"/>
          </p:nvPr>
        </p:nvSpPr>
        <p:spPr>
          <a:xfrm>
            <a:off x="11697005" y="6489700"/>
            <a:ext cx="375932" cy="254015"/>
          </a:xfrm>
          <a:prstGeom prst="rect">
            <a:avLst/>
          </a:prstGeom>
          <a:noFill/>
          <a:ln>
            <a:noFill/>
          </a:ln>
        </p:spPr>
        <p:txBody>
          <a:bodyPr spcFirstLastPara="1" wrap="square" lIns="0" tIns="45700" rIns="91425" bIns="45700" anchor="b" anchorCtr="0">
            <a:noAutofit/>
          </a:bodyPr>
          <a:lstStyle/>
          <a:p>
            <a:pPr marL="0" marR="0" lvl="0" indent="0" algn="l" rtl="0">
              <a:spcBef>
                <a:spcPts val="0"/>
              </a:spcBef>
              <a:spcAft>
                <a:spcPts val="0"/>
              </a:spcAft>
              <a:buNone/>
            </a:pPr>
            <a:r>
              <a:rPr lang="en-GB" sz="1000">
                <a:solidFill>
                  <a:srgbClr val="A5A5A5"/>
                </a:solidFill>
                <a:latin typeface="Arial"/>
                <a:ea typeface="Arial"/>
                <a:cs typeface="Arial"/>
                <a:sym typeface="Arial"/>
              </a:rPr>
              <a:t>|  </a:t>
            </a:r>
            <a:fld id="{00000000-1234-1234-1234-123412341234}" type="slidenum">
              <a:rPr lang="en-GB" sz="1000">
                <a:solidFill>
                  <a:srgbClr val="A5A5A5"/>
                </a:solidFill>
                <a:latin typeface="Arial"/>
                <a:ea typeface="Arial"/>
                <a:cs typeface="Arial"/>
                <a:sym typeface="Arial"/>
              </a:rPr>
              <a:t>75</a:t>
            </a:fld>
            <a:endParaRPr sz="1000">
              <a:solidFill>
                <a:srgbClr val="A5A5A5"/>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76"/>
          <p:cNvSpPr txBox="1">
            <a:spLocks noGrp="1"/>
          </p:cNvSpPr>
          <p:nvPr>
            <p:ph type="title"/>
          </p:nvPr>
        </p:nvSpPr>
        <p:spPr>
          <a:xfrm>
            <a:off x="410400" y="1156272"/>
            <a:ext cx="10515600" cy="645616"/>
          </a:xfrm>
          <a:prstGeom prst="rect">
            <a:avLst/>
          </a:prstGeom>
          <a:noFill/>
          <a:ln>
            <a:noFill/>
          </a:ln>
        </p:spPr>
        <p:txBody>
          <a:bodyPr spcFirstLastPara="1" wrap="square" lIns="91425" tIns="45700" rIns="91425" bIns="45700" anchor="t" anchorCtr="0">
            <a:normAutofit fontScale="90000"/>
          </a:bodyPr>
          <a:lstStyle/>
          <a:p>
            <a:pPr lvl="0">
              <a:buSzPts val="4000"/>
            </a:pPr>
            <a:r>
              <a:rPr lang="en-GB"/>
              <a:t>Referenze
</a:t>
            </a:r>
            <a:endParaRPr dirty="0"/>
          </a:p>
        </p:txBody>
      </p:sp>
      <p:sp>
        <p:nvSpPr>
          <p:cNvPr id="763" name="Google Shape;763;p76"/>
          <p:cNvSpPr txBox="1">
            <a:spLocks noGrp="1"/>
          </p:cNvSpPr>
          <p:nvPr>
            <p:ph type="body" idx="1"/>
          </p:nvPr>
        </p:nvSpPr>
        <p:spPr>
          <a:xfrm>
            <a:off x="410400" y="1951846"/>
            <a:ext cx="10515600" cy="4151242"/>
          </a:xfrm>
          <a:prstGeom prst="rect">
            <a:avLst/>
          </a:prstGeom>
          <a:noFill/>
          <a:ln>
            <a:noFill/>
          </a:ln>
        </p:spPr>
        <p:txBody>
          <a:bodyPr spcFirstLastPara="1" wrap="square" lIns="91425" tIns="45700" rIns="91425" bIns="45700" anchor="t" anchorCtr="0">
            <a:normAutofit fontScale="92500" lnSpcReduction="20000"/>
          </a:bodyPr>
          <a:lstStyle/>
          <a:p>
            <a:pPr marL="354013" lvl="0" indent="-354013" algn="l" rtl="0">
              <a:lnSpc>
                <a:spcPct val="90000"/>
              </a:lnSpc>
              <a:spcBef>
                <a:spcPts val="0"/>
              </a:spcBef>
              <a:spcAft>
                <a:spcPts val="0"/>
              </a:spcAft>
              <a:buClr>
                <a:schemeClr val="dk1"/>
              </a:buClr>
              <a:buSzPct val="100000"/>
              <a:buNone/>
            </a:pPr>
            <a:r>
              <a:rPr lang="en-GB" sz="2000"/>
              <a:t>[1]	Korsunova et al. 2021. Sustainable Production and Consumption 26:759–769. </a:t>
            </a:r>
            <a:r>
              <a:rPr lang="en-GB" sz="2000" u="sng">
                <a:solidFill>
                  <a:schemeClr val="hlink"/>
                </a:solidFill>
                <a:hlinkClick r:id="rId3"/>
              </a:rPr>
              <a:t>https://doi.org/10.1016/j.spc.2020.12.038</a:t>
            </a:r>
            <a:endParaRPr sz="2000"/>
          </a:p>
          <a:p>
            <a:pPr marL="354013" lvl="0" indent="-354013" algn="l" rtl="0">
              <a:lnSpc>
                <a:spcPct val="90000"/>
              </a:lnSpc>
              <a:spcBef>
                <a:spcPts val="1000"/>
              </a:spcBef>
              <a:spcAft>
                <a:spcPts val="0"/>
              </a:spcAft>
              <a:buClr>
                <a:schemeClr val="dk1"/>
              </a:buClr>
              <a:buSzPct val="100000"/>
              <a:buNone/>
            </a:pPr>
            <a:r>
              <a:rPr lang="en-GB" sz="2000"/>
              <a:t>[2]	Maitre-Ekern, E., Dalhammer, C., 2019. Towards a hierarchy of consumption behavior in the circular economy. MJECL 26 (3), 394–420. </a:t>
            </a:r>
            <a:r>
              <a:rPr lang="en-GB" sz="2000" u="sng">
                <a:solidFill>
                  <a:schemeClr val="hlink"/>
                </a:solidFill>
                <a:hlinkClick r:id="rId4"/>
              </a:rPr>
              <a:t>https://doi:10.1177/1023263X19840943</a:t>
            </a:r>
            <a:endParaRPr sz="2000"/>
          </a:p>
          <a:p>
            <a:pPr marL="354013" lvl="0" indent="-354013" algn="l" rtl="0">
              <a:lnSpc>
                <a:spcPct val="90000"/>
              </a:lnSpc>
              <a:spcBef>
                <a:spcPts val="1000"/>
              </a:spcBef>
              <a:spcAft>
                <a:spcPts val="0"/>
              </a:spcAft>
              <a:buClr>
                <a:schemeClr val="dk1"/>
              </a:buClr>
              <a:buSzPct val="100000"/>
              <a:buNone/>
            </a:pPr>
            <a:r>
              <a:rPr lang="en-GB" sz="2000"/>
              <a:t>[3]	EC. 2018. Behavioural Study on Consumers’ Engagement in the Circular Economy. </a:t>
            </a:r>
            <a:r>
              <a:rPr lang="en-GB" sz="2000" u="sng">
                <a:solidFill>
                  <a:schemeClr val="hlink"/>
                </a:solidFill>
                <a:hlinkClick r:id="rId5"/>
              </a:rPr>
              <a:t>https://ec.europa.eu/info/sites/info/files/ec_circular_economy_final_report_0.pdf</a:t>
            </a:r>
            <a:r>
              <a:rPr lang="en-GB" sz="2000"/>
              <a:t> </a:t>
            </a:r>
            <a:endParaRPr/>
          </a:p>
          <a:p>
            <a:pPr marL="354013" lvl="0" indent="-354013" algn="l" rtl="0">
              <a:lnSpc>
                <a:spcPct val="90000"/>
              </a:lnSpc>
              <a:spcBef>
                <a:spcPts val="1000"/>
              </a:spcBef>
              <a:spcAft>
                <a:spcPts val="0"/>
              </a:spcAft>
              <a:buClr>
                <a:schemeClr val="dk1"/>
              </a:buClr>
              <a:buSzPct val="100000"/>
              <a:buNone/>
            </a:pPr>
            <a:r>
              <a:rPr lang="en-GB" sz="2000"/>
              <a:t>[4]	Circle Economy. 2020. Circularity Gap Report Norway. </a:t>
            </a:r>
            <a:r>
              <a:rPr lang="en-GB" sz="2000" u="sng">
                <a:solidFill>
                  <a:schemeClr val="hlink"/>
                </a:solidFill>
                <a:hlinkClick r:id="rId6"/>
              </a:rPr>
              <a:t>https://www.circularity-gap.world/norway</a:t>
            </a:r>
            <a:endParaRPr sz="2000"/>
          </a:p>
          <a:p>
            <a:pPr marL="354013" lvl="0" indent="-354013" algn="l" rtl="0">
              <a:lnSpc>
                <a:spcPct val="90000"/>
              </a:lnSpc>
              <a:spcBef>
                <a:spcPts val="1000"/>
              </a:spcBef>
              <a:spcAft>
                <a:spcPts val="0"/>
              </a:spcAft>
              <a:buClr>
                <a:schemeClr val="dk1"/>
              </a:buClr>
              <a:buSzPct val="100000"/>
              <a:buNone/>
            </a:pPr>
            <a:r>
              <a:rPr lang="en-GB" sz="2000"/>
              <a:t>[5]	Chamberlin, L. &amp; Boks, C. 2018. Marketing Approaches for a Circular Economy: Using Design Frameworks to Interpret Online Communications.Sustainability 10, 2070. </a:t>
            </a:r>
            <a:r>
              <a:rPr lang="en-GB" sz="2000" u="sng">
                <a:solidFill>
                  <a:schemeClr val="hlink"/>
                </a:solidFill>
                <a:hlinkClick r:id="rId7"/>
              </a:rPr>
              <a:t>https://doi.org/10.3390/su10062070 </a:t>
            </a:r>
            <a:endParaRPr sz="2000"/>
          </a:p>
          <a:p>
            <a:pPr marL="354013" lvl="0" indent="-354013" algn="l" rtl="0">
              <a:lnSpc>
                <a:spcPct val="90000"/>
              </a:lnSpc>
              <a:spcBef>
                <a:spcPts val="1000"/>
              </a:spcBef>
              <a:spcAft>
                <a:spcPts val="0"/>
              </a:spcAft>
              <a:buClr>
                <a:schemeClr val="dk1"/>
              </a:buClr>
              <a:buSzPct val="100000"/>
              <a:buNone/>
            </a:pPr>
            <a:r>
              <a:rPr lang="en-GB" sz="2000"/>
              <a:t>[6]	United Nations Environment Programme &amp; Consumers International (2020). “Can I Recycle This?” A Global Mapping and Assessment of Standards, Labels and Claims on Plastic Packaging. </a:t>
            </a:r>
            <a:r>
              <a:rPr lang="en-GB" sz="2000" u="sng">
                <a:solidFill>
                  <a:schemeClr val="hlink"/>
                </a:solidFill>
                <a:hlinkClick r:id="rId8"/>
              </a:rPr>
              <a:t>https://www.oneplanetnetwork.org/resource/can-i-recycle-global-mapping-and-assessment-standards-labels-and-claims-plastic-packaging</a:t>
            </a:r>
            <a:endParaRPr sz="2000"/>
          </a:p>
          <a:p>
            <a:pPr marL="0" lvl="0" indent="0" algn="l" rtl="0">
              <a:lnSpc>
                <a:spcPct val="90000"/>
              </a:lnSpc>
              <a:spcBef>
                <a:spcPts val="1000"/>
              </a:spcBef>
              <a:spcAft>
                <a:spcPts val="0"/>
              </a:spcAft>
              <a:buClr>
                <a:schemeClr val="dk1"/>
              </a:buClr>
              <a:buSzPct val="100000"/>
              <a:buNone/>
            </a:pPr>
            <a:endParaRPr sz="2000"/>
          </a:p>
          <a:p>
            <a:pPr marL="180975" lvl="0" indent="-63500" algn="l" rtl="0">
              <a:lnSpc>
                <a:spcPct val="90000"/>
              </a:lnSpc>
              <a:spcBef>
                <a:spcPts val="1000"/>
              </a:spcBef>
              <a:spcAft>
                <a:spcPts val="0"/>
              </a:spcAft>
              <a:buClr>
                <a:schemeClr val="dk1"/>
              </a:buClr>
              <a:buSzPct val="100000"/>
              <a:buNone/>
            </a:pPr>
            <a:endParaRPr sz="2000"/>
          </a:p>
          <a:p>
            <a:pPr marL="180975" lvl="0" indent="-63500" algn="l" rtl="0">
              <a:lnSpc>
                <a:spcPct val="90000"/>
              </a:lnSpc>
              <a:spcBef>
                <a:spcPts val="1000"/>
              </a:spcBef>
              <a:spcAft>
                <a:spcPts val="0"/>
              </a:spcAft>
              <a:buClr>
                <a:schemeClr val="dk1"/>
              </a:buClr>
              <a:buSzPct val="100000"/>
              <a:buNone/>
            </a:pPr>
            <a:endParaRPr sz="2000"/>
          </a:p>
          <a:p>
            <a:pPr marL="180975" lvl="0" indent="-63500" algn="l" rtl="0">
              <a:lnSpc>
                <a:spcPct val="90000"/>
              </a:lnSpc>
              <a:spcBef>
                <a:spcPts val="1000"/>
              </a:spcBef>
              <a:spcAft>
                <a:spcPts val="0"/>
              </a:spcAft>
              <a:buClr>
                <a:schemeClr val="dk1"/>
              </a:buClr>
              <a:buSzPct val="100000"/>
              <a:buNone/>
            </a:pPr>
            <a:endParaRPr sz="2000"/>
          </a:p>
          <a:p>
            <a:pPr marL="180975" lvl="0" indent="-63500" algn="l" rtl="0">
              <a:lnSpc>
                <a:spcPct val="90000"/>
              </a:lnSpc>
              <a:spcBef>
                <a:spcPts val="1000"/>
              </a:spcBef>
              <a:spcAft>
                <a:spcPts val="0"/>
              </a:spcAft>
              <a:buClr>
                <a:schemeClr val="dk1"/>
              </a:buClr>
              <a:buSzPct val="100000"/>
              <a:buNone/>
            </a:pPr>
            <a:endParaRPr sz="200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77"/>
          <p:cNvSpPr txBox="1">
            <a:spLocks noGrp="1"/>
          </p:cNvSpPr>
          <p:nvPr>
            <p:ph type="title"/>
          </p:nvPr>
        </p:nvSpPr>
        <p:spPr>
          <a:xfrm>
            <a:off x="410400" y="1156272"/>
            <a:ext cx="10515600" cy="645616"/>
          </a:xfrm>
          <a:prstGeom prst="rect">
            <a:avLst/>
          </a:prstGeom>
          <a:noFill/>
          <a:ln>
            <a:noFill/>
          </a:ln>
        </p:spPr>
        <p:txBody>
          <a:bodyPr spcFirstLastPara="1" wrap="square" lIns="91425" tIns="45700" rIns="91425" bIns="45700" anchor="t" anchorCtr="0">
            <a:normAutofit fontScale="90000"/>
          </a:bodyPr>
          <a:lstStyle/>
          <a:p>
            <a:pPr lvl="0">
              <a:buSzPts val="4000"/>
            </a:pPr>
            <a:r>
              <a:rPr lang="en-GB"/>
              <a:t>Referenze
</a:t>
            </a:r>
            <a:endParaRPr dirty="0"/>
          </a:p>
        </p:txBody>
      </p:sp>
      <p:sp>
        <p:nvSpPr>
          <p:cNvPr id="769" name="Google Shape;769;p77"/>
          <p:cNvSpPr txBox="1">
            <a:spLocks noGrp="1"/>
          </p:cNvSpPr>
          <p:nvPr>
            <p:ph type="body" idx="1"/>
          </p:nvPr>
        </p:nvSpPr>
        <p:spPr>
          <a:xfrm>
            <a:off x="410400" y="1951846"/>
            <a:ext cx="10515600" cy="4151242"/>
          </a:xfrm>
          <a:prstGeom prst="rect">
            <a:avLst/>
          </a:prstGeom>
          <a:noFill/>
          <a:ln>
            <a:noFill/>
          </a:ln>
        </p:spPr>
        <p:txBody>
          <a:bodyPr spcFirstLastPara="1" wrap="square" lIns="91425" tIns="45700" rIns="91425" bIns="45700" anchor="t" anchorCtr="0">
            <a:normAutofit/>
          </a:bodyPr>
          <a:lstStyle/>
          <a:p>
            <a:pPr marL="354013" lvl="0" indent="-354013" algn="l" rtl="0">
              <a:lnSpc>
                <a:spcPct val="90000"/>
              </a:lnSpc>
              <a:spcBef>
                <a:spcPts val="0"/>
              </a:spcBef>
              <a:spcAft>
                <a:spcPts val="0"/>
              </a:spcAft>
              <a:buClr>
                <a:schemeClr val="dk1"/>
              </a:buClr>
              <a:buSzPts val="2000"/>
              <a:buNone/>
            </a:pPr>
            <a:r>
              <a:rPr lang="en-GB" sz="2000"/>
              <a:t>[7] United Nations Environment Programme &amp; International Trade Centre (2017). Guidelines for Providing Product Sustainability Information. Global guidance on making effective environmental, social and economic claims, to empower and enable consumer choice. </a:t>
            </a:r>
            <a:r>
              <a:rPr lang="en-GB" sz="2000" u="sng">
                <a:solidFill>
                  <a:schemeClr val="hlink"/>
                </a:solidFill>
                <a:hlinkClick r:id="rId3"/>
              </a:rPr>
              <a:t>https://www.oneplanetnetwork.org/sites/default/files/guidelines_for_providing_product_sustainability_information_ci-scp_2017_revised.pdf</a:t>
            </a:r>
            <a:endParaRPr sz="2000"/>
          </a:p>
          <a:p>
            <a:pPr marL="354013" lvl="0" indent="-354013" algn="l" rtl="0">
              <a:lnSpc>
                <a:spcPct val="90000"/>
              </a:lnSpc>
              <a:spcBef>
                <a:spcPts val="1000"/>
              </a:spcBef>
              <a:spcAft>
                <a:spcPts val="0"/>
              </a:spcAft>
              <a:buClr>
                <a:schemeClr val="dk1"/>
              </a:buClr>
              <a:buSzPts val="2000"/>
              <a:buNone/>
            </a:pPr>
            <a:r>
              <a:rPr lang="en-GB" sz="2000"/>
              <a:t>[8]	Ellen MacArthur Foundation. 2020. New Plastics Economy Global Commitment. </a:t>
            </a:r>
            <a:r>
              <a:rPr lang="en-GB" sz="2000" u="sng">
                <a:solidFill>
                  <a:schemeClr val="hlink"/>
                </a:solidFill>
                <a:hlinkClick r:id="rId4"/>
              </a:rPr>
              <a:t>https://www.newplasticseconomy.org/assets/doc/Global-Commitment_Definitions_2020-1.pdf</a:t>
            </a:r>
            <a:endParaRPr sz="2000"/>
          </a:p>
          <a:p>
            <a:pPr marL="354013" lvl="0" indent="-354013" algn="l" rtl="0">
              <a:lnSpc>
                <a:spcPct val="90000"/>
              </a:lnSpc>
              <a:spcBef>
                <a:spcPts val="1000"/>
              </a:spcBef>
              <a:spcAft>
                <a:spcPts val="0"/>
              </a:spcAft>
              <a:buClr>
                <a:schemeClr val="dk1"/>
              </a:buClr>
              <a:buSzPts val="2000"/>
              <a:buNone/>
            </a:pPr>
            <a:r>
              <a:rPr lang="en-GB" sz="2000"/>
              <a:t>[9]	SPICE - Sustainable Packaging Initiative for Cosmetics. 2020. L’Oréal and Quantis. </a:t>
            </a:r>
            <a:r>
              <a:rPr lang="en-GB" sz="2000" u="sng">
                <a:solidFill>
                  <a:schemeClr val="hlink"/>
                </a:solidFill>
                <a:hlinkClick r:id="rId5"/>
              </a:rPr>
              <a:t>https://open-spice.com/claims-guidelines</a:t>
            </a:r>
            <a:r>
              <a:rPr lang="en-GB" sz="2000"/>
              <a:t>  </a:t>
            </a:r>
            <a:endParaRPr/>
          </a:p>
          <a:p>
            <a:pPr marL="354013" lvl="0" indent="-354013" algn="l" rtl="0">
              <a:lnSpc>
                <a:spcPct val="90000"/>
              </a:lnSpc>
              <a:spcBef>
                <a:spcPts val="1000"/>
              </a:spcBef>
              <a:spcAft>
                <a:spcPts val="0"/>
              </a:spcAft>
              <a:buClr>
                <a:schemeClr val="dk1"/>
              </a:buClr>
              <a:buSzPts val="2000"/>
              <a:buNone/>
            </a:pPr>
            <a:r>
              <a:rPr lang="en-GB" sz="2000"/>
              <a:t>[10] ISO 14021. 2016. Environmental labels and declarations – Self-declared environmental claims (Type II environmental labelling).</a:t>
            </a:r>
            <a:endParaRPr/>
          </a:p>
          <a:p>
            <a:pPr marL="0" lvl="0" indent="0" algn="l" rtl="0">
              <a:lnSpc>
                <a:spcPct val="90000"/>
              </a:lnSpc>
              <a:spcBef>
                <a:spcPts val="1000"/>
              </a:spcBef>
              <a:spcAft>
                <a:spcPts val="0"/>
              </a:spcAft>
              <a:buClr>
                <a:schemeClr val="dk1"/>
              </a:buClr>
              <a:buSzPts val="2000"/>
              <a:buNone/>
            </a:pPr>
            <a:endParaRPr sz="2000"/>
          </a:p>
        </p:txBody>
      </p:sp>
      <p:sp>
        <p:nvSpPr>
          <p:cNvPr id="770" name="Google Shape;770;p77"/>
          <p:cNvSpPr txBox="1">
            <a:spLocks noGrp="1"/>
          </p:cNvSpPr>
          <p:nvPr>
            <p:ph type="sldNum" idx="12"/>
          </p:nvPr>
        </p:nvSpPr>
        <p:spPr>
          <a:xfrm>
            <a:off x="11697005" y="6489700"/>
            <a:ext cx="375932" cy="254015"/>
          </a:xfrm>
          <a:prstGeom prst="rect">
            <a:avLst/>
          </a:prstGeom>
          <a:noFill/>
          <a:ln>
            <a:noFill/>
          </a:ln>
        </p:spPr>
        <p:txBody>
          <a:bodyPr spcFirstLastPara="1" wrap="square" lIns="0" tIns="45700" rIns="91425" bIns="45700" anchor="b" anchorCtr="0">
            <a:noAutofit/>
          </a:bodyPr>
          <a:lstStyle/>
          <a:p>
            <a:pPr marL="0" marR="0" lvl="0" indent="0" algn="l" rtl="0">
              <a:spcBef>
                <a:spcPts val="0"/>
              </a:spcBef>
              <a:spcAft>
                <a:spcPts val="0"/>
              </a:spcAft>
              <a:buNone/>
            </a:pPr>
            <a:r>
              <a:rPr lang="en-GB" sz="1000">
                <a:solidFill>
                  <a:srgbClr val="A5A5A5"/>
                </a:solidFill>
                <a:latin typeface="Arial"/>
                <a:ea typeface="Arial"/>
                <a:cs typeface="Arial"/>
                <a:sym typeface="Arial"/>
              </a:rPr>
              <a:t>|  </a:t>
            </a:r>
            <a:fld id="{00000000-1234-1234-1234-123412341234}" type="slidenum">
              <a:rPr lang="en-GB" sz="1000">
                <a:solidFill>
                  <a:srgbClr val="A5A5A5"/>
                </a:solidFill>
                <a:latin typeface="Arial"/>
                <a:ea typeface="Arial"/>
                <a:cs typeface="Arial"/>
                <a:sym typeface="Arial"/>
              </a:rPr>
              <a:t>77</a:t>
            </a:fld>
            <a:endParaRPr sz="1000">
              <a:solidFill>
                <a:srgbClr val="A5A5A5"/>
              </a:solidFill>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8"/>
          <p:cNvSpPr txBox="1">
            <a:spLocks noGrp="1"/>
          </p:cNvSpPr>
          <p:nvPr>
            <p:ph type="title"/>
          </p:nvPr>
        </p:nvSpPr>
        <p:spPr>
          <a:xfrm>
            <a:off x="410399" y="1156272"/>
            <a:ext cx="11572493" cy="64561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000"/>
              <a:buFont typeface="Arial"/>
              <a:buNone/>
            </a:pPr>
            <a:r>
              <a:rPr lang="en-GB" b="1"/>
              <a:t>Case 1: Consumer adaptation to circularity in Norway</a:t>
            </a:r>
            <a:endParaRPr baseline="30000"/>
          </a:p>
        </p:txBody>
      </p:sp>
      <p:sp>
        <p:nvSpPr>
          <p:cNvPr id="189" name="Google Shape;189;p8"/>
          <p:cNvSpPr txBox="1">
            <a:spLocks noGrp="1"/>
          </p:cNvSpPr>
          <p:nvPr>
            <p:ph type="body" idx="1"/>
          </p:nvPr>
        </p:nvSpPr>
        <p:spPr>
          <a:xfrm>
            <a:off x="410400" y="2466752"/>
            <a:ext cx="10913274" cy="363633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GB" b="1" dirty="0"/>
              <a:t>Background</a:t>
            </a:r>
            <a:endParaRPr dirty="0"/>
          </a:p>
          <a:p>
            <a:pPr marL="488950" lvl="1" indent="-177800">
              <a:buSzPts val="2800"/>
            </a:pPr>
            <a:r>
              <a:rPr lang="it-IT" dirty="0"/>
              <a:t>Il consumo in Norvegia mostra lo stato socio-economico dei consumatori (alto reddito e alto potere d'acquisto)
I consumatori non si sono adattati alla circolarità a causa di idee sbagliate o basso livello di familiarità del concetto di CE</a:t>
            </a:r>
            <a:endParaRPr dirty="0"/>
          </a:p>
          <a:p>
            <a:pPr marL="804545" lvl="2" indent="-152400">
              <a:buSzPts val="2400"/>
            </a:pPr>
            <a:r>
              <a:rPr lang="it-IT" dirty="0"/>
              <a:t>Il termine sostenibilità era più familiare e molti dei consumatori (26%) hanno dichiarato di essere disposti a prendere decisioni di acquisto più sostenibili.
</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9"/>
          <p:cNvSpPr txBox="1">
            <a:spLocks noGrp="1"/>
          </p:cNvSpPr>
          <p:nvPr>
            <p:ph type="title"/>
          </p:nvPr>
        </p:nvSpPr>
        <p:spPr>
          <a:xfrm>
            <a:off x="410399" y="925044"/>
            <a:ext cx="11572493" cy="645616"/>
          </a:xfrm>
          <a:prstGeom prst="rect">
            <a:avLst/>
          </a:prstGeom>
          <a:noFill/>
          <a:ln>
            <a:noFill/>
          </a:ln>
        </p:spPr>
        <p:txBody>
          <a:bodyPr spcFirstLastPara="1" wrap="square" lIns="91425" tIns="45700" rIns="91425" bIns="45700" anchor="t" anchorCtr="0">
            <a:noAutofit/>
          </a:bodyPr>
          <a:lstStyle/>
          <a:p>
            <a:pPr lvl="0">
              <a:buSzPts val="4000"/>
            </a:pPr>
            <a:r>
              <a:rPr lang="it-IT" dirty="0"/>
              <a:t>Caso 1: Adattamento dei consumatori alla circolarità in Norvegia
</a:t>
            </a:r>
            <a:endParaRPr baseline="30000" dirty="0"/>
          </a:p>
        </p:txBody>
      </p:sp>
      <p:sp>
        <p:nvSpPr>
          <p:cNvPr id="196" name="Google Shape;196;p9"/>
          <p:cNvSpPr txBox="1">
            <a:spLocks noGrp="1"/>
          </p:cNvSpPr>
          <p:nvPr>
            <p:ph type="body" idx="1"/>
          </p:nvPr>
        </p:nvSpPr>
        <p:spPr>
          <a:xfrm>
            <a:off x="158150" y="2067359"/>
            <a:ext cx="11445269" cy="3636335"/>
          </a:xfrm>
          <a:prstGeom prst="rect">
            <a:avLst/>
          </a:prstGeom>
          <a:noFill/>
          <a:ln>
            <a:noFill/>
          </a:ln>
        </p:spPr>
        <p:txBody>
          <a:bodyPr spcFirstLastPara="1" wrap="square" lIns="91425" tIns="45700" rIns="91425" bIns="45700" anchor="t" anchorCtr="0">
            <a:noAutofit/>
          </a:bodyPr>
          <a:lstStyle/>
          <a:p>
            <a:pPr marL="488950" lvl="1" indent="-177800">
              <a:spcBef>
                <a:spcPts val="0"/>
              </a:spcBef>
              <a:buSzPts val="2800"/>
            </a:pPr>
            <a:r>
              <a:rPr lang="it-IT" dirty="0"/>
              <a:t>In generale, i consumatori potrebbero dover adottare una serie di misure per un cambiamento individuale della circolarità. Questi passaggi sono:</a:t>
            </a:r>
            <a:endParaRPr dirty="0"/>
          </a:p>
          <a:p>
            <a:pPr marL="804545" lvl="2" indent="-152400">
              <a:buSzPts val="2400"/>
            </a:pPr>
            <a:r>
              <a:rPr lang="it-IT" dirty="0"/>
              <a:t>consapevolezza
comprensione
impegno, e
azione</a:t>
            </a:r>
          </a:p>
          <a:p>
            <a:pPr marL="652145" lvl="2" indent="0">
              <a:buSzPts val="2400"/>
              <a:buNone/>
            </a:pPr>
            <a:r>
              <a:rPr lang="it-IT" dirty="0"/>
              <a:t>Nell'analisi, questi passaggi sono stati utilizzati per generare il quadro per l'impegno dei consumatori, il modello "</a:t>
            </a:r>
            <a:r>
              <a:rPr lang="it-IT" dirty="0" err="1"/>
              <a:t>Awareness</a:t>
            </a:r>
            <a:r>
              <a:rPr lang="it-IT" dirty="0"/>
              <a:t> to Action" che fornisce raccomandazioni di interventi da adottare per coinvolgere i consumatori alla circolarità
</a:t>
            </a:r>
            <a:endParaRPr dirty="0"/>
          </a:p>
        </p:txBody>
      </p:sp>
    </p:spTree>
  </p:cSld>
  <p:clrMapOvr>
    <a:masterClrMapping/>
  </p:clrMapOvr>
</p:sld>
</file>

<file path=ppt/theme/theme1.xml><?xml version="1.0" encoding="utf-8"?>
<a:theme xmlns:a="http://schemas.openxmlformats.org/drawingml/2006/main" name="TUNI Theme">
  <a:themeElements>
    <a:clrScheme name="packall">
      <a:dk1>
        <a:srgbClr val="000000"/>
      </a:dk1>
      <a:lt1>
        <a:srgbClr val="FFFFFF"/>
      </a:lt1>
      <a:dk2>
        <a:srgbClr val="7CB41C"/>
      </a:dk2>
      <a:lt2>
        <a:srgbClr val="FFFFFF"/>
      </a:lt2>
      <a:accent1>
        <a:srgbClr val="30A9DD"/>
      </a:accent1>
      <a:accent2>
        <a:srgbClr val="2380A5"/>
      </a:accent2>
      <a:accent3>
        <a:srgbClr val="FFFFFF"/>
      </a:accent3>
      <a:accent4>
        <a:srgbClr val="FFFFFF"/>
      </a:accent4>
      <a:accent5>
        <a:srgbClr val="FFFFFF"/>
      </a:accent5>
      <a:accent6>
        <a:srgbClr val="FFFFFF"/>
      </a:accent6>
      <a:hlink>
        <a:srgbClr val="0041BE"/>
      </a:hlink>
      <a:folHlink>
        <a:srgbClr val="CF28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7398</Words>
  <Application>Microsoft Office PowerPoint</Application>
  <PresentationFormat>Widescreen</PresentationFormat>
  <Paragraphs>492</Paragraphs>
  <Slides>78</Slides>
  <Notes>77</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78</vt:i4>
      </vt:variant>
    </vt:vector>
  </HeadingPairs>
  <TitlesOfParts>
    <vt:vector size="81" baseType="lpstr">
      <vt:lpstr>Arial</vt:lpstr>
      <vt:lpstr>Calibri</vt:lpstr>
      <vt:lpstr>TUNI Theme</vt:lpstr>
      <vt:lpstr>Presentazione standard di PowerPoint</vt:lpstr>
      <vt:lpstr>Comunicazione dei consumatori e coinvolgimento nella circolarità</vt:lpstr>
      <vt:lpstr>Transizione alla circolarità
</vt:lpstr>
      <vt:lpstr>Transizione alla circolarità
</vt:lpstr>
      <vt:lpstr>Transizione alla circolarità
</vt:lpstr>
      <vt:lpstr>Come comunicare e come coinvolgere?
</vt:lpstr>
      <vt:lpstr>Caso 1: Adattamento dei consumatori alla circolarità in Norvegia
</vt:lpstr>
      <vt:lpstr>Case 1: Consumer adaptation to circularity in Norway</vt:lpstr>
      <vt:lpstr>Caso 1: Adattamento dei consumatori alla circolarità in Norvegia
</vt:lpstr>
      <vt:lpstr>Caso 1: Adattamento dei consumatori alla circolarità in Norvegia
</vt:lpstr>
      <vt:lpstr>Caso 1: Adattamento dei consumatori alla circolarità in Norvegia
</vt:lpstr>
      <vt:lpstr>Caso 1: Adattamento dei consumatori alla circolarità in Norvegia
</vt:lpstr>
      <vt:lpstr>Caso 1: Adattamento dei consumatori alla circolarità in Norvegia
</vt:lpstr>
      <vt:lpstr>Caso 1: Adattamento dei consumatori alla circolarità in Norvegia
</vt:lpstr>
      <vt:lpstr>Caso 2: Come comunicare la circolarità ai consumatori
</vt:lpstr>
      <vt:lpstr>Caso 2: Come comunicare la circolarità ai consumatori
</vt:lpstr>
      <vt:lpstr>Caso 2: Come comunicare la circolarità ai consumatori
</vt:lpstr>
      <vt:lpstr>Caso 2: Come comunicare la circolarità ai consumatori
</vt:lpstr>
      <vt:lpstr>Caso 2: Come comunicare la circolarità ai consumatori
</vt:lpstr>
      <vt:lpstr>Caso 2: Come comunicare la circolarità ai consumatori
</vt:lpstr>
      <vt:lpstr>Caso 2: Come comunicare la circolarità ai consumatori
</vt:lpstr>
      <vt:lpstr>Caso 2: Come comunicare la circolarità ai consumatori
</vt:lpstr>
      <vt:lpstr>Caso 3: Posso riciclarlo?
</vt:lpstr>
      <vt:lpstr>Caso 3: Posso riciclarlo?
</vt:lpstr>
      <vt:lpstr>Caso 3: Posso riciclarlo?
</vt:lpstr>
      <vt:lpstr>Caso 3: Posso riciclarlo?
</vt:lpstr>
      <vt:lpstr>Caso 3: Posso riciclarlo?
</vt:lpstr>
      <vt:lpstr>Caso 3: Posso riciclarlo?
</vt:lpstr>
      <vt:lpstr>Caso 3: Posso riciclarlo?
</vt:lpstr>
      <vt:lpstr>Caso 3: Posso riciclarlo?
</vt:lpstr>
      <vt:lpstr>Caso 3: Posso riciclarlo?
</vt:lpstr>
      <vt:lpstr>Caso 3: Posso riciclarlo?
</vt:lpstr>
      <vt:lpstr>Caso 3: Posso riciclarlo?
</vt:lpstr>
      <vt:lpstr>Caso 3: Posso riciclarlo?
</vt:lpstr>
      <vt:lpstr>Caso 3: Posso riciclarlo?
</vt:lpstr>
      <vt:lpstr>Caso 3: Posso riciclarlo?
</vt:lpstr>
      <vt:lpstr>Caso 3: Posso riciclarlo?
</vt:lpstr>
      <vt:lpstr>Caso 3: Posso riciclarlo?
</vt:lpstr>
      <vt:lpstr>Caso 3: Posso riciclarlo?
</vt:lpstr>
      <vt:lpstr>Caso 3: Posso riciclarlo?
</vt:lpstr>
      <vt:lpstr>Caso 3: Posso riciclarlo?
</vt:lpstr>
      <vt:lpstr>Caso 3: Posso riciclarlo?
</vt:lpstr>
      <vt:lpstr>Caso 3: Posso riciclarlo?
</vt:lpstr>
      <vt:lpstr>Caso 3: Posso riciclarlo?
</vt:lpstr>
      <vt:lpstr>Caso 3: Posso riciclarlo?  In che modo le etichette e le indicazioni possono supportare la circolarità?
</vt:lpstr>
      <vt:lpstr>Caso 3: Posso riciclarlo? Raccomandazioni per una comunicazione efficace con i consumatori
</vt:lpstr>
      <vt:lpstr>Caso 3: Posso riciclarlo? Raccomandazioni per una comunicazione efficace con i consumatori
</vt:lpstr>
      <vt:lpstr>Caso 3: Posso riciclarlo?
</vt:lpstr>
      <vt:lpstr>Caso 3: Posso riciclarlo?
</vt:lpstr>
      <vt:lpstr>Caso 4: Reclami sull'imballaggio dei cosmetici
</vt:lpstr>
      <vt:lpstr>Caso 4: Reclami sull'imballaggio dei cosmetici
</vt:lpstr>
      <vt:lpstr>Caso 4: Reclami sull'imballaggio dei cosmetici
</vt:lpstr>
      <vt:lpstr>Caso 4: Reclami sull'imballaggio dei cosmetici
</vt:lpstr>
      <vt:lpstr>Caso 4: Reclami sull'imballaggio dei cosmetici
</vt:lpstr>
      <vt:lpstr>Caso 4: Reclami sull'imballaggio dei cosmetici
</vt:lpstr>
      <vt:lpstr>Caso 4: Reclami sull'imballaggio dei cosmetici
</vt:lpstr>
      <vt:lpstr>Caso 4: Reclami sull'imballaggio dei cosmetici
</vt:lpstr>
      <vt:lpstr>Caso 4: Reclami sull'imballaggio dei cosmetici
</vt:lpstr>
      <vt:lpstr>Caso 4: Reclami sull'imballaggio dei cosmetici
</vt:lpstr>
      <vt:lpstr>Caso 4: Reclami sull'imballaggio dei cosmetici
</vt:lpstr>
      <vt:lpstr>Caso 4: Reclami sull'imballaggio dei cosmetici
</vt:lpstr>
      <vt:lpstr>Caso 4: Reclami sull'imballaggio dei cosmetici
</vt:lpstr>
      <vt:lpstr>Caso 4: Reclami sull'imballaggio dei cosmetici
</vt:lpstr>
      <vt:lpstr>Caso 4: Reclami sull'imballaggio dei cosmetici
</vt:lpstr>
      <vt:lpstr>Caso 4: Reclami sull'imballaggio dei cosmetici
</vt:lpstr>
      <vt:lpstr>Caso 4: Reclami sull'imballaggio dei cosmetici
</vt:lpstr>
      <vt:lpstr>Caso 4: Reclami sull'imballaggio dei cosmetici
</vt:lpstr>
      <vt:lpstr>Caso 4: Reclami sull'imballaggio dei cosmetici
</vt:lpstr>
      <vt:lpstr>Caso 4: Reclami sull'imballaggio dei cosmetici
</vt:lpstr>
      <vt:lpstr>Caso 4: Reclami sull'imballaggio dei cosmetici
</vt:lpstr>
      <vt:lpstr>Caso 4: Reclami sull'imballaggio dei cosmetici
</vt:lpstr>
      <vt:lpstr>Caso 4: Reclami sull'imballaggio dei cosmetici 
</vt:lpstr>
      <vt:lpstr>Caso 4: Reclami sull'imballaggio dei cosmetici
</vt:lpstr>
      <vt:lpstr>Caso 4: Reclami sull'imballaggio dei cosmetici
</vt:lpstr>
      <vt:lpstr>Caso 4: Reclami sull'imballaggio dei cosmetici
</vt:lpstr>
      <vt:lpstr>Referenze
</vt:lpstr>
      <vt:lpstr>Referenze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Marita Hiipakka (TAMK)</dc:creator>
  <cp:lastModifiedBy>Susana Remotti</cp:lastModifiedBy>
  <cp:revision>5</cp:revision>
  <dcterms:created xsi:type="dcterms:W3CDTF">2020-12-01T13:41:19Z</dcterms:created>
  <dcterms:modified xsi:type="dcterms:W3CDTF">2022-12-05T16:48:59Z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0x010100BAE0D4C7C1C2154984216D956B55B098</vt:lpwstr>
  </property>
  <property fmtid="{D5CDD505-2E9C-101B-9397-08002B2CF9AE}" pid="3" name="MediaServiceImageTags">
    <vt:lpwstr/>
  </property>
</Properties>
</file>