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81" r:id="rId5"/>
    <p:sldId id="256" r:id="rId6"/>
    <p:sldId id="374" r:id="rId7"/>
    <p:sldId id="349" r:id="rId8"/>
    <p:sldId id="356" r:id="rId9"/>
    <p:sldId id="355" r:id="rId10"/>
    <p:sldId id="375" r:id="rId11"/>
    <p:sldId id="376" r:id="rId12"/>
    <p:sldId id="377" r:id="rId13"/>
    <p:sldId id="378" r:id="rId14"/>
    <p:sldId id="379" r:id="rId15"/>
    <p:sldId id="380" r:id="rId16"/>
    <p:sldId id="353" r:id="rId17"/>
    <p:sldId id="334"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8119E-313B-4A8F-BF8A-87A1ABB634F4}" v="1" dt="2022-05-02T08:21:24.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4A0AA-782C-4D62-A68D-2FD64C15CDD7}" type="datetimeFigureOut">
              <a:rPr lang="it-IT" smtClean="0"/>
              <a:t>20/07/2022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F726F-DC20-474E-A347-0D8739AE9305}" type="slidenum">
              <a:rPr lang="it-IT" smtClean="0"/>
              <a:t>‹N›</a:t>
            </a:fld>
            <a:endParaRPr lang="it-IT"/>
          </a:p>
        </p:txBody>
      </p:sp>
    </p:spTree>
    <p:extLst>
      <p:ext uri="{BB962C8B-B14F-4D97-AF65-F5344CB8AC3E}">
        <p14:creationId xmlns:p14="http://schemas.microsoft.com/office/powerpoint/2010/main" val="59029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05:notes"/>
          <p:cNvSpPr txBox="1">
            <a:spLocks noGrp="1"/>
          </p:cNvSpPr>
          <p:nvPr>
            <p:ph type="body" idx="1"/>
          </p:nvPr>
        </p:nvSpPr>
        <p:spPr>
          <a:xfrm>
            <a:off x="710248" y="4925407"/>
            <a:ext cx="5681980" cy="4029879"/>
          </a:xfrm>
          <a:prstGeom prst="rect">
            <a:avLst/>
          </a:prstGeom>
        </p:spPr>
        <p:txBody>
          <a:bodyPr spcFirstLastPara="1" wrap="square" lIns="99050" tIns="49525" rIns="99050" bIns="49525" anchor="t" anchorCtr="0">
            <a:noAutofit/>
          </a:bodyPr>
          <a:lstStyle/>
          <a:p>
            <a:pPr marL="0" lvl="0" indent="0" algn="l" rtl="0">
              <a:spcBef>
                <a:spcPts val="0"/>
              </a:spcBef>
              <a:spcAft>
                <a:spcPts val="0"/>
              </a:spcAft>
              <a:buNone/>
            </a:pPr>
            <a:endParaRPr/>
          </a:p>
        </p:txBody>
      </p:sp>
      <p:sp>
        <p:nvSpPr>
          <p:cNvPr id="763" name="Google Shape;763;p10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0601-D28B-4625-A127-591058DE2C1D}"/>
              </a:ext>
            </a:extLst>
          </p:cNvPr>
          <p:cNvSpPr>
            <a:spLocks noGrp="1"/>
          </p:cNvSpPr>
          <p:nvPr>
            <p:ph type="ctrTitle"/>
          </p:nvPr>
        </p:nvSpPr>
        <p:spPr>
          <a:xfrm>
            <a:off x="1524000" y="1644867"/>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99FE2C24-F91B-493E-95F6-05AB1E532264}"/>
              </a:ext>
            </a:extLst>
          </p:cNvPr>
          <p:cNvSpPr>
            <a:spLocks noGrp="1"/>
          </p:cNvSpPr>
          <p:nvPr>
            <p:ph type="subTitle" idx="1"/>
          </p:nvPr>
        </p:nvSpPr>
        <p:spPr>
          <a:xfrm>
            <a:off x="1524000" y="412454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BEF26CB8-A5E7-4D04-9854-10490F6DE610}"/>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5" name="Footer Placeholder 4">
            <a:extLst>
              <a:ext uri="{FF2B5EF4-FFF2-40B4-BE49-F238E27FC236}">
                <a16:creationId xmlns:a16="http://schemas.microsoft.com/office/drawing/2014/main" id="{091AA7BE-6168-4375-90D5-0BB79CCDD3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1E13FD-52C6-466F-A891-52B8C847A97F}"/>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0331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400981-C9CD-41A6-A81A-E2CDDE0DF3F1}"/>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4" name="Footer Placeholder 3">
            <a:extLst>
              <a:ext uri="{FF2B5EF4-FFF2-40B4-BE49-F238E27FC236}">
                <a16:creationId xmlns:a16="http://schemas.microsoft.com/office/drawing/2014/main" id="{6162D9E6-E483-4B01-87BC-D088922EF598}"/>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3B1F44B3-7A35-4C9B-825F-5B7D005C38F0}"/>
              </a:ext>
            </a:extLst>
          </p:cNvPr>
          <p:cNvSpPr>
            <a:spLocks noGrp="1"/>
          </p:cNvSpPr>
          <p:nvPr>
            <p:ph type="sldNum" sz="quarter" idx="12"/>
          </p:nvPr>
        </p:nvSpPr>
        <p:spPr/>
        <p:txBody>
          <a:bodyPr/>
          <a:lstStyle/>
          <a:p>
            <a:fld id="{1A4E49D6-5670-4A12-B2CD-5AB5BC288031}" type="slidenum">
              <a:rPr lang="fi-FI" smtClean="0"/>
              <a:t>‹N›</a:t>
            </a:fld>
            <a:endParaRPr lang="fi-FI"/>
          </a:p>
        </p:txBody>
      </p:sp>
      <p:sp>
        <p:nvSpPr>
          <p:cNvPr id="25" name="CuadroTexto 5">
            <a:extLst>
              <a:ext uri="{FF2B5EF4-FFF2-40B4-BE49-F238E27FC236}">
                <a16:creationId xmlns:a16="http://schemas.microsoft.com/office/drawing/2014/main" id="{0BA622BA-8C7A-49DF-A8C8-86B6222F9416}"/>
              </a:ext>
            </a:extLst>
          </p:cNvPr>
          <p:cNvSpPr txBox="1"/>
          <p:nvPr userDrawn="1"/>
        </p:nvSpPr>
        <p:spPr>
          <a:xfrm>
            <a:off x="1163782" y="5208155"/>
            <a:ext cx="9827491" cy="830997"/>
          </a:xfrm>
          <a:prstGeom prst="rect">
            <a:avLst/>
          </a:prstGeom>
          <a:noFill/>
        </p:spPr>
        <p:txBody>
          <a:bodyPr wrap="square" rtlCol="0">
            <a:spAutoFit/>
          </a:bodyPr>
          <a:lstStyle/>
          <a:p>
            <a:pPr algn="ctr"/>
            <a:r>
              <a:rPr lang="en-GB" sz="1600" b="1"/>
              <a:t>The information and views set out in this report are those of the authors and do not necessarily reflect the official opinion of the European Union. Neither the European Union institutions and bodies nor any person action on their behalf may be held responsible for the use which may be made of the information contained therein.</a:t>
            </a:r>
            <a:endParaRPr lang="en-GB" sz="1600"/>
          </a:p>
        </p:txBody>
      </p:sp>
      <p:grpSp>
        <p:nvGrpSpPr>
          <p:cNvPr id="27" name="Group 26">
            <a:extLst>
              <a:ext uri="{FF2B5EF4-FFF2-40B4-BE49-F238E27FC236}">
                <a16:creationId xmlns:a16="http://schemas.microsoft.com/office/drawing/2014/main" id="{443F31A3-5F01-409A-AC19-228E65E31DB1}"/>
              </a:ext>
            </a:extLst>
          </p:cNvPr>
          <p:cNvGrpSpPr/>
          <p:nvPr userDrawn="1"/>
        </p:nvGrpSpPr>
        <p:grpSpPr>
          <a:xfrm>
            <a:off x="1502783" y="1603551"/>
            <a:ext cx="9186434" cy="3604604"/>
            <a:chOff x="1100566" y="1470906"/>
            <a:chExt cx="10062734" cy="3771998"/>
          </a:xfrm>
        </p:grpSpPr>
        <p:grpSp>
          <p:nvGrpSpPr>
            <p:cNvPr id="24" name="Group 23">
              <a:extLst>
                <a:ext uri="{FF2B5EF4-FFF2-40B4-BE49-F238E27FC236}">
                  <a16:creationId xmlns:a16="http://schemas.microsoft.com/office/drawing/2014/main" id="{339BB6B8-AFF1-41EC-87A9-F01F0EF1FDB3}"/>
                </a:ext>
              </a:extLst>
            </p:cNvPr>
            <p:cNvGrpSpPr/>
            <p:nvPr userDrawn="1"/>
          </p:nvGrpSpPr>
          <p:grpSpPr>
            <a:xfrm>
              <a:off x="1430916" y="1528562"/>
              <a:ext cx="9402035" cy="3714342"/>
              <a:chOff x="284028" y="1556036"/>
              <a:chExt cx="11828253" cy="4371281"/>
            </a:xfrm>
          </p:grpSpPr>
          <p:pic>
            <p:nvPicPr>
              <p:cNvPr id="7" name="Picture 6" descr="AGH logo">
                <a:extLst>
                  <a:ext uri="{FF2B5EF4-FFF2-40B4-BE49-F238E27FC236}">
                    <a16:creationId xmlns:a16="http://schemas.microsoft.com/office/drawing/2014/main" id="{CB441FE0-9F4E-4396-AB0A-73B0D483C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2055" y="1556036"/>
                <a:ext cx="1342429" cy="2120525"/>
              </a:xfrm>
              <a:prstGeom prst="rect">
                <a:avLst/>
              </a:prstGeom>
            </p:spPr>
          </p:pic>
          <p:pic>
            <p:nvPicPr>
              <p:cNvPr id="11" name="Picture 10" descr="Ecoembes logo">
                <a:extLst>
                  <a:ext uri="{FF2B5EF4-FFF2-40B4-BE49-F238E27FC236}">
                    <a16:creationId xmlns:a16="http://schemas.microsoft.com/office/drawing/2014/main" id="{8925F63E-E277-4E6B-A85B-0CFB6B1C91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28" y="3806791"/>
                <a:ext cx="2747644" cy="2120526"/>
              </a:xfrm>
              <a:prstGeom prst="rect">
                <a:avLst/>
              </a:prstGeom>
            </p:spPr>
          </p:pic>
          <p:pic>
            <p:nvPicPr>
              <p:cNvPr id="13" name="Picture 12" descr="Proplast logo">
                <a:extLst>
                  <a:ext uri="{FF2B5EF4-FFF2-40B4-BE49-F238E27FC236}">
                    <a16:creationId xmlns:a16="http://schemas.microsoft.com/office/drawing/2014/main" id="{D153468F-EAEB-4D26-B7CC-C35DD710A9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27886" y="4296900"/>
                <a:ext cx="3384395" cy="1047462"/>
              </a:xfrm>
              <a:prstGeom prst="rect">
                <a:avLst/>
              </a:prstGeom>
            </p:spPr>
          </p:pic>
          <p:pic>
            <p:nvPicPr>
              <p:cNvPr id="15" name="Picture 14" descr="TAMK logo">
                <a:extLst>
                  <a:ext uri="{FF2B5EF4-FFF2-40B4-BE49-F238E27FC236}">
                    <a16:creationId xmlns:a16="http://schemas.microsoft.com/office/drawing/2014/main" id="{28E72C8B-BDB0-4CFE-A552-24BB2E688B8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525636" y="1913847"/>
                <a:ext cx="3126050" cy="1232955"/>
              </a:xfrm>
              <a:prstGeom prst="rect">
                <a:avLst/>
              </a:prstGeom>
            </p:spPr>
          </p:pic>
          <p:pic>
            <p:nvPicPr>
              <p:cNvPr id="17" name="Picture 16" descr="Pyroll logo">
                <a:extLst>
                  <a:ext uri="{FF2B5EF4-FFF2-40B4-BE49-F238E27FC236}">
                    <a16:creationId xmlns:a16="http://schemas.microsoft.com/office/drawing/2014/main" id="{F63E198F-8842-4EFC-A97D-B9017E6EC2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75821" y="4252062"/>
                <a:ext cx="2425681" cy="1182950"/>
              </a:xfrm>
              <a:prstGeom prst="rect">
                <a:avLst/>
              </a:prstGeom>
            </p:spPr>
          </p:pic>
          <p:pic>
            <p:nvPicPr>
              <p:cNvPr id="19" name="Picture 18" descr="Synthos logo">
                <a:extLst>
                  <a:ext uri="{FF2B5EF4-FFF2-40B4-BE49-F238E27FC236}">
                    <a16:creationId xmlns:a16="http://schemas.microsoft.com/office/drawing/2014/main" id="{F2299088-1106-4E25-86BD-60B336196F6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95456" y="4526352"/>
                <a:ext cx="2235627" cy="672235"/>
              </a:xfrm>
              <a:prstGeom prst="rect">
                <a:avLst/>
              </a:prstGeom>
            </p:spPr>
          </p:pic>
          <p:pic>
            <p:nvPicPr>
              <p:cNvPr id="21" name="Picture 20" descr="UNISA logo">
                <a:extLst>
                  <a:ext uri="{FF2B5EF4-FFF2-40B4-BE49-F238E27FC236}">
                    <a16:creationId xmlns:a16="http://schemas.microsoft.com/office/drawing/2014/main" id="{611EAD66-2617-45B7-89BA-FA3514F8881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89074" y="1839160"/>
                <a:ext cx="2462019" cy="1385703"/>
              </a:xfrm>
              <a:prstGeom prst="rect">
                <a:avLst/>
              </a:prstGeom>
            </p:spPr>
          </p:pic>
          <p:pic>
            <p:nvPicPr>
              <p:cNvPr id="23" name="Picture 22" descr="A close up of a logo&#10;&#10;Description automatically generated">
                <a:extLst>
                  <a:ext uri="{FF2B5EF4-FFF2-40B4-BE49-F238E27FC236}">
                    <a16:creationId xmlns:a16="http://schemas.microsoft.com/office/drawing/2014/main" id="{EB850975-F5BA-44F0-8E69-E8F186F6E29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54789" y="1942535"/>
                <a:ext cx="2606123" cy="1337563"/>
              </a:xfrm>
              <a:prstGeom prst="rect">
                <a:avLst/>
              </a:prstGeom>
            </p:spPr>
          </p:pic>
        </p:grpSp>
        <p:sp>
          <p:nvSpPr>
            <p:cNvPr id="26" name="Rectangle 25">
              <a:extLst>
                <a:ext uri="{FF2B5EF4-FFF2-40B4-BE49-F238E27FC236}">
                  <a16:creationId xmlns:a16="http://schemas.microsoft.com/office/drawing/2014/main" id="{0A0E485D-5D48-4259-8A9C-8C3BA980055D}"/>
                </a:ext>
              </a:extLst>
            </p:cNvPr>
            <p:cNvSpPr/>
            <p:nvPr userDrawn="1"/>
          </p:nvSpPr>
          <p:spPr>
            <a:xfrm>
              <a:off x="1100566" y="1470906"/>
              <a:ext cx="10062734" cy="3562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04110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88731-060D-485B-9375-2834909C242E}"/>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CEA03BFE-A97B-4E1B-9060-8165E0ABC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AAA6CDF-F500-44E5-AB9A-3BFF597BE0B4}"/>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5" name="Footer Placeholder 4">
            <a:extLst>
              <a:ext uri="{FF2B5EF4-FFF2-40B4-BE49-F238E27FC236}">
                <a16:creationId xmlns:a16="http://schemas.microsoft.com/office/drawing/2014/main" id="{EE684E00-6A8B-4922-AE46-98CE4E14C28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20FF219-1679-41C4-84AA-1663016C7D97}"/>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201967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27705-E4DE-4502-97C0-885B83FF9AFE}"/>
              </a:ext>
            </a:extLst>
          </p:cNvPr>
          <p:cNvSpPr>
            <a:spLocks noGrp="1"/>
          </p:cNvSpPr>
          <p:nvPr>
            <p:ph type="title" orient="vert"/>
          </p:nvPr>
        </p:nvSpPr>
        <p:spPr>
          <a:xfrm>
            <a:off x="8724900" y="1632857"/>
            <a:ext cx="2628900" cy="4544106"/>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6336A4A-0DD3-4A4C-9775-1F428E9D06E9}"/>
              </a:ext>
            </a:extLst>
          </p:cNvPr>
          <p:cNvSpPr>
            <a:spLocks noGrp="1"/>
          </p:cNvSpPr>
          <p:nvPr>
            <p:ph type="body" orient="vert" idx="1"/>
          </p:nvPr>
        </p:nvSpPr>
        <p:spPr>
          <a:xfrm>
            <a:off x="838200" y="1632857"/>
            <a:ext cx="7734300" cy="45441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6C38912-44C5-43B5-ACB4-5CC57A584B5D}"/>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5" name="Footer Placeholder 4">
            <a:extLst>
              <a:ext uri="{FF2B5EF4-FFF2-40B4-BE49-F238E27FC236}">
                <a16:creationId xmlns:a16="http://schemas.microsoft.com/office/drawing/2014/main" id="{494422A4-34BB-4305-A9DD-BC4724D5F5D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F78F162-55E1-4CB3-97CC-F9605B20E300}"/>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70239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ing FI - purple">
  <p:cSld name="Ending FI - purple">
    <p:bg>
      <p:bgPr>
        <a:solidFill>
          <a:schemeClr val="lt1"/>
        </a:solidFill>
        <a:effectLst/>
      </p:bgPr>
    </p:bg>
    <p:spTree>
      <p:nvGrpSpPr>
        <p:cNvPr id="1" name="Shape 44"/>
        <p:cNvGrpSpPr/>
        <p:nvPr/>
      </p:nvGrpSpPr>
      <p:grpSpPr>
        <a:xfrm>
          <a:off x="0" y="0"/>
          <a:ext cx="0" cy="0"/>
          <a:chOff x="0" y="0"/>
          <a:chExt cx="0" cy="0"/>
        </a:xfrm>
      </p:grpSpPr>
      <p:sp>
        <p:nvSpPr>
          <p:cNvPr id="45" name="Google Shape;45;p112"/>
          <p:cNvSpPr txBox="1"/>
          <p:nvPr/>
        </p:nvSpPr>
        <p:spPr>
          <a:xfrm>
            <a:off x="5794795" y="3202211"/>
            <a:ext cx="3758780" cy="1477328"/>
          </a:xfrm>
          <a:prstGeom prst="rect">
            <a:avLst/>
          </a:prstGeom>
          <a:noFill/>
          <a:ln>
            <a:noFill/>
          </a:ln>
        </p:spPr>
        <p:txBody>
          <a:bodyPr spcFirstLastPara="1" wrap="square" lIns="91425" tIns="45700" rIns="91425" bIns="45700" anchor="b" anchorCtr="0">
            <a:spAutoFit/>
          </a:bodyPr>
          <a:lstStyle/>
          <a:p>
            <a:pPr marL="0" marR="0" lvl="0" indent="0" algn="l" rtl="0">
              <a:lnSpc>
                <a:spcPct val="96428"/>
              </a:lnSpc>
              <a:spcBef>
                <a:spcPts val="0"/>
              </a:spcBef>
              <a:spcAft>
                <a:spcPts val="0"/>
              </a:spcAft>
              <a:buNone/>
            </a:pPr>
            <a:r>
              <a:rPr lang="en-GB" sz="5600" b="1">
                <a:solidFill>
                  <a:schemeClr val="lt1"/>
                </a:solidFill>
                <a:latin typeface="Arial"/>
                <a:ea typeface="Arial"/>
                <a:cs typeface="Arial"/>
                <a:sym typeface="Arial"/>
              </a:rPr>
              <a:t>Ihminen</a:t>
            </a:r>
            <a:endParaRPr/>
          </a:p>
          <a:p>
            <a:pPr marL="0" marR="0" lvl="0" indent="0" algn="l" rtl="0">
              <a:lnSpc>
                <a:spcPct val="96428"/>
              </a:lnSpc>
              <a:spcBef>
                <a:spcPts val="0"/>
              </a:spcBef>
              <a:spcAft>
                <a:spcPts val="0"/>
              </a:spcAft>
              <a:buNone/>
            </a:pPr>
            <a:r>
              <a:rPr lang="en-GB" sz="5600" b="1">
                <a:solidFill>
                  <a:schemeClr val="lt1"/>
                </a:solidFill>
                <a:latin typeface="Arial"/>
                <a:ea typeface="Arial"/>
                <a:cs typeface="Arial"/>
                <a:sym typeface="Arial"/>
              </a:rPr>
              <a:t>ratkaisee.</a:t>
            </a:r>
            <a:endParaRPr sz="5600" b="1">
              <a:solidFill>
                <a:schemeClr val="lt1"/>
              </a:solidFill>
              <a:latin typeface="Arial"/>
              <a:ea typeface="Arial"/>
              <a:cs typeface="Arial"/>
              <a:sym typeface="Arial"/>
            </a:endParaRPr>
          </a:p>
        </p:txBody>
      </p:sp>
      <p:sp>
        <p:nvSpPr>
          <p:cNvPr id="46" name="Google Shape;46;p1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48" name="Google Shape;48;p112"/>
          <p:cNvPicPr preferRelativeResize="0"/>
          <p:nvPr/>
        </p:nvPicPr>
        <p:blipFill rotWithShape="1">
          <a:blip r:embed="rId2">
            <a:alphaModFix/>
          </a:blip>
          <a:srcRect r="11809"/>
          <a:stretch/>
        </p:blipFill>
        <p:spPr>
          <a:xfrm>
            <a:off x="0" y="0"/>
            <a:ext cx="12208933" cy="6240825"/>
          </a:xfrm>
          <a:prstGeom prst="rect">
            <a:avLst/>
          </a:prstGeom>
          <a:noFill/>
          <a:ln>
            <a:noFill/>
          </a:ln>
        </p:spPr>
      </p:pic>
      <p:pic>
        <p:nvPicPr>
          <p:cNvPr id="49" name="Google Shape;49;p112" descr="Packall_logo"/>
          <p:cNvPicPr preferRelativeResize="0"/>
          <p:nvPr/>
        </p:nvPicPr>
        <p:blipFill rotWithShape="1">
          <a:blip r:embed="rId3">
            <a:alphaModFix/>
          </a:blip>
          <a:srcRect/>
          <a:stretch/>
        </p:blipFill>
        <p:spPr>
          <a:xfrm>
            <a:off x="268590" y="117181"/>
            <a:ext cx="7020518" cy="2417566"/>
          </a:xfrm>
          <a:prstGeom prst="rect">
            <a:avLst/>
          </a:prstGeom>
          <a:noFill/>
          <a:ln>
            <a:noFill/>
          </a:ln>
        </p:spPr>
      </p:pic>
      <p:pic>
        <p:nvPicPr>
          <p:cNvPr id="50" name="Google Shape;50;p112" descr="Co-funded by the Erasmus"/>
          <p:cNvPicPr preferRelativeResize="0"/>
          <p:nvPr/>
        </p:nvPicPr>
        <p:blipFill rotWithShape="1">
          <a:blip r:embed="rId4">
            <a:alphaModFix/>
          </a:blip>
          <a:srcRect r="24555"/>
          <a:stretch/>
        </p:blipFill>
        <p:spPr>
          <a:xfrm>
            <a:off x="268590" y="6188573"/>
            <a:ext cx="2510820" cy="683233"/>
          </a:xfrm>
          <a:prstGeom prst="rect">
            <a:avLst/>
          </a:prstGeom>
          <a:noFill/>
          <a:ln>
            <a:noFill/>
          </a:ln>
        </p:spPr>
      </p:pic>
      <p:grpSp>
        <p:nvGrpSpPr>
          <p:cNvPr id="51" name="Google Shape;51;p112"/>
          <p:cNvGrpSpPr/>
          <p:nvPr/>
        </p:nvGrpSpPr>
        <p:grpSpPr>
          <a:xfrm>
            <a:off x="882690" y="3537963"/>
            <a:ext cx="6689016" cy="1495608"/>
            <a:chOff x="637238" y="3384637"/>
            <a:chExt cx="6689016" cy="1495608"/>
          </a:xfrm>
        </p:grpSpPr>
        <p:pic>
          <p:nvPicPr>
            <p:cNvPr id="52" name="Google Shape;52;p112"/>
            <p:cNvPicPr preferRelativeResize="0"/>
            <p:nvPr/>
          </p:nvPicPr>
          <p:blipFill rotWithShape="1">
            <a:blip r:embed="rId5">
              <a:alphaModFix/>
            </a:blip>
            <a:srcRect/>
            <a:stretch/>
          </p:blipFill>
          <p:spPr>
            <a:xfrm>
              <a:off x="4626950" y="3384637"/>
              <a:ext cx="547594" cy="864989"/>
            </a:xfrm>
            <a:prstGeom prst="rect">
              <a:avLst/>
            </a:prstGeom>
            <a:noFill/>
            <a:ln>
              <a:noFill/>
            </a:ln>
          </p:spPr>
        </p:pic>
        <p:pic>
          <p:nvPicPr>
            <p:cNvPr id="53" name="Google Shape;53;p112"/>
            <p:cNvPicPr preferRelativeResize="0"/>
            <p:nvPr/>
          </p:nvPicPr>
          <p:blipFill rotWithShape="1">
            <a:blip r:embed="rId6">
              <a:alphaModFix/>
            </a:blip>
            <a:srcRect/>
            <a:stretch/>
          </p:blipFill>
          <p:spPr>
            <a:xfrm>
              <a:off x="637238" y="3516001"/>
              <a:ext cx="1846995" cy="732119"/>
            </a:xfrm>
            <a:prstGeom prst="rect">
              <a:avLst/>
            </a:prstGeom>
            <a:noFill/>
            <a:ln>
              <a:noFill/>
            </a:ln>
          </p:spPr>
        </p:pic>
        <p:pic>
          <p:nvPicPr>
            <p:cNvPr id="54" name="Google Shape;54;p112"/>
            <p:cNvPicPr preferRelativeResize="0"/>
            <p:nvPr/>
          </p:nvPicPr>
          <p:blipFill rotWithShape="1">
            <a:blip r:embed="rId7">
              <a:alphaModFix/>
            </a:blip>
            <a:srcRect l="12506" t="27690" r="12654" b="26917"/>
            <a:stretch/>
          </p:blipFill>
          <p:spPr>
            <a:xfrm>
              <a:off x="1091024" y="4334157"/>
              <a:ext cx="1060681" cy="471414"/>
            </a:xfrm>
            <a:prstGeom prst="rect">
              <a:avLst/>
            </a:prstGeom>
            <a:noFill/>
            <a:ln>
              <a:noFill/>
            </a:ln>
          </p:spPr>
        </p:pic>
        <p:pic>
          <p:nvPicPr>
            <p:cNvPr id="55" name="Google Shape;55;p112"/>
            <p:cNvPicPr preferRelativeResize="0"/>
            <p:nvPr/>
          </p:nvPicPr>
          <p:blipFill rotWithShape="1">
            <a:blip r:embed="rId8">
              <a:alphaModFix/>
            </a:blip>
            <a:srcRect/>
            <a:stretch/>
          </p:blipFill>
          <p:spPr>
            <a:xfrm>
              <a:off x="5617925" y="4351521"/>
              <a:ext cx="1708329" cy="528724"/>
            </a:xfrm>
            <a:prstGeom prst="rect">
              <a:avLst/>
            </a:prstGeom>
            <a:noFill/>
            <a:ln>
              <a:noFill/>
            </a:ln>
          </p:spPr>
        </p:pic>
        <p:pic>
          <p:nvPicPr>
            <p:cNvPr id="56" name="Google Shape;56;p112"/>
            <p:cNvPicPr preferRelativeResize="0"/>
            <p:nvPr/>
          </p:nvPicPr>
          <p:blipFill rotWithShape="1">
            <a:blip r:embed="rId9">
              <a:alphaModFix/>
            </a:blip>
            <a:srcRect/>
            <a:stretch/>
          </p:blipFill>
          <p:spPr>
            <a:xfrm>
              <a:off x="2840506" y="4384876"/>
              <a:ext cx="1179010" cy="416691"/>
            </a:xfrm>
            <a:prstGeom prst="rect">
              <a:avLst/>
            </a:prstGeom>
            <a:noFill/>
            <a:ln>
              <a:noFill/>
            </a:ln>
          </p:spPr>
        </p:pic>
        <p:pic>
          <p:nvPicPr>
            <p:cNvPr id="57" name="Google Shape;57;p112"/>
            <p:cNvPicPr preferRelativeResize="0"/>
            <p:nvPr/>
          </p:nvPicPr>
          <p:blipFill rotWithShape="1">
            <a:blip r:embed="rId10">
              <a:alphaModFix/>
            </a:blip>
            <a:srcRect/>
            <a:stretch/>
          </p:blipFill>
          <p:spPr>
            <a:xfrm>
              <a:off x="4392265" y="4398943"/>
              <a:ext cx="1025527" cy="341842"/>
            </a:xfrm>
            <a:prstGeom prst="rect">
              <a:avLst/>
            </a:prstGeom>
            <a:noFill/>
            <a:ln>
              <a:noFill/>
            </a:ln>
          </p:spPr>
        </p:pic>
        <p:pic>
          <p:nvPicPr>
            <p:cNvPr id="58" name="Google Shape;58;p112"/>
            <p:cNvPicPr preferRelativeResize="0"/>
            <p:nvPr/>
          </p:nvPicPr>
          <p:blipFill rotWithShape="1">
            <a:blip r:embed="rId11">
              <a:alphaModFix/>
            </a:blip>
            <a:srcRect/>
            <a:stretch/>
          </p:blipFill>
          <p:spPr>
            <a:xfrm>
              <a:off x="2611291" y="3552169"/>
              <a:ext cx="1637441" cy="645829"/>
            </a:xfrm>
            <a:prstGeom prst="rect">
              <a:avLst/>
            </a:prstGeom>
            <a:noFill/>
            <a:ln>
              <a:noFill/>
            </a:ln>
          </p:spPr>
        </p:pic>
        <p:pic>
          <p:nvPicPr>
            <p:cNvPr id="59" name="Google Shape;59;p112"/>
            <p:cNvPicPr preferRelativeResize="0"/>
            <p:nvPr/>
          </p:nvPicPr>
          <p:blipFill rotWithShape="1">
            <a:blip r:embed="rId12">
              <a:alphaModFix/>
            </a:blip>
            <a:srcRect/>
            <a:stretch/>
          </p:blipFill>
          <p:spPr>
            <a:xfrm>
              <a:off x="5768032" y="3454004"/>
              <a:ext cx="1521076" cy="856111"/>
            </a:xfrm>
            <a:prstGeom prst="rect">
              <a:avLst/>
            </a:prstGeom>
            <a:noFill/>
            <a:ln>
              <a:noFill/>
            </a:ln>
          </p:spPr>
        </p:pic>
      </p:grpSp>
      <p:pic>
        <p:nvPicPr>
          <p:cNvPr id="60" name="Google Shape;60;p112" descr="CC_logo"/>
          <p:cNvPicPr preferRelativeResize="0"/>
          <p:nvPr/>
        </p:nvPicPr>
        <p:blipFill rotWithShape="1">
          <a:blip r:embed="rId13">
            <a:alphaModFix/>
          </a:blip>
          <a:srcRect/>
          <a:stretch/>
        </p:blipFill>
        <p:spPr>
          <a:xfrm>
            <a:off x="402358" y="5683623"/>
            <a:ext cx="1181663" cy="412093"/>
          </a:xfrm>
          <a:prstGeom prst="rect">
            <a:avLst/>
          </a:prstGeom>
          <a:noFill/>
          <a:ln>
            <a:noFill/>
          </a:ln>
        </p:spPr>
      </p:pic>
      <p:sp>
        <p:nvSpPr>
          <p:cNvPr id="61" name="Google Shape;61;p112"/>
          <p:cNvSpPr/>
          <p:nvPr/>
        </p:nvSpPr>
        <p:spPr>
          <a:xfrm>
            <a:off x="9618133" y="6240825"/>
            <a:ext cx="2861734" cy="86270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112"/>
          <p:cNvSpPr/>
          <p:nvPr/>
        </p:nvSpPr>
        <p:spPr>
          <a:xfrm>
            <a:off x="2856743" y="6315928"/>
            <a:ext cx="5245101" cy="5078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project has been funded from the European Commission.</a:t>
            </a:r>
            <a:endParaRPr/>
          </a:p>
          <a:p>
            <a:pPr marL="0" marR="0" lvl="0" indent="0" algn="l" rtl="0">
              <a:spcBef>
                <a:spcPts val="0"/>
              </a:spcBef>
              <a:spcAft>
                <a:spcPts val="0"/>
              </a:spcAft>
              <a:buNone/>
            </a:pPr>
            <a:r>
              <a:rPr lang="en-GB" sz="900" b="0" i="0" u="none" strike="noStrike">
                <a:solidFill>
                  <a:srgbClr val="000000"/>
                </a:solidFill>
                <a:latin typeface="Arial"/>
                <a:ea typeface="Arial"/>
                <a:cs typeface="Arial"/>
                <a:sym typeface="Arial"/>
              </a:rPr>
              <a:t>This publication [communication] reflects the views of only of the author, and the Commission cannot be held responsible for any use which may be made of the information contained therein.</a:t>
            </a:r>
            <a:endParaRPr/>
          </a:p>
        </p:txBody>
      </p:sp>
    </p:spTree>
    <p:extLst>
      <p:ext uri="{BB962C8B-B14F-4D97-AF65-F5344CB8AC3E}">
        <p14:creationId xmlns:p14="http://schemas.microsoft.com/office/powerpoint/2010/main" val="3159878958"/>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A9CA5-1C2E-4E34-AF45-F6FACC882F1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C04EC684-119F-4B56-A9A3-C8CED741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FFF7CD1-319F-49E7-A4AA-B6A16FF0082B}"/>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5" name="Footer Placeholder 4">
            <a:extLst>
              <a:ext uri="{FF2B5EF4-FFF2-40B4-BE49-F238E27FC236}">
                <a16:creationId xmlns:a16="http://schemas.microsoft.com/office/drawing/2014/main" id="{D9713B39-DD51-4AFF-AAC3-F52715EA1944}"/>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4DA3AD7-06C3-4823-B78A-F7EF45DE37D1}"/>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71024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889E-C81D-485F-A5BD-FD19A7689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4CB7D0D6-CA80-41FC-8F88-31FD4572DC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F599B3-B065-4172-9ADF-5CD5135D110E}"/>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5" name="Footer Placeholder 4">
            <a:extLst>
              <a:ext uri="{FF2B5EF4-FFF2-40B4-BE49-F238E27FC236}">
                <a16:creationId xmlns:a16="http://schemas.microsoft.com/office/drawing/2014/main" id="{924C41E1-E3BE-4F4A-8EE6-331794791ADE}"/>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B72572E-4EB7-4018-B78E-E6E2B3E8246F}"/>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88693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9EB23-3B45-4B10-91CF-BEF6D52BB1C7}"/>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8FF35193-45C2-4857-81A1-5BA93B3E1979}"/>
              </a:ext>
            </a:extLst>
          </p:cNvPr>
          <p:cNvSpPr>
            <a:spLocks noGrp="1"/>
          </p:cNvSpPr>
          <p:nvPr>
            <p:ph sz="half" idx="1"/>
          </p:nvPr>
        </p:nvSpPr>
        <p:spPr>
          <a:xfrm>
            <a:off x="838200" y="2794273"/>
            <a:ext cx="5181600" cy="3382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DA2DD142-45BB-490C-A44B-51B38253685F}"/>
              </a:ext>
            </a:extLst>
          </p:cNvPr>
          <p:cNvSpPr>
            <a:spLocks noGrp="1"/>
          </p:cNvSpPr>
          <p:nvPr>
            <p:ph sz="half" idx="2"/>
          </p:nvPr>
        </p:nvSpPr>
        <p:spPr>
          <a:xfrm>
            <a:off x="6172200" y="2794273"/>
            <a:ext cx="5181600" cy="3382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CBD0FAFA-01DE-4212-946D-0F7976617F90}"/>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6" name="Footer Placeholder 5">
            <a:extLst>
              <a:ext uri="{FF2B5EF4-FFF2-40B4-BE49-F238E27FC236}">
                <a16:creationId xmlns:a16="http://schemas.microsoft.com/office/drawing/2014/main" id="{F7C9937F-8708-4A8A-B701-6A797320F708}"/>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02B32D35-CE5F-4959-8A12-E46A7C1227C5}"/>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34988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6D9F-B9AB-4E89-A4CB-DC8A3CDCFDF3}"/>
              </a:ext>
            </a:extLst>
          </p:cNvPr>
          <p:cNvSpPr>
            <a:spLocks noGrp="1"/>
          </p:cNvSpPr>
          <p:nvPr>
            <p:ph type="title"/>
          </p:nvPr>
        </p:nvSpPr>
        <p:spPr>
          <a:xfrm>
            <a:off x="839788" y="1417349"/>
            <a:ext cx="10515600" cy="1122409"/>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B19440A-EF51-4020-A194-78F698FE45E5}"/>
              </a:ext>
            </a:extLst>
          </p:cNvPr>
          <p:cNvSpPr>
            <a:spLocks noGrp="1"/>
          </p:cNvSpPr>
          <p:nvPr>
            <p:ph type="body" idx="1"/>
          </p:nvPr>
        </p:nvSpPr>
        <p:spPr>
          <a:xfrm>
            <a:off x="839788" y="2656505"/>
            <a:ext cx="5157787" cy="6976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DC5E8-BC1B-40D5-88E2-A10BE5541C60}"/>
              </a:ext>
            </a:extLst>
          </p:cNvPr>
          <p:cNvSpPr>
            <a:spLocks noGrp="1"/>
          </p:cNvSpPr>
          <p:nvPr>
            <p:ph sz="half" idx="2"/>
          </p:nvPr>
        </p:nvSpPr>
        <p:spPr>
          <a:xfrm>
            <a:off x="839788" y="3428999"/>
            <a:ext cx="5157787"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364100EE-9A9B-4D1D-8253-91CD551BEE1D}"/>
              </a:ext>
            </a:extLst>
          </p:cNvPr>
          <p:cNvSpPr>
            <a:spLocks noGrp="1"/>
          </p:cNvSpPr>
          <p:nvPr>
            <p:ph type="body" sz="quarter" idx="3"/>
          </p:nvPr>
        </p:nvSpPr>
        <p:spPr>
          <a:xfrm>
            <a:off x="6172200" y="2656505"/>
            <a:ext cx="5183188" cy="69764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09FCF1-A57C-47C3-8AB8-4A24A1F2E615}"/>
              </a:ext>
            </a:extLst>
          </p:cNvPr>
          <p:cNvSpPr>
            <a:spLocks noGrp="1"/>
          </p:cNvSpPr>
          <p:nvPr>
            <p:ph sz="quarter" idx="4"/>
          </p:nvPr>
        </p:nvSpPr>
        <p:spPr>
          <a:xfrm>
            <a:off x="6172200" y="3428999"/>
            <a:ext cx="5183188"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C887CDE-9F42-4E1C-8AF5-E8B4930510BB}"/>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8" name="Footer Placeholder 7">
            <a:extLst>
              <a:ext uri="{FF2B5EF4-FFF2-40B4-BE49-F238E27FC236}">
                <a16:creationId xmlns:a16="http://schemas.microsoft.com/office/drawing/2014/main" id="{3FD59127-574E-45C1-B5C1-599FD168E03C}"/>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408416F-29D2-4562-BF20-7ECFD738F967}"/>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218011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98671-D825-438A-9A83-4063C1772BE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AE7484B-7CC8-438D-AE78-4828F5973508}"/>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4" name="Footer Placeholder 3">
            <a:extLst>
              <a:ext uri="{FF2B5EF4-FFF2-40B4-BE49-F238E27FC236}">
                <a16:creationId xmlns:a16="http://schemas.microsoft.com/office/drawing/2014/main" id="{1A6ABCE6-A24B-4D99-920D-579FFCF1E07B}"/>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B32A22B0-F241-4AE2-BAF4-5C2C080AE583}"/>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53786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54EBF-1564-4D6D-8B78-0A79DB0D2ECB}"/>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3" name="Footer Placeholder 2">
            <a:extLst>
              <a:ext uri="{FF2B5EF4-FFF2-40B4-BE49-F238E27FC236}">
                <a16:creationId xmlns:a16="http://schemas.microsoft.com/office/drawing/2014/main" id="{3B9254D1-DE59-4F9C-B016-0E89B8CAC126}"/>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2042E0F0-F06D-4D6A-8491-B40D35D1E0A6}"/>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13433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9701-32F3-43B9-9DE0-A9788D1E7E28}"/>
              </a:ext>
            </a:extLst>
          </p:cNvPr>
          <p:cNvSpPr>
            <a:spLocks noGrp="1"/>
          </p:cNvSpPr>
          <p:nvPr>
            <p:ph type="title"/>
          </p:nvPr>
        </p:nvSpPr>
        <p:spPr>
          <a:xfrm>
            <a:off x="839788" y="1480455"/>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097E126A-D5FB-4AE6-AE6B-49415DBA26FA}"/>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F83EB503-779B-49E1-A0DD-5EDFA7B4AEA7}"/>
              </a:ext>
            </a:extLst>
          </p:cNvPr>
          <p:cNvSpPr>
            <a:spLocks noGrp="1"/>
          </p:cNvSpPr>
          <p:nvPr>
            <p:ph type="body" sz="half" idx="2"/>
          </p:nvPr>
        </p:nvSpPr>
        <p:spPr>
          <a:xfrm>
            <a:off x="839788" y="3091542"/>
            <a:ext cx="3932237" cy="27774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310484-9894-457F-B1B6-714CA753805A}"/>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6" name="Footer Placeholder 5">
            <a:extLst>
              <a:ext uri="{FF2B5EF4-FFF2-40B4-BE49-F238E27FC236}">
                <a16:creationId xmlns:a16="http://schemas.microsoft.com/office/drawing/2014/main" id="{CD649D4B-9895-4034-A384-13B92E32475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63482AE-C3A0-47E3-9631-60C7FA0E7B70}"/>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7071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34080-6815-42DA-AE33-F747E1120027}"/>
              </a:ext>
            </a:extLst>
          </p:cNvPr>
          <p:cNvSpPr>
            <a:spLocks noGrp="1"/>
          </p:cNvSpPr>
          <p:nvPr>
            <p:ph type="title"/>
          </p:nvPr>
        </p:nvSpPr>
        <p:spPr>
          <a:xfrm>
            <a:off x="839788" y="1600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3A0186D6-926F-47FD-A1AF-B4F89A53809D}"/>
              </a:ext>
            </a:extLst>
          </p:cNvPr>
          <p:cNvSpPr>
            <a:spLocks noGrp="1"/>
          </p:cNvSpPr>
          <p:nvPr>
            <p:ph type="pic" idx="1"/>
          </p:nvPr>
        </p:nvSpPr>
        <p:spPr>
          <a:xfrm>
            <a:off x="5183188" y="1611086"/>
            <a:ext cx="6172200" cy="42499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98908664-B72F-4E37-986B-E42478AD3CDA}"/>
              </a:ext>
            </a:extLst>
          </p:cNvPr>
          <p:cNvSpPr>
            <a:spLocks noGrp="1"/>
          </p:cNvSpPr>
          <p:nvPr>
            <p:ph type="body" sz="half" idx="2"/>
          </p:nvPr>
        </p:nvSpPr>
        <p:spPr>
          <a:xfrm>
            <a:off x="839788" y="3243942"/>
            <a:ext cx="3932237" cy="26250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886227-471D-40AB-A33C-814A2D7C58F7}"/>
              </a:ext>
            </a:extLst>
          </p:cNvPr>
          <p:cNvSpPr>
            <a:spLocks noGrp="1"/>
          </p:cNvSpPr>
          <p:nvPr>
            <p:ph type="dt" sz="half" idx="10"/>
          </p:nvPr>
        </p:nvSpPr>
        <p:spPr/>
        <p:txBody>
          <a:bodyPr/>
          <a:lstStyle/>
          <a:p>
            <a:fld id="{A72BC15C-1026-434C-BDA9-80E54891BAFF}" type="datetimeFigureOut">
              <a:rPr lang="fi-FI" smtClean="0"/>
              <a:t>20.7.2022</a:t>
            </a:fld>
            <a:endParaRPr lang="fi-FI"/>
          </a:p>
        </p:txBody>
      </p:sp>
      <p:sp>
        <p:nvSpPr>
          <p:cNvPr id="6" name="Footer Placeholder 5">
            <a:extLst>
              <a:ext uri="{FF2B5EF4-FFF2-40B4-BE49-F238E27FC236}">
                <a16:creationId xmlns:a16="http://schemas.microsoft.com/office/drawing/2014/main" id="{C5697549-51B3-49A9-B8D7-A91121CFE2F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75D48E5-8370-4415-B03A-66F440C7F70D}"/>
              </a:ext>
            </a:extLst>
          </p:cNvPr>
          <p:cNvSpPr>
            <a:spLocks noGrp="1"/>
          </p:cNvSpPr>
          <p:nvPr>
            <p:ph type="sldNum" sz="quarter" idx="12"/>
          </p:nvPr>
        </p:nvSpPr>
        <p:spPr/>
        <p:txBody>
          <a:bodyPr/>
          <a:lstStyle/>
          <a:p>
            <a:fld id="{1A4E49D6-5670-4A12-B2CD-5AB5BC288031}" type="slidenum">
              <a:rPr lang="fi-FI" smtClean="0"/>
              <a:t>‹N›</a:t>
            </a:fld>
            <a:endParaRPr lang="fi-FI"/>
          </a:p>
        </p:txBody>
      </p:sp>
    </p:spTree>
    <p:extLst>
      <p:ext uri="{BB962C8B-B14F-4D97-AF65-F5344CB8AC3E}">
        <p14:creationId xmlns:p14="http://schemas.microsoft.com/office/powerpoint/2010/main" val="357277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0C508-D871-4B24-8066-2DA8F867E61C}"/>
              </a:ext>
            </a:extLst>
          </p:cNvPr>
          <p:cNvSpPr>
            <a:spLocks noGrp="1"/>
          </p:cNvSpPr>
          <p:nvPr>
            <p:ph type="title"/>
          </p:nvPr>
        </p:nvSpPr>
        <p:spPr>
          <a:xfrm>
            <a:off x="838200" y="1468710"/>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82DFD21-B357-4C36-B2D6-64E5A2FF6EAF}"/>
              </a:ext>
            </a:extLst>
          </p:cNvPr>
          <p:cNvSpPr>
            <a:spLocks noGrp="1"/>
          </p:cNvSpPr>
          <p:nvPr>
            <p:ph type="body" idx="1"/>
          </p:nvPr>
        </p:nvSpPr>
        <p:spPr>
          <a:xfrm>
            <a:off x="838200" y="2806261"/>
            <a:ext cx="10515600" cy="3370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B4AE6B1-B209-4782-812E-D1F715C7B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BC15C-1026-434C-BDA9-80E54891BAFF}" type="datetimeFigureOut">
              <a:rPr lang="fi-FI" smtClean="0"/>
              <a:t>20.7.2022</a:t>
            </a:fld>
            <a:endParaRPr lang="fi-FI"/>
          </a:p>
        </p:txBody>
      </p:sp>
      <p:sp>
        <p:nvSpPr>
          <p:cNvPr id="5" name="Footer Placeholder 4">
            <a:extLst>
              <a:ext uri="{FF2B5EF4-FFF2-40B4-BE49-F238E27FC236}">
                <a16:creationId xmlns:a16="http://schemas.microsoft.com/office/drawing/2014/main" id="{137DECAB-405B-4D01-9648-4997302C01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627DCCC2-10A4-492F-8355-6759956457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E49D6-5670-4A12-B2CD-5AB5BC288031}" type="slidenum">
              <a:rPr lang="fi-FI" smtClean="0"/>
              <a:t>‹N›</a:t>
            </a:fld>
            <a:endParaRPr lang="fi-FI"/>
          </a:p>
        </p:txBody>
      </p:sp>
      <p:pic>
        <p:nvPicPr>
          <p:cNvPr id="8" name="Picture 7" descr="Erasmus+ KA logo">
            <a:extLst>
              <a:ext uri="{FF2B5EF4-FFF2-40B4-BE49-F238E27FC236}">
                <a16:creationId xmlns:a16="http://schemas.microsoft.com/office/drawing/2014/main" id="{E7E1D82A-7552-4CAB-BFCE-912079D3D72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256"/>
            <a:ext cx="6456819" cy="1325563"/>
          </a:xfrm>
          <a:prstGeom prst="rect">
            <a:avLst/>
          </a:prstGeom>
        </p:spPr>
      </p:pic>
      <p:pic>
        <p:nvPicPr>
          <p:cNvPr id="10" name="Picture 9" descr="PackAll logo w text">
            <a:extLst>
              <a:ext uri="{FF2B5EF4-FFF2-40B4-BE49-F238E27FC236}">
                <a16:creationId xmlns:a16="http://schemas.microsoft.com/office/drawing/2014/main" id="{0E1CB372-17FE-4540-A903-0C1E47D2D4D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891960" y="167648"/>
            <a:ext cx="2981727" cy="1026779"/>
          </a:xfrm>
          <a:prstGeom prst="rect">
            <a:avLst/>
          </a:prstGeom>
        </p:spPr>
      </p:pic>
    </p:spTree>
    <p:extLst>
      <p:ext uri="{BB962C8B-B14F-4D97-AF65-F5344CB8AC3E}">
        <p14:creationId xmlns:p14="http://schemas.microsoft.com/office/powerpoint/2010/main" val="2339505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environment/strategy/circular-economy-action-plan_fi" TargetMode="External"/><Relationship Id="rId2" Type="http://schemas.openxmlformats.org/officeDocument/2006/relationships/hyperlink" Target="https://echa.europa.eu/documents/10162/1459379/chem_recycling_final_report_en.pdf/887c4182-8327-e197-0bc4-17a5d608de6e?t=163670126552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l" rtl="0"/>
            <a:endParaRPr lang="it-IT" dirty="0"/>
          </a:p>
        </p:txBody>
      </p:sp>
      <p:sp>
        <p:nvSpPr>
          <p:cNvPr id="3" name="Sottotitolo 2"/>
          <p:cNvSpPr>
            <a:spLocks noGrp="1"/>
          </p:cNvSpPr>
          <p:nvPr>
            <p:ph type="subTitle" idx="1"/>
          </p:nvPr>
        </p:nvSpPr>
        <p:spPr/>
        <p:txBody>
          <a:bodyPr/>
          <a:lstStyle/>
          <a:p>
            <a:pPr algn="l" rtl="0"/>
            <a:endParaRPr lang="it-IT"/>
          </a:p>
        </p:txBody>
      </p:sp>
      <p:pic>
        <p:nvPicPr>
          <p:cNvPr id="4" name="Immagin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208933" cy="692191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590" y="117180"/>
            <a:ext cx="7373127" cy="2538989"/>
          </a:xfrm>
          <a:prstGeom prst="rect">
            <a:avLst/>
          </a:prstGeom>
        </p:spPr>
      </p:pic>
      <p:sp>
        <p:nvSpPr>
          <p:cNvPr id="6" name="Rettangolo 5"/>
          <p:cNvSpPr/>
          <p:nvPr/>
        </p:nvSpPr>
        <p:spPr>
          <a:xfrm>
            <a:off x="268590" y="3924031"/>
            <a:ext cx="8327377" cy="1938992"/>
          </a:xfrm>
          <a:prstGeom prst="rect">
            <a:avLst/>
          </a:prstGeom>
        </p:spPr>
        <p:txBody>
          <a:bodyPr wrap="square">
            <a:spAutoFit/>
          </a:bodyPr>
          <a:lstStyle/>
          <a:p>
            <a:pPr algn="ctr"/>
            <a:r>
              <a:rPr lang="it-IT" sz="2400" b="1" dirty="0"/>
              <a:t>Programma di formazione: moduli</a:t>
            </a:r>
          </a:p>
          <a:p>
            <a:pPr marL="342900" indent="-342900" algn="ctr">
              <a:buFont typeface="Arial" panose="020B0604020202020204" pitchFamily="34" charset="0"/>
              <a:buChar char="•"/>
            </a:pPr>
            <a:r>
              <a:rPr lang="it-IT" sz="2400" dirty="0"/>
              <a:t>Eco-design e nuovi processi di produzione</a:t>
            </a:r>
          </a:p>
          <a:p>
            <a:pPr marL="342900" indent="-342900" algn="ctr">
              <a:buFont typeface="Arial" panose="020B0604020202020204" pitchFamily="34" charset="0"/>
              <a:buChar char="•"/>
            </a:pPr>
            <a:r>
              <a:rPr lang="it-IT" sz="2400" dirty="0"/>
              <a:t>Nuovi materiali e materiali </a:t>
            </a:r>
            <a:r>
              <a:rPr lang="it-IT" sz="2400" dirty="0" err="1"/>
              <a:t>bio</a:t>
            </a:r>
            <a:endParaRPr lang="it-IT" sz="2400" dirty="0"/>
          </a:p>
          <a:p>
            <a:pPr marL="342900" indent="-342900" algn="ctr">
              <a:buFont typeface="Arial" panose="020B0604020202020204" pitchFamily="34" charset="0"/>
              <a:buChar char="•"/>
            </a:pPr>
            <a:r>
              <a:rPr lang="it-IT" sz="2400" b="1" dirty="0"/>
              <a:t>Coinvolgimento dei cittadini e dei consumatori</a:t>
            </a:r>
          </a:p>
          <a:p>
            <a:pPr marL="342900" indent="-342900" algn="ctr">
              <a:buFont typeface="Arial" panose="020B0604020202020204" pitchFamily="34" charset="0"/>
              <a:buChar char="•"/>
            </a:pPr>
            <a:r>
              <a:rPr lang="it-IT" sz="2400" dirty="0"/>
              <a:t>Gestione e valorizzazione dei residui</a:t>
            </a:r>
          </a:p>
        </p:txBody>
      </p:sp>
      <p:pic>
        <p:nvPicPr>
          <p:cNvPr id="7" name="Immagine 6"/>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48000" y="6325091"/>
            <a:ext cx="7552267" cy="428571"/>
          </a:xfrm>
          <a:prstGeom prst="rect">
            <a:avLst/>
          </a:prstGeom>
        </p:spPr>
      </p:pic>
      <p:pic>
        <p:nvPicPr>
          <p:cNvPr id="8" name="Immagine 7"/>
          <p:cNvPicPr>
            <a:picLocks noChangeAspect="1"/>
          </p:cNvPicPr>
          <p:nvPr/>
        </p:nvPicPr>
        <p:blipFill rotWithShape="1">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268590" y="6104195"/>
            <a:ext cx="2510820" cy="683233"/>
          </a:xfrm>
          <a:prstGeom prst="rect">
            <a:avLst/>
          </a:prstGeom>
        </p:spPr>
      </p:pic>
    </p:spTree>
    <p:extLst>
      <p:ext uri="{BB962C8B-B14F-4D97-AF65-F5344CB8AC3E}">
        <p14:creationId xmlns:p14="http://schemas.microsoft.com/office/powerpoint/2010/main" val="3365225765"/>
      </p:ext>
    </p:extLst>
  </p:cSld>
  <p:clrMapOvr>
    <a:masterClrMapping/>
  </p:clrMapOvr>
  <mc:AlternateContent xmlns:mc="http://schemas.openxmlformats.org/markup-compatibility/2006" xmlns:p14="http://schemas.microsoft.com/office/powerpoint/2010/main">
    <mc:Choice Requires="p14">
      <p:transition p14:dur="0" advClick="0" advTm="5100"/>
    </mc:Choice>
    <mc:Fallback xmlns="">
      <p:transition advClick="0" advTm="51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CD1E-900D-469E-BB17-987E11859E20}"/>
              </a:ext>
            </a:extLst>
          </p:cNvPr>
          <p:cNvSpPr>
            <a:spLocks noGrp="1"/>
          </p:cNvSpPr>
          <p:nvPr>
            <p:ph type="title"/>
          </p:nvPr>
        </p:nvSpPr>
        <p:spPr/>
        <p:txBody>
          <a:bodyPr/>
          <a:lstStyle/>
          <a:p>
            <a:r>
              <a:rPr lang="it-IT" dirty="0"/>
              <a:t>Riciclaggio chimico e CEAP 1/2</a:t>
            </a:r>
            <a:endParaRPr lang="fi-FI" dirty="0"/>
          </a:p>
        </p:txBody>
      </p:sp>
      <p:sp>
        <p:nvSpPr>
          <p:cNvPr id="3" name="Content Placeholder 2">
            <a:extLst>
              <a:ext uri="{FF2B5EF4-FFF2-40B4-BE49-F238E27FC236}">
                <a16:creationId xmlns:a16="http://schemas.microsoft.com/office/drawing/2014/main" id="{DDBD8D30-CE7C-4C44-B374-D0A6BFD10909}"/>
              </a:ext>
            </a:extLst>
          </p:cNvPr>
          <p:cNvSpPr>
            <a:spLocks noGrp="1"/>
          </p:cNvSpPr>
          <p:nvPr>
            <p:ph idx="1"/>
          </p:nvPr>
        </p:nvSpPr>
        <p:spPr/>
        <p:txBody>
          <a:bodyPr>
            <a:normAutofit/>
          </a:bodyPr>
          <a:lstStyle/>
          <a:p>
            <a:pPr marL="0" indent="0">
              <a:buNone/>
            </a:pPr>
            <a:br>
              <a:rPr lang="en-US" dirty="0"/>
            </a:br>
            <a:r>
              <a:rPr lang="en-US" dirty="0">
                <a:effectLst/>
              </a:rPr>
              <a:t>• </a:t>
            </a:r>
            <a:r>
              <a:rPr lang="it-IT" b="1" dirty="0"/>
              <a:t>un'ulteriore opzione di gestione dei rifiuti </a:t>
            </a:r>
            <a:r>
              <a:rPr lang="it-IT" dirty="0"/>
              <a:t>che possono contribuire a</a:t>
            </a:r>
            <a:br>
              <a:rPr lang="it-IT" dirty="0"/>
            </a:br>
            <a:r>
              <a:rPr lang="it-IT" dirty="0"/>
              <a:t>ridurre i rifiuti che entrano nell'ambiente naturale e sostituire le pratiche di gestione dei rifiuti inefficaci che aumentano l'inquinamento ambientale (ad esempio, discarica o incenerimento). Potrebbe anche essere complementare al riciclaggio meccanico convenzionale della plastica.</a:t>
            </a:r>
            <a:br>
              <a:rPr lang="it-IT" dirty="0"/>
            </a:br>
            <a:endParaRPr lang="fi-FI" dirty="0"/>
          </a:p>
        </p:txBody>
      </p:sp>
    </p:spTree>
    <p:extLst>
      <p:ext uri="{BB962C8B-B14F-4D97-AF65-F5344CB8AC3E}">
        <p14:creationId xmlns:p14="http://schemas.microsoft.com/office/powerpoint/2010/main" val="2031974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C6C1-6FE1-4295-9492-03CDEB16C94F}"/>
              </a:ext>
            </a:extLst>
          </p:cNvPr>
          <p:cNvSpPr>
            <a:spLocks noGrp="1"/>
          </p:cNvSpPr>
          <p:nvPr>
            <p:ph type="title"/>
          </p:nvPr>
        </p:nvSpPr>
        <p:spPr/>
        <p:txBody>
          <a:bodyPr/>
          <a:lstStyle/>
          <a:p>
            <a:r>
              <a:rPr lang="it-IT" dirty="0"/>
              <a:t>Riciclaggio chimico e CEAP 1/2</a:t>
            </a:r>
            <a:endParaRPr lang="fi-FI" dirty="0"/>
          </a:p>
        </p:txBody>
      </p:sp>
      <p:sp>
        <p:nvSpPr>
          <p:cNvPr id="3" name="Content Placeholder 2">
            <a:extLst>
              <a:ext uri="{FF2B5EF4-FFF2-40B4-BE49-F238E27FC236}">
                <a16:creationId xmlns:a16="http://schemas.microsoft.com/office/drawing/2014/main" id="{E4C84896-6D47-4077-A068-1DF8A5454E31}"/>
              </a:ext>
            </a:extLst>
          </p:cNvPr>
          <p:cNvSpPr>
            <a:spLocks noGrp="1"/>
          </p:cNvSpPr>
          <p:nvPr>
            <p:ph idx="1"/>
          </p:nvPr>
        </p:nvSpPr>
        <p:spPr/>
        <p:txBody>
          <a:bodyPr>
            <a:normAutofit fontScale="92500" lnSpcReduction="10000"/>
          </a:bodyPr>
          <a:lstStyle/>
          <a:p>
            <a:r>
              <a:rPr lang="en-US" dirty="0">
                <a:effectLst/>
              </a:rPr>
              <a:t> </a:t>
            </a:r>
            <a:r>
              <a:rPr lang="it-IT" b="1" dirty="0"/>
              <a:t>uno strumento aggiuntivo per aumentare la circolarità dei rifiuti plastici </a:t>
            </a:r>
            <a:r>
              <a:rPr lang="it-IT" dirty="0"/>
              <a:t>riciclando flussi di rifiuti di plastica misti e contaminati che costituiscono la parte principale dei rifiuti di plastica urbani </a:t>
            </a:r>
            <a:r>
              <a:rPr lang="en-US" dirty="0">
                <a:effectLst/>
              </a:rPr>
              <a:t>(</a:t>
            </a:r>
            <a:r>
              <a:rPr lang="en-US" dirty="0" err="1">
                <a:effectLst/>
              </a:rPr>
              <a:t>Crippa</a:t>
            </a:r>
            <a:r>
              <a:rPr lang="en-US" dirty="0">
                <a:effectLst/>
              </a:rPr>
              <a:t> et al., 2019; </a:t>
            </a:r>
            <a:r>
              <a:rPr lang="en-US" dirty="0" err="1">
                <a:effectLst/>
              </a:rPr>
              <a:t>Ragaert</a:t>
            </a:r>
            <a:r>
              <a:rPr lang="en-US" dirty="0">
                <a:effectLst/>
              </a:rPr>
              <a:t> et al., 2017).</a:t>
            </a:r>
          </a:p>
          <a:p>
            <a:r>
              <a:rPr lang="it-IT" dirty="0"/>
              <a:t>alcune tecnologie di riciclaggio chimico sono considerate promettenti in </a:t>
            </a:r>
            <a:r>
              <a:rPr lang="en-US" b="1" dirty="0" err="1"/>
              <a:t>eliminare</a:t>
            </a:r>
            <a:r>
              <a:rPr lang="en-US" b="1" dirty="0"/>
              <a:t> le </a:t>
            </a:r>
            <a:r>
              <a:rPr lang="en-US" b="1" dirty="0" err="1"/>
              <a:t>sostanze</a:t>
            </a:r>
            <a:r>
              <a:rPr lang="en-US" b="1" dirty="0"/>
              <a:t> </a:t>
            </a:r>
            <a:r>
              <a:rPr lang="en-US" b="1" dirty="0" err="1"/>
              <a:t>che</a:t>
            </a:r>
            <a:r>
              <a:rPr lang="en-US" b="1" dirty="0"/>
              <a:t> </a:t>
            </a:r>
            <a:r>
              <a:rPr lang="it-IT" dirty="0"/>
              <a:t>sono stati precedentemente utilizzati come additivi plastici ma che, nel frattempo,</a:t>
            </a:r>
            <a:r>
              <a:rPr lang="it-IT" b="1" dirty="0"/>
              <a:t> sono state riconosciute come sostanze estremamente preoccupanti</a:t>
            </a:r>
            <a:r>
              <a:rPr lang="en-US" b="1" dirty="0">
                <a:effectLst/>
              </a:rPr>
              <a:t> </a:t>
            </a:r>
            <a:r>
              <a:rPr lang="it-IT" dirty="0"/>
              <a:t>e/o inquinanti organici persistenti e sono stati pertanto vietati o limitati </a:t>
            </a:r>
            <a:r>
              <a:rPr lang="en-US" dirty="0">
                <a:effectLst/>
              </a:rPr>
              <a:t>(Wagner &amp; </a:t>
            </a:r>
            <a:r>
              <a:rPr lang="en-US" dirty="0" err="1">
                <a:effectLst/>
              </a:rPr>
              <a:t>Schlummer</a:t>
            </a:r>
            <a:r>
              <a:rPr lang="en-US" dirty="0">
                <a:effectLst/>
              </a:rPr>
              <a:t>, 2020).</a:t>
            </a:r>
            <a:endParaRPr lang="fi-FI" dirty="0"/>
          </a:p>
        </p:txBody>
      </p:sp>
    </p:spTree>
    <p:extLst>
      <p:ext uri="{BB962C8B-B14F-4D97-AF65-F5344CB8AC3E}">
        <p14:creationId xmlns:p14="http://schemas.microsoft.com/office/powerpoint/2010/main" val="279559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F293C-B134-4EF7-ACF2-6DEC4DB6BA29}"/>
              </a:ext>
            </a:extLst>
          </p:cNvPr>
          <p:cNvSpPr>
            <a:spLocks noGrp="1"/>
          </p:cNvSpPr>
          <p:nvPr>
            <p:ph type="title"/>
          </p:nvPr>
        </p:nvSpPr>
        <p:spPr/>
        <p:txBody>
          <a:bodyPr/>
          <a:lstStyle/>
          <a:p>
            <a:r>
              <a:rPr lang="fi-FI" dirty="0"/>
              <a:t>Controversie e dubbi</a:t>
            </a:r>
          </a:p>
        </p:txBody>
      </p:sp>
      <p:sp>
        <p:nvSpPr>
          <p:cNvPr id="3" name="Content Placeholder 2">
            <a:extLst>
              <a:ext uri="{FF2B5EF4-FFF2-40B4-BE49-F238E27FC236}">
                <a16:creationId xmlns:a16="http://schemas.microsoft.com/office/drawing/2014/main" id="{5B5C5E42-3A19-4248-A783-C7D06ECCE3A6}"/>
              </a:ext>
            </a:extLst>
          </p:cNvPr>
          <p:cNvSpPr>
            <a:spLocks noGrp="1"/>
          </p:cNvSpPr>
          <p:nvPr>
            <p:ph idx="1"/>
          </p:nvPr>
        </p:nvSpPr>
        <p:spPr/>
        <p:txBody>
          <a:bodyPr>
            <a:normAutofit fontScale="92500" lnSpcReduction="10000"/>
          </a:bodyPr>
          <a:lstStyle/>
          <a:p>
            <a:r>
              <a:rPr lang="it-IT" dirty="0"/>
              <a:t>Il riciclaggio chimico ha iniziato a ricevere attenzione nel 1990, quando sono stati lanciati vari progetti. Tuttavia, molti di questi progetti successivamente fallirono.
Il contributo del riciclo chimico alla circolarità dei materiali varia
Le opinioni sulle prospettive di riciclaggio chimico sono fortemente polarizzate tra le parti interessate
Attualmente mancano proiezioni e valutazioni delle prestazioni ambientali, economiche e tecnologiche del riciclaggio chimico e della loro fattibilità in condizioni di vita quasi reale</a:t>
            </a:r>
            <a:endParaRPr lang="fi-FI" dirty="0"/>
          </a:p>
        </p:txBody>
      </p:sp>
    </p:spTree>
    <p:extLst>
      <p:ext uri="{BB962C8B-B14F-4D97-AF65-F5344CB8AC3E}">
        <p14:creationId xmlns:p14="http://schemas.microsoft.com/office/powerpoint/2010/main" val="424104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F89D-AAFC-4A34-8D31-DCB336675F10}"/>
              </a:ext>
            </a:extLst>
          </p:cNvPr>
          <p:cNvSpPr>
            <a:spLocks noGrp="1"/>
          </p:cNvSpPr>
          <p:nvPr>
            <p:ph type="title"/>
          </p:nvPr>
        </p:nvSpPr>
        <p:spPr>
          <a:xfrm>
            <a:off x="932793" y="1205951"/>
            <a:ext cx="10515600" cy="1325563"/>
          </a:xfrm>
        </p:spPr>
        <p:txBody>
          <a:bodyPr/>
          <a:lstStyle/>
          <a:p>
            <a:r>
              <a:rPr lang="fi-FI" dirty="0"/>
              <a:t>Referenze
</a:t>
            </a:r>
          </a:p>
        </p:txBody>
      </p:sp>
      <p:sp>
        <p:nvSpPr>
          <p:cNvPr id="3" name="Content Placeholder 2">
            <a:extLst>
              <a:ext uri="{FF2B5EF4-FFF2-40B4-BE49-F238E27FC236}">
                <a16:creationId xmlns:a16="http://schemas.microsoft.com/office/drawing/2014/main" id="{F0CAD9E5-D816-480A-B537-455F1E6BF1B2}"/>
              </a:ext>
            </a:extLst>
          </p:cNvPr>
          <p:cNvSpPr>
            <a:spLocks noGrp="1"/>
          </p:cNvSpPr>
          <p:nvPr>
            <p:ph idx="1"/>
          </p:nvPr>
        </p:nvSpPr>
        <p:spPr/>
        <p:txBody>
          <a:bodyPr/>
          <a:lstStyle/>
          <a:p>
            <a:pPr marL="0" indent="0">
              <a:buNone/>
            </a:pPr>
            <a:r>
              <a:rPr lang="en-US" dirty="0"/>
              <a:t>C</a:t>
            </a:r>
            <a:r>
              <a:rPr lang="en-US" dirty="0">
                <a:hlinkClick r:id="rId2"/>
              </a:rPr>
              <a:t>hemical Recycling of Polymeric Materials from Waste in the Circular Economy 2021 - a report for European Chemical Agency</a:t>
            </a:r>
            <a:r>
              <a:rPr lang="en-US" dirty="0"/>
              <a:t>.</a:t>
            </a:r>
          </a:p>
          <a:p>
            <a:pPr marL="0" indent="0">
              <a:buNone/>
            </a:pPr>
            <a:r>
              <a:rPr lang="fi-FI" dirty="0" err="1">
                <a:hlinkClick r:id="rId3"/>
              </a:rPr>
              <a:t>Circular</a:t>
            </a:r>
            <a:r>
              <a:rPr lang="fi-FI" dirty="0">
                <a:hlinkClick r:id="rId3"/>
              </a:rPr>
              <a:t> </a:t>
            </a:r>
            <a:r>
              <a:rPr lang="fi-FI" dirty="0" err="1">
                <a:hlinkClick r:id="rId3"/>
              </a:rPr>
              <a:t>Economy</a:t>
            </a:r>
            <a:r>
              <a:rPr lang="fi-FI" dirty="0">
                <a:hlinkClick r:id="rId3"/>
              </a:rPr>
              <a:t> Action Plan</a:t>
            </a:r>
            <a:r>
              <a:rPr lang="fi-FI" dirty="0"/>
              <a:t>.</a:t>
            </a:r>
            <a:endParaRPr lang="en-US" dirty="0"/>
          </a:p>
          <a:p>
            <a:endParaRPr lang="fi-FI" dirty="0"/>
          </a:p>
        </p:txBody>
      </p:sp>
    </p:spTree>
    <p:extLst>
      <p:ext uri="{BB962C8B-B14F-4D97-AF65-F5344CB8AC3E}">
        <p14:creationId xmlns:p14="http://schemas.microsoft.com/office/powerpoint/2010/main" val="115303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9039F-EA2B-4E6A-978F-646ECBD33F15}"/>
              </a:ext>
            </a:extLst>
          </p:cNvPr>
          <p:cNvSpPr>
            <a:spLocks noGrp="1"/>
          </p:cNvSpPr>
          <p:nvPr>
            <p:ph type="ctrTitle"/>
          </p:nvPr>
        </p:nvSpPr>
        <p:spPr/>
        <p:txBody>
          <a:bodyPr>
            <a:normAutofit fontScale="90000"/>
          </a:bodyPr>
          <a:lstStyle/>
          <a:p>
            <a:r>
              <a:rPr lang="it-IT" dirty="0"/>
              <a:t>Il caso del riciclo chimico della plastica nell'economia circolare</a:t>
            </a:r>
            <a:endParaRPr lang="fi-FI" dirty="0"/>
          </a:p>
        </p:txBody>
      </p:sp>
      <p:sp>
        <p:nvSpPr>
          <p:cNvPr id="3" name="Subtitle 2">
            <a:extLst>
              <a:ext uri="{FF2B5EF4-FFF2-40B4-BE49-F238E27FC236}">
                <a16:creationId xmlns:a16="http://schemas.microsoft.com/office/drawing/2014/main" id="{4119574B-A77D-4C43-8E7C-303A31E40FBF}"/>
              </a:ext>
            </a:extLst>
          </p:cNvPr>
          <p:cNvSpPr>
            <a:spLocks noGrp="1"/>
          </p:cNvSpPr>
          <p:nvPr>
            <p:ph type="subTitle" idx="1"/>
          </p:nvPr>
        </p:nvSpPr>
        <p:spPr/>
        <p:txBody>
          <a:bodyPr/>
          <a:lstStyle/>
          <a:p>
            <a:r>
              <a:rPr lang="fi-FI" dirty="0"/>
              <a:t>Eveliina Asikainen</a:t>
            </a:r>
          </a:p>
          <a:p>
            <a:r>
              <a:rPr lang="fi-FI" dirty="0"/>
              <a:t>Tampere </a:t>
            </a:r>
            <a:r>
              <a:rPr lang="fi-FI" dirty="0" err="1"/>
              <a:t>University</a:t>
            </a:r>
            <a:r>
              <a:rPr lang="fi-FI" dirty="0"/>
              <a:t> of </a:t>
            </a:r>
            <a:r>
              <a:rPr lang="fi-FI" dirty="0" err="1"/>
              <a:t>Applied</a:t>
            </a:r>
            <a:r>
              <a:rPr lang="fi-FI" dirty="0"/>
              <a:t> Sciences</a:t>
            </a:r>
          </a:p>
        </p:txBody>
      </p:sp>
    </p:spTree>
    <p:extLst>
      <p:ext uri="{BB962C8B-B14F-4D97-AF65-F5344CB8AC3E}">
        <p14:creationId xmlns:p14="http://schemas.microsoft.com/office/powerpoint/2010/main" val="8291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1A936-FB7E-4385-BA35-859A037EB56E}"/>
              </a:ext>
            </a:extLst>
          </p:cNvPr>
          <p:cNvSpPr>
            <a:spLocks noGrp="1"/>
          </p:cNvSpPr>
          <p:nvPr>
            <p:ph type="title"/>
          </p:nvPr>
        </p:nvSpPr>
        <p:spPr/>
        <p:txBody>
          <a:bodyPr>
            <a:normAutofit/>
          </a:bodyPr>
          <a:lstStyle/>
          <a:p>
            <a:r>
              <a:rPr lang="it-IT" dirty="0"/>
              <a:t>Direttiva quadro sulla gerarchia dei rifiuti nell'UE</a:t>
            </a:r>
            <a:endParaRPr lang="fi-FI" dirty="0"/>
          </a:p>
        </p:txBody>
      </p:sp>
      <p:sp>
        <p:nvSpPr>
          <p:cNvPr id="3" name="Content Placeholder 2">
            <a:extLst>
              <a:ext uri="{FF2B5EF4-FFF2-40B4-BE49-F238E27FC236}">
                <a16:creationId xmlns:a16="http://schemas.microsoft.com/office/drawing/2014/main" id="{6094C164-8C22-4CDC-A809-1EA419D9D047}"/>
              </a:ext>
            </a:extLst>
          </p:cNvPr>
          <p:cNvSpPr>
            <a:spLocks noGrp="1"/>
          </p:cNvSpPr>
          <p:nvPr>
            <p:ph sz="half" idx="1"/>
          </p:nvPr>
        </p:nvSpPr>
        <p:spPr/>
        <p:txBody>
          <a:bodyPr>
            <a:normAutofit fontScale="92500" lnSpcReduction="20000"/>
          </a:bodyPr>
          <a:lstStyle/>
          <a:p>
            <a:r>
              <a:rPr lang="it-IT" dirty="0">
                <a:latin typeface="Arial" panose="020B0604020202020204" pitchFamily="34" charset="0"/>
              </a:rPr>
              <a:t>Il riciclaggio chimico è posizionato come riciclaggio terziario all'interno di un quadrilatero</a:t>
            </a:r>
            <a:br>
              <a:rPr lang="it-IT" dirty="0">
                <a:latin typeface="Arial" panose="020B0604020202020204" pitchFamily="34" charset="0"/>
              </a:rPr>
            </a:br>
            <a:r>
              <a:rPr lang="it-IT" dirty="0">
                <a:latin typeface="Arial" panose="020B0604020202020204" pitchFamily="34" charset="0"/>
              </a:rPr>
              <a:t>sistema di riciclaggio. 
I livelli primario e secondario coinvolgono processi fisici e sono indicati come il riciclaggio meccanico e il riciclaggio quaternario producono energia dai rifiuti di plastica. </a:t>
            </a:r>
            <a:endParaRPr lang="fi-FI" dirty="0"/>
          </a:p>
        </p:txBody>
      </p:sp>
      <p:pic>
        <p:nvPicPr>
          <p:cNvPr id="4" name="Picture 3" descr="EU Waste hierarchy as a picture.">
            <a:extLst>
              <a:ext uri="{FF2B5EF4-FFF2-40B4-BE49-F238E27FC236}">
                <a16:creationId xmlns:a16="http://schemas.microsoft.com/office/drawing/2014/main" id="{28B9DFCB-71CB-4239-AF92-CA540DE4E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747700"/>
            <a:ext cx="5320803" cy="2933188"/>
          </a:xfrm>
          <a:prstGeom prst="rect">
            <a:avLst/>
          </a:prstGeom>
        </p:spPr>
      </p:pic>
    </p:spTree>
    <p:extLst>
      <p:ext uri="{BB962C8B-B14F-4D97-AF65-F5344CB8AC3E}">
        <p14:creationId xmlns:p14="http://schemas.microsoft.com/office/powerpoint/2010/main" val="26906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99CC2-F9B1-4B76-A8F1-3348D1CD8B13}"/>
              </a:ext>
            </a:extLst>
          </p:cNvPr>
          <p:cNvSpPr>
            <a:spLocks noGrp="1"/>
          </p:cNvSpPr>
          <p:nvPr>
            <p:ph type="title"/>
          </p:nvPr>
        </p:nvSpPr>
        <p:spPr/>
        <p:txBody>
          <a:bodyPr>
            <a:normAutofit/>
          </a:bodyPr>
          <a:lstStyle/>
          <a:p>
            <a:r>
              <a:rPr lang="it-IT" dirty="0"/>
              <a:t>Piano d'azione dell'UE per l'economia circolare 2021</a:t>
            </a:r>
            <a:endParaRPr lang="fi-FI" dirty="0"/>
          </a:p>
        </p:txBody>
      </p:sp>
      <p:sp>
        <p:nvSpPr>
          <p:cNvPr id="3" name="Content Placeholder 2">
            <a:extLst>
              <a:ext uri="{FF2B5EF4-FFF2-40B4-BE49-F238E27FC236}">
                <a16:creationId xmlns:a16="http://schemas.microsoft.com/office/drawing/2014/main" id="{D8288A8A-C9BF-4502-8D4B-E5352D3B213B}"/>
              </a:ext>
            </a:extLst>
          </p:cNvPr>
          <p:cNvSpPr>
            <a:spLocks noGrp="1"/>
          </p:cNvSpPr>
          <p:nvPr>
            <p:ph idx="1"/>
          </p:nvPr>
        </p:nvSpPr>
        <p:spPr/>
        <p:txBody>
          <a:bodyPr/>
          <a:lstStyle/>
          <a:p>
            <a:r>
              <a:rPr lang="it-IT" dirty="0"/>
              <a:t>Il CEAP è basato sulla regolamentazione con una serie di nuovi importanti regolamenti in cantiere insieme a modifiche delle direttive esistenti per includere obiettivi e azioni più rigorosi</a:t>
            </a:r>
            <a:endParaRPr lang="en-US" dirty="0"/>
          </a:p>
        </p:txBody>
      </p:sp>
      <p:sp>
        <p:nvSpPr>
          <p:cNvPr id="4" name="Rectangle 3">
            <a:extLst>
              <a:ext uri="{FF2B5EF4-FFF2-40B4-BE49-F238E27FC236}">
                <a16:creationId xmlns:a16="http://schemas.microsoft.com/office/drawing/2014/main" id="{75FEB2D5-ACA9-4556-ABC8-6D4D751FB91F}"/>
              </a:ext>
            </a:extLst>
          </p:cNvPr>
          <p:cNvSpPr/>
          <p:nvPr/>
        </p:nvSpPr>
        <p:spPr>
          <a:xfrm>
            <a:off x="838200" y="6362070"/>
            <a:ext cx="6096000" cy="261610"/>
          </a:xfrm>
          <a:prstGeom prst="rect">
            <a:avLst/>
          </a:prstGeom>
        </p:spPr>
        <p:txBody>
          <a:bodyPr>
            <a:spAutoFit/>
          </a:bodyPr>
          <a:lstStyle/>
          <a:p>
            <a:r>
              <a:rPr lang="fi-FI" sz="1100" dirty="0"/>
              <a:t>https://www.cencenelec.eu/news/brief_news/Pages/TN-2021-003.aspx</a:t>
            </a:r>
          </a:p>
        </p:txBody>
      </p:sp>
    </p:spTree>
    <p:extLst>
      <p:ext uri="{BB962C8B-B14F-4D97-AF65-F5344CB8AC3E}">
        <p14:creationId xmlns:p14="http://schemas.microsoft.com/office/powerpoint/2010/main" val="379846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B7B4-FA22-4320-8811-BE4FA5FE970B}"/>
              </a:ext>
            </a:extLst>
          </p:cNvPr>
          <p:cNvSpPr>
            <a:spLocks noGrp="1"/>
          </p:cNvSpPr>
          <p:nvPr>
            <p:ph type="title"/>
          </p:nvPr>
        </p:nvSpPr>
        <p:spPr>
          <a:xfrm>
            <a:off x="838200" y="1304324"/>
            <a:ext cx="10515600" cy="1325563"/>
          </a:xfrm>
        </p:spPr>
        <p:txBody>
          <a:bodyPr/>
          <a:lstStyle/>
          <a:p>
            <a:r>
              <a:rPr lang="fi-FI" dirty="0"/>
              <a:t>Misure trasversali del CEAP</a:t>
            </a:r>
          </a:p>
        </p:txBody>
      </p:sp>
      <p:sp>
        <p:nvSpPr>
          <p:cNvPr id="3" name="Content Placeholder 2">
            <a:extLst>
              <a:ext uri="{FF2B5EF4-FFF2-40B4-BE49-F238E27FC236}">
                <a16:creationId xmlns:a16="http://schemas.microsoft.com/office/drawing/2014/main" id="{21E5D1C3-55AC-4A74-B64A-1C6E9B18E8DE}"/>
              </a:ext>
            </a:extLst>
          </p:cNvPr>
          <p:cNvSpPr>
            <a:spLocks noGrp="1"/>
          </p:cNvSpPr>
          <p:nvPr>
            <p:ph sz="half" idx="1"/>
          </p:nvPr>
        </p:nvSpPr>
        <p:spPr/>
        <p:txBody>
          <a:bodyPr>
            <a:normAutofit fontScale="85000" lnSpcReduction="20000"/>
          </a:bodyPr>
          <a:lstStyle/>
          <a:p>
            <a:pPr marL="0" indent="0">
              <a:buNone/>
            </a:pPr>
            <a:r>
              <a:rPr lang="it-IT" dirty="0"/>
              <a:t>Le misure trasversali mirano a integrare la sostenibilità e la circolarità in tutta l'economia europea. 
</a:t>
            </a:r>
            <a:endParaRPr lang="fi-FI" dirty="0"/>
          </a:p>
        </p:txBody>
      </p:sp>
      <p:sp>
        <p:nvSpPr>
          <p:cNvPr id="5" name="Content Placeholder 4">
            <a:extLst>
              <a:ext uri="{FF2B5EF4-FFF2-40B4-BE49-F238E27FC236}">
                <a16:creationId xmlns:a16="http://schemas.microsoft.com/office/drawing/2014/main" id="{53932780-C892-4B5B-9E8D-5E6A1FBCA792}"/>
              </a:ext>
            </a:extLst>
          </p:cNvPr>
          <p:cNvSpPr>
            <a:spLocks noGrp="1"/>
          </p:cNvSpPr>
          <p:nvPr>
            <p:ph sz="half" idx="2"/>
          </p:nvPr>
        </p:nvSpPr>
        <p:spPr/>
        <p:txBody>
          <a:bodyPr>
            <a:normAutofit fontScale="85000" lnSpcReduction="20000"/>
          </a:bodyPr>
          <a:lstStyle/>
          <a:p>
            <a:r>
              <a:rPr lang="it-IT" dirty="0"/>
              <a:t>iniziative guidate dalle imprese per sviluppare la contabilità ambientale e integrare la sostenibilità nelle strategie aziendali
misure</a:t>
            </a:r>
            <a:r>
              <a:rPr lang="en-US" dirty="0"/>
              <a:t> normative e 
</a:t>
            </a:r>
            <a:r>
              <a:rPr lang="it-IT" dirty="0"/>
              <a:t>misure volte a rendere più rigorosi i requisiti per il finanziamento pubblico, 
aggiungere criteri di circolarità e sostenibilità per l'ottenimento dei fondi.</a:t>
            </a:r>
            <a:endParaRPr lang="fi-FI" dirty="0"/>
          </a:p>
        </p:txBody>
      </p:sp>
      <p:sp>
        <p:nvSpPr>
          <p:cNvPr id="6" name="Rectangle 5">
            <a:extLst>
              <a:ext uri="{FF2B5EF4-FFF2-40B4-BE49-F238E27FC236}">
                <a16:creationId xmlns:a16="http://schemas.microsoft.com/office/drawing/2014/main" id="{7FCE7050-8FEB-44FB-9B1D-29E75B8F6576}"/>
              </a:ext>
            </a:extLst>
          </p:cNvPr>
          <p:cNvSpPr/>
          <p:nvPr/>
        </p:nvSpPr>
        <p:spPr>
          <a:xfrm>
            <a:off x="561653" y="6341349"/>
            <a:ext cx="7647398" cy="369332"/>
          </a:xfrm>
          <a:prstGeom prst="rect">
            <a:avLst/>
          </a:prstGeom>
        </p:spPr>
        <p:txBody>
          <a:bodyPr wrap="square">
            <a:spAutoFit/>
          </a:bodyPr>
          <a:lstStyle/>
          <a:p>
            <a:r>
              <a:rPr lang="fi-FI" dirty="0"/>
              <a:t>https://www.cencenelec.eu/news/brief_news/Pages/TN-2021-003.aspx</a:t>
            </a:r>
          </a:p>
        </p:txBody>
      </p:sp>
    </p:spTree>
    <p:extLst>
      <p:ext uri="{BB962C8B-B14F-4D97-AF65-F5344CB8AC3E}">
        <p14:creationId xmlns:p14="http://schemas.microsoft.com/office/powerpoint/2010/main" val="265640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C7E49-F5E4-4B52-9FFC-2400A4AA6362}"/>
              </a:ext>
            </a:extLst>
          </p:cNvPr>
          <p:cNvSpPr>
            <a:spLocks noGrp="1"/>
          </p:cNvSpPr>
          <p:nvPr>
            <p:ph type="title"/>
          </p:nvPr>
        </p:nvSpPr>
        <p:spPr/>
        <p:txBody>
          <a:bodyPr/>
          <a:lstStyle/>
          <a:p>
            <a:r>
              <a:rPr lang="it-IT" dirty="0"/>
              <a:t>Effetti del CEAP sulla plastica</a:t>
            </a:r>
            <a:endParaRPr lang="fi-FI" dirty="0"/>
          </a:p>
        </p:txBody>
      </p:sp>
      <p:sp>
        <p:nvSpPr>
          <p:cNvPr id="6" name="Content Placeholder 5">
            <a:extLst>
              <a:ext uri="{FF2B5EF4-FFF2-40B4-BE49-F238E27FC236}">
                <a16:creationId xmlns:a16="http://schemas.microsoft.com/office/drawing/2014/main" id="{5397533B-1C28-4BCF-B477-A7F0294C0B16}"/>
              </a:ext>
            </a:extLst>
          </p:cNvPr>
          <p:cNvSpPr>
            <a:spLocks noGrp="1"/>
          </p:cNvSpPr>
          <p:nvPr>
            <p:ph sz="half" idx="1"/>
          </p:nvPr>
        </p:nvSpPr>
        <p:spPr>
          <a:xfrm>
            <a:off x="713912" y="2454858"/>
            <a:ext cx="3298794" cy="3382690"/>
          </a:xfrm>
        </p:spPr>
        <p:txBody>
          <a:bodyPr>
            <a:normAutofit fontScale="70000" lnSpcReduction="20000"/>
          </a:bodyPr>
          <a:lstStyle/>
          <a:p>
            <a:pPr marL="0" indent="0">
              <a:buNone/>
            </a:pPr>
            <a:endParaRPr lang="en-US" dirty="0"/>
          </a:p>
          <a:p>
            <a:pPr marL="0" indent="0">
              <a:buNone/>
            </a:pPr>
            <a:r>
              <a:rPr lang="it-IT" dirty="0"/>
              <a:t>Nuovi tipi di prodotto per la </a:t>
            </a:r>
            <a:r>
              <a:rPr lang="en-US" b="1" dirty="0" err="1"/>
              <a:t>direttiva</a:t>
            </a:r>
            <a:r>
              <a:rPr lang="en-US" b="1" dirty="0"/>
              <a:t> </a:t>
            </a:r>
            <a:r>
              <a:rPr lang="en-US" b="1" dirty="0" err="1"/>
              <a:t>sulla</a:t>
            </a:r>
            <a:r>
              <a:rPr lang="en-US" b="1" dirty="0"/>
              <a:t> </a:t>
            </a:r>
            <a:r>
              <a:rPr lang="en-US" b="1" dirty="0" err="1"/>
              <a:t>progettazione</a:t>
            </a:r>
            <a:r>
              <a:rPr lang="en-US" b="1" dirty="0"/>
              <a:t> </a:t>
            </a:r>
            <a:r>
              <a:rPr lang="en-US" b="1" dirty="0" err="1"/>
              <a:t>ecocompatibile</a:t>
            </a:r>
            <a:r>
              <a:rPr lang="en-US" b="1" dirty="0"/>
              <a:t>
</a:t>
            </a:r>
            <a:r>
              <a:rPr lang="it-IT" dirty="0"/>
              <a:t>Elettrico ed Elettronico
Batterie
Plastica
Costruzione
Cibo  
Altre misure trasversali</a:t>
            </a:r>
            <a:endParaRPr lang="fi-FI" b="1" dirty="0"/>
          </a:p>
        </p:txBody>
      </p:sp>
      <p:sp>
        <p:nvSpPr>
          <p:cNvPr id="7" name="Rectangle 6">
            <a:extLst>
              <a:ext uri="{FF2B5EF4-FFF2-40B4-BE49-F238E27FC236}">
                <a16:creationId xmlns:a16="http://schemas.microsoft.com/office/drawing/2014/main" id="{F4B8C543-8CEE-4F8C-95F6-4064E8412808}"/>
              </a:ext>
            </a:extLst>
          </p:cNvPr>
          <p:cNvSpPr/>
          <p:nvPr/>
        </p:nvSpPr>
        <p:spPr>
          <a:xfrm>
            <a:off x="838200" y="6080841"/>
            <a:ext cx="8100291" cy="369332"/>
          </a:xfrm>
          <a:prstGeom prst="rect">
            <a:avLst/>
          </a:prstGeom>
        </p:spPr>
        <p:txBody>
          <a:bodyPr wrap="square">
            <a:spAutoFit/>
          </a:bodyPr>
          <a:lstStyle/>
          <a:p>
            <a:r>
              <a:rPr lang="fi-FI" dirty="0"/>
              <a:t>https://www.cencenelec.eu/news/brief_news/Pages/TN-2021-003.aspx</a:t>
            </a:r>
          </a:p>
        </p:txBody>
      </p:sp>
      <p:sp>
        <p:nvSpPr>
          <p:cNvPr id="3" name="Rectangle 2">
            <a:extLst>
              <a:ext uri="{FF2B5EF4-FFF2-40B4-BE49-F238E27FC236}">
                <a16:creationId xmlns:a16="http://schemas.microsoft.com/office/drawing/2014/main" id="{54A819AA-092B-469E-8C58-4F3C5ADCE4EA}"/>
              </a:ext>
            </a:extLst>
          </p:cNvPr>
          <p:cNvSpPr/>
          <p:nvPr/>
        </p:nvSpPr>
        <p:spPr>
          <a:xfrm>
            <a:off x="4888345" y="2940891"/>
            <a:ext cx="6019060" cy="2862322"/>
          </a:xfrm>
          <a:prstGeom prst="rect">
            <a:avLst/>
          </a:prstGeom>
          <a:ln w="25400">
            <a:solidFill>
              <a:srgbClr val="00B0F0"/>
            </a:solidFill>
          </a:ln>
        </p:spPr>
        <p:txBody>
          <a:bodyPr wrap="square">
            <a:spAutoFit/>
          </a:bodyPr>
          <a:lstStyle/>
          <a:p>
            <a:r>
              <a:rPr lang="en-US" b="1" dirty="0"/>
              <a:t>PLASTICA: </a:t>
            </a:r>
            <a:r>
              <a:rPr lang="it-IT" dirty="0"/>
              <a:t>Nel settore delle materie plastiche, il CEAP intende ampliare il divieto degli imballaggi monouso nell'UE promuovendo la progettazione per il riutilizzo e la riciclabilità degli imballaggi e affrontando l'eccessiva complessità degli imballaggi per ridurre l'incidenza del </a:t>
            </a:r>
            <a:r>
              <a:rPr lang="it-IT" dirty="0" err="1"/>
              <a:t>sovraconfezionamento</a:t>
            </a:r>
            <a:r>
              <a:rPr lang="it-IT" dirty="0"/>
              <a:t>.  Intende inoltre limitare l'aggiunta intenzionale di microplastiche in alcuni prodotti, sviluppare un'etichetta standard che consideri la sostenibilità dei prodotti in plastica utilizzati e incoraggiare l'uso di soluzioni plastiche biodegradabili e compostabili. </a:t>
            </a:r>
            <a:endParaRPr lang="en-US" dirty="0"/>
          </a:p>
        </p:txBody>
      </p:sp>
      <p:sp>
        <p:nvSpPr>
          <p:cNvPr id="8" name="Arrow: Right 7">
            <a:extLst>
              <a:ext uri="{FF2B5EF4-FFF2-40B4-BE49-F238E27FC236}">
                <a16:creationId xmlns:a16="http://schemas.microsoft.com/office/drawing/2014/main" id="{A3CB24B5-219E-4EA2-BD35-4EA958470C61}"/>
              </a:ext>
            </a:extLst>
          </p:cNvPr>
          <p:cNvSpPr/>
          <p:nvPr/>
        </p:nvSpPr>
        <p:spPr>
          <a:xfrm>
            <a:off x="1899821" y="4108143"/>
            <a:ext cx="2672178" cy="25082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3218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3ECC651-DF16-4B16-BB6D-DFA9CC92815B}"/>
              </a:ext>
            </a:extLst>
          </p:cNvPr>
          <p:cNvSpPr>
            <a:spLocks noGrp="1"/>
          </p:cNvSpPr>
          <p:nvPr>
            <p:ph type="title"/>
          </p:nvPr>
        </p:nvSpPr>
        <p:spPr/>
        <p:txBody>
          <a:bodyPr/>
          <a:lstStyle/>
          <a:p>
            <a:r>
              <a:rPr lang="fi-FI" dirty="0"/>
              <a:t>Livelli di riciclaggio</a:t>
            </a:r>
          </a:p>
        </p:txBody>
      </p:sp>
      <p:sp>
        <p:nvSpPr>
          <p:cNvPr id="6" name="Content Placeholder 5">
            <a:extLst>
              <a:ext uri="{FF2B5EF4-FFF2-40B4-BE49-F238E27FC236}">
                <a16:creationId xmlns:a16="http://schemas.microsoft.com/office/drawing/2014/main" id="{41E645BA-ECDC-41B8-B69F-3CFFDF006FEF}"/>
              </a:ext>
            </a:extLst>
          </p:cNvPr>
          <p:cNvSpPr>
            <a:spLocks noGrp="1"/>
          </p:cNvSpPr>
          <p:nvPr>
            <p:ph idx="1"/>
          </p:nvPr>
        </p:nvSpPr>
        <p:spPr/>
        <p:txBody>
          <a:bodyPr>
            <a:noAutofit/>
          </a:bodyPr>
          <a:lstStyle/>
          <a:p>
            <a:r>
              <a:rPr lang="it-IT" sz="2000" b="1" dirty="0">
                <a:latin typeface="Arial" panose="020B0604020202020204" pitchFamily="34" charset="0"/>
              </a:rPr>
              <a:t>I livelli primario e secondario coinvolgono processi fisici </a:t>
            </a:r>
            <a:r>
              <a:rPr lang="it-IT" sz="2000" dirty="0">
                <a:latin typeface="Arial" panose="020B0604020202020204" pitchFamily="34" charset="0"/>
              </a:rPr>
              <a:t>e sono indicati come</a:t>
            </a:r>
            <a:br>
              <a:rPr lang="it-IT" sz="2000" dirty="0">
                <a:latin typeface="Arial" panose="020B0604020202020204" pitchFamily="34" charset="0"/>
              </a:rPr>
            </a:br>
            <a:r>
              <a:rPr lang="it-IT" sz="2000" dirty="0">
                <a:latin typeface="Arial" panose="020B0604020202020204" pitchFamily="34" charset="0"/>
              </a:rPr>
              <a:t>riciclaggio meccanico, e </a:t>
            </a:r>
            <a:r>
              <a:rPr lang="it-IT" sz="2000" b="1" dirty="0">
                <a:latin typeface="Arial" panose="020B0604020202020204" pitchFamily="34" charset="0"/>
              </a:rPr>
              <a:t>il riciclo quaternario produce energia dai rifiuti di plastica</a:t>
            </a:r>
            <a:r>
              <a:rPr lang="en-US" sz="2000" b="1" dirty="0">
                <a:effectLst/>
                <a:latin typeface="Arial" panose="020B0604020202020204" pitchFamily="34" charset="0"/>
              </a:rPr>
              <a:t>. </a:t>
            </a:r>
          </a:p>
          <a:p>
            <a:r>
              <a:rPr lang="it-IT" sz="2000" b="1" dirty="0">
                <a:latin typeface="Arial" panose="020B0604020202020204" pitchFamily="34" charset="0"/>
              </a:rPr>
              <a:t>Il riciclaggio terziario copre sia il recupero della plastica che la produzione di combustibili e altre sostanze = riciclaggio chimico
</a:t>
            </a:r>
            <a:r>
              <a:rPr lang="it-IT" sz="2000" dirty="0">
                <a:latin typeface="Arial" panose="020B0604020202020204" pitchFamily="34" charset="0"/>
              </a:rPr>
              <a:t>Nella direttiva quadro sulle acque, i materiali utilizzati per il recupero di energia, come combustibili o a fini di riempimento sono esclusi dalla definizione di riciclaggio</a:t>
            </a:r>
            <a:r>
              <a:rPr lang="en-US" sz="2000" dirty="0">
                <a:effectLst/>
                <a:latin typeface="Arial" panose="020B0604020202020204" pitchFamily="34" charset="0"/>
              </a:rPr>
              <a:t>. </a:t>
            </a:r>
          </a:p>
          <a:p>
            <a:r>
              <a:rPr lang="it-IT" sz="2000" dirty="0">
                <a:latin typeface="Arial" panose="020B0604020202020204" pitchFamily="34" charset="0"/>
              </a:rPr>
              <a:t>Secondo la Direttiva Quadro Acque, il recupero sotto forma di produzione di combustibili è meno auspicabile delle operazioni di riciclaggio (Parlamento europeo, 2008).</a:t>
            </a:r>
            <a:endParaRPr lang="fi-FI" sz="2000" dirty="0"/>
          </a:p>
        </p:txBody>
      </p:sp>
    </p:spTree>
    <p:extLst>
      <p:ext uri="{BB962C8B-B14F-4D97-AF65-F5344CB8AC3E}">
        <p14:creationId xmlns:p14="http://schemas.microsoft.com/office/powerpoint/2010/main" val="2669850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E73C-100F-451C-86B1-1B938872611E}"/>
              </a:ext>
            </a:extLst>
          </p:cNvPr>
          <p:cNvSpPr>
            <a:spLocks noGrp="1"/>
          </p:cNvSpPr>
          <p:nvPr>
            <p:ph type="title"/>
          </p:nvPr>
        </p:nvSpPr>
        <p:spPr/>
        <p:txBody>
          <a:bodyPr>
            <a:normAutofit/>
          </a:bodyPr>
          <a:lstStyle/>
          <a:p>
            <a:r>
              <a:rPr lang="it-IT" dirty="0"/>
              <a:t>In che modo il riciclaggio chimico differisce dalle altre forme di riciclaggio</a:t>
            </a:r>
            <a:endParaRPr lang="fi-FI" dirty="0"/>
          </a:p>
        </p:txBody>
      </p:sp>
      <p:sp>
        <p:nvSpPr>
          <p:cNvPr id="3" name="Content Placeholder 2">
            <a:extLst>
              <a:ext uri="{FF2B5EF4-FFF2-40B4-BE49-F238E27FC236}">
                <a16:creationId xmlns:a16="http://schemas.microsoft.com/office/drawing/2014/main" id="{77FB550E-089B-42B2-8E6A-12431345F119}"/>
              </a:ext>
            </a:extLst>
          </p:cNvPr>
          <p:cNvSpPr>
            <a:spLocks noGrp="1"/>
          </p:cNvSpPr>
          <p:nvPr>
            <p:ph idx="1"/>
          </p:nvPr>
        </p:nvSpPr>
        <p:spPr/>
        <p:txBody>
          <a:bodyPr>
            <a:normAutofit/>
          </a:bodyPr>
          <a:lstStyle/>
          <a:p>
            <a:r>
              <a:rPr lang="it-IT" dirty="0"/>
              <a:t>Cambia la struttura chimica del polimero
Le revisioni della letteratura non affrontano la dissoluzione come una tecnologia di riciclaggio chimico</a:t>
            </a:r>
            <a:endParaRPr lang="en-US" dirty="0">
              <a:effectLst/>
            </a:endParaRPr>
          </a:p>
          <a:p>
            <a:r>
              <a:rPr lang="en-US" dirty="0" err="1"/>
              <a:t>Termico</a:t>
            </a:r>
            <a:r>
              <a:rPr lang="en-US" dirty="0"/>
              <a:t> – </a:t>
            </a:r>
            <a:r>
              <a:rPr lang="en-US" dirty="0" err="1"/>
              <a:t>pirolisi</a:t>
            </a:r>
            <a:r>
              <a:rPr lang="en-US" dirty="0"/>
              <a:t> e </a:t>
            </a:r>
            <a:r>
              <a:rPr lang="en-US" dirty="0" err="1"/>
              <a:t>gassificazione</a:t>
            </a:r>
            <a:r>
              <a:rPr lang="en-US" dirty="0"/>
              <a:t>
</a:t>
            </a:r>
            <a:r>
              <a:rPr lang="it-IT" dirty="0"/>
              <a:t>Chimico - un gruppo di tecnologie, indicato come </a:t>
            </a:r>
            <a:r>
              <a:rPr lang="it-IT" dirty="0" err="1"/>
              <a:t>chemiolisi</a:t>
            </a:r>
            <a:endParaRPr lang="fi-FI" dirty="0"/>
          </a:p>
        </p:txBody>
      </p:sp>
    </p:spTree>
    <p:extLst>
      <p:ext uri="{BB962C8B-B14F-4D97-AF65-F5344CB8AC3E}">
        <p14:creationId xmlns:p14="http://schemas.microsoft.com/office/powerpoint/2010/main" val="397598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BEE0-0587-4250-AF72-D7B9FFFE5722}"/>
              </a:ext>
            </a:extLst>
          </p:cNvPr>
          <p:cNvSpPr>
            <a:spLocks noGrp="1"/>
          </p:cNvSpPr>
          <p:nvPr>
            <p:ph type="title"/>
          </p:nvPr>
        </p:nvSpPr>
        <p:spPr/>
        <p:txBody>
          <a:bodyPr/>
          <a:lstStyle/>
          <a:p>
            <a:r>
              <a:rPr lang="fi-FI" dirty="0"/>
              <a:t>Risultati del riciclaggio chimico</a:t>
            </a:r>
          </a:p>
        </p:txBody>
      </p:sp>
      <p:sp>
        <p:nvSpPr>
          <p:cNvPr id="3" name="Content Placeholder 2">
            <a:extLst>
              <a:ext uri="{FF2B5EF4-FFF2-40B4-BE49-F238E27FC236}">
                <a16:creationId xmlns:a16="http://schemas.microsoft.com/office/drawing/2014/main" id="{8A6333D4-3ECF-4DC1-B82E-50230999C452}"/>
              </a:ext>
            </a:extLst>
          </p:cNvPr>
          <p:cNvSpPr>
            <a:spLocks noGrp="1"/>
          </p:cNvSpPr>
          <p:nvPr>
            <p:ph idx="1"/>
          </p:nvPr>
        </p:nvSpPr>
        <p:spPr/>
        <p:txBody>
          <a:bodyPr/>
          <a:lstStyle/>
          <a:p>
            <a:r>
              <a:rPr lang="it-IT" dirty="0"/>
              <a:t>Sono utilizzati per la produzione di materie plastiche o combustibili.
In termini di definizione di "riciclaggio" del Parlamento europeo (2008), le tecnologie di riciclaggio chimico possono essere solo in parte classificate come riciclaggio</a:t>
            </a:r>
            <a:endParaRPr lang="fi-FI" dirty="0"/>
          </a:p>
        </p:txBody>
      </p:sp>
    </p:spTree>
    <p:extLst>
      <p:ext uri="{BB962C8B-B14F-4D97-AF65-F5344CB8AC3E}">
        <p14:creationId xmlns:p14="http://schemas.microsoft.com/office/powerpoint/2010/main" val="2185966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AE0D4C7C1C2154984216D956B55B098" ma:contentTypeVersion="10" ma:contentTypeDescription="Luo uusi asiakirja." ma:contentTypeScope="" ma:versionID="1db0b210f7e87a7b58fdb8021d21875a">
  <xsd:schema xmlns:xsd="http://www.w3.org/2001/XMLSchema" xmlns:xs="http://www.w3.org/2001/XMLSchema" xmlns:p="http://schemas.microsoft.com/office/2006/metadata/properties" xmlns:ns2="5612793c-ae66-4605-9015-5f497d2baf50" targetNamespace="http://schemas.microsoft.com/office/2006/metadata/properties" ma:root="true" ma:fieldsID="fa77b1c96b065e35ef907acda44118bc" ns2:_="">
    <xsd:import namespace="5612793c-ae66-4605-9015-5f497d2baf5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12793c-ae66-4605-9015-5f497d2baf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1B78F7-6139-4291-8CA6-82F783996B66}">
  <ds:schemaRefs>
    <ds:schemaRef ds:uri="5612793c-ae66-4605-9015-5f497d2baf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428647-8898-4BE7-9569-A8D03AFD9056}">
  <ds:schemaRefs>
    <ds:schemaRef ds:uri="http://schemas.microsoft.com/sharepoint/v3/contenttype/forms"/>
  </ds:schemaRefs>
</ds:datastoreItem>
</file>

<file path=customXml/itemProps3.xml><?xml version="1.0" encoding="utf-8"?>
<ds:datastoreItem xmlns:ds="http://schemas.openxmlformats.org/officeDocument/2006/customXml" ds:itemID="{A546E61D-640A-4C74-9411-30329D196E4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64</TotalTime>
  <Words>825</Words>
  <Application>Microsoft Office PowerPoint</Application>
  <PresentationFormat>Widescreen</PresentationFormat>
  <Paragraphs>41</Paragraphs>
  <Slides>14</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Office Theme</vt:lpstr>
      <vt:lpstr>Presentazione standard di PowerPoint</vt:lpstr>
      <vt:lpstr>Il caso del riciclo chimico della plastica nell'economia circolare</vt:lpstr>
      <vt:lpstr>Direttiva quadro sulla gerarchia dei rifiuti nell'UE</vt:lpstr>
      <vt:lpstr>Piano d'azione dell'UE per l'economia circolare 2021</vt:lpstr>
      <vt:lpstr>Misure trasversali del CEAP</vt:lpstr>
      <vt:lpstr>Effetti del CEAP sulla plastica</vt:lpstr>
      <vt:lpstr>Livelli di riciclaggio</vt:lpstr>
      <vt:lpstr>In che modo il riciclaggio chimico differisce dalle altre forme di riciclaggio</vt:lpstr>
      <vt:lpstr>Risultati del riciclaggio chimico</vt:lpstr>
      <vt:lpstr>Riciclaggio chimico e CEAP 1/2</vt:lpstr>
      <vt:lpstr>Riciclaggio chimico e CEAP 1/2</vt:lpstr>
      <vt:lpstr>Controversie e dubbi</vt:lpstr>
      <vt:lpstr>Referenze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Marita Hiipakka (TAMK)</dc:creator>
  <cp:lastModifiedBy>Susana Remotti</cp:lastModifiedBy>
  <cp:revision>7</cp:revision>
  <dcterms:created xsi:type="dcterms:W3CDTF">2020-06-08T05:18:33Z</dcterms:created>
  <dcterms:modified xsi:type="dcterms:W3CDTF">2022-07-20T13:54:19Z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0x010100BAE0D4C7C1C2154984216D956B55B098</vt:lpwstr>
  </property>
</Properties>
</file>