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380" r:id="rId3"/>
    <p:sldId id="382" r:id="rId4"/>
    <p:sldId id="279" r:id="rId5"/>
    <p:sldId id="379" r:id="rId6"/>
    <p:sldId id="282" r:id="rId7"/>
    <p:sldId id="299" r:id="rId8"/>
    <p:sldId id="334"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72" y="1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CCC5E-2DFE-407F-AA61-03D1FE279CE0}" type="datetimeFigureOut">
              <a:rPr lang="it-IT" smtClean="0"/>
              <a:t>21/07/2022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E0978-1A2E-42C2-B2AD-BC604B42D482}" type="slidenum">
              <a:rPr lang="it-IT" smtClean="0"/>
              <a:t>‹N›</a:t>
            </a:fld>
            <a:endParaRPr lang="it-IT"/>
          </a:p>
        </p:txBody>
      </p:sp>
    </p:spTree>
    <p:extLst>
      <p:ext uri="{BB962C8B-B14F-4D97-AF65-F5344CB8AC3E}">
        <p14:creationId xmlns:p14="http://schemas.microsoft.com/office/powerpoint/2010/main" val="411946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5:notes"/>
          <p:cNvSpPr txBox="1">
            <a:spLocks noGrp="1"/>
          </p:cNvSpPr>
          <p:nvPr>
            <p:ph type="body" idx="1"/>
          </p:nvPr>
        </p:nvSpPr>
        <p:spPr>
          <a:xfrm>
            <a:off x="710248" y="4925407"/>
            <a:ext cx="5681980" cy="4029879"/>
          </a:xfrm>
          <a:prstGeom prst="rect">
            <a:avLst/>
          </a:prstGeom>
        </p:spPr>
        <p:txBody>
          <a:bodyPr spcFirstLastPara="1" wrap="square" lIns="99050" tIns="49525" rIns="99050" bIns="49525" anchor="t" anchorCtr="0">
            <a:noAutofit/>
          </a:bodyPr>
          <a:lstStyle/>
          <a:p>
            <a:pPr marL="0" lvl="0" indent="0" algn="l" rtl="0">
              <a:spcBef>
                <a:spcPts val="0"/>
              </a:spcBef>
              <a:spcAft>
                <a:spcPts val="0"/>
              </a:spcAft>
              <a:buNone/>
            </a:pPr>
            <a:endParaRPr/>
          </a:p>
        </p:txBody>
      </p:sp>
      <p:sp>
        <p:nvSpPr>
          <p:cNvPr id="763" name="Google Shape;763;p10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0601-D28B-4625-A127-591058DE2C1D}"/>
              </a:ext>
            </a:extLst>
          </p:cNvPr>
          <p:cNvSpPr>
            <a:spLocks noGrp="1"/>
          </p:cNvSpPr>
          <p:nvPr>
            <p:ph type="ctrTitle"/>
          </p:nvPr>
        </p:nvSpPr>
        <p:spPr>
          <a:xfrm>
            <a:off x="1524000" y="1644867"/>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99FE2C24-F91B-493E-95F6-05AB1E532264}"/>
              </a:ext>
            </a:extLst>
          </p:cNvPr>
          <p:cNvSpPr>
            <a:spLocks noGrp="1"/>
          </p:cNvSpPr>
          <p:nvPr>
            <p:ph type="subTitle" idx="1"/>
          </p:nvPr>
        </p:nvSpPr>
        <p:spPr>
          <a:xfrm>
            <a:off x="1524000" y="41245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EF26CB8-A5E7-4D04-9854-10490F6DE610}"/>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091AA7BE-6168-4375-90D5-0BB79CCDD3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1E13FD-52C6-466F-A891-52B8C847A97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94994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400981-C9CD-41A6-A81A-E2CDDE0DF3F1}"/>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4" name="Footer Placeholder 3">
            <a:extLst>
              <a:ext uri="{FF2B5EF4-FFF2-40B4-BE49-F238E27FC236}">
                <a16:creationId xmlns:a16="http://schemas.microsoft.com/office/drawing/2014/main" id="{6162D9E6-E483-4B01-87BC-D088922EF598}"/>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B1F44B3-7A35-4C9B-825F-5B7D005C38F0}"/>
              </a:ext>
            </a:extLst>
          </p:cNvPr>
          <p:cNvSpPr>
            <a:spLocks noGrp="1"/>
          </p:cNvSpPr>
          <p:nvPr>
            <p:ph type="sldNum" sz="quarter" idx="12"/>
          </p:nvPr>
        </p:nvSpPr>
        <p:spPr/>
        <p:txBody>
          <a:bodyPr/>
          <a:lstStyle/>
          <a:p>
            <a:fld id="{1A4E49D6-5670-4A12-B2CD-5AB5BC288031}" type="slidenum">
              <a:rPr lang="fi-FI" smtClean="0"/>
              <a:t>‹N›</a:t>
            </a:fld>
            <a:endParaRPr lang="fi-FI"/>
          </a:p>
        </p:txBody>
      </p:sp>
      <p:sp>
        <p:nvSpPr>
          <p:cNvPr id="25" name="CuadroTexto 5">
            <a:extLst>
              <a:ext uri="{FF2B5EF4-FFF2-40B4-BE49-F238E27FC236}">
                <a16:creationId xmlns:a16="http://schemas.microsoft.com/office/drawing/2014/main" id="{0BA622BA-8C7A-49DF-A8C8-86B6222F9416}"/>
              </a:ext>
            </a:extLst>
          </p:cNvPr>
          <p:cNvSpPr txBox="1"/>
          <p:nvPr userDrawn="1"/>
        </p:nvSpPr>
        <p:spPr>
          <a:xfrm>
            <a:off x="1163782" y="5208155"/>
            <a:ext cx="9827491" cy="830997"/>
          </a:xfrm>
          <a:prstGeom prst="rect">
            <a:avLst/>
          </a:prstGeom>
          <a:noFill/>
        </p:spPr>
        <p:txBody>
          <a:bodyPr wrap="square" rtlCol="0">
            <a:spAutoFit/>
          </a:bodyPr>
          <a:lstStyle/>
          <a:p>
            <a:pPr algn="ctr"/>
            <a:r>
              <a:rPr lang="en-GB" sz="1600" b="1"/>
              <a:t>The information and views set out in this report are those of the authors and do not necessarily reflect the official opinion of the European Union. Neither the European Union institutions and bodies nor any person action on their behalf may be held responsible for the use which may be made of the information contained therein.</a:t>
            </a:r>
            <a:endParaRPr lang="en-GB" sz="1600"/>
          </a:p>
        </p:txBody>
      </p:sp>
      <p:grpSp>
        <p:nvGrpSpPr>
          <p:cNvPr id="27" name="Group 26">
            <a:extLst>
              <a:ext uri="{FF2B5EF4-FFF2-40B4-BE49-F238E27FC236}">
                <a16:creationId xmlns:a16="http://schemas.microsoft.com/office/drawing/2014/main" id="{443F31A3-5F01-409A-AC19-228E65E31DB1}"/>
              </a:ext>
            </a:extLst>
          </p:cNvPr>
          <p:cNvGrpSpPr/>
          <p:nvPr userDrawn="1"/>
        </p:nvGrpSpPr>
        <p:grpSpPr>
          <a:xfrm>
            <a:off x="1502783" y="1603551"/>
            <a:ext cx="9186434" cy="3604604"/>
            <a:chOff x="1100566" y="1470906"/>
            <a:chExt cx="10062734" cy="3771998"/>
          </a:xfrm>
        </p:grpSpPr>
        <p:grpSp>
          <p:nvGrpSpPr>
            <p:cNvPr id="24" name="Group 23">
              <a:extLst>
                <a:ext uri="{FF2B5EF4-FFF2-40B4-BE49-F238E27FC236}">
                  <a16:creationId xmlns:a16="http://schemas.microsoft.com/office/drawing/2014/main" id="{339BB6B8-AFF1-41EC-87A9-F01F0EF1FDB3}"/>
                </a:ext>
              </a:extLst>
            </p:cNvPr>
            <p:cNvGrpSpPr/>
            <p:nvPr userDrawn="1"/>
          </p:nvGrpSpPr>
          <p:grpSpPr>
            <a:xfrm>
              <a:off x="1430916" y="1528562"/>
              <a:ext cx="9402035" cy="3714342"/>
              <a:chOff x="284028" y="1556036"/>
              <a:chExt cx="11828253" cy="4371281"/>
            </a:xfrm>
          </p:grpSpPr>
          <p:pic>
            <p:nvPicPr>
              <p:cNvPr id="7" name="Picture 6" descr="AGH logo">
                <a:extLst>
                  <a:ext uri="{FF2B5EF4-FFF2-40B4-BE49-F238E27FC236}">
                    <a16:creationId xmlns:a16="http://schemas.microsoft.com/office/drawing/2014/main" id="{CB441FE0-9F4E-4396-AB0A-73B0D483C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2055" y="1556036"/>
                <a:ext cx="1342429" cy="2120525"/>
              </a:xfrm>
              <a:prstGeom prst="rect">
                <a:avLst/>
              </a:prstGeom>
            </p:spPr>
          </p:pic>
          <p:pic>
            <p:nvPicPr>
              <p:cNvPr id="11" name="Picture 10" descr="Ecoembes logo">
                <a:extLst>
                  <a:ext uri="{FF2B5EF4-FFF2-40B4-BE49-F238E27FC236}">
                    <a16:creationId xmlns:a16="http://schemas.microsoft.com/office/drawing/2014/main" id="{8925F63E-E277-4E6B-A85B-0CFB6B1C91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28" y="3806791"/>
                <a:ext cx="2747644" cy="2120526"/>
              </a:xfrm>
              <a:prstGeom prst="rect">
                <a:avLst/>
              </a:prstGeom>
            </p:spPr>
          </p:pic>
          <p:pic>
            <p:nvPicPr>
              <p:cNvPr id="13" name="Picture 12" descr="Proplast logo">
                <a:extLst>
                  <a:ext uri="{FF2B5EF4-FFF2-40B4-BE49-F238E27FC236}">
                    <a16:creationId xmlns:a16="http://schemas.microsoft.com/office/drawing/2014/main" id="{D153468F-EAEB-4D26-B7CC-C35DD710A9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7886" y="4296900"/>
                <a:ext cx="3384395" cy="1047462"/>
              </a:xfrm>
              <a:prstGeom prst="rect">
                <a:avLst/>
              </a:prstGeom>
            </p:spPr>
          </p:pic>
          <p:pic>
            <p:nvPicPr>
              <p:cNvPr id="15" name="Picture 14" descr="TAMK logo">
                <a:extLst>
                  <a:ext uri="{FF2B5EF4-FFF2-40B4-BE49-F238E27FC236}">
                    <a16:creationId xmlns:a16="http://schemas.microsoft.com/office/drawing/2014/main" id="{28E72C8B-BDB0-4CFE-A552-24BB2E688B8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25636" y="1913847"/>
                <a:ext cx="3126050" cy="1232955"/>
              </a:xfrm>
              <a:prstGeom prst="rect">
                <a:avLst/>
              </a:prstGeom>
            </p:spPr>
          </p:pic>
          <p:pic>
            <p:nvPicPr>
              <p:cNvPr id="17" name="Picture 16" descr="Pyroll logo">
                <a:extLst>
                  <a:ext uri="{FF2B5EF4-FFF2-40B4-BE49-F238E27FC236}">
                    <a16:creationId xmlns:a16="http://schemas.microsoft.com/office/drawing/2014/main" id="{F63E198F-8842-4EFC-A97D-B9017E6EC2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5821" y="4252062"/>
                <a:ext cx="2425681" cy="1182950"/>
              </a:xfrm>
              <a:prstGeom prst="rect">
                <a:avLst/>
              </a:prstGeom>
            </p:spPr>
          </p:pic>
          <p:pic>
            <p:nvPicPr>
              <p:cNvPr id="19" name="Picture 18" descr="Synthos logo">
                <a:extLst>
                  <a:ext uri="{FF2B5EF4-FFF2-40B4-BE49-F238E27FC236}">
                    <a16:creationId xmlns:a16="http://schemas.microsoft.com/office/drawing/2014/main" id="{F2299088-1106-4E25-86BD-60B336196F6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95456" y="4526352"/>
                <a:ext cx="2235627" cy="672235"/>
              </a:xfrm>
              <a:prstGeom prst="rect">
                <a:avLst/>
              </a:prstGeom>
            </p:spPr>
          </p:pic>
          <p:pic>
            <p:nvPicPr>
              <p:cNvPr id="21" name="Picture 20" descr="UNISA logo">
                <a:extLst>
                  <a:ext uri="{FF2B5EF4-FFF2-40B4-BE49-F238E27FC236}">
                    <a16:creationId xmlns:a16="http://schemas.microsoft.com/office/drawing/2014/main" id="{611EAD66-2617-45B7-89BA-FA3514F888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89074" y="1839160"/>
                <a:ext cx="2462019" cy="1385703"/>
              </a:xfrm>
              <a:prstGeom prst="rect">
                <a:avLst/>
              </a:prstGeom>
            </p:spPr>
          </p:pic>
          <p:pic>
            <p:nvPicPr>
              <p:cNvPr id="23" name="Picture 22" descr="A close up of a logo&#10;&#10;Description automatically generated">
                <a:extLst>
                  <a:ext uri="{FF2B5EF4-FFF2-40B4-BE49-F238E27FC236}">
                    <a16:creationId xmlns:a16="http://schemas.microsoft.com/office/drawing/2014/main" id="{EB850975-F5BA-44F0-8E69-E8F186F6E29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4789" y="1942535"/>
                <a:ext cx="2606123" cy="1337563"/>
              </a:xfrm>
              <a:prstGeom prst="rect">
                <a:avLst/>
              </a:prstGeom>
            </p:spPr>
          </p:pic>
        </p:grpSp>
        <p:sp>
          <p:nvSpPr>
            <p:cNvPr id="26" name="Rectangle 25">
              <a:extLst>
                <a:ext uri="{FF2B5EF4-FFF2-40B4-BE49-F238E27FC236}">
                  <a16:creationId xmlns:a16="http://schemas.microsoft.com/office/drawing/2014/main" id="{0A0E485D-5D48-4259-8A9C-8C3BA980055D}"/>
                </a:ext>
              </a:extLst>
            </p:cNvPr>
            <p:cNvSpPr/>
            <p:nvPr userDrawn="1"/>
          </p:nvSpPr>
          <p:spPr>
            <a:xfrm>
              <a:off x="1100566" y="1470906"/>
              <a:ext cx="10062734" cy="3562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71213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731-060D-485B-9375-2834909C242E}"/>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EA03BFE-A97B-4E1B-9060-8165E0ABC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AAA6CDF-F500-44E5-AB9A-3BFF597BE0B4}"/>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EE684E00-6A8B-4922-AE46-98CE4E14C28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0FF219-1679-41C4-84AA-1663016C7D9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52891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27705-E4DE-4502-97C0-885B83FF9AFE}"/>
              </a:ext>
            </a:extLst>
          </p:cNvPr>
          <p:cNvSpPr>
            <a:spLocks noGrp="1"/>
          </p:cNvSpPr>
          <p:nvPr>
            <p:ph type="title" orient="vert"/>
          </p:nvPr>
        </p:nvSpPr>
        <p:spPr>
          <a:xfrm>
            <a:off x="8724900" y="1632857"/>
            <a:ext cx="2628900" cy="4544106"/>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6336A4A-0DD3-4A4C-9775-1F428E9D06E9}"/>
              </a:ext>
            </a:extLst>
          </p:cNvPr>
          <p:cNvSpPr>
            <a:spLocks noGrp="1"/>
          </p:cNvSpPr>
          <p:nvPr>
            <p:ph type="body" orient="vert" idx="1"/>
          </p:nvPr>
        </p:nvSpPr>
        <p:spPr>
          <a:xfrm>
            <a:off x="838200" y="1632857"/>
            <a:ext cx="7734300" cy="4544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6C38912-44C5-43B5-ACB4-5CC57A584B5D}"/>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494422A4-34BB-4305-A9DD-BC4724D5F5D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F78F162-55E1-4CB3-97CC-F9605B20E30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28443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ing FI - purple">
  <p:cSld name="Ending FI - purple">
    <p:bg>
      <p:bgPr>
        <a:solidFill>
          <a:schemeClr val="lt1"/>
        </a:solidFill>
        <a:effectLst/>
      </p:bgPr>
    </p:bg>
    <p:spTree>
      <p:nvGrpSpPr>
        <p:cNvPr id="1" name="Shape 44"/>
        <p:cNvGrpSpPr/>
        <p:nvPr/>
      </p:nvGrpSpPr>
      <p:grpSpPr>
        <a:xfrm>
          <a:off x="0" y="0"/>
          <a:ext cx="0" cy="0"/>
          <a:chOff x="0" y="0"/>
          <a:chExt cx="0" cy="0"/>
        </a:xfrm>
      </p:grpSpPr>
      <p:sp>
        <p:nvSpPr>
          <p:cNvPr id="45" name="Google Shape;45;p112"/>
          <p:cNvSpPr txBox="1"/>
          <p:nvPr/>
        </p:nvSpPr>
        <p:spPr>
          <a:xfrm>
            <a:off x="5794795" y="3202211"/>
            <a:ext cx="3758780" cy="1477328"/>
          </a:xfrm>
          <a:prstGeom prst="rect">
            <a:avLst/>
          </a:prstGeom>
          <a:noFill/>
          <a:ln>
            <a:noFill/>
          </a:ln>
        </p:spPr>
        <p:txBody>
          <a:bodyPr spcFirstLastPara="1" wrap="square" lIns="91425" tIns="45700" rIns="91425" bIns="45700" anchor="b" anchorCtr="0">
            <a:spAutoFit/>
          </a:bodyPr>
          <a:lstStyle/>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Ihminen</a:t>
            </a:r>
            <a:endParaRPr/>
          </a:p>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ratkaisee.</a:t>
            </a:r>
            <a:endParaRPr sz="5600" b="1">
              <a:solidFill>
                <a:schemeClr val="lt1"/>
              </a:solidFill>
              <a:latin typeface="Arial"/>
              <a:ea typeface="Arial"/>
              <a:cs typeface="Arial"/>
              <a:sym typeface="Arial"/>
            </a:endParaRPr>
          </a:p>
        </p:txBody>
      </p:sp>
      <p:sp>
        <p:nvSpPr>
          <p:cNvPr id="46" name="Google Shape;46;p1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48" name="Google Shape;48;p112"/>
          <p:cNvPicPr preferRelativeResize="0"/>
          <p:nvPr/>
        </p:nvPicPr>
        <p:blipFill rotWithShape="1">
          <a:blip r:embed="rId2">
            <a:alphaModFix/>
          </a:blip>
          <a:srcRect r="11809"/>
          <a:stretch/>
        </p:blipFill>
        <p:spPr>
          <a:xfrm>
            <a:off x="0" y="0"/>
            <a:ext cx="12208933" cy="6240825"/>
          </a:xfrm>
          <a:prstGeom prst="rect">
            <a:avLst/>
          </a:prstGeom>
          <a:noFill/>
          <a:ln>
            <a:noFill/>
          </a:ln>
        </p:spPr>
      </p:pic>
      <p:pic>
        <p:nvPicPr>
          <p:cNvPr id="49" name="Google Shape;49;p112" descr="Packall_logo"/>
          <p:cNvPicPr preferRelativeResize="0"/>
          <p:nvPr/>
        </p:nvPicPr>
        <p:blipFill rotWithShape="1">
          <a:blip r:embed="rId3">
            <a:alphaModFix/>
          </a:blip>
          <a:srcRect/>
          <a:stretch/>
        </p:blipFill>
        <p:spPr>
          <a:xfrm>
            <a:off x="268590" y="117181"/>
            <a:ext cx="7020518" cy="2417566"/>
          </a:xfrm>
          <a:prstGeom prst="rect">
            <a:avLst/>
          </a:prstGeom>
          <a:noFill/>
          <a:ln>
            <a:noFill/>
          </a:ln>
        </p:spPr>
      </p:pic>
      <p:pic>
        <p:nvPicPr>
          <p:cNvPr id="50" name="Google Shape;50;p112" descr="Co-funded by the Erasmus"/>
          <p:cNvPicPr preferRelativeResize="0"/>
          <p:nvPr/>
        </p:nvPicPr>
        <p:blipFill rotWithShape="1">
          <a:blip r:embed="rId4">
            <a:alphaModFix/>
          </a:blip>
          <a:srcRect r="24555"/>
          <a:stretch/>
        </p:blipFill>
        <p:spPr>
          <a:xfrm>
            <a:off x="268590" y="6188573"/>
            <a:ext cx="2510820" cy="683233"/>
          </a:xfrm>
          <a:prstGeom prst="rect">
            <a:avLst/>
          </a:prstGeom>
          <a:noFill/>
          <a:ln>
            <a:noFill/>
          </a:ln>
        </p:spPr>
      </p:pic>
      <p:grpSp>
        <p:nvGrpSpPr>
          <p:cNvPr id="51" name="Google Shape;51;p112"/>
          <p:cNvGrpSpPr/>
          <p:nvPr/>
        </p:nvGrpSpPr>
        <p:grpSpPr>
          <a:xfrm>
            <a:off x="882690" y="3537963"/>
            <a:ext cx="6689016" cy="1495608"/>
            <a:chOff x="637238" y="3384637"/>
            <a:chExt cx="6689016" cy="1495608"/>
          </a:xfrm>
        </p:grpSpPr>
        <p:pic>
          <p:nvPicPr>
            <p:cNvPr id="52" name="Google Shape;52;p112"/>
            <p:cNvPicPr preferRelativeResize="0"/>
            <p:nvPr/>
          </p:nvPicPr>
          <p:blipFill rotWithShape="1">
            <a:blip r:embed="rId5">
              <a:alphaModFix/>
            </a:blip>
            <a:srcRect/>
            <a:stretch/>
          </p:blipFill>
          <p:spPr>
            <a:xfrm>
              <a:off x="4626950" y="3384637"/>
              <a:ext cx="547594" cy="864989"/>
            </a:xfrm>
            <a:prstGeom prst="rect">
              <a:avLst/>
            </a:prstGeom>
            <a:noFill/>
            <a:ln>
              <a:noFill/>
            </a:ln>
          </p:spPr>
        </p:pic>
        <p:pic>
          <p:nvPicPr>
            <p:cNvPr id="53" name="Google Shape;53;p112"/>
            <p:cNvPicPr preferRelativeResize="0"/>
            <p:nvPr/>
          </p:nvPicPr>
          <p:blipFill rotWithShape="1">
            <a:blip r:embed="rId6">
              <a:alphaModFix/>
            </a:blip>
            <a:srcRect/>
            <a:stretch/>
          </p:blipFill>
          <p:spPr>
            <a:xfrm>
              <a:off x="637238" y="3516001"/>
              <a:ext cx="1846995" cy="732119"/>
            </a:xfrm>
            <a:prstGeom prst="rect">
              <a:avLst/>
            </a:prstGeom>
            <a:noFill/>
            <a:ln>
              <a:noFill/>
            </a:ln>
          </p:spPr>
        </p:pic>
        <p:pic>
          <p:nvPicPr>
            <p:cNvPr id="54" name="Google Shape;54;p112"/>
            <p:cNvPicPr preferRelativeResize="0"/>
            <p:nvPr/>
          </p:nvPicPr>
          <p:blipFill rotWithShape="1">
            <a:blip r:embed="rId7">
              <a:alphaModFix/>
            </a:blip>
            <a:srcRect l="12506" t="27690" r="12654" b="26917"/>
            <a:stretch/>
          </p:blipFill>
          <p:spPr>
            <a:xfrm>
              <a:off x="1091024" y="4334157"/>
              <a:ext cx="1060681" cy="471414"/>
            </a:xfrm>
            <a:prstGeom prst="rect">
              <a:avLst/>
            </a:prstGeom>
            <a:noFill/>
            <a:ln>
              <a:noFill/>
            </a:ln>
          </p:spPr>
        </p:pic>
        <p:pic>
          <p:nvPicPr>
            <p:cNvPr id="55" name="Google Shape;55;p112"/>
            <p:cNvPicPr preferRelativeResize="0"/>
            <p:nvPr/>
          </p:nvPicPr>
          <p:blipFill rotWithShape="1">
            <a:blip r:embed="rId8">
              <a:alphaModFix/>
            </a:blip>
            <a:srcRect/>
            <a:stretch/>
          </p:blipFill>
          <p:spPr>
            <a:xfrm>
              <a:off x="5617925" y="4351521"/>
              <a:ext cx="1708329" cy="528724"/>
            </a:xfrm>
            <a:prstGeom prst="rect">
              <a:avLst/>
            </a:prstGeom>
            <a:noFill/>
            <a:ln>
              <a:noFill/>
            </a:ln>
          </p:spPr>
        </p:pic>
        <p:pic>
          <p:nvPicPr>
            <p:cNvPr id="56" name="Google Shape;56;p112"/>
            <p:cNvPicPr preferRelativeResize="0"/>
            <p:nvPr/>
          </p:nvPicPr>
          <p:blipFill rotWithShape="1">
            <a:blip r:embed="rId9">
              <a:alphaModFix/>
            </a:blip>
            <a:srcRect/>
            <a:stretch/>
          </p:blipFill>
          <p:spPr>
            <a:xfrm>
              <a:off x="2840506" y="4384876"/>
              <a:ext cx="1179010" cy="416691"/>
            </a:xfrm>
            <a:prstGeom prst="rect">
              <a:avLst/>
            </a:prstGeom>
            <a:noFill/>
            <a:ln>
              <a:noFill/>
            </a:ln>
          </p:spPr>
        </p:pic>
        <p:pic>
          <p:nvPicPr>
            <p:cNvPr id="57" name="Google Shape;57;p112"/>
            <p:cNvPicPr preferRelativeResize="0"/>
            <p:nvPr/>
          </p:nvPicPr>
          <p:blipFill rotWithShape="1">
            <a:blip r:embed="rId10">
              <a:alphaModFix/>
            </a:blip>
            <a:srcRect/>
            <a:stretch/>
          </p:blipFill>
          <p:spPr>
            <a:xfrm>
              <a:off x="4392265" y="4398943"/>
              <a:ext cx="1025527" cy="341842"/>
            </a:xfrm>
            <a:prstGeom prst="rect">
              <a:avLst/>
            </a:prstGeom>
            <a:noFill/>
            <a:ln>
              <a:noFill/>
            </a:ln>
          </p:spPr>
        </p:pic>
        <p:pic>
          <p:nvPicPr>
            <p:cNvPr id="58" name="Google Shape;58;p112"/>
            <p:cNvPicPr preferRelativeResize="0"/>
            <p:nvPr/>
          </p:nvPicPr>
          <p:blipFill rotWithShape="1">
            <a:blip r:embed="rId11">
              <a:alphaModFix/>
            </a:blip>
            <a:srcRect/>
            <a:stretch/>
          </p:blipFill>
          <p:spPr>
            <a:xfrm>
              <a:off x="2611291" y="3552169"/>
              <a:ext cx="1637441" cy="645829"/>
            </a:xfrm>
            <a:prstGeom prst="rect">
              <a:avLst/>
            </a:prstGeom>
            <a:noFill/>
            <a:ln>
              <a:noFill/>
            </a:ln>
          </p:spPr>
        </p:pic>
        <p:pic>
          <p:nvPicPr>
            <p:cNvPr id="59" name="Google Shape;59;p112"/>
            <p:cNvPicPr preferRelativeResize="0"/>
            <p:nvPr/>
          </p:nvPicPr>
          <p:blipFill rotWithShape="1">
            <a:blip r:embed="rId12">
              <a:alphaModFix/>
            </a:blip>
            <a:srcRect/>
            <a:stretch/>
          </p:blipFill>
          <p:spPr>
            <a:xfrm>
              <a:off x="5768032" y="3454004"/>
              <a:ext cx="1521076" cy="856111"/>
            </a:xfrm>
            <a:prstGeom prst="rect">
              <a:avLst/>
            </a:prstGeom>
            <a:noFill/>
            <a:ln>
              <a:noFill/>
            </a:ln>
          </p:spPr>
        </p:pic>
      </p:grpSp>
      <p:pic>
        <p:nvPicPr>
          <p:cNvPr id="60" name="Google Shape;60;p112" descr="CC_logo"/>
          <p:cNvPicPr preferRelativeResize="0"/>
          <p:nvPr/>
        </p:nvPicPr>
        <p:blipFill rotWithShape="1">
          <a:blip r:embed="rId13">
            <a:alphaModFix/>
          </a:blip>
          <a:srcRect/>
          <a:stretch/>
        </p:blipFill>
        <p:spPr>
          <a:xfrm>
            <a:off x="402358" y="5683623"/>
            <a:ext cx="1181663" cy="412093"/>
          </a:xfrm>
          <a:prstGeom prst="rect">
            <a:avLst/>
          </a:prstGeom>
          <a:noFill/>
          <a:ln>
            <a:noFill/>
          </a:ln>
        </p:spPr>
      </p:pic>
      <p:sp>
        <p:nvSpPr>
          <p:cNvPr id="61" name="Google Shape;61;p112"/>
          <p:cNvSpPr/>
          <p:nvPr/>
        </p:nvSpPr>
        <p:spPr>
          <a:xfrm>
            <a:off x="9618133" y="6240825"/>
            <a:ext cx="2861734" cy="862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12"/>
          <p:cNvSpPr/>
          <p:nvPr/>
        </p:nvSpPr>
        <p:spPr>
          <a:xfrm>
            <a:off x="2856743" y="6315928"/>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extLst>
      <p:ext uri="{BB962C8B-B14F-4D97-AF65-F5344CB8AC3E}">
        <p14:creationId xmlns:p14="http://schemas.microsoft.com/office/powerpoint/2010/main" val="3468140502"/>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9CA5-1C2E-4E34-AF45-F6FACC882F1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04EC684-119F-4B56-A9A3-C8CED741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FFF7CD1-319F-49E7-A4AA-B6A16FF0082B}"/>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D9713B39-DD51-4AFF-AAC3-F52715EA194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4DA3AD7-06C3-4823-B78A-F7EF45DE37D1}"/>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02545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889E-C81D-485F-A5BD-FD19A7689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CB7D0D6-CA80-41FC-8F88-31FD4572D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599B3-B065-4172-9ADF-5CD5135D110E}"/>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924C41E1-E3BE-4F4A-8EE6-331794791AD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B72572E-4EB7-4018-B78E-E6E2B3E8246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61280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EB23-3B45-4B10-91CF-BEF6D52BB1C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FF35193-45C2-4857-81A1-5BA93B3E1979}"/>
              </a:ext>
            </a:extLst>
          </p:cNvPr>
          <p:cNvSpPr>
            <a:spLocks noGrp="1"/>
          </p:cNvSpPr>
          <p:nvPr>
            <p:ph sz="half" idx="1"/>
          </p:nvPr>
        </p:nvSpPr>
        <p:spPr>
          <a:xfrm>
            <a:off x="838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A2DD142-45BB-490C-A44B-51B38253685F}"/>
              </a:ext>
            </a:extLst>
          </p:cNvPr>
          <p:cNvSpPr>
            <a:spLocks noGrp="1"/>
          </p:cNvSpPr>
          <p:nvPr>
            <p:ph sz="half" idx="2"/>
          </p:nvPr>
        </p:nvSpPr>
        <p:spPr>
          <a:xfrm>
            <a:off x="6172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BD0FAFA-01DE-4212-946D-0F7976617F90}"/>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6" name="Footer Placeholder 5">
            <a:extLst>
              <a:ext uri="{FF2B5EF4-FFF2-40B4-BE49-F238E27FC236}">
                <a16:creationId xmlns:a16="http://schemas.microsoft.com/office/drawing/2014/main" id="{F7C9937F-8708-4A8A-B701-6A797320F70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02B32D35-CE5F-4959-8A12-E46A7C1227C5}"/>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39191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6D9F-B9AB-4E89-A4CB-DC8A3CDCFDF3}"/>
              </a:ext>
            </a:extLst>
          </p:cNvPr>
          <p:cNvSpPr>
            <a:spLocks noGrp="1"/>
          </p:cNvSpPr>
          <p:nvPr>
            <p:ph type="title"/>
          </p:nvPr>
        </p:nvSpPr>
        <p:spPr>
          <a:xfrm>
            <a:off x="839788" y="1417349"/>
            <a:ext cx="10515600" cy="1122409"/>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B19440A-EF51-4020-A194-78F698FE45E5}"/>
              </a:ext>
            </a:extLst>
          </p:cNvPr>
          <p:cNvSpPr>
            <a:spLocks noGrp="1"/>
          </p:cNvSpPr>
          <p:nvPr>
            <p:ph type="body" idx="1"/>
          </p:nvPr>
        </p:nvSpPr>
        <p:spPr>
          <a:xfrm>
            <a:off x="839788" y="2656505"/>
            <a:ext cx="5157787"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DC5E8-BC1B-40D5-88E2-A10BE5541C60}"/>
              </a:ext>
            </a:extLst>
          </p:cNvPr>
          <p:cNvSpPr>
            <a:spLocks noGrp="1"/>
          </p:cNvSpPr>
          <p:nvPr>
            <p:ph sz="half" idx="2"/>
          </p:nvPr>
        </p:nvSpPr>
        <p:spPr>
          <a:xfrm>
            <a:off x="839788" y="3428999"/>
            <a:ext cx="515778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64100EE-9A9B-4D1D-8253-91CD551BEE1D}"/>
              </a:ext>
            </a:extLst>
          </p:cNvPr>
          <p:cNvSpPr>
            <a:spLocks noGrp="1"/>
          </p:cNvSpPr>
          <p:nvPr>
            <p:ph type="body" sz="quarter" idx="3"/>
          </p:nvPr>
        </p:nvSpPr>
        <p:spPr>
          <a:xfrm>
            <a:off x="6172200" y="2656505"/>
            <a:ext cx="5183188"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9FCF1-A57C-47C3-8AB8-4A24A1F2E615}"/>
              </a:ext>
            </a:extLst>
          </p:cNvPr>
          <p:cNvSpPr>
            <a:spLocks noGrp="1"/>
          </p:cNvSpPr>
          <p:nvPr>
            <p:ph sz="quarter" idx="4"/>
          </p:nvPr>
        </p:nvSpPr>
        <p:spPr>
          <a:xfrm>
            <a:off x="6172200" y="3428999"/>
            <a:ext cx="5183188"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C887CDE-9F42-4E1C-8AF5-E8B4930510BB}"/>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8" name="Footer Placeholder 7">
            <a:extLst>
              <a:ext uri="{FF2B5EF4-FFF2-40B4-BE49-F238E27FC236}">
                <a16:creationId xmlns:a16="http://schemas.microsoft.com/office/drawing/2014/main" id="{3FD59127-574E-45C1-B5C1-599FD168E03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408416F-29D2-4562-BF20-7ECFD738F96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89613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8671-D825-438A-9A83-4063C1772BE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AE7484B-7CC8-438D-AE78-4828F5973508}"/>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4" name="Footer Placeholder 3">
            <a:extLst>
              <a:ext uri="{FF2B5EF4-FFF2-40B4-BE49-F238E27FC236}">
                <a16:creationId xmlns:a16="http://schemas.microsoft.com/office/drawing/2014/main" id="{1A6ABCE6-A24B-4D99-920D-579FFCF1E07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32A22B0-F241-4AE2-BAF4-5C2C080AE583}"/>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581267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54EBF-1564-4D6D-8B78-0A79DB0D2ECB}"/>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3" name="Footer Placeholder 2">
            <a:extLst>
              <a:ext uri="{FF2B5EF4-FFF2-40B4-BE49-F238E27FC236}">
                <a16:creationId xmlns:a16="http://schemas.microsoft.com/office/drawing/2014/main" id="{3B9254D1-DE59-4F9C-B016-0E89B8CAC126}"/>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2042E0F0-F06D-4D6A-8491-B40D35D1E0A6}"/>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88691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9701-32F3-43B9-9DE0-A9788D1E7E28}"/>
              </a:ext>
            </a:extLst>
          </p:cNvPr>
          <p:cNvSpPr>
            <a:spLocks noGrp="1"/>
          </p:cNvSpPr>
          <p:nvPr>
            <p:ph type="title"/>
          </p:nvPr>
        </p:nvSpPr>
        <p:spPr>
          <a:xfrm>
            <a:off x="839788" y="1480455"/>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97E126A-D5FB-4AE6-AE6B-49415DBA26FA}"/>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F83EB503-779B-49E1-A0DD-5EDFA7B4AEA7}"/>
              </a:ext>
            </a:extLst>
          </p:cNvPr>
          <p:cNvSpPr>
            <a:spLocks noGrp="1"/>
          </p:cNvSpPr>
          <p:nvPr>
            <p:ph type="body" sz="half" idx="2"/>
          </p:nvPr>
        </p:nvSpPr>
        <p:spPr>
          <a:xfrm>
            <a:off x="839788" y="3091542"/>
            <a:ext cx="3932237" cy="2777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10484-9894-457F-B1B6-714CA753805A}"/>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6" name="Footer Placeholder 5">
            <a:extLst>
              <a:ext uri="{FF2B5EF4-FFF2-40B4-BE49-F238E27FC236}">
                <a16:creationId xmlns:a16="http://schemas.microsoft.com/office/drawing/2014/main" id="{CD649D4B-9895-4034-A384-13B92E32475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63482AE-C3A0-47E3-9631-60C7FA0E7B7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48462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4080-6815-42DA-AE33-F747E1120027}"/>
              </a:ext>
            </a:extLst>
          </p:cNvPr>
          <p:cNvSpPr>
            <a:spLocks noGrp="1"/>
          </p:cNvSpPr>
          <p:nvPr>
            <p:ph type="title"/>
          </p:nvPr>
        </p:nvSpPr>
        <p:spPr>
          <a:xfrm>
            <a:off x="839788" y="1600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3A0186D6-926F-47FD-A1AF-B4F89A53809D}"/>
              </a:ext>
            </a:extLst>
          </p:cNvPr>
          <p:cNvSpPr>
            <a:spLocks noGrp="1"/>
          </p:cNvSpPr>
          <p:nvPr>
            <p:ph type="pic" idx="1"/>
          </p:nvPr>
        </p:nvSpPr>
        <p:spPr>
          <a:xfrm>
            <a:off x="5183188" y="1611086"/>
            <a:ext cx="6172200" cy="4249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98908664-B72F-4E37-986B-E42478AD3CDA}"/>
              </a:ext>
            </a:extLst>
          </p:cNvPr>
          <p:cNvSpPr>
            <a:spLocks noGrp="1"/>
          </p:cNvSpPr>
          <p:nvPr>
            <p:ph type="body" sz="half" idx="2"/>
          </p:nvPr>
        </p:nvSpPr>
        <p:spPr>
          <a:xfrm>
            <a:off x="839788" y="3243942"/>
            <a:ext cx="3932237" cy="26250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86227-471D-40AB-A33C-814A2D7C58F7}"/>
              </a:ext>
            </a:extLst>
          </p:cNvPr>
          <p:cNvSpPr>
            <a:spLocks noGrp="1"/>
          </p:cNvSpPr>
          <p:nvPr>
            <p:ph type="dt" sz="half" idx="10"/>
          </p:nvPr>
        </p:nvSpPr>
        <p:spPr/>
        <p:txBody>
          <a:bodyPr/>
          <a:lstStyle/>
          <a:p>
            <a:fld id="{A72BC15C-1026-434C-BDA9-80E54891BAFF}" type="datetimeFigureOut">
              <a:rPr lang="fi-FI" smtClean="0"/>
              <a:t>21.7.2022</a:t>
            </a:fld>
            <a:endParaRPr lang="fi-FI"/>
          </a:p>
        </p:txBody>
      </p:sp>
      <p:sp>
        <p:nvSpPr>
          <p:cNvPr id="6" name="Footer Placeholder 5">
            <a:extLst>
              <a:ext uri="{FF2B5EF4-FFF2-40B4-BE49-F238E27FC236}">
                <a16:creationId xmlns:a16="http://schemas.microsoft.com/office/drawing/2014/main" id="{C5697549-51B3-49A9-B8D7-A91121CFE2F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75D48E5-8370-4415-B03A-66F440C7F70D}"/>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17356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0C508-D871-4B24-8066-2DA8F867E61C}"/>
              </a:ext>
            </a:extLst>
          </p:cNvPr>
          <p:cNvSpPr>
            <a:spLocks noGrp="1"/>
          </p:cNvSpPr>
          <p:nvPr>
            <p:ph type="title"/>
          </p:nvPr>
        </p:nvSpPr>
        <p:spPr>
          <a:xfrm>
            <a:off x="838200" y="1468710"/>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82DFD21-B357-4C36-B2D6-64E5A2FF6EAF}"/>
              </a:ext>
            </a:extLst>
          </p:cNvPr>
          <p:cNvSpPr>
            <a:spLocks noGrp="1"/>
          </p:cNvSpPr>
          <p:nvPr>
            <p:ph type="body" idx="1"/>
          </p:nvPr>
        </p:nvSpPr>
        <p:spPr>
          <a:xfrm>
            <a:off x="838200" y="2806261"/>
            <a:ext cx="10515600" cy="3370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B4AE6B1-B209-4782-812E-D1F715C7B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BC15C-1026-434C-BDA9-80E54891BAFF}" type="datetimeFigureOut">
              <a:rPr lang="fi-FI" smtClean="0"/>
              <a:t>21.7.2022</a:t>
            </a:fld>
            <a:endParaRPr lang="fi-FI"/>
          </a:p>
        </p:txBody>
      </p:sp>
      <p:sp>
        <p:nvSpPr>
          <p:cNvPr id="5" name="Footer Placeholder 4">
            <a:extLst>
              <a:ext uri="{FF2B5EF4-FFF2-40B4-BE49-F238E27FC236}">
                <a16:creationId xmlns:a16="http://schemas.microsoft.com/office/drawing/2014/main" id="{137DECAB-405B-4D01-9648-4997302C0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627DCCC2-10A4-492F-8355-675995645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49D6-5670-4A12-B2CD-5AB5BC288031}" type="slidenum">
              <a:rPr lang="fi-FI" smtClean="0"/>
              <a:t>‹N›</a:t>
            </a:fld>
            <a:endParaRPr lang="fi-FI"/>
          </a:p>
        </p:txBody>
      </p:sp>
      <p:pic>
        <p:nvPicPr>
          <p:cNvPr id="8" name="Picture 7" descr="Erasmus+ KA logo">
            <a:extLst>
              <a:ext uri="{FF2B5EF4-FFF2-40B4-BE49-F238E27FC236}">
                <a16:creationId xmlns:a16="http://schemas.microsoft.com/office/drawing/2014/main" id="{E7E1D82A-7552-4CAB-BFCE-912079D3D7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256"/>
            <a:ext cx="6456819" cy="1325563"/>
          </a:xfrm>
          <a:prstGeom prst="rect">
            <a:avLst/>
          </a:prstGeom>
        </p:spPr>
      </p:pic>
      <p:pic>
        <p:nvPicPr>
          <p:cNvPr id="10" name="Picture 9" descr="PackAll logo w text">
            <a:extLst>
              <a:ext uri="{FF2B5EF4-FFF2-40B4-BE49-F238E27FC236}">
                <a16:creationId xmlns:a16="http://schemas.microsoft.com/office/drawing/2014/main" id="{0E1CB372-17FE-4540-A903-0C1E47D2D4D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891960" y="167648"/>
            <a:ext cx="2981727" cy="1026779"/>
          </a:xfrm>
          <a:prstGeom prst="rect">
            <a:avLst/>
          </a:prstGeom>
        </p:spPr>
      </p:pic>
    </p:spTree>
    <p:extLst>
      <p:ext uri="{BB962C8B-B14F-4D97-AF65-F5344CB8AC3E}">
        <p14:creationId xmlns:p14="http://schemas.microsoft.com/office/powerpoint/2010/main" val="3334448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l" rtl="0"/>
            <a:endParaRPr lang="it-IT" dirty="0"/>
          </a:p>
        </p:txBody>
      </p:sp>
      <p:sp>
        <p:nvSpPr>
          <p:cNvPr id="3" name="Sottotitolo 2"/>
          <p:cNvSpPr>
            <a:spLocks noGrp="1"/>
          </p:cNvSpPr>
          <p:nvPr>
            <p:ph type="subTitle" idx="1"/>
          </p:nvPr>
        </p:nvSpPr>
        <p:spPr/>
        <p:txBody>
          <a:bodyPr/>
          <a:lstStyle/>
          <a:p>
            <a:pPr algn="l" rtl="0"/>
            <a:endParaRPr lang="it-IT"/>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08933" cy="692191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1938992"/>
          </a:xfrm>
          <a:prstGeom prst="rect">
            <a:avLst/>
          </a:prstGeom>
        </p:spPr>
        <p:txBody>
          <a:bodyPr wrap="square">
            <a:spAutoFit/>
          </a:bodyPr>
          <a:lstStyle/>
          <a:p>
            <a:pPr algn="ctr"/>
            <a:r>
              <a:rPr lang="it-IT" sz="2400" b="1" dirty="0"/>
              <a:t>Programma di formazione: moduli</a:t>
            </a:r>
          </a:p>
          <a:p>
            <a:pPr marL="342900" indent="-342900" algn="ctr">
              <a:buFont typeface="Arial" panose="020B0604020202020204" pitchFamily="34" charset="0"/>
              <a:buChar char="•"/>
            </a:pPr>
            <a:r>
              <a:rPr lang="it-IT" sz="2400" dirty="0"/>
              <a:t>Eco-design e nuovi processi di produzione</a:t>
            </a:r>
          </a:p>
          <a:p>
            <a:pPr marL="342900" indent="-342900" algn="ctr">
              <a:buFont typeface="Arial" panose="020B0604020202020204" pitchFamily="34" charset="0"/>
              <a:buChar char="•"/>
            </a:pPr>
            <a:r>
              <a:rPr lang="it-IT" sz="2400" dirty="0"/>
              <a:t>Nuovi materiali e materiali </a:t>
            </a:r>
            <a:r>
              <a:rPr lang="it-IT" sz="2400" dirty="0" err="1"/>
              <a:t>bio</a:t>
            </a:r>
            <a:endParaRPr lang="it-IT" sz="2400" dirty="0"/>
          </a:p>
          <a:p>
            <a:pPr marL="342900" indent="-342900" algn="ctr">
              <a:buFont typeface="Arial" panose="020B0604020202020204" pitchFamily="34" charset="0"/>
              <a:buChar char="•"/>
            </a:pPr>
            <a:r>
              <a:rPr lang="it-IT" sz="2400" b="1" dirty="0"/>
              <a:t>Coinvolgimento dei cittadini e dei consumatori</a:t>
            </a:r>
          </a:p>
          <a:p>
            <a:pPr marL="342900" indent="-342900" algn="ctr">
              <a:buFont typeface="Arial" panose="020B0604020202020204" pitchFamily="34" charset="0"/>
              <a:buChar char="•"/>
            </a:pPr>
            <a:r>
              <a:rPr lang="it-IT" sz="2400" dirty="0"/>
              <a:t>Gestione e valorizzazione dei residui</a:t>
            </a:r>
          </a:p>
        </p:txBody>
      </p:sp>
      <p:pic>
        <p:nvPicPr>
          <p:cNvPr id="7" name="Immagin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028B3A-78A8-4099-A1BC-29F11D6B4C7A}"/>
              </a:ext>
            </a:extLst>
          </p:cNvPr>
          <p:cNvSpPr>
            <a:spLocks noGrp="1"/>
          </p:cNvSpPr>
          <p:nvPr>
            <p:ph type="ctrTitle"/>
          </p:nvPr>
        </p:nvSpPr>
        <p:spPr/>
        <p:txBody>
          <a:bodyPr>
            <a:normAutofit/>
          </a:bodyPr>
          <a:lstStyle/>
          <a:p>
            <a:r>
              <a:rPr lang="fi-FI" dirty="0"/>
              <a:t>Comprendere controversie e conflitti</a:t>
            </a:r>
          </a:p>
        </p:txBody>
      </p:sp>
    </p:spTree>
    <p:extLst>
      <p:ext uri="{BB962C8B-B14F-4D97-AF65-F5344CB8AC3E}">
        <p14:creationId xmlns:p14="http://schemas.microsoft.com/office/powerpoint/2010/main" val="336528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A359-0AE0-4444-98A0-E1FB4CE3CA2D}"/>
              </a:ext>
            </a:extLst>
          </p:cNvPr>
          <p:cNvSpPr>
            <a:spLocks noGrp="1"/>
          </p:cNvSpPr>
          <p:nvPr>
            <p:ph type="title"/>
          </p:nvPr>
        </p:nvSpPr>
        <p:spPr>
          <a:xfrm>
            <a:off x="838200" y="1468710"/>
            <a:ext cx="4893889" cy="3946253"/>
          </a:xfrm>
        </p:spPr>
        <p:txBody>
          <a:bodyPr>
            <a:normAutofit/>
          </a:bodyPr>
          <a:lstStyle/>
          <a:p>
            <a:r>
              <a:rPr lang="it-IT" dirty="0"/>
              <a:t>Tutti guardiamo i fenomeni da una certa prospettiva</a:t>
            </a:r>
            <a:endParaRPr lang="fi-FI" dirty="0"/>
          </a:p>
        </p:txBody>
      </p:sp>
      <p:pic>
        <p:nvPicPr>
          <p:cNvPr id="5" name="Content Placeholder 4" descr="Blind people touching an elephant at different parts. One of them thinks it is a fan, another it is a wall and third describes it as a rope.">
            <a:extLst>
              <a:ext uri="{FF2B5EF4-FFF2-40B4-BE49-F238E27FC236}">
                <a16:creationId xmlns:a16="http://schemas.microsoft.com/office/drawing/2014/main" id="{D9B6ABF7-B3D0-4F3E-9356-F51B9BA2C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9912" y="1865585"/>
            <a:ext cx="4587125" cy="3370263"/>
          </a:xfrm>
        </p:spPr>
      </p:pic>
      <p:sp>
        <p:nvSpPr>
          <p:cNvPr id="6" name="TextBox 5">
            <a:extLst>
              <a:ext uri="{FF2B5EF4-FFF2-40B4-BE49-F238E27FC236}">
                <a16:creationId xmlns:a16="http://schemas.microsoft.com/office/drawing/2014/main" id="{CF575EDB-8F12-4539-A02D-452306FFCE0C}"/>
              </a:ext>
            </a:extLst>
          </p:cNvPr>
          <p:cNvSpPr txBox="1"/>
          <p:nvPr/>
        </p:nvSpPr>
        <p:spPr>
          <a:xfrm>
            <a:off x="111761" y="5414963"/>
            <a:ext cx="11817004" cy="830997"/>
          </a:xfrm>
          <a:prstGeom prst="rect">
            <a:avLst/>
          </a:prstGeom>
          <a:noFill/>
        </p:spPr>
        <p:txBody>
          <a:bodyPr wrap="square" rtlCol="0">
            <a:spAutoFit/>
          </a:bodyPr>
          <a:lstStyle/>
          <a:p>
            <a:r>
              <a:rPr lang="it-IT" sz="2400" dirty="0"/>
              <a:t>Produrre una comprensione condivisa richiede utilizzando le conoscenze e le visioni di molte parti interessate.</a:t>
            </a:r>
            <a:endParaRPr lang="fi-FI" dirty="0"/>
          </a:p>
        </p:txBody>
      </p:sp>
    </p:spTree>
    <p:extLst>
      <p:ext uri="{BB962C8B-B14F-4D97-AF65-F5344CB8AC3E}">
        <p14:creationId xmlns:p14="http://schemas.microsoft.com/office/powerpoint/2010/main" val="203992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FD7DF7E-F730-439F-BC89-45D0FF1E3B60}"/>
              </a:ext>
            </a:extLst>
          </p:cNvPr>
          <p:cNvSpPr>
            <a:spLocks noGrp="1" noChangeArrowheads="1"/>
          </p:cNvSpPr>
          <p:nvPr>
            <p:ph type="title"/>
          </p:nvPr>
        </p:nvSpPr>
        <p:spPr>
          <a:xfrm>
            <a:off x="78620" y="2704306"/>
            <a:ext cx="2100938" cy="1449387"/>
          </a:xfrm>
        </p:spPr>
        <p:txBody>
          <a:bodyPr>
            <a:normAutofit fontScale="90000"/>
          </a:bodyPr>
          <a:lstStyle/>
          <a:p>
            <a:pPr>
              <a:defRPr/>
            </a:pPr>
            <a:r>
              <a:rPr lang="fi-FI" altLang="fi-FI" sz="3200" b="1" dirty="0"/>
              <a:t>Cause di controversia</a:t>
            </a:r>
            <a:br>
              <a:rPr lang="fi-FI" altLang="fi-FI" sz="3200" b="1" dirty="0"/>
            </a:br>
            <a:endParaRPr lang="en-US" altLang="fi-FI" sz="3200" b="1" dirty="0"/>
          </a:p>
        </p:txBody>
      </p:sp>
      <p:sp>
        <p:nvSpPr>
          <p:cNvPr id="17411" name="Rectangle 3">
            <a:extLst>
              <a:ext uri="{FF2B5EF4-FFF2-40B4-BE49-F238E27FC236}">
                <a16:creationId xmlns:a16="http://schemas.microsoft.com/office/drawing/2014/main" id="{BB757482-CA67-4D6E-A2CC-DE056DC3AAE4}"/>
              </a:ext>
            </a:extLst>
          </p:cNvPr>
          <p:cNvSpPr>
            <a:spLocks noGrp="1" noChangeArrowheads="1"/>
          </p:cNvSpPr>
          <p:nvPr>
            <p:ph sz="half" idx="1"/>
          </p:nvPr>
        </p:nvSpPr>
        <p:spPr>
          <a:xfrm>
            <a:off x="2495551" y="1724026"/>
            <a:ext cx="3454400" cy="4022725"/>
          </a:xfrm>
        </p:spPr>
        <p:txBody>
          <a:bodyPr rtlCol="0">
            <a:normAutofit fontScale="85000" lnSpcReduction="20000"/>
          </a:bodyPr>
          <a:lstStyle/>
          <a:p>
            <a:pPr marL="182880" indent="-182880">
              <a:lnSpc>
                <a:spcPct val="80000"/>
              </a:lnSpc>
              <a:defRPr/>
            </a:pPr>
            <a:r>
              <a:rPr lang="fi-FI" altLang="fi-FI" dirty="0">
                <a:solidFill>
                  <a:schemeClr val="tx1">
                    <a:lumMod val="75000"/>
                    <a:lumOff val="25000"/>
                  </a:schemeClr>
                </a:solidFill>
              </a:rPr>
              <a:t>Conflitti</a:t>
            </a:r>
          </a:p>
          <a:p>
            <a:pPr marL="411480" lvl="1">
              <a:lnSpc>
                <a:spcPct val="80000"/>
              </a:lnSpc>
              <a:defRPr/>
            </a:pPr>
            <a:r>
              <a:rPr lang="fi-FI" altLang="fi-FI" dirty="0">
                <a:solidFill>
                  <a:schemeClr val="tx1">
                    <a:lumMod val="75000"/>
                    <a:lumOff val="25000"/>
                  </a:schemeClr>
                </a:solidFill>
              </a:rPr>
              <a:t>Assenza di informazione</a:t>
            </a:r>
          </a:p>
          <a:p>
            <a:pPr marL="411480" lvl="1">
              <a:lnSpc>
                <a:spcPct val="80000"/>
              </a:lnSpc>
              <a:defRPr/>
            </a:pPr>
            <a:r>
              <a:rPr lang="fi-FI" altLang="fi-FI" dirty="0">
                <a:solidFill>
                  <a:schemeClr val="tx1">
                    <a:lumMod val="75000"/>
                    <a:lumOff val="25000"/>
                  </a:schemeClr>
                </a:solidFill>
              </a:rPr>
              <a:t>Disinformazione</a:t>
            </a:r>
          </a:p>
          <a:p>
            <a:pPr marL="411480" lvl="1">
              <a:lnSpc>
                <a:spcPct val="80000"/>
              </a:lnSpc>
              <a:defRPr/>
            </a:pPr>
            <a:r>
              <a:rPr lang="fi-FI" altLang="fi-FI" dirty="0">
                <a:solidFill>
                  <a:schemeClr val="tx1">
                    <a:lumMod val="75000"/>
                    <a:lumOff val="25000"/>
                  </a:schemeClr>
                </a:solidFill>
              </a:rPr>
              <a:t>Diversi punti di vista su cosa è rilevante</a:t>
            </a:r>
          </a:p>
          <a:p>
            <a:pPr marL="411480" lvl="1">
              <a:lnSpc>
                <a:spcPct val="80000"/>
              </a:lnSpc>
              <a:defRPr/>
            </a:pPr>
            <a:r>
              <a:rPr lang="fi-FI" altLang="fi-FI" dirty="0">
                <a:solidFill>
                  <a:schemeClr val="tx1">
                    <a:lumMod val="75000"/>
                    <a:lumOff val="25000"/>
                  </a:schemeClr>
                </a:solidFill>
              </a:rPr>
              <a:t>Diverse interpretazionidei dati</a:t>
            </a:r>
          </a:p>
          <a:p>
            <a:pPr marL="411480" lvl="1">
              <a:lnSpc>
                <a:spcPct val="80000"/>
              </a:lnSpc>
              <a:defRPr/>
            </a:pPr>
            <a:r>
              <a:rPr lang="fi-FI" altLang="fi-FI" dirty="0">
                <a:solidFill>
                  <a:schemeClr val="tx1">
                    <a:lumMod val="75000"/>
                    <a:lumOff val="25000"/>
                  </a:schemeClr>
                </a:solidFill>
              </a:rPr>
              <a:t>Diverse procedure di valutazione</a:t>
            </a:r>
          </a:p>
          <a:p>
            <a:pPr marL="182880" indent="-182880">
              <a:lnSpc>
                <a:spcPct val="80000"/>
              </a:lnSpc>
              <a:defRPr/>
            </a:pPr>
            <a:r>
              <a:rPr lang="fi-FI" altLang="fi-FI" dirty="0">
                <a:solidFill>
                  <a:schemeClr val="tx1">
                    <a:lumMod val="75000"/>
                    <a:lumOff val="25000"/>
                  </a:schemeClr>
                </a:solidFill>
              </a:rPr>
              <a:t>Conflitti relazionali</a:t>
            </a:r>
          </a:p>
          <a:p>
            <a:pPr marL="411480" lvl="1">
              <a:lnSpc>
                <a:spcPct val="80000"/>
              </a:lnSpc>
              <a:defRPr/>
            </a:pPr>
            <a:r>
              <a:rPr lang="fi-FI" altLang="fi-FI" dirty="0">
                <a:solidFill>
                  <a:schemeClr val="tx1">
                    <a:lumMod val="75000"/>
                    <a:lumOff val="25000"/>
                  </a:schemeClr>
                </a:solidFill>
              </a:rPr>
              <a:t>Strong emotions</a:t>
            </a:r>
          </a:p>
          <a:p>
            <a:pPr marL="411480" lvl="1">
              <a:lnSpc>
                <a:spcPct val="80000"/>
              </a:lnSpc>
              <a:defRPr/>
            </a:pPr>
            <a:r>
              <a:rPr lang="fi-FI" altLang="fi-FI" dirty="0">
                <a:solidFill>
                  <a:schemeClr val="tx1">
                    <a:lumMod val="75000"/>
                    <a:lumOff val="25000"/>
                  </a:schemeClr>
                </a:solidFill>
              </a:rPr>
              <a:t>Mispertipitons of stereotypes</a:t>
            </a:r>
          </a:p>
          <a:p>
            <a:pPr marL="411480" lvl="1">
              <a:lnSpc>
                <a:spcPct val="80000"/>
              </a:lnSpc>
              <a:defRPr/>
            </a:pPr>
            <a:r>
              <a:rPr lang="fi-FI" altLang="fi-FI" dirty="0">
                <a:solidFill>
                  <a:schemeClr val="tx1">
                    <a:lumMod val="75000"/>
                    <a:lumOff val="25000"/>
                  </a:schemeClr>
                </a:solidFill>
              </a:rPr>
              <a:t>Poor or miscommunication</a:t>
            </a:r>
          </a:p>
          <a:p>
            <a:pPr marL="411480" lvl="1">
              <a:lnSpc>
                <a:spcPct val="80000"/>
              </a:lnSpc>
              <a:defRPr/>
            </a:pPr>
            <a:r>
              <a:rPr lang="fi-FI" altLang="fi-FI" dirty="0">
                <a:solidFill>
                  <a:schemeClr val="tx1">
                    <a:lumMod val="75000"/>
                    <a:lumOff val="25000"/>
                  </a:schemeClr>
                </a:solidFill>
              </a:rPr>
              <a:t>Negative,repetitve behaviour</a:t>
            </a:r>
          </a:p>
        </p:txBody>
      </p:sp>
      <p:sp>
        <p:nvSpPr>
          <p:cNvPr id="17412" name="Rectangle 4">
            <a:extLst>
              <a:ext uri="{FF2B5EF4-FFF2-40B4-BE49-F238E27FC236}">
                <a16:creationId xmlns:a16="http://schemas.microsoft.com/office/drawing/2014/main" id="{7E02E3D3-6B4F-48FE-A1D2-5B328990043F}"/>
              </a:ext>
            </a:extLst>
          </p:cNvPr>
          <p:cNvSpPr>
            <a:spLocks noGrp="1" noChangeArrowheads="1"/>
          </p:cNvSpPr>
          <p:nvPr>
            <p:ph sz="half" idx="2"/>
          </p:nvPr>
        </p:nvSpPr>
        <p:spPr>
          <a:xfrm>
            <a:off x="6107113" y="1861285"/>
            <a:ext cx="4038600" cy="4949825"/>
          </a:xfrm>
        </p:spPr>
        <p:txBody>
          <a:bodyPr rtlCol="0">
            <a:normAutofit fontScale="85000" lnSpcReduction="20000"/>
          </a:bodyPr>
          <a:lstStyle/>
          <a:p>
            <a:pPr marL="182880" indent="-182880">
              <a:lnSpc>
                <a:spcPct val="80000"/>
              </a:lnSpc>
              <a:defRPr/>
            </a:pPr>
            <a:r>
              <a:rPr lang="fi-FI" altLang="fi-FI" dirty="0">
                <a:solidFill>
                  <a:schemeClr val="tx1">
                    <a:lumMod val="75000"/>
                    <a:lumOff val="25000"/>
                  </a:schemeClr>
                </a:solidFill>
              </a:rPr>
              <a:t>Conflitti di interesse</a:t>
            </a:r>
          </a:p>
          <a:p>
            <a:pPr marL="411480" lvl="1">
              <a:lnSpc>
                <a:spcPct val="80000"/>
              </a:lnSpc>
              <a:defRPr/>
            </a:pPr>
            <a:r>
              <a:rPr lang="fi-FI" altLang="fi-FI" dirty="0">
                <a:solidFill>
                  <a:schemeClr val="tx1">
                    <a:lumMod val="75000"/>
                    <a:lumOff val="25000"/>
                  </a:schemeClr>
                </a:solidFill>
              </a:rPr>
              <a:t>Sostantivo</a:t>
            </a:r>
          </a:p>
          <a:p>
            <a:pPr marL="411480" lvl="1">
              <a:lnSpc>
                <a:spcPct val="80000"/>
              </a:lnSpc>
              <a:defRPr/>
            </a:pPr>
            <a:r>
              <a:rPr lang="fi-FI" altLang="fi-FI" dirty="0">
                <a:solidFill>
                  <a:schemeClr val="tx1">
                    <a:lumMod val="75000"/>
                    <a:lumOff val="25000"/>
                  </a:schemeClr>
                </a:solidFill>
              </a:rPr>
              <a:t>Procedurale</a:t>
            </a:r>
          </a:p>
          <a:p>
            <a:pPr marL="411480" lvl="1">
              <a:lnSpc>
                <a:spcPct val="80000"/>
              </a:lnSpc>
              <a:defRPr/>
            </a:pPr>
            <a:r>
              <a:rPr lang="fi-FI" altLang="fi-FI" dirty="0">
                <a:solidFill>
                  <a:schemeClr val="tx1">
                    <a:lumMod val="75000"/>
                    <a:lumOff val="25000"/>
                  </a:schemeClr>
                </a:solidFill>
              </a:rPr>
              <a:t>Psicologico</a:t>
            </a:r>
          </a:p>
          <a:p>
            <a:pPr marL="411480" lvl="1">
              <a:lnSpc>
                <a:spcPct val="80000"/>
              </a:lnSpc>
              <a:defRPr/>
            </a:pPr>
            <a:endParaRPr lang="fi-FI" altLang="fi-FI" dirty="0">
              <a:solidFill>
                <a:schemeClr val="tx1">
                  <a:lumMod val="75000"/>
                  <a:lumOff val="25000"/>
                </a:schemeClr>
              </a:solidFill>
            </a:endParaRPr>
          </a:p>
          <a:p>
            <a:pPr marL="411480" lvl="1">
              <a:lnSpc>
                <a:spcPct val="80000"/>
              </a:lnSpc>
              <a:defRPr/>
            </a:pPr>
            <a:endParaRPr lang="fi-FI" altLang="fi-FI" dirty="0">
              <a:solidFill>
                <a:schemeClr val="tx1">
                  <a:lumMod val="75000"/>
                  <a:lumOff val="25000"/>
                </a:schemeClr>
              </a:solidFill>
            </a:endParaRPr>
          </a:p>
          <a:p>
            <a:pPr marL="182880" indent="-182880">
              <a:lnSpc>
                <a:spcPct val="80000"/>
              </a:lnSpc>
              <a:defRPr/>
            </a:pPr>
            <a:r>
              <a:rPr lang="fi-FI" altLang="fi-FI" dirty="0">
                <a:solidFill>
                  <a:schemeClr val="tx1">
                    <a:lumMod val="75000"/>
                    <a:lumOff val="25000"/>
                  </a:schemeClr>
                </a:solidFill>
              </a:rPr>
              <a:t>Conflitti di valore</a:t>
            </a:r>
          </a:p>
          <a:p>
            <a:pPr marL="411480" lvl="1">
              <a:lnSpc>
                <a:spcPct val="80000"/>
              </a:lnSpc>
              <a:defRPr/>
            </a:pPr>
            <a:r>
              <a:rPr lang="fi-FI" altLang="fi-FI" dirty="0">
                <a:solidFill>
                  <a:schemeClr val="tx1">
                    <a:lumMod val="75000"/>
                    <a:lumOff val="25000"/>
                  </a:schemeClr>
                </a:solidFill>
              </a:rPr>
              <a:t>Valori quotidiani</a:t>
            </a:r>
          </a:p>
          <a:p>
            <a:pPr marL="411480" lvl="1">
              <a:lnSpc>
                <a:spcPct val="80000"/>
              </a:lnSpc>
              <a:defRPr/>
            </a:pPr>
            <a:r>
              <a:rPr lang="fi-FI" altLang="fi-FI" dirty="0">
                <a:solidFill>
                  <a:schemeClr val="tx1">
                    <a:lumMod val="75000"/>
                    <a:lumOff val="25000"/>
                  </a:schemeClr>
                </a:solidFill>
              </a:rPr>
              <a:t>Valori terminali</a:t>
            </a:r>
          </a:p>
          <a:p>
            <a:pPr marL="411480" lvl="1">
              <a:lnSpc>
                <a:spcPct val="80000"/>
              </a:lnSpc>
              <a:defRPr/>
            </a:pPr>
            <a:r>
              <a:rPr lang="fi-FI" altLang="fi-FI" dirty="0">
                <a:solidFill>
                  <a:schemeClr val="tx1">
                    <a:lumMod val="75000"/>
                    <a:lumOff val="25000"/>
                  </a:schemeClr>
                </a:solidFill>
              </a:rPr>
              <a:t>Valori di autodefinizione</a:t>
            </a:r>
          </a:p>
          <a:p>
            <a:pPr marL="411480" lvl="1">
              <a:lnSpc>
                <a:spcPct val="80000"/>
              </a:lnSpc>
              <a:defRPr/>
            </a:pPr>
            <a:endParaRPr lang="fi-FI" altLang="fi-FI" dirty="0">
              <a:solidFill>
                <a:schemeClr val="tx1">
                  <a:lumMod val="75000"/>
                  <a:lumOff val="25000"/>
                </a:schemeClr>
              </a:solidFill>
            </a:endParaRPr>
          </a:p>
          <a:p>
            <a:pPr marL="182880" indent="-182880">
              <a:lnSpc>
                <a:spcPct val="80000"/>
              </a:lnSpc>
              <a:defRPr/>
            </a:pPr>
            <a:r>
              <a:rPr lang="fi-FI" altLang="fi-FI" dirty="0">
                <a:solidFill>
                  <a:schemeClr val="tx1">
                    <a:lumMod val="75000"/>
                    <a:lumOff val="25000"/>
                  </a:schemeClr>
                </a:solidFill>
              </a:rPr>
              <a:t>Conflitti strutturali</a:t>
            </a:r>
          </a:p>
          <a:p>
            <a:pPr marL="411480" lvl="1">
              <a:lnSpc>
                <a:spcPct val="80000"/>
              </a:lnSpc>
              <a:defRPr/>
            </a:pPr>
            <a:r>
              <a:rPr lang="it-IT" altLang="fi-FI" dirty="0">
                <a:solidFill>
                  <a:schemeClr val="tx1">
                    <a:lumMod val="75000"/>
                    <a:lumOff val="25000"/>
                  </a:schemeClr>
                </a:solidFill>
              </a:rPr>
              <a:t>Come viene impostata una situazione
</a:t>
            </a:r>
            <a:r>
              <a:rPr lang="fi-FI" altLang="fi-FI" dirty="0">
                <a:solidFill>
                  <a:schemeClr val="tx1">
                    <a:lumMod val="75000"/>
                    <a:lumOff val="25000"/>
                  </a:schemeClr>
                </a:solidFill>
              </a:rPr>
              <a:t>Definizione dei ruoli</a:t>
            </a:r>
          </a:p>
          <a:p>
            <a:pPr marL="411480" lvl="1">
              <a:lnSpc>
                <a:spcPct val="80000"/>
              </a:lnSpc>
              <a:defRPr/>
            </a:pPr>
            <a:r>
              <a:rPr lang="fi-FI" altLang="fi-FI" dirty="0">
                <a:solidFill>
                  <a:schemeClr val="tx1">
                    <a:lumMod val="75000"/>
                    <a:lumOff val="25000"/>
                  </a:schemeClr>
                </a:solidFill>
              </a:rPr>
              <a:t>Vincoli di tempo
Geografico/fisico</a:t>
            </a:r>
          </a:p>
          <a:p>
            <a:pPr marL="411480" lvl="1">
              <a:lnSpc>
                <a:spcPct val="80000"/>
              </a:lnSpc>
              <a:defRPr/>
            </a:pPr>
            <a:r>
              <a:rPr lang="fi-FI" altLang="fi-FI" dirty="0">
                <a:solidFill>
                  <a:schemeClr val="tx1">
                    <a:lumMod val="75000"/>
                    <a:lumOff val="25000"/>
                  </a:schemeClr>
                </a:solidFill>
              </a:rPr>
              <a:t>Inegualepotenza/autorità
Controllo ineguale delle risorse</a:t>
            </a:r>
          </a:p>
          <a:p>
            <a:pPr marL="411480" lvl="1">
              <a:lnSpc>
                <a:spcPct val="80000"/>
              </a:lnSpc>
              <a:defRPr/>
            </a:pPr>
            <a:endParaRPr lang="fi-FI" altLang="fi-FI" dirty="0">
              <a:solidFill>
                <a:schemeClr val="tx1">
                  <a:lumMod val="75000"/>
                  <a:lumOff val="25000"/>
                </a:schemeClr>
              </a:solidFill>
            </a:endParaRPr>
          </a:p>
          <a:p>
            <a:pPr marL="182880" indent="-182880">
              <a:lnSpc>
                <a:spcPct val="80000"/>
              </a:lnSpc>
              <a:defRPr/>
            </a:pPr>
            <a:endParaRPr lang="fi-FI" altLang="fi-FI" dirty="0">
              <a:solidFill>
                <a:schemeClr val="tx1">
                  <a:lumMod val="75000"/>
                  <a:lumOff val="25000"/>
                </a:schemeClr>
              </a:solidFill>
            </a:endParaRPr>
          </a:p>
        </p:txBody>
      </p:sp>
      <p:sp>
        <p:nvSpPr>
          <p:cNvPr id="17413" name="Freeform 5">
            <a:extLst>
              <a:ext uri="{FF2B5EF4-FFF2-40B4-BE49-F238E27FC236}">
                <a16:creationId xmlns:a16="http://schemas.microsoft.com/office/drawing/2014/main" id="{4A5BB90F-C082-4097-BF57-F55CEC0D2259}"/>
              </a:ext>
            </a:extLst>
          </p:cNvPr>
          <p:cNvSpPr>
            <a:spLocks/>
          </p:cNvSpPr>
          <p:nvPr/>
        </p:nvSpPr>
        <p:spPr bwMode="auto">
          <a:xfrm>
            <a:off x="1762124" y="989011"/>
            <a:ext cx="7934325" cy="5753103"/>
          </a:xfrm>
          <a:custGeom>
            <a:avLst/>
            <a:gdLst>
              <a:gd name="T0" fmla="*/ 2147483646 w 5608"/>
              <a:gd name="T1" fmla="*/ 2147483646 h 3648"/>
              <a:gd name="T2" fmla="*/ 2147483646 w 5608"/>
              <a:gd name="T3" fmla="*/ 2147483646 h 3648"/>
              <a:gd name="T4" fmla="*/ 2147483646 w 5608"/>
              <a:gd name="T5" fmla="*/ 2147483646 h 3648"/>
              <a:gd name="T6" fmla="*/ 2147483646 w 5608"/>
              <a:gd name="T7" fmla="*/ 2147483646 h 3648"/>
              <a:gd name="T8" fmla="*/ 2147483646 w 5608"/>
              <a:gd name="T9" fmla="*/ 2147483646 h 3648"/>
              <a:gd name="T10" fmla="*/ 2147483646 w 5608"/>
              <a:gd name="T11" fmla="*/ 2147483646 h 3648"/>
              <a:gd name="T12" fmla="*/ 2147483646 w 5608"/>
              <a:gd name="T13" fmla="*/ 2147483646 h 3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8" h="3648">
                <a:moveTo>
                  <a:pt x="704" y="3184"/>
                </a:moveTo>
                <a:cubicBezTo>
                  <a:pt x="280" y="2720"/>
                  <a:pt x="0" y="896"/>
                  <a:pt x="704" y="448"/>
                </a:cubicBezTo>
                <a:cubicBezTo>
                  <a:pt x="1408" y="0"/>
                  <a:pt x="4248" y="360"/>
                  <a:pt x="4928" y="496"/>
                </a:cubicBezTo>
                <a:cubicBezTo>
                  <a:pt x="5608" y="632"/>
                  <a:pt x="5064" y="1120"/>
                  <a:pt x="4784" y="1264"/>
                </a:cubicBezTo>
                <a:cubicBezTo>
                  <a:pt x="4504" y="1408"/>
                  <a:pt x="3504" y="1032"/>
                  <a:pt x="3248" y="1360"/>
                </a:cubicBezTo>
                <a:cubicBezTo>
                  <a:pt x="2992" y="1688"/>
                  <a:pt x="3672" y="2928"/>
                  <a:pt x="3248" y="3232"/>
                </a:cubicBezTo>
                <a:cubicBezTo>
                  <a:pt x="2824" y="3536"/>
                  <a:pt x="1128" y="3648"/>
                  <a:pt x="704" y="3184"/>
                </a:cubicBezTo>
                <a:close/>
              </a:path>
            </a:pathLst>
          </a:cu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4" name="Text Box 6">
            <a:extLst>
              <a:ext uri="{FF2B5EF4-FFF2-40B4-BE49-F238E27FC236}">
                <a16:creationId xmlns:a16="http://schemas.microsoft.com/office/drawing/2014/main" id="{740A0DB1-F4C2-4DDC-9604-25813A802C0A}"/>
              </a:ext>
            </a:extLst>
          </p:cNvPr>
          <p:cNvSpPr txBox="1">
            <a:spLocks noChangeArrowheads="1"/>
          </p:cNvSpPr>
          <p:nvPr/>
        </p:nvSpPr>
        <p:spPr bwMode="auto">
          <a:xfrm>
            <a:off x="3184525" y="59070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fi-FI" altLang="fi-FI" sz="2400" b="0" i="0" u="none" strike="noStrike" kern="1200" cap="none" spc="0" normalizeH="0" baseline="0" noProof="0">
                <a:ln>
                  <a:noFill/>
                </a:ln>
                <a:solidFill>
                  <a:srgbClr val="63A537"/>
                </a:solidFill>
                <a:effectLst/>
                <a:uLnTx/>
                <a:uFillTx/>
                <a:latin typeface="Arial" panose="020B0604020202020204" pitchFamily="34" charset="0"/>
                <a:ea typeface="+mn-ea"/>
                <a:cs typeface="+mn-cs"/>
              </a:rPr>
              <a:t>Negotiable</a:t>
            </a:r>
          </a:p>
        </p:txBody>
      </p:sp>
      <p:sp>
        <p:nvSpPr>
          <p:cNvPr id="17415" name="Freeform 7">
            <a:extLst>
              <a:ext uri="{FF2B5EF4-FFF2-40B4-BE49-F238E27FC236}">
                <a16:creationId xmlns:a16="http://schemas.microsoft.com/office/drawing/2014/main" id="{29CA6D68-0169-4C0D-A81E-1081B159FBC9}"/>
              </a:ext>
            </a:extLst>
          </p:cNvPr>
          <p:cNvSpPr>
            <a:spLocks/>
          </p:cNvSpPr>
          <p:nvPr/>
        </p:nvSpPr>
        <p:spPr bwMode="auto">
          <a:xfrm>
            <a:off x="5591175" y="2781300"/>
            <a:ext cx="4838700" cy="4464050"/>
          </a:xfrm>
          <a:custGeom>
            <a:avLst/>
            <a:gdLst>
              <a:gd name="T0" fmla="*/ 2147483646 w 3048"/>
              <a:gd name="T1" fmla="*/ 2147483646 h 2936"/>
              <a:gd name="T2" fmla="*/ 2147483646 w 3048"/>
              <a:gd name="T3" fmla="*/ 2147483646 h 2936"/>
              <a:gd name="T4" fmla="*/ 2147483646 w 3048"/>
              <a:gd name="T5" fmla="*/ 2147483646 h 2936"/>
              <a:gd name="T6" fmla="*/ 2147483646 w 3048"/>
              <a:gd name="T7" fmla="*/ 2147483646 h 2936"/>
              <a:gd name="T8" fmla="*/ 2147483646 w 3048"/>
              <a:gd name="T9" fmla="*/ 2147483646 h 2936"/>
              <a:gd name="T10" fmla="*/ 2147483646 w 3048"/>
              <a:gd name="T11" fmla="*/ 2147483646 h 29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8" h="2936">
                <a:moveTo>
                  <a:pt x="432" y="344"/>
                </a:moveTo>
                <a:cubicBezTo>
                  <a:pt x="648" y="0"/>
                  <a:pt x="1376" y="376"/>
                  <a:pt x="1680" y="392"/>
                </a:cubicBezTo>
                <a:cubicBezTo>
                  <a:pt x="1984" y="408"/>
                  <a:pt x="2080" y="72"/>
                  <a:pt x="2256" y="440"/>
                </a:cubicBezTo>
                <a:cubicBezTo>
                  <a:pt x="2432" y="808"/>
                  <a:pt x="3048" y="2264"/>
                  <a:pt x="2736" y="2600"/>
                </a:cubicBezTo>
                <a:cubicBezTo>
                  <a:pt x="2424" y="2936"/>
                  <a:pt x="768" y="2832"/>
                  <a:pt x="384" y="2456"/>
                </a:cubicBezTo>
                <a:cubicBezTo>
                  <a:pt x="0" y="2080"/>
                  <a:pt x="216" y="688"/>
                  <a:pt x="432" y="344"/>
                </a:cubicBezTo>
                <a:close/>
              </a:path>
            </a:pathLst>
          </a:cu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16" name="Text Box 8">
            <a:extLst>
              <a:ext uri="{FF2B5EF4-FFF2-40B4-BE49-F238E27FC236}">
                <a16:creationId xmlns:a16="http://schemas.microsoft.com/office/drawing/2014/main" id="{A2239499-596E-470A-B1C5-E63675449073}"/>
              </a:ext>
            </a:extLst>
          </p:cNvPr>
          <p:cNvSpPr txBox="1">
            <a:spLocks noChangeArrowheads="1"/>
          </p:cNvSpPr>
          <p:nvPr/>
        </p:nvSpPr>
        <p:spPr bwMode="auto">
          <a:xfrm>
            <a:off x="9853611" y="3428999"/>
            <a:ext cx="160095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2400">
                <a:solidFill>
                  <a:srgbClr val="63A537"/>
                </a:solidFill>
                <a:latin typeface="Arial" panose="020B0604020202020204" pitchFamily="34" charset="0"/>
              </a:rPr>
              <a:t>Difficile da
negoziare
</a:t>
            </a:r>
            <a:endParaRPr kumimoji="0" lang="fi-FI" altLang="fi-FI" sz="2400" b="0" i="0" u="none" strike="noStrike" kern="1200" cap="none" spc="0" normalizeH="0" baseline="0" noProof="0" dirty="0">
              <a:ln>
                <a:noFill/>
              </a:ln>
              <a:solidFill>
                <a:srgbClr val="63A537"/>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 calcmode="lin" valueType="num">
                                      <p:cBhvr additive="base">
                                        <p:cTn id="23"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 calcmode="lin" valueType="num">
                                      <p:cBhvr additive="base">
                                        <p:cTn id="29" dur="500" fill="hold"/>
                                        <p:tgtEl>
                                          <p:spTgt spid="17411">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411">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anim calcmode="lin" valueType="num">
                                      <p:cBhvr additive="base">
                                        <p:cTn id="33"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7411">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 calcmode="lin" valueType="num">
                                      <p:cBhvr additive="base">
                                        <p:cTn id="37" dur="500" fill="hold"/>
                                        <p:tgtEl>
                                          <p:spTgt spid="17411">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1">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411">
                                            <p:txEl>
                                              <p:pRg st="9" end="9"/>
                                            </p:txEl>
                                          </p:spTgt>
                                        </p:tgtEl>
                                        <p:attrNameLst>
                                          <p:attrName>style.visibility</p:attrName>
                                        </p:attrNameLst>
                                      </p:cBhvr>
                                      <p:to>
                                        <p:strVal val="visible"/>
                                      </p:to>
                                    </p:set>
                                    <p:anim calcmode="lin" valueType="num">
                                      <p:cBhvr additive="base">
                                        <p:cTn id="41" dur="500" fill="hold"/>
                                        <p:tgtEl>
                                          <p:spTgt spid="17411">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411">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7411">
                                            <p:txEl>
                                              <p:pRg st="10" end="10"/>
                                            </p:txEl>
                                          </p:spTgt>
                                        </p:tgtEl>
                                        <p:attrNameLst>
                                          <p:attrName>style.visibility</p:attrName>
                                        </p:attrNameLst>
                                      </p:cBhvr>
                                      <p:to>
                                        <p:strVal val="visible"/>
                                      </p:to>
                                    </p:set>
                                    <p:anim calcmode="lin" valueType="num">
                                      <p:cBhvr additive="base">
                                        <p:cTn id="45" dur="500" fill="hold"/>
                                        <p:tgtEl>
                                          <p:spTgt spid="17411">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74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7412">
                                            <p:txEl>
                                              <p:pRg st="0" end="0"/>
                                            </p:txEl>
                                          </p:spTgt>
                                        </p:tgtEl>
                                        <p:attrNameLst>
                                          <p:attrName>style.visibility</p:attrName>
                                        </p:attrNameLst>
                                      </p:cBhvr>
                                      <p:to>
                                        <p:strVal val="visible"/>
                                      </p:to>
                                    </p:set>
                                    <p:animEffect transition="in" filter="checkerboard(across)">
                                      <p:cBhvr>
                                        <p:cTn id="51" dur="500"/>
                                        <p:tgtEl>
                                          <p:spTgt spid="17412">
                                            <p:txEl>
                                              <p:pRg st="0" end="0"/>
                                            </p:txEl>
                                          </p:spTgt>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7412">
                                            <p:txEl>
                                              <p:pRg st="1" end="1"/>
                                            </p:txEl>
                                          </p:spTgt>
                                        </p:tgtEl>
                                        <p:attrNameLst>
                                          <p:attrName>style.visibility</p:attrName>
                                        </p:attrNameLst>
                                      </p:cBhvr>
                                      <p:to>
                                        <p:strVal val="visible"/>
                                      </p:to>
                                    </p:set>
                                    <p:animEffect transition="in" filter="checkerboard(across)">
                                      <p:cBhvr>
                                        <p:cTn id="54" dur="500"/>
                                        <p:tgtEl>
                                          <p:spTgt spid="17412">
                                            <p:txEl>
                                              <p:pRg st="1" end="1"/>
                                            </p:txEl>
                                          </p:spTgt>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7412">
                                            <p:txEl>
                                              <p:pRg st="2" end="2"/>
                                            </p:txEl>
                                          </p:spTgt>
                                        </p:tgtEl>
                                        <p:attrNameLst>
                                          <p:attrName>style.visibility</p:attrName>
                                        </p:attrNameLst>
                                      </p:cBhvr>
                                      <p:to>
                                        <p:strVal val="visible"/>
                                      </p:to>
                                    </p:set>
                                    <p:animEffect transition="in" filter="checkerboard(across)">
                                      <p:cBhvr>
                                        <p:cTn id="57" dur="500"/>
                                        <p:tgtEl>
                                          <p:spTgt spid="17412">
                                            <p:txEl>
                                              <p:pRg st="2" end="2"/>
                                            </p:txEl>
                                          </p:spTgt>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7412">
                                            <p:txEl>
                                              <p:pRg st="3" end="3"/>
                                            </p:txEl>
                                          </p:spTgt>
                                        </p:tgtEl>
                                        <p:attrNameLst>
                                          <p:attrName>style.visibility</p:attrName>
                                        </p:attrNameLst>
                                      </p:cBhvr>
                                      <p:to>
                                        <p:strVal val="visible"/>
                                      </p:to>
                                    </p:set>
                                    <p:animEffect transition="in" filter="checkerboard(across)">
                                      <p:cBhvr>
                                        <p:cTn id="60" dur="500"/>
                                        <p:tgtEl>
                                          <p:spTgt spid="17412">
                                            <p:txEl>
                                              <p:pRg st="3" end="3"/>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17412">
                                            <p:txEl>
                                              <p:pRg st="6" end="6"/>
                                            </p:txEl>
                                          </p:spTgt>
                                        </p:tgtEl>
                                        <p:attrNameLst>
                                          <p:attrName>style.visibility</p:attrName>
                                        </p:attrNameLst>
                                      </p:cBhvr>
                                      <p:to>
                                        <p:strVal val="visible"/>
                                      </p:to>
                                    </p:set>
                                    <p:animEffect transition="in" filter="checkerboard(across)">
                                      <p:cBhvr>
                                        <p:cTn id="65" dur="500"/>
                                        <p:tgtEl>
                                          <p:spTgt spid="17412">
                                            <p:txEl>
                                              <p:pRg st="6" end="6"/>
                                            </p:txEl>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7412">
                                            <p:txEl>
                                              <p:pRg st="7" end="7"/>
                                            </p:txEl>
                                          </p:spTgt>
                                        </p:tgtEl>
                                        <p:attrNameLst>
                                          <p:attrName>style.visibility</p:attrName>
                                        </p:attrNameLst>
                                      </p:cBhvr>
                                      <p:to>
                                        <p:strVal val="visible"/>
                                      </p:to>
                                    </p:set>
                                    <p:animEffect transition="in" filter="checkerboard(across)">
                                      <p:cBhvr>
                                        <p:cTn id="68" dur="500"/>
                                        <p:tgtEl>
                                          <p:spTgt spid="17412">
                                            <p:txEl>
                                              <p:pRg st="7" end="7"/>
                                            </p:txEl>
                                          </p:spTgt>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7412">
                                            <p:txEl>
                                              <p:pRg st="8" end="8"/>
                                            </p:txEl>
                                          </p:spTgt>
                                        </p:tgtEl>
                                        <p:attrNameLst>
                                          <p:attrName>style.visibility</p:attrName>
                                        </p:attrNameLst>
                                      </p:cBhvr>
                                      <p:to>
                                        <p:strVal val="visible"/>
                                      </p:to>
                                    </p:set>
                                    <p:animEffect transition="in" filter="checkerboard(across)">
                                      <p:cBhvr>
                                        <p:cTn id="71" dur="500"/>
                                        <p:tgtEl>
                                          <p:spTgt spid="17412">
                                            <p:txEl>
                                              <p:pRg st="8" end="8"/>
                                            </p:tx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7412">
                                            <p:txEl>
                                              <p:pRg st="9" end="9"/>
                                            </p:txEl>
                                          </p:spTgt>
                                        </p:tgtEl>
                                        <p:attrNameLst>
                                          <p:attrName>style.visibility</p:attrName>
                                        </p:attrNameLst>
                                      </p:cBhvr>
                                      <p:to>
                                        <p:strVal val="visible"/>
                                      </p:to>
                                    </p:set>
                                    <p:animEffect transition="in" filter="checkerboard(across)">
                                      <p:cBhvr>
                                        <p:cTn id="74" dur="500"/>
                                        <p:tgtEl>
                                          <p:spTgt spid="17412">
                                            <p:txEl>
                                              <p:pRg st="9" end="9"/>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7412">
                                            <p:txEl>
                                              <p:pRg st="11" end="11"/>
                                            </p:txEl>
                                          </p:spTgt>
                                        </p:tgtEl>
                                        <p:attrNameLst>
                                          <p:attrName>style.visibility</p:attrName>
                                        </p:attrNameLst>
                                      </p:cBhvr>
                                      <p:to>
                                        <p:strVal val="visible"/>
                                      </p:to>
                                    </p:set>
                                    <p:animEffect transition="in" filter="checkerboard(across)">
                                      <p:cBhvr>
                                        <p:cTn id="79" dur="500"/>
                                        <p:tgtEl>
                                          <p:spTgt spid="17412">
                                            <p:txEl>
                                              <p:pRg st="11" end="11"/>
                                            </p:txEl>
                                          </p:spTgt>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7412">
                                            <p:txEl>
                                              <p:pRg st="12" end="12"/>
                                            </p:txEl>
                                          </p:spTgt>
                                        </p:tgtEl>
                                        <p:attrNameLst>
                                          <p:attrName>style.visibility</p:attrName>
                                        </p:attrNameLst>
                                      </p:cBhvr>
                                      <p:to>
                                        <p:strVal val="visible"/>
                                      </p:to>
                                    </p:set>
                                    <p:animEffect transition="in" filter="checkerboard(across)">
                                      <p:cBhvr>
                                        <p:cTn id="82" dur="500"/>
                                        <p:tgtEl>
                                          <p:spTgt spid="17412">
                                            <p:txEl>
                                              <p:pRg st="12" end="12"/>
                                            </p:txEl>
                                          </p:spTgt>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17412">
                                            <p:txEl>
                                              <p:pRg st="13" end="13"/>
                                            </p:txEl>
                                          </p:spTgt>
                                        </p:tgtEl>
                                        <p:attrNameLst>
                                          <p:attrName>style.visibility</p:attrName>
                                        </p:attrNameLst>
                                      </p:cBhvr>
                                      <p:to>
                                        <p:strVal val="visible"/>
                                      </p:to>
                                    </p:set>
                                    <p:animEffect transition="in" filter="checkerboard(across)">
                                      <p:cBhvr>
                                        <p:cTn id="85" dur="500"/>
                                        <p:tgtEl>
                                          <p:spTgt spid="17412">
                                            <p:txEl>
                                              <p:pRg st="13" end="13"/>
                                            </p:txEl>
                                          </p:spTgt>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17412">
                                            <p:txEl>
                                              <p:pRg st="14" end="14"/>
                                            </p:txEl>
                                          </p:spTgt>
                                        </p:tgtEl>
                                        <p:attrNameLst>
                                          <p:attrName>style.visibility</p:attrName>
                                        </p:attrNameLst>
                                      </p:cBhvr>
                                      <p:to>
                                        <p:strVal val="visible"/>
                                      </p:to>
                                    </p:set>
                                    <p:animEffect transition="in" filter="checkerboard(across)">
                                      <p:cBhvr>
                                        <p:cTn id="88" dur="500"/>
                                        <p:tgtEl>
                                          <p:spTgt spid="17412">
                                            <p:txEl>
                                              <p:pRg st="14" end="14"/>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nodeType="clickEffect">
                                  <p:stCondLst>
                                    <p:cond delay="0"/>
                                  </p:stCondLst>
                                  <p:childTnLst>
                                    <p:set>
                                      <p:cBhvr>
                                        <p:cTn id="92" dur="1" fill="hold">
                                          <p:stCondLst>
                                            <p:cond delay="0"/>
                                          </p:stCondLst>
                                        </p:cTn>
                                        <p:tgtEl>
                                          <p:spTgt spid="17413"/>
                                        </p:tgtEl>
                                        <p:attrNameLst>
                                          <p:attrName>style.visibility</p:attrName>
                                        </p:attrNameLst>
                                      </p:cBhvr>
                                      <p:to>
                                        <p:strVal val="visible"/>
                                      </p:to>
                                    </p:set>
                                    <p:anim calcmode="lin" valueType="num">
                                      <p:cBhvr additive="base">
                                        <p:cTn id="93" dur="500" fill="hold"/>
                                        <p:tgtEl>
                                          <p:spTgt spid="17413"/>
                                        </p:tgtEl>
                                        <p:attrNameLst>
                                          <p:attrName>ppt_x</p:attrName>
                                        </p:attrNameLst>
                                      </p:cBhvr>
                                      <p:tavLst>
                                        <p:tav tm="0">
                                          <p:val>
                                            <p:strVal val="0-#ppt_w/2"/>
                                          </p:val>
                                        </p:tav>
                                        <p:tav tm="100000">
                                          <p:val>
                                            <p:strVal val="#ppt_x"/>
                                          </p:val>
                                        </p:tav>
                                      </p:tavLst>
                                    </p:anim>
                                    <p:anim calcmode="lin" valueType="num">
                                      <p:cBhvr additive="base">
                                        <p:cTn id="9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7414"/>
                                        </p:tgtEl>
                                        <p:attrNameLst>
                                          <p:attrName>style.visibility</p:attrName>
                                        </p:attrNameLst>
                                      </p:cBhvr>
                                      <p:to>
                                        <p:strVal val="visible"/>
                                      </p:to>
                                    </p:set>
                                    <p:anim calcmode="lin" valueType="num">
                                      <p:cBhvr additive="base">
                                        <p:cTn id="99" dur="500" fill="hold"/>
                                        <p:tgtEl>
                                          <p:spTgt spid="17414"/>
                                        </p:tgtEl>
                                        <p:attrNameLst>
                                          <p:attrName>ppt_x</p:attrName>
                                        </p:attrNameLst>
                                      </p:cBhvr>
                                      <p:tavLst>
                                        <p:tav tm="0">
                                          <p:val>
                                            <p:strVal val="0-#ppt_w/2"/>
                                          </p:val>
                                        </p:tav>
                                        <p:tav tm="100000">
                                          <p:val>
                                            <p:strVal val="#ppt_x"/>
                                          </p:val>
                                        </p:tav>
                                      </p:tavLst>
                                    </p:anim>
                                    <p:anim calcmode="lin" valueType="num">
                                      <p:cBhvr additive="base">
                                        <p:cTn id="100" dur="5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17415"/>
                                        </p:tgtEl>
                                        <p:attrNameLst>
                                          <p:attrName>style.visibility</p:attrName>
                                        </p:attrNameLst>
                                      </p:cBhvr>
                                      <p:to>
                                        <p:strVal val="visible"/>
                                      </p:to>
                                    </p:set>
                                    <p:animEffect transition="in" filter="blinds(horizontal)">
                                      <p:cBhvr>
                                        <p:cTn id="105" dur="500"/>
                                        <p:tgtEl>
                                          <p:spTgt spid="174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2" fill="hold" grpId="0" nodeType="clickEffect">
                                  <p:stCondLst>
                                    <p:cond delay="0"/>
                                  </p:stCondLst>
                                  <p:childTnLst>
                                    <p:set>
                                      <p:cBhvr>
                                        <p:cTn id="109" dur="1" fill="hold">
                                          <p:stCondLst>
                                            <p:cond delay="0"/>
                                          </p:stCondLst>
                                        </p:cTn>
                                        <p:tgtEl>
                                          <p:spTgt spid="17416"/>
                                        </p:tgtEl>
                                        <p:attrNameLst>
                                          <p:attrName>style.visibility</p:attrName>
                                        </p:attrNameLst>
                                      </p:cBhvr>
                                      <p:to>
                                        <p:strVal val="visible"/>
                                      </p:to>
                                    </p:set>
                                    <p:anim calcmode="lin" valueType="num">
                                      <p:cBhvr additive="base">
                                        <p:cTn id="110" dur="500" fill="hold"/>
                                        <p:tgtEl>
                                          <p:spTgt spid="17416"/>
                                        </p:tgtEl>
                                        <p:attrNameLst>
                                          <p:attrName>ppt_x</p:attrName>
                                        </p:attrNameLst>
                                      </p:cBhvr>
                                      <p:tavLst>
                                        <p:tav tm="0">
                                          <p:val>
                                            <p:strVal val="1+#ppt_w/2"/>
                                          </p:val>
                                        </p:tav>
                                        <p:tav tm="100000">
                                          <p:val>
                                            <p:strVal val="#ppt_x"/>
                                          </p:val>
                                        </p:tav>
                                      </p:tavLst>
                                    </p:anim>
                                    <p:anim calcmode="lin" valueType="num">
                                      <p:cBhvr additive="base">
                                        <p:cTn id="111"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2" grpId="0" build="p" autoUpdateAnimBg="0"/>
      <p:bldP spid="17414" grpId="0" autoUpdateAnimBg="0"/>
      <p:bldP spid="174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C79E3-D7F1-4919-B6EB-B1BDB58978E1}"/>
              </a:ext>
            </a:extLst>
          </p:cNvPr>
          <p:cNvSpPr>
            <a:spLocks noGrp="1"/>
          </p:cNvSpPr>
          <p:nvPr>
            <p:ph type="title"/>
          </p:nvPr>
        </p:nvSpPr>
        <p:spPr>
          <a:xfrm>
            <a:off x="966354" y="902088"/>
            <a:ext cx="10515600" cy="1325563"/>
          </a:xfrm>
        </p:spPr>
        <p:txBody>
          <a:bodyPr/>
          <a:lstStyle/>
          <a:p>
            <a:pPr algn="ctr"/>
            <a:r>
              <a:rPr lang="fi-FI" dirty="0"/>
              <a:t>Dimensioni del conflitto</a:t>
            </a:r>
          </a:p>
        </p:txBody>
      </p:sp>
      <p:sp>
        <p:nvSpPr>
          <p:cNvPr id="6" name="CasellaDiTesto 5">
            <a:extLst>
              <a:ext uri="{FF2B5EF4-FFF2-40B4-BE49-F238E27FC236}">
                <a16:creationId xmlns:a16="http://schemas.microsoft.com/office/drawing/2014/main" id="{4285BD65-CC28-1993-A92F-5500C6CF55AC}"/>
              </a:ext>
            </a:extLst>
          </p:cNvPr>
          <p:cNvSpPr txBox="1"/>
          <p:nvPr/>
        </p:nvSpPr>
        <p:spPr>
          <a:xfrm>
            <a:off x="5368635" y="1994063"/>
            <a:ext cx="2445328" cy="646331"/>
          </a:xfrm>
          <a:prstGeom prst="rect">
            <a:avLst/>
          </a:prstGeom>
          <a:noFill/>
        </p:spPr>
        <p:txBody>
          <a:bodyPr wrap="square">
            <a:spAutoFit/>
          </a:bodyPr>
          <a:lstStyle/>
          <a:p>
            <a:r>
              <a:rPr lang="it-IT" sz="3600" dirty="0"/>
              <a:t>Sostanza</a:t>
            </a:r>
          </a:p>
        </p:txBody>
      </p:sp>
      <p:sp>
        <p:nvSpPr>
          <p:cNvPr id="7" name="CasellaDiTesto 6">
            <a:extLst>
              <a:ext uri="{FF2B5EF4-FFF2-40B4-BE49-F238E27FC236}">
                <a16:creationId xmlns:a16="http://schemas.microsoft.com/office/drawing/2014/main" id="{F8E74139-7C3A-AD91-6469-D3ED6072023C}"/>
              </a:ext>
            </a:extLst>
          </p:cNvPr>
          <p:cNvSpPr txBox="1"/>
          <p:nvPr/>
        </p:nvSpPr>
        <p:spPr>
          <a:xfrm>
            <a:off x="1776844" y="5899942"/>
            <a:ext cx="2282538" cy="646331"/>
          </a:xfrm>
          <a:prstGeom prst="rect">
            <a:avLst/>
          </a:prstGeom>
          <a:noFill/>
        </p:spPr>
        <p:txBody>
          <a:bodyPr wrap="square">
            <a:spAutoFit/>
          </a:bodyPr>
          <a:lstStyle/>
          <a:p>
            <a:r>
              <a:rPr lang="it-IT" sz="3600" dirty="0"/>
              <a:t>Procedura</a:t>
            </a:r>
          </a:p>
        </p:txBody>
      </p:sp>
      <p:sp>
        <p:nvSpPr>
          <p:cNvPr id="8" name="CasellaDiTesto 7">
            <a:extLst>
              <a:ext uri="{FF2B5EF4-FFF2-40B4-BE49-F238E27FC236}">
                <a16:creationId xmlns:a16="http://schemas.microsoft.com/office/drawing/2014/main" id="{B0473879-31AF-2456-7BE8-853A36F33D18}"/>
              </a:ext>
            </a:extLst>
          </p:cNvPr>
          <p:cNvSpPr txBox="1"/>
          <p:nvPr/>
        </p:nvSpPr>
        <p:spPr>
          <a:xfrm>
            <a:off x="8801097" y="5899942"/>
            <a:ext cx="2680857" cy="646331"/>
          </a:xfrm>
          <a:prstGeom prst="rect">
            <a:avLst/>
          </a:prstGeom>
          <a:noFill/>
        </p:spPr>
        <p:txBody>
          <a:bodyPr wrap="square">
            <a:spAutoFit/>
          </a:bodyPr>
          <a:lstStyle/>
          <a:p>
            <a:r>
              <a:rPr lang="it-IT" sz="3600" dirty="0"/>
              <a:t>Relazione</a:t>
            </a:r>
          </a:p>
        </p:txBody>
      </p:sp>
      <p:sp>
        <p:nvSpPr>
          <p:cNvPr id="9" name="Triangolo isoscele 8">
            <a:extLst>
              <a:ext uri="{FF2B5EF4-FFF2-40B4-BE49-F238E27FC236}">
                <a16:creationId xmlns:a16="http://schemas.microsoft.com/office/drawing/2014/main" id="{F2A14B5F-C33E-C33E-6F51-A60C666479EF}"/>
              </a:ext>
            </a:extLst>
          </p:cNvPr>
          <p:cNvSpPr/>
          <p:nvPr/>
        </p:nvSpPr>
        <p:spPr>
          <a:xfrm>
            <a:off x="4177144" y="2815937"/>
            <a:ext cx="4094019" cy="3730336"/>
          </a:xfrm>
          <a:prstGeom prst="triangl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81127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62FBD1C-A308-4961-BCBF-3C6D81DEB9D7}"/>
              </a:ext>
            </a:extLst>
          </p:cNvPr>
          <p:cNvSpPr>
            <a:spLocks noGrp="1" noChangeArrowheads="1"/>
          </p:cNvSpPr>
          <p:nvPr>
            <p:ph type="title"/>
          </p:nvPr>
        </p:nvSpPr>
        <p:spPr>
          <a:xfrm>
            <a:off x="1198563" y="976747"/>
            <a:ext cx="10515600" cy="1325563"/>
          </a:xfrm>
        </p:spPr>
        <p:txBody>
          <a:bodyPr/>
          <a:lstStyle/>
          <a:p>
            <a:pPr algn="ctr">
              <a:defRPr/>
            </a:pPr>
            <a:r>
              <a:rPr lang="it-IT" altLang="fi-FI" dirty="0">
                <a:solidFill>
                  <a:schemeClr val="tx1">
                    <a:lumMod val="75000"/>
                    <a:lumOff val="25000"/>
                  </a:schemeClr>
                </a:solidFill>
              </a:rPr>
              <a:t>Scelte strategiche o stili di conflitto</a:t>
            </a:r>
            <a:endParaRPr lang="en-US" altLang="fi-FI" dirty="0">
              <a:solidFill>
                <a:schemeClr val="tx1">
                  <a:lumMod val="75000"/>
                  <a:lumOff val="25000"/>
                </a:schemeClr>
              </a:solidFill>
            </a:endParaRPr>
          </a:p>
        </p:txBody>
      </p:sp>
      <p:sp>
        <p:nvSpPr>
          <p:cNvPr id="21507" name="Line 3">
            <a:extLst>
              <a:ext uri="{FF2B5EF4-FFF2-40B4-BE49-F238E27FC236}">
                <a16:creationId xmlns:a16="http://schemas.microsoft.com/office/drawing/2014/main" id="{20890910-93ED-4E8C-9D5A-3DB5E07364FD}"/>
              </a:ext>
            </a:extLst>
          </p:cNvPr>
          <p:cNvSpPr>
            <a:spLocks noChangeShapeType="1"/>
          </p:cNvSpPr>
          <p:nvPr/>
        </p:nvSpPr>
        <p:spPr bwMode="auto">
          <a:xfrm flipV="1">
            <a:off x="3575050" y="1989138"/>
            <a:ext cx="0" cy="403225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08" name="Line 4">
            <a:extLst>
              <a:ext uri="{FF2B5EF4-FFF2-40B4-BE49-F238E27FC236}">
                <a16:creationId xmlns:a16="http://schemas.microsoft.com/office/drawing/2014/main" id="{03D25FC5-F95A-46FF-898D-901C99618A41}"/>
              </a:ext>
            </a:extLst>
          </p:cNvPr>
          <p:cNvSpPr>
            <a:spLocks noChangeShapeType="1"/>
          </p:cNvSpPr>
          <p:nvPr/>
        </p:nvSpPr>
        <p:spPr bwMode="auto">
          <a:xfrm>
            <a:off x="3575051" y="6021388"/>
            <a:ext cx="6911975"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09" name="Text Box 5">
            <a:extLst>
              <a:ext uri="{FF2B5EF4-FFF2-40B4-BE49-F238E27FC236}">
                <a16:creationId xmlns:a16="http://schemas.microsoft.com/office/drawing/2014/main" id="{4ADABD6D-82EE-4D3D-A65E-0DA54B3A613A}"/>
              </a:ext>
            </a:extLst>
          </p:cNvPr>
          <p:cNvSpPr txBox="1">
            <a:spLocks noChangeArrowheads="1"/>
          </p:cNvSpPr>
          <p:nvPr/>
        </p:nvSpPr>
        <p:spPr bwMode="auto">
          <a:xfrm>
            <a:off x="1683330" y="3566536"/>
            <a:ext cx="183139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Preoccupazione
circa
Altri
Risultati</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0" name="Text Box 6">
            <a:extLst>
              <a:ext uri="{FF2B5EF4-FFF2-40B4-BE49-F238E27FC236}">
                <a16:creationId xmlns:a16="http://schemas.microsoft.com/office/drawing/2014/main" id="{A83A57EE-AF67-4FB6-99D4-20F21CEEAFE8}"/>
              </a:ext>
            </a:extLst>
          </p:cNvPr>
          <p:cNvSpPr txBox="1">
            <a:spLocks noChangeArrowheads="1"/>
          </p:cNvSpPr>
          <p:nvPr/>
        </p:nvSpPr>
        <p:spPr bwMode="auto">
          <a:xfrm>
            <a:off x="4707803" y="6387595"/>
            <a:ext cx="4155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it-IT" altLang="fi-FI" sz="1800" dirty="0">
                <a:solidFill>
                  <a:prstClr val="black"/>
                </a:solidFill>
                <a:latin typeface="Arial" panose="020B0604020202020204" pitchFamily="34" charset="0"/>
              </a:rPr>
              <a:t>Preoccupazione per i propri risultati</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1" name="Text Box 7">
            <a:extLst>
              <a:ext uri="{FF2B5EF4-FFF2-40B4-BE49-F238E27FC236}">
                <a16:creationId xmlns:a16="http://schemas.microsoft.com/office/drawing/2014/main" id="{8D2F6E4E-4D01-457B-8288-CC535998546D}"/>
              </a:ext>
            </a:extLst>
          </p:cNvPr>
          <p:cNvSpPr txBox="1">
            <a:spLocks noChangeArrowheads="1"/>
          </p:cNvSpPr>
          <p:nvPr/>
        </p:nvSpPr>
        <p:spPr bwMode="auto">
          <a:xfrm>
            <a:off x="3863975" y="6092826"/>
            <a:ext cx="9470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Basso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2" name="Text Box 8">
            <a:extLst>
              <a:ext uri="{FF2B5EF4-FFF2-40B4-BE49-F238E27FC236}">
                <a16:creationId xmlns:a16="http://schemas.microsoft.com/office/drawing/2014/main" id="{A5F48027-9A1E-452F-9CE5-7078CECAAF59}"/>
              </a:ext>
            </a:extLst>
          </p:cNvPr>
          <p:cNvSpPr txBox="1">
            <a:spLocks noChangeArrowheads="1"/>
          </p:cNvSpPr>
          <p:nvPr/>
        </p:nvSpPr>
        <p:spPr bwMode="auto">
          <a:xfrm>
            <a:off x="8549529" y="6072982"/>
            <a:ext cx="9470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Alto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3" name="Text Box 9">
            <a:extLst>
              <a:ext uri="{FF2B5EF4-FFF2-40B4-BE49-F238E27FC236}">
                <a16:creationId xmlns:a16="http://schemas.microsoft.com/office/drawing/2014/main" id="{FCEA34EB-5008-4295-812A-F2A95C24E553}"/>
              </a:ext>
            </a:extLst>
          </p:cNvPr>
          <p:cNvSpPr txBox="1">
            <a:spLocks noChangeArrowheads="1"/>
          </p:cNvSpPr>
          <p:nvPr/>
        </p:nvSpPr>
        <p:spPr bwMode="auto">
          <a:xfrm>
            <a:off x="2431474" y="2152651"/>
            <a:ext cx="1130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algn="ctr"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Alto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4" name="Text Box 10">
            <a:extLst>
              <a:ext uri="{FF2B5EF4-FFF2-40B4-BE49-F238E27FC236}">
                <a16:creationId xmlns:a16="http://schemas.microsoft.com/office/drawing/2014/main" id="{8AE36163-2EAB-4840-B4D4-35585CF29AEA}"/>
              </a:ext>
            </a:extLst>
          </p:cNvPr>
          <p:cNvSpPr txBox="1">
            <a:spLocks noChangeArrowheads="1"/>
          </p:cNvSpPr>
          <p:nvPr/>
        </p:nvSpPr>
        <p:spPr bwMode="auto">
          <a:xfrm>
            <a:off x="2366169" y="5210175"/>
            <a:ext cx="858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Basso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395" name="Text Box 11">
            <a:extLst>
              <a:ext uri="{FF2B5EF4-FFF2-40B4-BE49-F238E27FC236}">
                <a16:creationId xmlns:a16="http://schemas.microsoft.com/office/drawing/2014/main" id="{BE475D2C-8A41-4169-BDC4-D2115DB58E45}"/>
              </a:ext>
            </a:extLst>
          </p:cNvPr>
          <p:cNvSpPr txBox="1">
            <a:spLocks noChangeArrowheads="1"/>
          </p:cNvSpPr>
          <p:nvPr/>
        </p:nvSpPr>
        <p:spPr bwMode="auto">
          <a:xfrm>
            <a:off x="4275138" y="4889500"/>
            <a:ext cx="19030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Evitando
(inazione o ritiro)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396" name="Text Box 12">
            <a:extLst>
              <a:ext uri="{FF2B5EF4-FFF2-40B4-BE49-F238E27FC236}">
                <a16:creationId xmlns:a16="http://schemas.microsoft.com/office/drawing/2014/main" id="{3DBDB60E-9DEE-448B-B7BC-C04F15AF4716}"/>
              </a:ext>
            </a:extLst>
          </p:cNvPr>
          <p:cNvSpPr txBox="1">
            <a:spLocks noChangeArrowheads="1"/>
          </p:cNvSpPr>
          <p:nvPr/>
        </p:nvSpPr>
        <p:spPr bwMode="auto">
          <a:xfrm>
            <a:off x="7875588" y="4889500"/>
            <a:ext cx="16209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Competizione
(Contenzioso)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397" name="Text Box 13">
            <a:extLst>
              <a:ext uri="{FF2B5EF4-FFF2-40B4-BE49-F238E27FC236}">
                <a16:creationId xmlns:a16="http://schemas.microsoft.com/office/drawing/2014/main" id="{FF3700C8-F594-4ABB-BEED-67862F4EC279}"/>
              </a:ext>
            </a:extLst>
          </p:cNvPr>
          <p:cNvSpPr txBox="1">
            <a:spLocks noChangeArrowheads="1"/>
          </p:cNvSpPr>
          <p:nvPr/>
        </p:nvSpPr>
        <p:spPr bwMode="auto">
          <a:xfrm>
            <a:off x="4367213" y="2205038"/>
            <a:ext cx="12747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algn="ctr"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Alloggio
(Cedendo)</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398" name="Text Box 14">
            <a:extLst>
              <a:ext uri="{FF2B5EF4-FFF2-40B4-BE49-F238E27FC236}">
                <a16:creationId xmlns:a16="http://schemas.microsoft.com/office/drawing/2014/main" id="{723E4D8B-CE66-4AC2-9ED5-70F9A23748CC}"/>
              </a:ext>
            </a:extLst>
          </p:cNvPr>
          <p:cNvSpPr txBox="1">
            <a:spLocks noChangeArrowheads="1"/>
          </p:cNvSpPr>
          <p:nvPr/>
        </p:nvSpPr>
        <p:spPr bwMode="auto">
          <a:xfrm>
            <a:off x="7824788" y="2133600"/>
            <a:ext cx="2852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lvl="0" algn="ctr" defTabSz="457200">
              <a:lnSpc>
                <a:spcPct val="100000"/>
              </a:lnSpc>
              <a:spcBef>
                <a:spcPct val="0"/>
              </a:spcBef>
              <a:spcAft>
                <a:spcPct val="0"/>
              </a:spcAft>
              <a:buClrTx/>
              <a:buSzTx/>
              <a:buNone/>
              <a:defRPr/>
            </a:pPr>
            <a:r>
              <a:rPr lang="fi-FI" altLang="fi-FI" sz="1800" dirty="0">
                <a:solidFill>
                  <a:prstClr val="black"/>
                </a:solidFill>
                <a:latin typeface="Arial" panose="020B0604020202020204" pitchFamily="34" charset="0"/>
              </a:rPr>
              <a:t>Collaborando
(Risoluzione dei problemi)</a:t>
            </a:r>
            <a:endParaRPr kumimoji="0" lang="en-US"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399" name="Text Box 15">
            <a:extLst>
              <a:ext uri="{FF2B5EF4-FFF2-40B4-BE49-F238E27FC236}">
                <a16:creationId xmlns:a16="http://schemas.microsoft.com/office/drawing/2014/main" id="{0992F705-EAD6-42EA-B404-EFF5976F45E0}"/>
              </a:ext>
            </a:extLst>
          </p:cNvPr>
          <p:cNvSpPr txBox="1">
            <a:spLocks noChangeArrowheads="1"/>
          </p:cNvSpPr>
          <p:nvPr/>
        </p:nvSpPr>
        <p:spPr bwMode="auto">
          <a:xfrm>
            <a:off x="6456363" y="3429001"/>
            <a:ext cx="299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defTabSz="4572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fi-FI"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Co-operating/compromising</a:t>
            </a:r>
            <a:endParaRPr kumimoji="0" lang="en-US"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Effect transition="in" filter="blinds(horizontal)">
                                      <p:cBhvr>
                                        <p:cTn id="12" dur="500"/>
                                        <p:tgtEl>
                                          <p:spTgt spid="163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6"/>
                                        </p:tgtEl>
                                        <p:attrNameLst>
                                          <p:attrName>style.visibility</p:attrName>
                                        </p:attrNameLst>
                                      </p:cBhvr>
                                      <p:to>
                                        <p:strVal val="visible"/>
                                      </p:to>
                                    </p:set>
                                    <p:animEffect transition="in" filter="blinds(horizontal)">
                                      <p:cBhvr>
                                        <p:cTn id="17" dur="500"/>
                                        <p:tgtEl>
                                          <p:spTgt spid="163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99"/>
                                        </p:tgtEl>
                                        <p:attrNameLst>
                                          <p:attrName>style.visibility</p:attrName>
                                        </p:attrNameLst>
                                      </p:cBhvr>
                                      <p:to>
                                        <p:strVal val="visible"/>
                                      </p:to>
                                    </p:set>
                                    <p:animEffect transition="in" filter="blinds(horizontal)">
                                      <p:cBhvr>
                                        <p:cTn id="22" dur="500"/>
                                        <p:tgtEl>
                                          <p:spTgt spid="163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8"/>
                                        </p:tgtEl>
                                        <p:attrNameLst>
                                          <p:attrName>style.visibility</p:attrName>
                                        </p:attrNameLst>
                                      </p:cBhvr>
                                      <p:to>
                                        <p:strVal val="visible"/>
                                      </p:to>
                                    </p:set>
                                    <p:animEffect transition="in" filter="blinds(horizontal)">
                                      <p:cBhvr>
                                        <p:cTn id="27"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16396" grpId="0"/>
      <p:bldP spid="16397" grpId="0"/>
      <p:bldP spid="16398" grpId="0"/>
      <p:bldP spid="163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a:extLst>
              <a:ext uri="{FF2B5EF4-FFF2-40B4-BE49-F238E27FC236}">
                <a16:creationId xmlns:a16="http://schemas.microsoft.com/office/drawing/2014/main" id="{57A115FB-A145-4814-A487-5AFC4092A9F5}"/>
              </a:ext>
            </a:extLst>
          </p:cNvPr>
          <p:cNvSpPr>
            <a:spLocks noChangeShapeType="1"/>
          </p:cNvSpPr>
          <p:nvPr/>
        </p:nvSpPr>
        <p:spPr bwMode="auto">
          <a:xfrm flipH="1">
            <a:off x="2285999" y="2005446"/>
            <a:ext cx="2590800" cy="434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7" name="Line 3">
            <a:extLst>
              <a:ext uri="{FF2B5EF4-FFF2-40B4-BE49-F238E27FC236}">
                <a16:creationId xmlns:a16="http://schemas.microsoft.com/office/drawing/2014/main" id="{65B57B1F-CAEE-48DC-9FF0-C7E9DD090944}"/>
              </a:ext>
            </a:extLst>
          </p:cNvPr>
          <p:cNvSpPr>
            <a:spLocks noChangeShapeType="1"/>
          </p:cNvSpPr>
          <p:nvPr/>
        </p:nvSpPr>
        <p:spPr bwMode="auto">
          <a:xfrm flipH="1">
            <a:off x="5562599" y="2005446"/>
            <a:ext cx="220980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8" name="Line 4">
            <a:extLst>
              <a:ext uri="{FF2B5EF4-FFF2-40B4-BE49-F238E27FC236}">
                <a16:creationId xmlns:a16="http://schemas.microsoft.com/office/drawing/2014/main" id="{2C0C2696-E5BB-4E7F-92B1-6EA166BC01D8}"/>
              </a:ext>
            </a:extLst>
          </p:cNvPr>
          <p:cNvSpPr>
            <a:spLocks noChangeShapeType="1"/>
          </p:cNvSpPr>
          <p:nvPr/>
        </p:nvSpPr>
        <p:spPr bwMode="auto">
          <a:xfrm>
            <a:off x="4887912" y="2005446"/>
            <a:ext cx="205740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29" name="Line 5" descr="A diagram describing the difference of positions, interests and solutions. Positions can be far away, but they are only the tops of hills, which are connected in the bottom.  The intersecting interests help us find solutions.">
            <a:extLst>
              <a:ext uri="{FF2B5EF4-FFF2-40B4-BE49-F238E27FC236}">
                <a16:creationId xmlns:a16="http://schemas.microsoft.com/office/drawing/2014/main" id="{D9D6047A-F2B1-45B1-A380-C3CC474092EC}"/>
              </a:ext>
            </a:extLst>
          </p:cNvPr>
          <p:cNvSpPr>
            <a:spLocks noChangeShapeType="1"/>
          </p:cNvSpPr>
          <p:nvPr/>
        </p:nvSpPr>
        <p:spPr bwMode="auto">
          <a:xfrm>
            <a:off x="7772399" y="2005446"/>
            <a:ext cx="2438400" cy="434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30" name="Line 6">
            <a:extLst>
              <a:ext uri="{FF2B5EF4-FFF2-40B4-BE49-F238E27FC236}">
                <a16:creationId xmlns:a16="http://schemas.microsoft.com/office/drawing/2014/main" id="{C8E879D8-1423-4C36-8C48-87DA6C9B7B44}"/>
              </a:ext>
            </a:extLst>
          </p:cNvPr>
          <p:cNvSpPr>
            <a:spLocks noChangeShapeType="1"/>
          </p:cNvSpPr>
          <p:nvPr/>
        </p:nvSpPr>
        <p:spPr bwMode="auto">
          <a:xfrm>
            <a:off x="2666999" y="5739246"/>
            <a:ext cx="723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31" name="Line 7">
            <a:extLst>
              <a:ext uri="{FF2B5EF4-FFF2-40B4-BE49-F238E27FC236}">
                <a16:creationId xmlns:a16="http://schemas.microsoft.com/office/drawing/2014/main" id="{5FD4C40C-C439-4791-BDEB-DB62C5EAF12F}"/>
              </a:ext>
            </a:extLst>
          </p:cNvPr>
          <p:cNvSpPr>
            <a:spLocks noChangeShapeType="1"/>
          </p:cNvSpPr>
          <p:nvPr/>
        </p:nvSpPr>
        <p:spPr bwMode="auto">
          <a:xfrm>
            <a:off x="2285999" y="6348846"/>
            <a:ext cx="792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32" name="Text Box 8">
            <a:extLst>
              <a:ext uri="{FF2B5EF4-FFF2-40B4-BE49-F238E27FC236}">
                <a16:creationId xmlns:a16="http://schemas.microsoft.com/office/drawing/2014/main" id="{5C0535F9-2202-48B8-9D02-77EC06A9081D}"/>
              </a:ext>
            </a:extLst>
          </p:cNvPr>
          <p:cNvSpPr txBox="1">
            <a:spLocks noChangeArrowheads="1"/>
          </p:cNvSpPr>
          <p:nvPr/>
        </p:nvSpPr>
        <p:spPr bwMode="auto">
          <a:xfrm>
            <a:off x="646109" y="2216259"/>
            <a:ext cx="188436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it-IT" altLang="fi-FI" sz="2800" dirty="0">
                <a:solidFill>
                  <a:srgbClr val="000000"/>
                </a:solidFill>
                <a:latin typeface="+mn-lt"/>
              </a:rPr>
              <a:t>Posizioni
Interessi e
Soluzioni</a:t>
            </a:r>
            <a:endParaRPr kumimoji="0" lang="it-IT" altLang="fi-FI" sz="2800" b="0" i="0" u="none" strike="noStrike" kern="1200" cap="none" spc="0" normalizeH="0" baseline="0" dirty="0">
              <a:ln>
                <a:noFill/>
              </a:ln>
              <a:solidFill>
                <a:srgbClr val="000000"/>
              </a:solidFill>
              <a:effectLst/>
              <a:uLnTx/>
              <a:uFillTx/>
              <a:latin typeface="+mn-lt"/>
              <a:ea typeface="+mn-ea"/>
              <a:cs typeface="+mn-cs"/>
            </a:endParaRPr>
          </a:p>
        </p:txBody>
      </p:sp>
      <p:sp>
        <p:nvSpPr>
          <p:cNvPr id="26633" name="Text Box 9">
            <a:extLst>
              <a:ext uri="{FF2B5EF4-FFF2-40B4-BE49-F238E27FC236}">
                <a16:creationId xmlns:a16="http://schemas.microsoft.com/office/drawing/2014/main" id="{C3932F9A-4497-4F1A-80FA-AFB118E6C421}"/>
              </a:ext>
            </a:extLst>
          </p:cNvPr>
          <p:cNvSpPr txBox="1">
            <a:spLocks noChangeArrowheads="1"/>
          </p:cNvSpPr>
          <p:nvPr/>
        </p:nvSpPr>
        <p:spPr bwMode="auto">
          <a:xfrm>
            <a:off x="4083050" y="1132610"/>
            <a:ext cx="16632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Posizione A</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34" name="Text Box 10">
            <a:extLst>
              <a:ext uri="{FF2B5EF4-FFF2-40B4-BE49-F238E27FC236}">
                <a16:creationId xmlns:a16="http://schemas.microsoft.com/office/drawing/2014/main" id="{329EE855-2FE9-4B85-8C47-02FA3C7FAE09}"/>
              </a:ext>
            </a:extLst>
          </p:cNvPr>
          <p:cNvSpPr txBox="1">
            <a:spLocks noChangeArrowheads="1"/>
          </p:cNvSpPr>
          <p:nvPr/>
        </p:nvSpPr>
        <p:spPr bwMode="auto">
          <a:xfrm>
            <a:off x="6974617" y="1064713"/>
            <a:ext cx="15955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Posizione B</a:t>
            </a:r>
            <a:endParaRPr kumimoji="0" lang="en-GB" altLang="fi-FI"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26635" name="Text Box 11">
            <a:extLst>
              <a:ext uri="{FF2B5EF4-FFF2-40B4-BE49-F238E27FC236}">
                <a16:creationId xmlns:a16="http://schemas.microsoft.com/office/drawing/2014/main" id="{7392BF39-A561-4276-82C9-6FE082441825}"/>
              </a:ext>
            </a:extLst>
          </p:cNvPr>
          <p:cNvSpPr txBox="1">
            <a:spLocks noChangeArrowheads="1"/>
          </p:cNvSpPr>
          <p:nvPr/>
        </p:nvSpPr>
        <p:spPr bwMode="auto">
          <a:xfrm>
            <a:off x="4222171" y="2889435"/>
            <a:ext cx="1276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Posizioni</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36" name="Text Box 12">
            <a:extLst>
              <a:ext uri="{FF2B5EF4-FFF2-40B4-BE49-F238E27FC236}">
                <a16:creationId xmlns:a16="http://schemas.microsoft.com/office/drawing/2014/main" id="{CFE7E677-0824-4C72-B2EC-5048362C36FD}"/>
              </a:ext>
            </a:extLst>
          </p:cNvPr>
          <p:cNvSpPr txBox="1">
            <a:spLocks noChangeArrowheads="1"/>
          </p:cNvSpPr>
          <p:nvPr/>
        </p:nvSpPr>
        <p:spPr bwMode="auto">
          <a:xfrm>
            <a:off x="7134114" y="2907800"/>
            <a:ext cx="12765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Posizioni</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37" name="Text Box 13">
            <a:extLst>
              <a:ext uri="{FF2B5EF4-FFF2-40B4-BE49-F238E27FC236}">
                <a16:creationId xmlns:a16="http://schemas.microsoft.com/office/drawing/2014/main" id="{70BA384C-BFF6-4E61-9064-40403F1B1894}"/>
              </a:ext>
            </a:extLst>
          </p:cNvPr>
          <p:cNvSpPr txBox="1">
            <a:spLocks noChangeArrowheads="1"/>
          </p:cNvSpPr>
          <p:nvPr/>
        </p:nvSpPr>
        <p:spPr bwMode="auto">
          <a:xfrm>
            <a:off x="3422873" y="4453804"/>
            <a:ext cx="21747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it-IT" altLang="fi-FI" sz="2400" dirty="0">
                <a:solidFill>
                  <a:srgbClr val="000000"/>
                </a:solidFill>
                <a:latin typeface="+mn-lt"/>
              </a:rPr>
              <a:t>cultura
valori
vista del mondo</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38" name="Text Box 14">
            <a:extLst>
              <a:ext uri="{FF2B5EF4-FFF2-40B4-BE49-F238E27FC236}">
                <a16:creationId xmlns:a16="http://schemas.microsoft.com/office/drawing/2014/main" id="{BFB51E1D-17CC-48B3-8A7F-1B8ED74F591F}"/>
              </a:ext>
            </a:extLst>
          </p:cNvPr>
          <p:cNvSpPr txBox="1">
            <a:spLocks noChangeArrowheads="1"/>
          </p:cNvSpPr>
          <p:nvPr/>
        </p:nvSpPr>
        <p:spPr bwMode="auto">
          <a:xfrm>
            <a:off x="7035822" y="3456847"/>
            <a:ext cx="15776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algn="ctr" defTabSz="457200">
              <a:defRPr/>
            </a:pPr>
            <a:r>
              <a:rPr lang="fi-FI" altLang="fi-FI" sz="2400" dirty="0">
                <a:solidFill>
                  <a:srgbClr val="000000"/>
                </a:solidFill>
                <a:latin typeface="+mn-lt"/>
              </a:rPr>
              <a:t>Alcun interesse</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39" name="Text Box 15">
            <a:extLst>
              <a:ext uri="{FF2B5EF4-FFF2-40B4-BE49-F238E27FC236}">
                <a16:creationId xmlns:a16="http://schemas.microsoft.com/office/drawing/2014/main" id="{8D5E4846-BBE5-4DD9-BBAB-BBB3F7D54E6A}"/>
              </a:ext>
            </a:extLst>
          </p:cNvPr>
          <p:cNvSpPr txBox="1">
            <a:spLocks noChangeArrowheads="1"/>
          </p:cNvSpPr>
          <p:nvPr/>
        </p:nvSpPr>
        <p:spPr bwMode="auto">
          <a:xfrm>
            <a:off x="3821735" y="3470408"/>
            <a:ext cx="20024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algn="ctr" defTabSz="457200">
              <a:defRPr/>
            </a:pPr>
            <a:r>
              <a:rPr lang="fi-FI" altLang="fi-FI" sz="2400" dirty="0">
                <a:solidFill>
                  <a:srgbClr val="000000"/>
                </a:solidFill>
                <a:latin typeface="+mn-lt"/>
              </a:rPr>
              <a:t>Alcun interesse</a:t>
            </a:r>
            <a:endParaRPr kumimoji="0" lang="en-GB" altLang="fi-FI"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26640" name="Text Box 16">
            <a:extLst>
              <a:ext uri="{FF2B5EF4-FFF2-40B4-BE49-F238E27FC236}">
                <a16:creationId xmlns:a16="http://schemas.microsoft.com/office/drawing/2014/main" id="{A46EB314-0A38-4FED-8382-76A55431C907}"/>
              </a:ext>
            </a:extLst>
          </p:cNvPr>
          <p:cNvSpPr txBox="1">
            <a:spLocks noChangeArrowheads="1"/>
          </p:cNvSpPr>
          <p:nvPr/>
        </p:nvSpPr>
        <p:spPr bwMode="auto">
          <a:xfrm>
            <a:off x="7323300" y="4453803"/>
            <a:ext cx="21747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it-IT" altLang="fi-FI" sz="2400" dirty="0">
                <a:solidFill>
                  <a:srgbClr val="000000"/>
                </a:solidFill>
                <a:latin typeface="+mn-lt"/>
              </a:rPr>
              <a:t>cultura
valori
vista del mondo</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41" name="Text Box 17">
            <a:extLst>
              <a:ext uri="{FF2B5EF4-FFF2-40B4-BE49-F238E27FC236}">
                <a16:creationId xmlns:a16="http://schemas.microsoft.com/office/drawing/2014/main" id="{739BE42D-3755-4354-8FD2-3DEEA35C4B65}"/>
              </a:ext>
            </a:extLst>
          </p:cNvPr>
          <p:cNvSpPr txBox="1">
            <a:spLocks noChangeArrowheads="1"/>
          </p:cNvSpPr>
          <p:nvPr/>
        </p:nvSpPr>
        <p:spPr bwMode="auto">
          <a:xfrm>
            <a:off x="5650907" y="4797550"/>
            <a:ext cx="13189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comune
interesse</a:t>
            </a:r>
            <a:endParaRPr kumimoji="0" lang="en-GB" altLang="fi-FI" sz="2400" b="0" i="0" u="none" strike="noStrike" kern="1200" cap="none" spc="0" normalizeH="0" baseline="0" noProof="0" dirty="0">
              <a:ln>
                <a:noFill/>
              </a:ln>
              <a:solidFill>
                <a:srgbClr val="000000"/>
              </a:solidFill>
              <a:effectLst/>
              <a:uLnTx/>
              <a:uFillTx/>
              <a:latin typeface="+mn-lt"/>
            </a:endParaRPr>
          </a:p>
        </p:txBody>
      </p:sp>
      <p:sp>
        <p:nvSpPr>
          <p:cNvPr id="26642" name="Text Box 18">
            <a:extLst>
              <a:ext uri="{FF2B5EF4-FFF2-40B4-BE49-F238E27FC236}">
                <a16:creationId xmlns:a16="http://schemas.microsoft.com/office/drawing/2014/main" id="{CD893D90-352F-4293-A1E1-19A77E0ED71E}"/>
              </a:ext>
            </a:extLst>
          </p:cNvPr>
          <p:cNvSpPr txBox="1">
            <a:spLocks noChangeArrowheads="1"/>
          </p:cNvSpPr>
          <p:nvPr/>
        </p:nvSpPr>
        <p:spPr bwMode="auto">
          <a:xfrm>
            <a:off x="5562599" y="5891646"/>
            <a:ext cx="1311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0" defTabSz="457200">
              <a:defRPr/>
            </a:pPr>
            <a:r>
              <a:rPr lang="fi-FI" altLang="fi-FI" sz="2400" dirty="0">
                <a:solidFill>
                  <a:srgbClr val="000000"/>
                </a:solidFill>
                <a:latin typeface="+mn-lt"/>
              </a:rPr>
              <a:t>soluzioni</a:t>
            </a:r>
            <a:endParaRPr kumimoji="0" lang="en-GB" altLang="fi-FI" sz="2400" b="0" i="0" u="none" strike="noStrike" kern="1200" cap="none" spc="0" normalizeH="0" baseline="0" noProof="0" dirty="0">
              <a:ln>
                <a:noFill/>
              </a:ln>
              <a:solidFill>
                <a:srgbClr val="000000"/>
              </a:solidFill>
              <a:effectLst/>
              <a:uLnTx/>
              <a:uFillTx/>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230</Words>
  <Application>Microsoft Office PowerPoint</Application>
  <PresentationFormat>Widescreen</PresentationFormat>
  <Paragraphs>64</Paragraphs>
  <Slides>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Arial</vt:lpstr>
      <vt:lpstr>Calibri</vt:lpstr>
      <vt:lpstr>Calibri Light</vt:lpstr>
      <vt:lpstr>1_Office Theme</vt:lpstr>
      <vt:lpstr>Presentazione standard di PowerPoint</vt:lpstr>
      <vt:lpstr>Comprendere controversie e conflitti</vt:lpstr>
      <vt:lpstr>Tutti guardiamo i fenomeni da una certa prospettiva</vt:lpstr>
      <vt:lpstr>Cause di controversia </vt:lpstr>
      <vt:lpstr>Dimensioni del conflitto</vt:lpstr>
      <vt:lpstr>Scelte strategiche o stili di conflitto</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Eveliina Asikainen (TAMK)</dc:creator>
  <cp:lastModifiedBy>Susana Remotti</cp:lastModifiedBy>
  <cp:revision>10</cp:revision>
  <dcterms:created xsi:type="dcterms:W3CDTF">2022-02-24T13:11:38Z</dcterms:created>
  <dcterms:modified xsi:type="dcterms:W3CDTF">2022-07-21T08:53:46Z</dcterms:modified>
</cp:coreProperties>
</file>