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34"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DsmV6GyvFrEbVn+Gb+XLwRHlc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a:t>We have many roles as citizens and consumers. We make decisions, vote decision makers, campaign, buy, recycle or not. There can be discusison during this slide.</a:t>
            </a:r>
            <a:endParaRPr/>
          </a:p>
        </p:txBody>
      </p:sp>
      <p:sp>
        <p:nvSpPr>
          <p:cNvPr id="111" name="Google Shape;11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05:notes"/>
          <p:cNvSpPr txBox="1">
            <a:spLocks noGrp="1"/>
          </p:cNvSpPr>
          <p:nvPr>
            <p:ph type="body" idx="1"/>
          </p:nvPr>
        </p:nvSpPr>
        <p:spPr>
          <a:xfrm>
            <a:off x="710248" y="4925407"/>
            <a:ext cx="5681980" cy="4029879"/>
          </a:xfrm>
          <a:prstGeom prst="rect">
            <a:avLst/>
          </a:prstGeom>
        </p:spPr>
        <p:txBody>
          <a:bodyPr spcFirstLastPara="1" wrap="square" lIns="99050" tIns="49525" rIns="99050" bIns="49525" anchor="t" anchorCtr="0">
            <a:noAutofit/>
          </a:bodyPr>
          <a:lstStyle/>
          <a:p>
            <a:pPr marL="0" lvl="0" indent="0" algn="l" rtl="0">
              <a:spcBef>
                <a:spcPts val="0"/>
              </a:spcBef>
              <a:spcAft>
                <a:spcPts val="0"/>
              </a:spcAft>
              <a:buNone/>
            </a:pPr>
            <a:endParaRPr/>
          </a:p>
        </p:txBody>
      </p:sp>
      <p:sp>
        <p:nvSpPr>
          <p:cNvPr id="763" name="Google Shape;763;p105: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8"/>
          <p:cNvSpPr txBox="1">
            <a:spLocks noGrp="1"/>
          </p:cNvSpPr>
          <p:nvPr>
            <p:ph type="ctrTitle"/>
          </p:nvPr>
        </p:nvSpPr>
        <p:spPr>
          <a:xfrm>
            <a:off x="1524000" y="1644867"/>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subTitle" idx="1"/>
          </p:nvPr>
        </p:nvSpPr>
        <p:spPr>
          <a:xfrm>
            <a:off x="1524000" y="4124542"/>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28"/>
          <p:cNvSpPr txBox="1">
            <a:spLocks noGrp="1"/>
          </p:cNvSpPr>
          <p:nvPr>
            <p:ph type="title"/>
          </p:nvPr>
        </p:nvSpPr>
        <p:spPr>
          <a:xfrm>
            <a:off x="838200" y="146871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8"/>
          <p:cNvSpPr txBox="1">
            <a:spLocks noGrp="1"/>
          </p:cNvSpPr>
          <p:nvPr>
            <p:ph type="body" idx="1"/>
          </p:nvPr>
        </p:nvSpPr>
        <p:spPr>
          <a:xfrm rot="5400000">
            <a:off x="4410649" y="-766188"/>
            <a:ext cx="3370701"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29"/>
          <p:cNvSpPr txBox="1">
            <a:spLocks noGrp="1"/>
          </p:cNvSpPr>
          <p:nvPr>
            <p:ph type="title"/>
          </p:nvPr>
        </p:nvSpPr>
        <p:spPr>
          <a:xfrm rot="5400000">
            <a:off x="7767297" y="2590460"/>
            <a:ext cx="4544106"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9"/>
          <p:cNvSpPr txBox="1">
            <a:spLocks noGrp="1"/>
          </p:cNvSpPr>
          <p:nvPr>
            <p:ph type="body" idx="1"/>
          </p:nvPr>
        </p:nvSpPr>
        <p:spPr>
          <a:xfrm rot="5400000">
            <a:off x="2433297" y="37760"/>
            <a:ext cx="4544106"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ing FI - purple">
  <p:cSld name="Ending FI - purple">
    <p:bg>
      <p:bgPr>
        <a:solidFill>
          <a:schemeClr val="lt1"/>
        </a:solidFill>
        <a:effectLst/>
      </p:bgPr>
    </p:bg>
    <p:spTree>
      <p:nvGrpSpPr>
        <p:cNvPr id="1" name="Shape 44"/>
        <p:cNvGrpSpPr/>
        <p:nvPr/>
      </p:nvGrpSpPr>
      <p:grpSpPr>
        <a:xfrm>
          <a:off x="0" y="0"/>
          <a:ext cx="0" cy="0"/>
          <a:chOff x="0" y="0"/>
          <a:chExt cx="0" cy="0"/>
        </a:xfrm>
      </p:grpSpPr>
      <p:sp>
        <p:nvSpPr>
          <p:cNvPr id="45" name="Google Shape;45;p112"/>
          <p:cNvSpPr txBox="1"/>
          <p:nvPr/>
        </p:nvSpPr>
        <p:spPr>
          <a:xfrm>
            <a:off x="5794795" y="3202211"/>
            <a:ext cx="3758780" cy="1477328"/>
          </a:xfrm>
          <a:prstGeom prst="rect">
            <a:avLst/>
          </a:prstGeom>
          <a:noFill/>
          <a:ln>
            <a:noFill/>
          </a:ln>
        </p:spPr>
        <p:txBody>
          <a:bodyPr spcFirstLastPara="1" wrap="square" lIns="91425" tIns="45700" rIns="91425" bIns="45700" anchor="b" anchorCtr="0">
            <a:spAutoFit/>
          </a:bodyPr>
          <a:lstStyle/>
          <a:p>
            <a:pPr marL="0" marR="0" lvl="0" indent="0" algn="l" rtl="0">
              <a:lnSpc>
                <a:spcPct val="96428"/>
              </a:lnSpc>
              <a:spcBef>
                <a:spcPts val="0"/>
              </a:spcBef>
              <a:spcAft>
                <a:spcPts val="0"/>
              </a:spcAft>
              <a:buNone/>
            </a:pPr>
            <a:r>
              <a:rPr lang="en-GB" sz="5600" b="1">
                <a:solidFill>
                  <a:schemeClr val="lt1"/>
                </a:solidFill>
                <a:latin typeface="Arial"/>
                <a:ea typeface="Arial"/>
                <a:cs typeface="Arial"/>
                <a:sym typeface="Arial"/>
              </a:rPr>
              <a:t>Ihminen</a:t>
            </a:r>
            <a:endParaRPr/>
          </a:p>
          <a:p>
            <a:pPr marL="0" marR="0" lvl="0" indent="0" algn="l" rtl="0">
              <a:lnSpc>
                <a:spcPct val="96428"/>
              </a:lnSpc>
              <a:spcBef>
                <a:spcPts val="0"/>
              </a:spcBef>
              <a:spcAft>
                <a:spcPts val="0"/>
              </a:spcAft>
              <a:buNone/>
            </a:pPr>
            <a:r>
              <a:rPr lang="en-GB" sz="5600" b="1">
                <a:solidFill>
                  <a:schemeClr val="lt1"/>
                </a:solidFill>
                <a:latin typeface="Arial"/>
                <a:ea typeface="Arial"/>
                <a:cs typeface="Arial"/>
                <a:sym typeface="Arial"/>
              </a:rPr>
              <a:t>ratkaisee.</a:t>
            </a:r>
            <a:endParaRPr sz="5600" b="1">
              <a:solidFill>
                <a:schemeClr val="lt1"/>
              </a:solidFill>
              <a:latin typeface="Arial"/>
              <a:ea typeface="Arial"/>
              <a:cs typeface="Arial"/>
              <a:sym typeface="Arial"/>
            </a:endParaRPr>
          </a:p>
        </p:txBody>
      </p:sp>
      <p:sp>
        <p:nvSpPr>
          <p:cNvPr id="46" name="Google Shape;46;p1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48" name="Google Shape;48;p112"/>
          <p:cNvPicPr preferRelativeResize="0"/>
          <p:nvPr/>
        </p:nvPicPr>
        <p:blipFill rotWithShape="1">
          <a:blip r:embed="rId2">
            <a:alphaModFix/>
          </a:blip>
          <a:srcRect r="11809"/>
          <a:stretch/>
        </p:blipFill>
        <p:spPr>
          <a:xfrm>
            <a:off x="0" y="0"/>
            <a:ext cx="12208933" cy="6240825"/>
          </a:xfrm>
          <a:prstGeom prst="rect">
            <a:avLst/>
          </a:prstGeom>
          <a:noFill/>
          <a:ln>
            <a:noFill/>
          </a:ln>
        </p:spPr>
      </p:pic>
      <p:pic>
        <p:nvPicPr>
          <p:cNvPr id="49" name="Google Shape;49;p112" descr="Packall_logo"/>
          <p:cNvPicPr preferRelativeResize="0"/>
          <p:nvPr/>
        </p:nvPicPr>
        <p:blipFill rotWithShape="1">
          <a:blip r:embed="rId3">
            <a:alphaModFix/>
          </a:blip>
          <a:srcRect/>
          <a:stretch/>
        </p:blipFill>
        <p:spPr>
          <a:xfrm>
            <a:off x="268590" y="117181"/>
            <a:ext cx="7020518" cy="2417566"/>
          </a:xfrm>
          <a:prstGeom prst="rect">
            <a:avLst/>
          </a:prstGeom>
          <a:noFill/>
          <a:ln>
            <a:noFill/>
          </a:ln>
        </p:spPr>
      </p:pic>
      <p:pic>
        <p:nvPicPr>
          <p:cNvPr id="50" name="Google Shape;50;p112" descr="Co-funded by the Erasmus"/>
          <p:cNvPicPr preferRelativeResize="0"/>
          <p:nvPr/>
        </p:nvPicPr>
        <p:blipFill rotWithShape="1">
          <a:blip r:embed="rId4">
            <a:alphaModFix/>
          </a:blip>
          <a:srcRect r="24555"/>
          <a:stretch/>
        </p:blipFill>
        <p:spPr>
          <a:xfrm>
            <a:off x="268590" y="6188573"/>
            <a:ext cx="2510820" cy="683233"/>
          </a:xfrm>
          <a:prstGeom prst="rect">
            <a:avLst/>
          </a:prstGeom>
          <a:noFill/>
          <a:ln>
            <a:noFill/>
          </a:ln>
        </p:spPr>
      </p:pic>
      <p:grpSp>
        <p:nvGrpSpPr>
          <p:cNvPr id="51" name="Google Shape;51;p112"/>
          <p:cNvGrpSpPr/>
          <p:nvPr/>
        </p:nvGrpSpPr>
        <p:grpSpPr>
          <a:xfrm>
            <a:off x="882690" y="3537963"/>
            <a:ext cx="6689016" cy="1495608"/>
            <a:chOff x="637238" y="3384637"/>
            <a:chExt cx="6689016" cy="1495608"/>
          </a:xfrm>
        </p:grpSpPr>
        <p:pic>
          <p:nvPicPr>
            <p:cNvPr id="52" name="Google Shape;52;p112"/>
            <p:cNvPicPr preferRelativeResize="0"/>
            <p:nvPr/>
          </p:nvPicPr>
          <p:blipFill rotWithShape="1">
            <a:blip r:embed="rId5">
              <a:alphaModFix/>
            </a:blip>
            <a:srcRect/>
            <a:stretch/>
          </p:blipFill>
          <p:spPr>
            <a:xfrm>
              <a:off x="4626950" y="3384637"/>
              <a:ext cx="547594" cy="864989"/>
            </a:xfrm>
            <a:prstGeom prst="rect">
              <a:avLst/>
            </a:prstGeom>
            <a:noFill/>
            <a:ln>
              <a:noFill/>
            </a:ln>
          </p:spPr>
        </p:pic>
        <p:pic>
          <p:nvPicPr>
            <p:cNvPr id="53" name="Google Shape;53;p112"/>
            <p:cNvPicPr preferRelativeResize="0"/>
            <p:nvPr/>
          </p:nvPicPr>
          <p:blipFill rotWithShape="1">
            <a:blip r:embed="rId6">
              <a:alphaModFix/>
            </a:blip>
            <a:srcRect/>
            <a:stretch/>
          </p:blipFill>
          <p:spPr>
            <a:xfrm>
              <a:off x="637238" y="3516001"/>
              <a:ext cx="1846995" cy="732119"/>
            </a:xfrm>
            <a:prstGeom prst="rect">
              <a:avLst/>
            </a:prstGeom>
            <a:noFill/>
            <a:ln>
              <a:noFill/>
            </a:ln>
          </p:spPr>
        </p:pic>
        <p:pic>
          <p:nvPicPr>
            <p:cNvPr id="54" name="Google Shape;54;p112"/>
            <p:cNvPicPr preferRelativeResize="0"/>
            <p:nvPr/>
          </p:nvPicPr>
          <p:blipFill rotWithShape="1">
            <a:blip r:embed="rId7">
              <a:alphaModFix/>
            </a:blip>
            <a:srcRect l="12506" t="27690" r="12654" b="26917"/>
            <a:stretch/>
          </p:blipFill>
          <p:spPr>
            <a:xfrm>
              <a:off x="1091024" y="4334157"/>
              <a:ext cx="1060681" cy="471414"/>
            </a:xfrm>
            <a:prstGeom prst="rect">
              <a:avLst/>
            </a:prstGeom>
            <a:noFill/>
            <a:ln>
              <a:noFill/>
            </a:ln>
          </p:spPr>
        </p:pic>
        <p:pic>
          <p:nvPicPr>
            <p:cNvPr id="55" name="Google Shape;55;p112"/>
            <p:cNvPicPr preferRelativeResize="0"/>
            <p:nvPr/>
          </p:nvPicPr>
          <p:blipFill rotWithShape="1">
            <a:blip r:embed="rId8">
              <a:alphaModFix/>
            </a:blip>
            <a:srcRect/>
            <a:stretch/>
          </p:blipFill>
          <p:spPr>
            <a:xfrm>
              <a:off x="5617925" y="4351521"/>
              <a:ext cx="1708329" cy="528724"/>
            </a:xfrm>
            <a:prstGeom prst="rect">
              <a:avLst/>
            </a:prstGeom>
            <a:noFill/>
            <a:ln>
              <a:noFill/>
            </a:ln>
          </p:spPr>
        </p:pic>
        <p:pic>
          <p:nvPicPr>
            <p:cNvPr id="56" name="Google Shape;56;p112"/>
            <p:cNvPicPr preferRelativeResize="0"/>
            <p:nvPr/>
          </p:nvPicPr>
          <p:blipFill rotWithShape="1">
            <a:blip r:embed="rId9">
              <a:alphaModFix/>
            </a:blip>
            <a:srcRect/>
            <a:stretch/>
          </p:blipFill>
          <p:spPr>
            <a:xfrm>
              <a:off x="2840506" y="4384876"/>
              <a:ext cx="1179010" cy="416691"/>
            </a:xfrm>
            <a:prstGeom prst="rect">
              <a:avLst/>
            </a:prstGeom>
            <a:noFill/>
            <a:ln>
              <a:noFill/>
            </a:ln>
          </p:spPr>
        </p:pic>
        <p:pic>
          <p:nvPicPr>
            <p:cNvPr id="57" name="Google Shape;57;p112"/>
            <p:cNvPicPr preferRelativeResize="0"/>
            <p:nvPr/>
          </p:nvPicPr>
          <p:blipFill rotWithShape="1">
            <a:blip r:embed="rId10">
              <a:alphaModFix/>
            </a:blip>
            <a:srcRect/>
            <a:stretch/>
          </p:blipFill>
          <p:spPr>
            <a:xfrm>
              <a:off x="4392265" y="4398943"/>
              <a:ext cx="1025527" cy="341842"/>
            </a:xfrm>
            <a:prstGeom prst="rect">
              <a:avLst/>
            </a:prstGeom>
            <a:noFill/>
            <a:ln>
              <a:noFill/>
            </a:ln>
          </p:spPr>
        </p:pic>
        <p:pic>
          <p:nvPicPr>
            <p:cNvPr id="58" name="Google Shape;58;p112"/>
            <p:cNvPicPr preferRelativeResize="0"/>
            <p:nvPr/>
          </p:nvPicPr>
          <p:blipFill rotWithShape="1">
            <a:blip r:embed="rId11">
              <a:alphaModFix/>
            </a:blip>
            <a:srcRect/>
            <a:stretch/>
          </p:blipFill>
          <p:spPr>
            <a:xfrm>
              <a:off x="2611291" y="3552169"/>
              <a:ext cx="1637441" cy="645829"/>
            </a:xfrm>
            <a:prstGeom prst="rect">
              <a:avLst/>
            </a:prstGeom>
            <a:noFill/>
            <a:ln>
              <a:noFill/>
            </a:ln>
          </p:spPr>
        </p:pic>
        <p:pic>
          <p:nvPicPr>
            <p:cNvPr id="59" name="Google Shape;59;p112"/>
            <p:cNvPicPr preferRelativeResize="0"/>
            <p:nvPr/>
          </p:nvPicPr>
          <p:blipFill rotWithShape="1">
            <a:blip r:embed="rId12">
              <a:alphaModFix/>
            </a:blip>
            <a:srcRect/>
            <a:stretch/>
          </p:blipFill>
          <p:spPr>
            <a:xfrm>
              <a:off x="5768032" y="3454004"/>
              <a:ext cx="1521076" cy="856111"/>
            </a:xfrm>
            <a:prstGeom prst="rect">
              <a:avLst/>
            </a:prstGeom>
            <a:noFill/>
            <a:ln>
              <a:noFill/>
            </a:ln>
          </p:spPr>
        </p:pic>
      </p:grpSp>
      <p:pic>
        <p:nvPicPr>
          <p:cNvPr id="60" name="Google Shape;60;p112" descr="CC_logo"/>
          <p:cNvPicPr preferRelativeResize="0"/>
          <p:nvPr/>
        </p:nvPicPr>
        <p:blipFill rotWithShape="1">
          <a:blip r:embed="rId13">
            <a:alphaModFix/>
          </a:blip>
          <a:srcRect/>
          <a:stretch/>
        </p:blipFill>
        <p:spPr>
          <a:xfrm>
            <a:off x="402358" y="5683623"/>
            <a:ext cx="1181663" cy="412093"/>
          </a:xfrm>
          <a:prstGeom prst="rect">
            <a:avLst/>
          </a:prstGeom>
          <a:noFill/>
          <a:ln>
            <a:noFill/>
          </a:ln>
        </p:spPr>
      </p:pic>
      <p:sp>
        <p:nvSpPr>
          <p:cNvPr id="61" name="Google Shape;61;p112"/>
          <p:cNvSpPr/>
          <p:nvPr/>
        </p:nvSpPr>
        <p:spPr>
          <a:xfrm>
            <a:off x="9618133" y="6240825"/>
            <a:ext cx="2861734" cy="8627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 name="Google Shape;62;p112"/>
          <p:cNvSpPr/>
          <p:nvPr/>
        </p:nvSpPr>
        <p:spPr>
          <a:xfrm>
            <a:off x="2856743" y="6315928"/>
            <a:ext cx="5245101"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project has been funded from the European Commission.</a:t>
            </a:r>
            <a:endParaRPr/>
          </a:p>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publication [communication] reflects the views of only of the author, and the Commission cannot be held responsible for any use which may be made of the information contained therein.</a:t>
            </a:r>
            <a:endParaRPr/>
          </a:p>
        </p:txBody>
      </p:sp>
    </p:spTree>
    <p:extLst>
      <p:ext uri="{BB962C8B-B14F-4D97-AF65-F5344CB8AC3E}">
        <p14:creationId xmlns:p14="http://schemas.microsoft.com/office/powerpoint/2010/main" val="188744374"/>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838200" y="146871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838200" y="2794273"/>
            <a:ext cx="5181600" cy="33826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0"/>
          <p:cNvSpPr txBox="1">
            <a:spLocks noGrp="1"/>
          </p:cNvSpPr>
          <p:nvPr>
            <p:ph type="body" idx="2"/>
          </p:nvPr>
        </p:nvSpPr>
        <p:spPr>
          <a:xfrm>
            <a:off x="6172200" y="2794273"/>
            <a:ext cx="5181600" cy="33826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838200" y="146871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1"/>
          <p:cNvSpPr txBox="1">
            <a:spLocks noGrp="1"/>
          </p:cNvSpPr>
          <p:nvPr>
            <p:ph type="body" idx="1"/>
          </p:nvPr>
        </p:nvSpPr>
        <p:spPr>
          <a:xfrm>
            <a:off x="838200" y="2806261"/>
            <a:ext cx="10515600" cy="33707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23"/>
          <p:cNvSpPr txBox="1">
            <a:spLocks noGrp="1"/>
          </p:cNvSpPr>
          <p:nvPr>
            <p:ph type="title"/>
          </p:nvPr>
        </p:nvSpPr>
        <p:spPr>
          <a:xfrm>
            <a:off x="838200" y="146871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839788" y="1417349"/>
            <a:ext cx="10515600" cy="11224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5"/>
          <p:cNvSpPr txBox="1">
            <a:spLocks noGrp="1"/>
          </p:cNvSpPr>
          <p:nvPr>
            <p:ph type="body" idx="1"/>
          </p:nvPr>
        </p:nvSpPr>
        <p:spPr>
          <a:xfrm>
            <a:off x="839788" y="2656505"/>
            <a:ext cx="5157787" cy="69764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25"/>
          <p:cNvSpPr txBox="1">
            <a:spLocks noGrp="1"/>
          </p:cNvSpPr>
          <p:nvPr>
            <p:ph type="body" idx="2"/>
          </p:nvPr>
        </p:nvSpPr>
        <p:spPr>
          <a:xfrm>
            <a:off x="839788" y="3428999"/>
            <a:ext cx="5157787" cy="27606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body" idx="3"/>
          </p:nvPr>
        </p:nvSpPr>
        <p:spPr>
          <a:xfrm>
            <a:off x="6172200" y="2656505"/>
            <a:ext cx="5183188" cy="69764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25"/>
          <p:cNvSpPr txBox="1">
            <a:spLocks noGrp="1"/>
          </p:cNvSpPr>
          <p:nvPr>
            <p:ph type="body" idx="4"/>
          </p:nvPr>
        </p:nvSpPr>
        <p:spPr>
          <a:xfrm>
            <a:off x="6172200" y="3428999"/>
            <a:ext cx="5183188" cy="27606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a:off x="839788" y="1480455"/>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6"/>
          <p:cNvSpPr txBox="1">
            <a:spLocks noGrp="1"/>
          </p:cNvSpPr>
          <p:nvPr>
            <p:ph type="body" idx="1"/>
          </p:nvPr>
        </p:nvSpPr>
        <p:spPr>
          <a:xfrm>
            <a:off x="5183188" y="2049462"/>
            <a:ext cx="6172200" cy="381158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26"/>
          <p:cNvSpPr txBox="1">
            <a:spLocks noGrp="1"/>
          </p:cNvSpPr>
          <p:nvPr>
            <p:ph type="body" idx="2"/>
          </p:nvPr>
        </p:nvSpPr>
        <p:spPr>
          <a:xfrm>
            <a:off x="839788" y="3091542"/>
            <a:ext cx="3932237" cy="277744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a:off x="839788" y="1600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7"/>
          <p:cNvSpPr>
            <a:spLocks noGrp="1"/>
          </p:cNvSpPr>
          <p:nvPr>
            <p:ph type="pic" idx="2"/>
          </p:nvPr>
        </p:nvSpPr>
        <p:spPr>
          <a:xfrm>
            <a:off x="5183188" y="1611086"/>
            <a:ext cx="6172200" cy="4249964"/>
          </a:xfrm>
          <a:prstGeom prst="rect">
            <a:avLst/>
          </a:prstGeom>
          <a:noFill/>
          <a:ln>
            <a:noFill/>
          </a:ln>
        </p:spPr>
      </p:sp>
      <p:sp>
        <p:nvSpPr>
          <p:cNvPr id="86" name="Google Shape;86;p27"/>
          <p:cNvSpPr txBox="1">
            <a:spLocks noGrp="1"/>
          </p:cNvSpPr>
          <p:nvPr>
            <p:ph type="body" idx="1"/>
          </p:nvPr>
        </p:nvSpPr>
        <p:spPr>
          <a:xfrm>
            <a:off x="839788" y="3243942"/>
            <a:ext cx="3932237" cy="262504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1468710"/>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2806261"/>
            <a:ext cx="10515600" cy="337070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‹N›</a:t>
            </a:fld>
            <a:endParaRPr/>
          </a:p>
        </p:txBody>
      </p:sp>
      <p:pic>
        <p:nvPicPr>
          <p:cNvPr id="15" name="Google Shape;15;p17" descr="Erasmus+ KA logo"/>
          <p:cNvPicPr preferRelativeResize="0"/>
          <p:nvPr/>
        </p:nvPicPr>
        <p:blipFill rotWithShape="1">
          <a:blip r:embed="rId14">
            <a:alphaModFix/>
          </a:blip>
          <a:srcRect/>
          <a:stretch/>
        </p:blipFill>
        <p:spPr>
          <a:xfrm>
            <a:off x="0" y="18256"/>
            <a:ext cx="6456819" cy="1325563"/>
          </a:xfrm>
          <a:prstGeom prst="rect">
            <a:avLst/>
          </a:prstGeom>
          <a:noFill/>
          <a:ln>
            <a:noFill/>
          </a:ln>
        </p:spPr>
      </p:pic>
      <p:pic>
        <p:nvPicPr>
          <p:cNvPr id="16" name="Google Shape;16;p17" descr="PackAll logo w text"/>
          <p:cNvPicPr preferRelativeResize="0"/>
          <p:nvPr/>
        </p:nvPicPr>
        <p:blipFill rotWithShape="1">
          <a:blip r:embed="rId15">
            <a:alphaModFix/>
          </a:blip>
          <a:srcRect/>
          <a:stretch/>
        </p:blipFill>
        <p:spPr>
          <a:xfrm>
            <a:off x="8891960" y="167648"/>
            <a:ext cx="2981727" cy="10267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sitra.fi/en/publications/how-to-create-a-national-circular-economy-road-map/#seven-key-lessons-from-creating-a-circular-economy-road-map"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l" rtl="0"/>
            <a:endParaRPr lang="it-IT" dirty="0"/>
          </a:p>
        </p:txBody>
      </p:sp>
      <p:sp>
        <p:nvSpPr>
          <p:cNvPr id="3" name="Sottotitolo 2"/>
          <p:cNvSpPr>
            <a:spLocks noGrp="1"/>
          </p:cNvSpPr>
          <p:nvPr>
            <p:ph type="subTitle" idx="1"/>
          </p:nvPr>
        </p:nvSpPr>
        <p:spPr/>
        <p:txBody>
          <a:bodyPr/>
          <a:lstStyle/>
          <a:p>
            <a:pPr algn="l" rtl="0"/>
            <a:endParaRPr lang="it-IT"/>
          </a:p>
        </p:txBody>
      </p:sp>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208933" cy="6921910"/>
          </a:xfrm>
          <a:prstGeom prst="rect">
            <a:avLst/>
          </a:prstGeom>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590" y="117180"/>
            <a:ext cx="7373127" cy="2538989"/>
          </a:xfrm>
          <a:prstGeom prst="rect">
            <a:avLst/>
          </a:prstGeom>
        </p:spPr>
      </p:pic>
      <p:sp>
        <p:nvSpPr>
          <p:cNvPr id="6" name="Rettangolo 5"/>
          <p:cNvSpPr/>
          <p:nvPr/>
        </p:nvSpPr>
        <p:spPr>
          <a:xfrm>
            <a:off x="268590" y="3924031"/>
            <a:ext cx="8327377" cy="1938992"/>
          </a:xfrm>
          <a:prstGeom prst="rect">
            <a:avLst/>
          </a:prstGeom>
        </p:spPr>
        <p:txBody>
          <a:bodyPr wrap="square">
            <a:spAutoFit/>
          </a:bodyPr>
          <a:lstStyle/>
          <a:p>
            <a:pPr algn="ctr"/>
            <a:r>
              <a:rPr lang="it-IT" sz="2400" b="1" dirty="0"/>
              <a:t>Programma di formazione: moduli</a:t>
            </a:r>
          </a:p>
          <a:p>
            <a:pPr marL="342900" indent="-342900" algn="ctr">
              <a:buFont typeface="Arial" panose="020B0604020202020204" pitchFamily="34" charset="0"/>
              <a:buChar char="•"/>
            </a:pPr>
            <a:r>
              <a:rPr lang="it-IT" sz="2400" dirty="0"/>
              <a:t>Eco-design e nuovi processi di produzione</a:t>
            </a:r>
          </a:p>
          <a:p>
            <a:pPr marL="342900" indent="-342900" algn="ctr">
              <a:buFont typeface="Arial" panose="020B0604020202020204" pitchFamily="34" charset="0"/>
              <a:buChar char="•"/>
            </a:pPr>
            <a:r>
              <a:rPr lang="it-IT" sz="2400" dirty="0"/>
              <a:t>Nuovi materiali e materiali </a:t>
            </a:r>
            <a:r>
              <a:rPr lang="it-IT" sz="2400" dirty="0" err="1"/>
              <a:t>bio</a:t>
            </a:r>
            <a:endParaRPr lang="it-IT" sz="2400" dirty="0"/>
          </a:p>
          <a:p>
            <a:pPr marL="342900" indent="-342900" algn="ctr">
              <a:buFont typeface="Arial" panose="020B0604020202020204" pitchFamily="34" charset="0"/>
              <a:buChar char="•"/>
            </a:pPr>
            <a:r>
              <a:rPr lang="it-IT" sz="2400" b="1" dirty="0"/>
              <a:t>Coinvolgimento dei cittadini e dei consumatori</a:t>
            </a:r>
          </a:p>
          <a:p>
            <a:pPr marL="342900" indent="-342900" algn="ctr">
              <a:buFont typeface="Arial" panose="020B0604020202020204" pitchFamily="34" charset="0"/>
              <a:buChar char="•"/>
            </a:pPr>
            <a:r>
              <a:rPr lang="it-IT" sz="2400" dirty="0"/>
              <a:t>Gestione e valorizzazione dei residui</a:t>
            </a:r>
          </a:p>
        </p:txBody>
      </p:sp>
      <p:pic>
        <p:nvPicPr>
          <p:cNvPr id="7" name="Immagin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48000" y="6325091"/>
            <a:ext cx="7552267" cy="428571"/>
          </a:xfrm>
          <a:prstGeom prst="rect">
            <a:avLst/>
          </a:prstGeom>
        </p:spPr>
      </p:pic>
      <p:pic>
        <p:nvPicPr>
          <p:cNvPr id="8" name="Immagine 7"/>
          <p:cNvPicPr>
            <a:picLocks noChangeAspect="1"/>
          </p:cNvPicPr>
          <p:nvPr/>
        </p:nvPicPr>
        <p:blipFill rotWithShape="1">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68590" y="6104195"/>
            <a:ext cx="2510820" cy="683233"/>
          </a:xfrm>
          <a:prstGeom prst="rect">
            <a:avLst/>
          </a:prstGeom>
        </p:spPr>
      </p:pic>
    </p:spTree>
    <p:extLst>
      <p:ext uri="{BB962C8B-B14F-4D97-AF65-F5344CB8AC3E}">
        <p14:creationId xmlns:p14="http://schemas.microsoft.com/office/powerpoint/2010/main" val="3365225765"/>
      </p:ext>
    </p:extLst>
  </p:cSld>
  <p:clrMapOvr>
    <a:masterClrMapping/>
  </p:clrMapOvr>
  <mc:AlternateContent xmlns:mc="http://schemas.openxmlformats.org/markup-compatibility/2006" xmlns:p14="http://schemas.microsoft.com/office/powerpoint/2010/main">
    <mc:Choice Requires="p14">
      <p:transition p14:dur="0" advClick="0" advTm="5100"/>
    </mc:Choice>
    <mc:Fallback xmlns="">
      <p:transition advClick="0" advTm="51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body" idx="4294967295"/>
          </p:nvPr>
        </p:nvSpPr>
        <p:spPr>
          <a:xfrm>
            <a:off x="-1" y="1366464"/>
            <a:ext cx="9770725" cy="4810500"/>
          </a:xfrm>
          <a:prstGeom prst="rect">
            <a:avLst/>
          </a:prstGeom>
          <a:noFill/>
          <a:ln>
            <a:noFill/>
          </a:ln>
        </p:spPr>
        <p:txBody>
          <a:bodyPr spcFirstLastPara="1" wrap="square" lIns="91425" tIns="45700" rIns="91425" bIns="45700" anchor="t" anchorCtr="0">
            <a:normAutofit fontScale="55000" lnSpcReduction="20000"/>
          </a:bodyPr>
          <a:lstStyle/>
          <a:p>
            <a:pPr marL="228600" lvl="0" indent="-130810" algn="l" rtl="0">
              <a:lnSpc>
                <a:spcPct val="90000"/>
              </a:lnSpc>
              <a:spcBef>
                <a:spcPts val="0"/>
              </a:spcBef>
              <a:spcAft>
                <a:spcPts val="0"/>
              </a:spcAft>
              <a:buClr>
                <a:schemeClr val="dk1"/>
              </a:buClr>
              <a:buSzPct val="100000"/>
              <a:buNone/>
            </a:pPr>
            <a:endParaRPr dirty="0">
              <a:latin typeface="Arial"/>
              <a:ea typeface="Arial"/>
              <a:cs typeface="Arial"/>
              <a:sym typeface="Arial"/>
            </a:endParaRPr>
          </a:p>
          <a:p>
            <a:pPr marL="228600" lvl="0" indent="-127317" algn="l" rtl="0">
              <a:lnSpc>
                <a:spcPct val="90000"/>
              </a:lnSpc>
              <a:spcBef>
                <a:spcPts val="1000"/>
              </a:spcBef>
              <a:spcAft>
                <a:spcPts val="0"/>
              </a:spcAft>
              <a:buClr>
                <a:schemeClr val="dk1"/>
              </a:buClr>
              <a:buSzPct val="100000"/>
              <a:buNone/>
            </a:pPr>
            <a:endParaRPr sz="2900" dirty="0">
              <a:latin typeface="Arial"/>
              <a:ea typeface="Arial"/>
              <a:cs typeface="Arial"/>
              <a:sym typeface="Arial"/>
            </a:endParaRPr>
          </a:p>
          <a:p>
            <a:pPr marL="228600" lvl="0" indent="-228600">
              <a:buSzPct val="100000"/>
            </a:pPr>
            <a:r>
              <a:rPr lang="it-IT" sz="2900" b="1" dirty="0">
                <a:latin typeface="Arial"/>
                <a:ea typeface="Arial"/>
                <a:cs typeface="Arial"/>
                <a:sym typeface="Arial"/>
              </a:rPr>
              <a:t>Empowerment: </a:t>
            </a:r>
            <a:r>
              <a:rPr lang="it-IT" sz="2900" dirty="0">
                <a:latin typeface="Arial"/>
                <a:ea typeface="Arial"/>
                <a:cs typeface="Arial"/>
                <a:sym typeface="Arial"/>
              </a:rPr>
              <a:t>trasferimento del controllo sul processo decisionale e sulle risorse agli stakeholder.</a:t>
            </a:r>
            <a:r>
              <a:rPr lang="it-IT" sz="2900" b="1" dirty="0">
                <a:latin typeface="Arial"/>
                <a:ea typeface="Arial"/>
                <a:cs typeface="Arial"/>
                <a:sym typeface="Arial"/>
              </a:rPr>
              <a:t>
</a:t>
            </a:r>
            <a:r>
              <a:rPr lang="fi-FI" sz="2900" b="1" dirty="0">
                <a:latin typeface="Arial"/>
                <a:ea typeface="Arial"/>
                <a:cs typeface="Arial"/>
                <a:sym typeface="Arial"/>
              </a:rPr>
              <a:t>Partnership:</a:t>
            </a:r>
            <a:r>
              <a:rPr lang="fi-FI" sz="2900" dirty="0">
                <a:latin typeface="Arial"/>
                <a:ea typeface="Arial"/>
                <a:cs typeface="Arial"/>
                <a:sym typeface="Arial"/>
              </a:rPr>
              <a:t> </a:t>
            </a:r>
            <a:r>
              <a:rPr lang="it-IT" sz="2900" dirty="0">
                <a:latin typeface="Arial"/>
                <a:ea typeface="Arial"/>
                <a:cs typeface="Arial"/>
                <a:sym typeface="Arial"/>
              </a:rPr>
              <a:t>le parti interessate lavorano insieme come uguali verso obiettivi reciproci.
</a:t>
            </a:r>
            <a:r>
              <a:rPr lang="fi-FI" sz="2900" b="1" dirty="0">
                <a:latin typeface="Arial"/>
                <a:ea typeface="Arial"/>
                <a:cs typeface="Arial"/>
                <a:sym typeface="Arial"/>
              </a:rPr>
              <a:t>Decision-making</a:t>
            </a:r>
            <a:r>
              <a:rPr lang="fi-FI" sz="2900" dirty="0">
                <a:latin typeface="Arial"/>
                <a:ea typeface="Arial"/>
                <a:cs typeface="Arial"/>
                <a:sym typeface="Arial"/>
              </a:rPr>
              <a:t>: </a:t>
            </a:r>
            <a:r>
              <a:rPr lang="it-IT" sz="2900" dirty="0">
                <a:latin typeface="Arial"/>
                <a:ea typeface="Arial"/>
                <a:cs typeface="Arial"/>
                <a:sym typeface="Arial"/>
              </a:rPr>
              <a:t>le parti interessate hanno un ruolo nel prendere decisioni in materia di politica, progettazione e attuazione del progetto.</a:t>
            </a:r>
            <a:endParaRPr dirty="0"/>
          </a:p>
          <a:p>
            <a:pPr marL="228600" lvl="0" indent="-228600">
              <a:buSzPct val="100000"/>
            </a:pPr>
            <a:br>
              <a:rPr lang="fi-FI" sz="2900" dirty="0"/>
            </a:br>
            <a:r>
              <a:rPr lang="it-IT" sz="2900" b="1" dirty="0">
                <a:latin typeface="Arial"/>
                <a:ea typeface="Arial"/>
                <a:cs typeface="Arial"/>
                <a:sym typeface="Arial"/>
              </a:rPr>
              <a:t>Cooperazione e costruzione del consenso</a:t>
            </a:r>
            <a:r>
              <a:rPr lang="fi-FI" sz="2900" dirty="0">
                <a:latin typeface="Arial"/>
                <a:ea typeface="Arial"/>
                <a:cs typeface="Arial"/>
                <a:sym typeface="Arial"/>
              </a:rPr>
              <a:t>: </a:t>
            </a:r>
            <a:r>
              <a:rPr lang="it-IT" sz="2900" dirty="0">
                <a:latin typeface="Arial"/>
                <a:ea typeface="Arial"/>
                <a:cs typeface="Arial"/>
                <a:sym typeface="Arial"/>
              </a:rPr>
              <a:t>le parti interessate negoziano le posizioni e aiutano a determinare le priorità, ma il processo è diretto dai governatori. </a:t>
            </a:r>
            <a:endParaRPr dirty="0"/>
          </a:p>
          <a:p>
            <a:pPr marL="228600" lvl="0" indent="-228600">
              <a:buSzPct val="100000"/>
            </a:pPr>
            <a:r>
              <a:rPr lang="fi-FI" sz="2900" b="1" dirty="0">
                <a:latin typeface="Arial"/>
                <a:ea typeface="Arial"/>
                <a:cs typeface="Arial"/>
                <a:sym typeface="Arial"/>
              </a:rPr>
              <a:t>Consultazione</a:t>
            </a:r>
            <a:r>
              <a:rPr lang="fi-FI" sz="2900" dirty="0">
                <a:latin typeface="Arial"/>
                <a:ea typeface="Arial"/>
                <a:cs typeface="Arial"/>
                <a:sym typeface="Arial"/>
              </a:rPr>
              <a:t>: </a:t>
            </a:r>
            <a:r>
              <a:rPr lang="it-IT" sz="2900" dirty="0">
                <a:latin typeface="Arial"/>
                <a:ea typeface="Arial"/>
                <a:cs typeface="Arial"/>
                <a:sym typeface="Arial"/>
              </a:rPr>
              <a:t>alle parti interessate viene data l'opportunità di interagire e fornire feedback. Tuttavia, l'analisi e le decisioni sono di solito prese da estranei e le parti interessate non hanno</a:t>
            </a:r>
            <a:br>
              <a:rPr lang="it-IT" sz="2900" dirty="0">
                <a:latin typeface="Arial"/>
                <a:ea typeface="Arial"/>
                <a:cs typeface="Arial"/>
                <a:sym typeface="Arial"/>
              </a:rPr>
            </a:br>
            <a:r>
              <a:rPr lang="it-IT" sz="2900" dirty="0">
                <a:latin typeface="Arial"/>
                <a:ea typeface="Arial"/>
                <a:cs typeface="Arial"/>
                <a:sym typeface="Arial"/>
              </a:rPr>
              <a:t>la garanzia che il loro contributo sarà utilizzato.</a:t>
            </a:r>
            <a:br>
              <a:rPr lang="fi-FI" sz="2900" dirty="0"/>
            </a:br>
            <a:endParaRPr sz="2900" dirty="0">
              <a:latin typeface="Arial"/>
              <a:ea typeface="Arial"/>
              <a:cs typeface="Arial"/>
              <a:sym typeface="Arial"/>
            </a:endParaRPr>
          </a:p>
          <a:p>
            <a:pPr marL="228600" lvl="0" indent="-228600">
              <a:buSzPct val="100000"/>
            </a:pPr>
            <a:r>
              <a:rPr lang="fi-FI" sz="2900" b="1" dirty="0">
                <a:latin typeface="Arial"/>
                <a:ea typeface="Arial"/>
                <a:cs typeface="Arial"/>
                <a:sym typeface="Arial"/>
              </a:rPr>
              <a:t>Condivisione delle informazioni</a:t>
            </a:r>
            <a:r>
              <a:rPr lang="it-IT" sz="2900" dirty="0">
                <a:latin typeface="Arial"/>
                <a:ea typeface="Arial"/>
                <a:cs typeface="Arial"/>
                <a:sym typeface="Arial"/>
              </a:rPr>
              <a:t>: le parti interessate sono informate sui loro diritti, responsabilità e opzioni.</a:t>
            </a:r>
            <a:br>
              <a:rPr lang="fi-FI" sz="2900" dirty="0"/>
            </a:br>
            <a:endParaRPr sz="2900" dirty="0">
              <a:latin typeface="Arial"/>
              <a:ea typeface="Arial"/>
              <a:cs typeface="Arial"/>
              <a:sym typeface="Arial"/>
            </a:endParaRPr>
          </a:p>
          <a:p>
            <a:pPr marL="228600" lvl="0" indent="-228600">
              <a:buSzPct val="100000"/>
            </a:pPr>
            <a:r>
              <a:rPr lang="fi-FI" sz="2900" b="1" dirty="0">
                <a:latin typeface="Arial"/>
                <a:ea typeface="Arial"/>
                <a:cs typeface="Arial"/>
                <a:sym typeface="Arial"/>
              </a:rPr>
              <a:t>Contributo:</a:t>
            </a:r>
            <a:r>
              <a:rPr lang="fi-FI" sz="2900" dirty="0">
                <a:latin typeface="Arial"/>
                <a:ea typeface="Arial"/>
                <a:cs typeface="Arial"/>
                <a:sym typeface="Arial"/>
              </a:rPr>
              <a:t> </a:t>
            </a:r>
            <a:r>
              <a:rPr lang="it-IT" sz="2900" dirty="0">
                <a:latin typeface="Arial"/>
                <a:ea typeface="Arial"/>
                <a:cs typeface="Arial"/>
                <a:sym typeface="Arial"/>
              </a:rPr>
              <a:t>forme volontarie o altre forme di contributo a programmi e progetti predeterminati</a:t>
            </a:r>
            <a:r>
              <a:rPr lang="fi-FI" sz="2900" dirty="0">
                <a:latin typeface="Arial"/>
                <a:ea typeface="Arial"/>
                <a:cs typeface="Arial"/>
                <a:sym typeface="Arial"/>
              </a:rPr>
              <a:t>.</a:t>
            </a:r>
            <a:endParaRPr dirty="0"/>
          </a:p>
          <a:p>
            <a:pPr marL="228600" lvl="0" indent="-228600">
              <a:buSzPct val="100000"/>
            </a:pPr>
            <a:r>
              <a:rPr lang="fi-FI" sz="2900" b="1" dirty="0">
                <a:latin typeface="Arial"/>
                <a:ea typeface="Arial"/>
                <a:cs typeface="Arial"/>
                <a:sym typeface="Arial"/>
              </a:rPr>
              <a:t>Informare </a:t>
            </a:r>
            <a:r>
              <a:rPr lang="it-IT" sz="2900" dirty="0">
                <a:latin typeface="Arial"/>
                <a:ea typeface="Arial"/>
                <a:cs typeface="Arial"/>
                <a:sym typeface="Arial"/>
              </a:rPr>
              <a:t>Flusso di informazioni unidirezionale dai governatori ai cittadini</a:t>
            </a:r>
            <a:r>
              <a:rPr lang="fi-FI" sz="2900" dirty="0">
                <a:latin typeface="Arial"/>
                <a:ea typeface="Arial"/>
                <a:cs typeface="Arial"/>
                <a:sym typeface="Arial"/>
              </a:rPr>
              <a:t>.</a:t>
            </a:r>
            <a:endParaRPr dirty="0"/>
          </a:p>
        </p:txBody>
      </p:sp>
      <p:pic>
        <p:nvPicPr>
          <p:cNvPr id="195" name="Google Shape;195;p10" descr="A picture containing a wooden ladder"/>
          <p:cNvPicPr preferRelativeResize="0"/>
          <p:nvPr/>
        </p:nvPicPr>
        <p:blipFill rotWithShape="1">
          <a:blip r:embed="rId3">
            <a:alphaModFix/>
          </a:blip>
          <a:srcRect/>
          <a:stretch/>
        </p:blipFill>
        <p:spPr>
          <a:xfrm>
            <a:off x="9543147" y="1479897"/>
            <a:ext cx="2458573" cy="5130935"/>
          </a:xfrm>
          <a:prstGeom prst="rect">
            <a:avLst/>
          </a:prstGeom>
          <a:noFill/>
          <a:ln>
            <a:noFill/>
          </a:ln>
        </p:spPr>
      </p:pic>
      <p:sp>
        <p:nvSpPr>
          <p:cNvPr id="196" name="Google Shape;196;p10"/>
          <p:cNvSpPr txBox="1"/>
          <p:nvPr/>
        </p:nvSpPr>
        <p:spPr>
          <a:xfrm>
            <a:off x="97813" y="6241500"/>
            <a:ext cx="20168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Calibri"/>
                <a:ea typeface="Calibri"/>
                <a:cs typeface="Calibri"/>
                <a:sym typeface="Calibri"/>
              </a:rPr>
              <a:t>e.g. Creighton 2003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1"/>
          <p:cNvSpPr txBox="1">
            <a:spLocks noGrp="1"/>
          </p:cNvSpPr>
          <p:nvPr>
            <p:ph type="title"/>
          </p:nvPr>
        </p:nvSpPr>
        <p:spPr>
          <a:xfrm>
            <a:off x="838200" y="146871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it-IT" sz="2800" b="1" dirty="0"/>
              <a:t>Le organizzazioni della società civile (OSC) possono influenzare i cittadini e i responsabili politici attraverso</a:t>
            </a:r>
            <a:endParaRPr sz="2800" b="1" dirty="0"/>
          </a:p>
        </p:txBody>
      </p:sp>
      <p:sp>
        <p:nvSpPr>
          <p:cNvPr id="202" name="Google Shape;202;p11"/>
          <p:cNvSpPr txBox="1">
            <a:spLocks noGrp="1"/>
          </p:cNvSpPr>
          <p:nvPr>
            <p:ph type="body" idx="1"/>
          </p:nvPr>
        </p:nvSpPr>
        <p:spPr>
          <a:xfrm>
            <a:off x="838200" y="2806261"/>
            <a:ext cx="10515600" cy="3370701"/>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spcBef>
                <a:spcPts val="0"/>
              </a:spcBef>
              <a:buSzPct val="100000"/>
            </a:pPr>
            <a:r>
              <a:rPr lang="fi-FI" b="1" dirty="0"/>
              <a:t>Campagne</a:t>
            </a:r>
            <a:r>
              <a:rPr lang="fi-FI" dirty="0"/>
              <a:t>: </a:t>
            </a:r>
            <a:r>
              <a:rPr lang="it-IT" dirty="0"/>
              <a:t>sensibilizzazione del grande pubblico su</a:t>
            </a:r>
            <a:br>
              <a:rPr lang="it-IT" dirty="0"/>
            </a:br>
            <a:r>
              <a:rPr lang="it-IT" dirty="0"/>
              <a:t>la questione politica in questione, mobilitando azioni come il boicottaggio dei consumatori o</a:t>
            </a:r>
            <a:br>
              <a:rPr lang="it-IT" dirty="0"/>
            </a:br>
            <a:r>
              <a:rPr lang="it-IT" dirty="0"/>
              <a:t>petizioni dei cittadini e pressione sui governi affinché agiscano sui problemi e tengano conto delle opinioni espresse attraverso queste campagne
</a:t>
            </a:r>
            <a:r>
              <a:rPr lang="fi-FI" b="1" dirty="0"/>
              <a:t>Partenariati:</a:t>
            </a:r>
            <a:r>
              <a:rPr lang="fi-FI" dirty="0"/>
              <a:t> </a:t>
            </a:r>
            <a:r>
              <a:rPr lang="it-IT" dirty="0"/>
              <a:t>tra di loro o con enti governativi o società del settore privato al fine di influenzare il processo decisionale a vari livelli</a:t>
            </a:r>
            <a:r>
              <a:rPr lang="fi-FI" dirty="0"/>
              <a:t>. </a:t>
            </a:r>
            <a:endParaRPr dirty="0"/>
          </a:p>
          <a:p>
            <a:pPr marL="228600" lvl="0" indent="-228600">
              <a:buSzPct val="100000"/>
            </a:pPr>
            <a:r>
              <a:rPr lang="fi-FI" b="1" dirty="0"/>
              <a:t>Ricerca sulla politica partecipativa: </a:t>
            </a:r>
            <a:r>
              <a:rPr lang="it-IT" dirty="0"/>
              <a:t>La ricerca politica è stata utilizzata dalle ONG e altri gruppi di parti interessate per promuovere e informare l'elaborazione di politiche partecipative.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a:spLocks noGrp="1"/>
          </p:cNvSpPr>
          <p:nvPr>
            <p:ph type="title"/>
          </p:nvPr>
        </p:nvSpPr>
        <p:spPr>
          <a:xfrm>
            <a:off x="838200" y="146871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it-IT" sz="3200" b="1" dirty="0">
                <a:latin typeface="Calibri" panose="020F0502020204030204" pitchFamily="34" charset="0"/>
                <a:ea typeface="Arial"/>
                <a:cs typeface="Calibri" panose="020F0502020204030204" pitchFamily="34" charset="0"/>
                <a:sym typeface="Arial"/>
              </a:rPr>
              <a:t>I vantaggi del processo decisionale partecipativo</a:t>
            </a:r>
            <a:endParaRPr sz="3200" b="1" dirty="0">
              <a:latin typeface="Calibri" panose="020F0502020204030204" pitchFamily="34" charset="0"/>
              <a:cs typeface="Calibri" panose="020F0502020204030204" pitchFamily="34" charset="0"/>
            </a:endParaRPr>
          </a:p>
        </p:txBody>
      </p:sp>
      <p:sp>
        <p:nvSpPr>
          <p:cNvPr id="208" name="Google Shape;208;p12"/>
          <p:cNvSpPr txBox="1">
            <a:spLocks noGrp="1"/>
          </p:cNvSpPr>
          <p:nvPr>
            <p:ph type="body" idx="1"/>
          </p:nvPr>
        </p:nvSpPr>
        <p:spPr>
          <a:xfrm>
            <a:off x="838200" y="2806261"/>
            <a:ext cx="10515600" cy="3370701"/>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it-IT" dirty="0"/>
              <a:t>Politiche più informate
Politiche più eque
Maggiore trasparenza e responsabilità
Rafforzamento della proprietà
Maggiore capacità e inclusione dei gruppi emarginati
Maggiore capacità del governo
Comprensione comune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title"/>
          </p:nvPr>
        </p:nvSpPr>
        <p:spPr>
          <a:xfrm>
            <a:off x="838200" y="146871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fi-FI" sz="3200" b="1" dirty="0"/>
              <a:t>Sfide e lezioni
</a:t>
            </a:r>
            <a:endParaRPr sz="3200" b="1" dirty="0"/>
          </a:p>
        </p:txBody>
      </p:sp>
      <p:sp>
        <p:nvSpPr>
          <p:cNvPr id="214" name="Google Shape;214;p13"/>
          <p:cNvSpPr txBox="1">
            <a:spLocks noGrp="1"/>
          </p:cNvSpPr>
          <p:nvPr>
            <p:ph type="body" idx="1"/>
          </p:nvPr>
        </p:nvSpPr>
        <p:spPr>
          <a:xfrm>
            <a:off x="838200" y="2806261"/>
            <a:ext cx="10515600" cy="3370701"/>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it-IT" dirty="0"/>
              <a:t>Esigenze di tempo e risorse
Aumento delle aspettative
Creazione di conflitti
Perdita di indipendenza delle organizzazioni della società civile
Rischio politico</a:t>
            </a:r>
            <a:endParaRPr dirty="0"/>
          </a:p>
        </p:txBody>
      </p:sp>
      <p:sp>
        <p:nvSpPr>
          <p:cNvPr id="215" name="Google Shape;215;p13"/>
          <p:cNvSpPr txBox="1"/>
          <p:nvPr/>
        </p:nvSpPr>
        <p:spPr>
          <a:xfrm>
            <a:off x="838200" y="5681877"/>
            <a:ext cx="60977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Calibri"/>
                <a:ea typeface="Calibri"/>
                <a:cs typeface="Calibri"/>
                <a:sym typeface="Calibri"/>
              </a:rPr>
              <a:t>Source: Rietenbergen-McCracken</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title"/>
          </p:nvPr>
        </p:nvSpPr>
        <p:spPr>
          <a:xfrm>
            <a:off x="838200" y="146871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it-IT" sz="3200" b="1" dirty="0"/>
              <a:t>Consulenza per le organizzazioni della società civile 
</a:t>
            </a:r>
            <a:endParaRPr sz="3200" b="1" dirty="0"/>
          </a:p>
        </p:txBody>
      </p:sp>
      <p:sp>
        <p:nvSpPr>
          <p:cNvPr id="221" name="Google Shape;221;p14"/>
          <p:cNvSpPr txBox="1">
            <a:spLocks noGrp="1"/>
          </p:cNvSpPr>
          <p:nvPr>
            <p:ph type="body" idx="1"/>
          </p:nvPr>
        </p:nvSpPr>
        <p:spPr>
          <a:xfrm>
            <a:off x="838200" y="2806261"/>
            <a:ext cx="10515600" cy="3370701"/>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it-IT" dirty="0"/>
              <a:t>Scegli le tue battaglie
Definisci il tuo ruolo
Fai i compiti
Pianifica la tua partecipazione
Affina le tue abilità</a:t>
            </a:r>
            <a:endParaRPr dirty="0"/>
          </a:p>
        </p:txBody>
      </p:sp>
      <p:sp>
        <p:nvSpPr>
          <p:cNvPr id="222" name="Google Shape;222;p14"/>
          <p:cNvSpPr txBox="1"/>
          <p:nvPr/>
        </p:nvSpPr>
        <p:spPr>
          <a:xfrm>
            <a:off x="838200" y="5794625"/>
            <a:ext cx="33085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Calibri"/>
                <a:ea typeface="Calibri"/>
                <a:cs typeface="Calibri"/>
                <a:sym typeface="Calibri"/>
              </a:rPr>
              <a:t>Source: Rietenbergen-McCracken</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5"/>
          <p:cNvSpPr txBox="1">
            <a:spLocks noGrp="1"/>
          </p:cNvSpPr>
          <p:nvPr>
            <p:ph type="title"/>
          </p:nvPr>
        </p:nvSpPr>
        <p:spPr>
          <a:xfrm>
            <a:off x="838200" y="146871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fi-FI" dirty="0"/>
              <a:t>Referenze
</a:t>
            </a:r>
            <a:endParaRPr dirty="0"/>
          </a:p>
        </p:txBody>
      </p:sp>
      <p:sp>
        <p:nvSpPr>
          <p:cNvPr id="228" name="Google Shape;228;p15"/>
          <p:cNvSpPr txBox="1">
            <a:spLocks noGrp="1"/>
          </p:cNvSpPr>
          <p:nvPr>
            <p:ph type="body" idx="1"/>
          </p:nvPr>
        </p:nvSpPr>
        <p:spPr>
          <a:xfrm>
            <a:off x="838200" y="2806261"/>
            <a:ext cx="10515600" cy="337070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fi-FI" sz="1800"/>
              <a:t>Creighton, J.L. 2003 The Public Participation Handbook: Making Better Decisions Through Citizen Involvement.</a:t>
            </a:r>
            <a:endParaRPr sz="1800"/>
          </a:p>
          <a:p>
            <a:pPr marL="228600" lvl="0" indent="-228600" algn="l" rtl="0">
              <a:lnSpc>
                <a:spcPct val="90000"/>
              </a:lnSpc>
              <a:spcBef>
                <a:spcPts val="1000"/>
              </a:spcBef>
              <a:spcAft>
                <a:spcPts val="0"/>
              </a:spcAft>
              <a:buClr>
                <a:schemeClr val="dk1"/>
              </a:buClr>
              <a:buSzPts val="1800"/>
              <a:buChar char="•"/>
            </a:pPr>
            <a:r>
              <a:rPr lang="fi-FI" sz="1800"/>
              <a:t>Järvinen, L. &amp; Sinervo, R. 2020. How to create a national circular economy road map. Sitra. Helsinki. </a:t>
            </a:r>
            <a:r>
              <a:rPr lang="fi-FI" sz="1800" u="sng">
                <a:solidFill>
                  <a:schemeClr val="hlink"/>
                </a:solidFill>
                <a:hlinkClick r:id="rId3"/>
              </a:rPr>
              <a:t>https://www.sitra.fi/en/publications/how-to-create-a-national-circular-economy-road-map/#seven-key-lessons-from-creating-a-circular-economy-road-map</a:t>
            </a:r>
            <a:endParaRPr sz="1800"/>
          </a:p>
          <a:p>
            <a:pPr marL="228600" lvl="0" indent="-228600" algn="l" rtl="0">
              <a:lnSpc>
                <a:spcPct val="90000"/>
              </a:lnSpc>
              <a:spcBef>
                <a:spcPts val="1000"/>
              </a:spcBef>
              <a:spcAft>
                <a:spcPts val="0"/>
              </a:spcAft>
              <a:buClr>
                <a:schemeClr val="dk1"/>
              </a:buClr>
              <a:buSzPts val="1800"/>
              <a:buChar char="•"/>
            </a:pPr>
            <a:r>
              <a:rPr lang="fi-FI" sz="1800"/>
              <a:t>Reed, M.S. et al 2018. What makes stakeholder and public engagement in environmental management work. Restoration Ecology. </a:t>
            </a:r>
            <a:endParaRPr/>
          </a:p>
          <a:p>
            <a:pPr marL="228600" lvl="0" indent="-228600" algn="l" rtl="0">
              <a:lnSpc>
                <a:spcPct val="90000"/>
              </a:lnSpc>
              <a:spcBef>
                <a:spcPts val="1000"/>
              </a:spcBef>
              <a:spcAft>
                <a:spcPts val="0"/>
              </a:spcAft>
              <a:buClr>
                <a:schemeClr val="dk1"/>
              </a:buClr>
              <a:buSzPts val="1800"/>
              <a:buChar char="•"/>
            </a:pPr>
            <a:r>
              <a:rPr lang="fi-FI" sz="1800"/>
              <a:t>Rietenbergen-McCracken, J. Participatory Policy Making. https://www.civicus.org/documents/toolkits/PGX_F_ParticipatoryPolicy%20Making.pdf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 descr="Picture of the EU commission building"/>
          <p:cNvPicPr preferRelativeResize="0"/>
          <p:nvPr/>
        </p:nvPicPr>
        <p:blipFill rotWithShape="1">
          <a:blip r:embed="rId3">
            <a:alphaModFix/>
          </a:blip>
          <a:srcRect/>
          <a:stretch/>
        </p:blipFill>
        <p:spPr>
          <a:xfrm>
            <a:off x="176023" y="1389852"/>
            <a:ext cx="4429125" cy="2952750"/>
          </a:xfrm>
          <a:prstGeom prst="rect">
            <a:avLst/>
          </a:prstGeom>
          <a:noFill/>
          <a:ln>
            <a:noFill/>
          </a:ln>
        </p:spPr>
      </p:pic>
      <p:pic>
        <p:nvPicPr>
          <p:cNvPr id="114" name="Google Shape;114;p2" descr="Picture of a glowed hand picking plastic waste from the nature."/>
          <p:cNvPicPr preferRelativeResize="0"/>
          <p:nvPr/>
        </p:nvPicPr>
        <p:blipFill rotWithShape="1">
          <a:blip r:embed="rId4">
            <a:alphaModFix/>
          </a:blip>
          <a:srcRect/>
          <a:stretch/>
        </p:blipFill>
        <p:spPr>
          <a:xfrm>
            <a:off x="7815603" y="1078267"/>
            <a:ext cx="3962400" cy="2638425"/>
          </a:xfrm>
          <a:prstGeom prst="rect">
            <a:avLst/>
          </a:prstGeom>
          <a:noFill/>
          <a:ln>
            <a:noFill/>
          </a:ln>
        </p:spPr>
      </p:pic>
      <p:pic>
        <p:nvPicPr>
          <p:cNvPr id="115" name="Google Shape;115;p2" descr="Picture of demonstration with a poster saying &quot;There is no planet B&quot;."/>
          <p:cNvPicPr preferRelativeResize="0"/>
          <p:nvPr/>
        </p:nvPicPr>
        <p:blipFill rotWithShape="1">
          <a:blip r:embed="rId5">
            <a:alphaModFix/>
          </a:blip>
          <a:srcRect/>
          <a:stretch/>
        </p:blipFill>
        <p:spPr>
          <a:xfrm>
            <a:off x="3173187" y="3785245"/>
            <a:ext cx="4171950" cy="2752725"/>
          </a:xfrm>
          <a:prstGeom prst="rect">
            <a:avLst/>
          </a:prstGeom>
          <a:noFill/>
          <a:ln>
            <a:noFill/>
          </a:ln>
        </p:spPr>
      </p:pic>
      <p:pic>
        <p:nvPicPr>
          <p:cNvPr id="116" name="Google Shape;116;p2" descr="Picture of a shelf of a supermarket full of different food packages."/>
          <p:cNvPicPr preferRelativeResize="0"/>
          <p:nvPr/>
        </p:nvPicPr>
        <p:blipFill rotWithShape="1">
          <a:blip r:embed="rId6">
            <a:alphaModFix/>
          </a:blip>
          <a:srcRect/>
          <a:stretch/>
        </p:blipFill>
        <p:spPr>
          <a:xfrm>
            <a:off x="7473724" y="3716692"/>
            <a:ext cx="4429125" cy="2952750"/>
          </a:xfrm>
          <a:prstGeom prst="rect">
            <a:avLst/>
          </a:prstGeom>
          <a:noFill/>
          <a:ln>
            <a:noFill/>
          </a:ln>
        </p:spPr>
      </p:pic>
      <p:sp>
        <p:nvSpPr>
          <p:cNvPr id="117" name="Google Shape;117;p2"/>
          <p:cNvSpPr txBox="1"/>
          <p:nvPr/>
        </p:nvSpPr>
        <p:spPr>
          <a:xfrm>
            <a:off x="219854" y="6484776"/>
            <a:ext cx="22036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b="0" i="0" u="none" strike="noStrike" cap="none">
                <a:solidFill>
                  <a:schemeClr val="dk1"/>
                </a:solidFill>
                <a:latin typeface="Calibri"/>
                <a:ea typeface="Calibri"/>
                <a:cs typeface="Calibri"/>
                <a:sym typeface="Calibri"/>
              </a:rPr>
              <a:t>Pictures from Pixabay</a:t>
            </a:r>
            <a:endParaRPr sz="1800">
              <a:solidFill>
                <a:schemeClr val="dk1"/>
              </a:solidFill>
              <a:latin typeface="Calibri"/>
              <a:ea typeface="Calibri"/>
              <a:cs typeface="Calibri"/>
              <a:sym typeface="Calibri"/>
            </a:endParaRPr>
          </a:p>
        </p:txBody>
      </p:sp>
      <p:sp>
        <p:nvSpPr>
          <p:cNvPr id="118" name="Google Shape;118;p2"/>
          <p:cNvSpPr txBox="1"/>
          <p:nvPr/>
        </p:nvSpPr>
        <p:spPr>
          <a:xfrm>
            <a:off x="4979975" y="1665898"/>
            <a:ext cx="3033868" cy="1200288"/>
          </a:xfrm>
          <a:prstGeom prst="rect">
            <a:avLst/>
          </a:prstGeom>
          <a:noFill/>
          <a:ln>
            <a:noFill/>
          </a:ln>
        </p:spPr>
        <p:txBody>
          <a:bodyPr spcFirstLastPara="1" wrap="square" lIns="91425" tIns="45700" rIns="91425" bIns="45700" anchor="t" anchorCtr="0">
            <a:spAutoFit/>
          </a:bodyPr>
          <a:lstStyle/>
          <a:p>
            <a:pPr lvl="0"/>
            <a:r>
              <a:rPr lang="fi-FI" sz="3600" dirty="0">
                <a:solidFill>
                  <a:schemeClr val="dk1"/>
                </a:solidFill>
                <a:latin typeface="Calibri"/>
                <a:ea typeface="Calibri"/>
                <a:cs typeface="Calibri"/>
                <a:sym typeface="Calibri"/>
              </a:rPr>
              <a:t>Cittadini e Consumatori</a:t>
            </a:r>
            <a:endParaRPr sz="36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838200" y="1468710"/>
            <a:ext cx="10901516" cy="1325563"/>
          </a:xfrm>
          <a:prstGeom prst="rect">
            <a:avLst/>
          </a:prstGeom>
          <a:noFill/>
          <a:ln>
            <a:noFill/>
          </a:ln>
        </p:spPr>
        <p:txBody>
          <a:bodyPr spcFirstLastPara="1" wrap="square" lIns="91425" tIns="45700" rIns="91425" bIns="45700" anchor="ctr" anchorCtr="0">
            <a:normAutofit/>
          </a:bodyPr>
          <a:lstStyle/>
          <a:p>
            <a:pPr lvl="0">
              <a:buSzPts val="4400"/>
            </a:pPr>
            <a:r>
              <a:rPr lang="it-IT" dirty="0"/>
              <a:t>Processi decisionali relativi alle materie plastiche</a:t>
            </a:r>
            <a:endParaRPr dirty="0"/>
          </a:p>
        </p:txBody>
      </p:sp>
      <p:sp>
        <p:nvSpPr>
          <p:cNvPr id="124" name="Google Shape;124;p3"/>
          <p:cNvSpPr txBox="1">
            <a:spLocks noGrp="1"/>
          </p:cNvSpPr>
          <p:nvPr>
            <p:ph type="body" idx="1"/>
          </p:nvPr>
        </p:nvSpPr>
        <p:spPr>
          <a:xfrm>
            <a:off x="838200" y="2794273"/>
            <a:ext cx="5181600" cy="2239843"/>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it-IT" dirty="0"/>
              <a:t>Direttive dell'Unione Europea
Legislazione nazionale
Rifiuti e altre politiche o tabelle di marcia
Norme regionali e locali</a:t>
            </a:r>
            <a:endParaRPr dirty="0"/>
          </a:p>
        </p:txBody>
      </p:sp>
      <p:pic>
        <p:nvPicPr>
          <p:cNvPr id="125" name="Google Shape;125;p3" descr="The front page of Sitra fund's report &quot;How to creat a national circular economy road map.&quot;"/>
          <p:cNvPicPr preferRelativeResize="0">
            <a:picLocks noGrp="1"/>
          </p:cNvPicPr>
          <p:nvPr>
            <p:ph type="body" idx="2"/>
          </p:nvPr>
        </p:nvPicPr>
        <p:blipFill rotWithShape="1">
          <a:blip r:embed="rId3">
            <a:alphaModFix/>
          </a:blip>
          <a:srcRect/>
          <a:stretch/>
        </p:blipFill>
        <p:spPr>
          <a:xfrm>
            <a:off x="7191910" y="2097811"/>
            <a:ext cx="3006825" cy="4079153"/>
          </a:xfrm>
          <a:prstGeom prst="rect">
            <a:avLst/>
          </a:prstGeom>
          <a:noFill/>
          <a:ln>
            <a:noFill/>
          </a:ln>
        </p:spPr>
      </p:pic>
      <p:sp>
        <p:nvSpPr>
          <p:cNvPr id="126" name="Google Shape;126;p3"/>
          <p:cNvSpPr txBox="1"/>
          <p:nvPr/>
        </p:nvSpPr>
        <p:spPr>
          <a:xfrm>
            <a:off x="6254393" y="6211669"/>
            <a:ext cx="609771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Calibri"/>
                <a:ea typeface="Calibri"/>
                <a:cs typeface="Calibri"/>
                <a:sym typeface="Calibri"/>
              </a:rPr>
              <a:t>https://media.sitra.fi/2020/09/02171513/how-to-create-a-national-circular-economy-road-map.pdf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838200" y="1468710"/>
            <a:ext cx="10515600" cy="1325563"/>
          </a:xfrm>
          <a:prstGeom prst="rect">
            <a:avLst/>
          </a:prstGeom>
          <a:noFill/>
          <a:ln>
            <a:noFill/>
          </a:ln>
        </p:spPr>
        <p:txBody>
          <a:bodyPr spcFirstLastPara="1" wrap="square" lIns="91425" tIns="45700" rIns="91425" bIns="45700" anchor="ctr" anchorCtr="0">
            <a:normAutofit/>
          </a:bodyPr>
          <a:lstStyle/>
          <a:p>
            <a:pPr lvl="0">
              <a:buClr>
                <a:srgbClr val="3F3F3F"/>
              </a:buClr>
              <a:buSzPts val="4400"/>
            </a:pPr>
            <a:r>
              <a:rPr lang="fi-FI" dirty="0">
                <a:solidFill>
                  <a:srgbClr val="3F3F3F"/>
                </a:solidFill>
              </a:rPr>
              <a:t>Progettazione, sviluppo e partecipazione</a:t>
            </a:r>
            <a:endParaRPr dirty="0"/>
          </a:p>
        </p:txBody>
      </p:sp>
      <p:sp>
        <p:nvSpPr>
          <p:cNvPr id="132" name="Google Shape;132;p4"/>
          <p:cNvSpPr txBox="1">
            <a:spLocks noGrp="1"/>
          </p:cNvSpPr>
          <p:nvPr>
            <p:ph type="body" idx="1"/>
          </p:nvPr>
        </p:nvSpPr>
        <p:spPr>
          <a:xfrm>
            <a:off x="838200" y="2806261"/>
            <a:ext cx="10515600" cy="3370701"/>
          </a:xfrm>
          <a:prstGeom prst="rect">
            <a:avLst/>
          </a:prstGeom>
          <a:noFill/>
          <a:ln>
            <a:noFill/>
          </a:ln>
        </p:spPr>
        <p:txBody>
          <a:bodyPr spcFirstLastPara="1" wrap="square" lIns="91425" tIns="45700" rIns="91425" bIns="45700" anchor="t" anchorCtr="0">
            <a:normAutofit fontScale="92500" lnSpcReduction="10000"/>
          </a:bodyPr>
          <a:lstStyle/>
          <a:p>
            <a:pPr marL="0" lvl="0" indent="0">
              <a:spcBef>
                <a:spcPts val="0"/>
              </a:spcBef>
              <a:buClr>
                <a:srgbClr val="3F3F3F"/>
              </a:buClr>
              <a:buSzPct val="100000"/>
              <a:buNone/>
            </a:pPr>
            <a:r>
              <a:rPr lang="fi-FI" dirty="0">
                <a:solidFill>
                  <a:srgbClr val="3F3F3F"/>
                </a:solidFill>
              </a:rPr>
              <a:t>Due strategie principali
</a:t>
            </a:r>
            <a:endParaRPr sz="2000" b="1" dirty="0">
              <a:solidFill>
                <a:srgbClr val="3F3F3F"/>
              </a:solidFill>
            </a:endParaRPr>
          </a:p>
          <a:p>
            <a:pPr marL="261938" lvl="1" indent="0">
              <a:buClr>
                <a:srgbClr val="3F3F3F"/>
              </a:buClr>
              <a:buSzPct val="100000"/>
              <a:buNone/>
            </a:pPr>
            <a:r>
              <a:rPr lang="it-IT" sz="2000" b="1" dirty="0">
                <a:solidFill>
                  <a:srgbClr val="3F3F3F"/>
                </a:solidFill>
              </a:rPr>
              <a:t>Basato su esperti: 
</a:t>
            </a:r>
            <a:r>
              <a:rPr lang="it-IT" sz="2000" dirty="0">
                <a:solidFill>
                  <a:srgbClr val="3F3F3F"/>
                </a:solidFill>
              </a:rPr>
              <a:t>il progettista/legislatore può trovare da solo le migliori soluzioni</a:t>
            </a:r>
            <a:r>
              <a:rPr lang="it-IT" sz="2000" b="1" dirty="0">
                <a:solidFill>
                  <a:srgbClr val="3F3F3F"/>
                </a:solidFill>
              </a:rPr>
              <a:t>
</a:t>
            </a:r>
            <a:endParaRPr dirty="0">
              <a:solidFill>
                <a:srgbClr val="3F3F3F"/>
              </a:solidFill>
            </a:endParaRPr>
          </a:p>
          <a:p>
            <a:pPr marL="261938" lvl="1" indent="0">
              <a:buClr>
                <a:srgbClr val="3F3F3F"/>
              </a:buClr>
              <a:buSzPct val="100000"/>
              <a:buNone/>
            </a:pPr>
            <a:r>
              <a:rPr lang="fi-FI" sz="2000" b="1" dirty="0">
                <a:solidFill>
                  <a:srgbClr val="3F3F3F"/>
                </a:solidFill>
              </a:rPr>
              <a:t>Partecipazione basata: 
</a:t>
            </a:r>
            <a:r>
              <a:rPr lang="it-IT" sz="2000" dirty="0">
                <a:solidFill>
                  <a:srgbClr val="3F3F3F"/>
                </a:solidFill>
              </a:rPr>
              <a:t>il progettista/legislatore aiuta i cittadini o i consumatori a trovare le soluzioni migliori</a:t>
            </a:r>
            <a:endParaRPr sz="2000" dirty="0">
              <a:solidFill>
                <a:srgbClr val="3F3F3F"/>
              </a:solidFill>
            </a:endParaRPr>
          </a:p>
          <a:p>
            <a:pPr marL="261938" lvl="1" indent="0" algn="l" rtl="0">
              <a:lnSpc>
                <a:spcPct val="90000"/>
              </a:lnSpc>
              <a:spcBef>
                <a:spcPts val="500"/>
              </a:spcBef>
              <a:spcAft>
                <a:spcPts val="0"/>
              </a:spcAft>
              <a:buClr>
                <a:schemeClr val="dk1"/>
              </a:buClr>
              <a:buSzPct val="100000"/>
              <a:buNone/>
            </a:pPr>
            <a:endParaRPr dirty="0">
              <a:solidFill>
                <a:srgbClr val="3F3F3F"/>
              </a:solidFill>
            </a:endParaRPr>
          </a:p>
          <a:p>
            <a:pPr marL="0" lvl="0" indent="0">
              <a:buClr>
                <a:srgbClr val="3F3F3F"/>
              </a:buClr>
              <a:buSzPct val="100000"/>
              <a:buNone/>
            </a:pPr>
            <a:r>
              <a:rPr lang="it-IT" dirty="0">
                <a:solidFill>
                  <a:srgbClr val="3F3F3F"/>
                </a:solidFill>
              </a:rPr>
              <a:t>Questo stabilisce anche le posizioni e le possibilità dei partecipanti nelle diverse fasi di un processo di pianificazione</a:t>
            </a:r>
            <a:endParaRPr dirty="0">
              <a:solidFill>
                <a:srgbClr val="3F3F3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838199" y="1468710"/>
            <a:ext cx="10999839" cy="1325563"/>
          </a:xfrm>
          <a:prstGeom prst="rect">
            <a:avLst/>
          </a:prstGeom>
          <a:noFill/>
          <a:ln>
            <a:noFill/>
          </a:ln>
        </p:spPr>
        <p:txBody>
          <a:bodyPr spcFirstLastPara="1" wrap="square" lIns="91425" tIns="45700" rIns="91425" bIns="45700" anchor="ctr" anchorCtr="0">
            <a:normAutofit/>
          </a:bodyPr>
          <a:lstStyle/>
          <a:p>
            <a:pPr lvl="0">
              <a:buSzPts val="4400"/>
            </a:pPr>
            <a:r>
              <a:rPr lang="it-IT" dirty="0"/>
              <a:t>Le folle possono contenere saggezza collettiva</a:t>
            </a:r>
            <a:endParaRPr dirty="0"/>
          </a:p>
        </p:txBody>
      </p:sp>
      <p:sp>
        <p:nvSpPr>
          <p:cNvPr id="138" name="Google Shape;138;p5"/>
          <p:cNvSpPr txBox="1">
            <a:spLocks noGrp="1"/>
          </p:cNvSpPr>
          <p:nvPr>
            <p:ph type="body" idx="1"/>
          </p:nvPr>
        </p:nvSpPr>
        <p:spPr>
          <a:xfrm>
            <a:off x="838200" y="2806261"/>
            <a:ext cx="10515600" cy="3370701"/>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buSzPct val="100000"/>
              <a:buNone/>
            </a:pPr>
            <a:r>
              <a:rPr lang="it-IT" dirty="0"/>
              <a:t>Se si applica quanto segue
(1) diversità di opinioni (ogni persona dovrebbe avere alcune informazioni private), 
(2) indipendenza (le opinioni delle persone non sono determinate da coloro che le circondano), 
(3) decentramento (le persone sono in grado di specializzarsi e attingere alle conoscenze locali), e 
(4) aggregazione (esiste un meccanismo per trasformare i giudizi privati in una decisione collettiva).</a:t>
            </a:r>
            <a:endParaRPr dirty="0"/>
          </a:p>
        </p:txBody>
      </p:sp>
      <p:sp>
        <p:nvSpPr>
          <p:cNvPr id="139" name="Google Shape;139;p5"/>
          <p:cNvSpPr txBox="1"/>
          <p:nvPr/>
        </p:nvSpPr>
        <p:spPr>
          <a:xfrm>
            <a:off x="932380" y="6176962"/>
            <a:ext cx="60977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Calibri"/>
                <a:ea typeface="Calibri"/>
                <a:cs typeface="Calibri"/>
                <a:sym typeface="Calibri"/>
              </a:rPr>
              <a:t>Reed et al. 2018</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838200" y="1468710"/>
            <a:ext cx="10960510" cy="1325563"/>
          </a:xfrm>
          <a:prstGeom prst="rect">
            <a:avLst/>
          </a:prstGeom>
          <a:noFill/>
          <a:ln>
            <a:noFill/>
          </a:ln>
        </p:spPr>
        <p:txBody>
          <a:bodyPr spcFirstLastPara="1" wrap="square" lIns="91425" tIns="45700" rIns="91425" bIns="45700" anchor="ctr" anchorCtr="0">
            <a:normAutofit/>
          </a:bodyPr>
          <a:lstStyle/>
          <a:p>
            <a:pPr lvl="0">
              <a:buSzPts val="4400"/>
            </a:pPr>
            <a:r>
              <a:rPr lang="it-IT" dirty="0"/>
              <a:t>Motivazioni di partecipazione (organizzazione e impegno) </a:t>
            </a:r>
            <a:endParaRPr dirty="0"/>
          </a:p>
        </p:txBody>
      </p:sp>
      <p:sp>
        <p:nvSpPr>
          <p:cNvPr id="145" name="Google Shape;145;p6"/>
          <p:cNvSpPr txBox="1">
            <a:spLocks noGrp="1"/>
          </p:cNvSpPr>
          <p:nvPr>
            <p:ph type="body" idx="1"/>
          </p:nvPr>
        </p:nvSpPr>
        <p:spPr>
          <a:xfrm>
            <a:off x="838200" y="2806261"/>
            <a:ext cx="10515600" cy="3370701"/>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it-IT" b="1" dirty="0"/>
              <a:t>Motivazioni pragmatiche</a:t>
            </a:r>
            <a:r>
              <a:rPr lang="it-IT" dirty="0"/>
              <a:t>: per raggiungere decisioni migliori che hanno maggiori probabilità di essere implementate. </a:t>
            </a:r>
            <a:r>
              <a:rPr lang="it-IT" b="1" dirty="0"/>
              <a:t>
Motivazioni normative</a:t>
            </a:r>
            <a:r>
              <a:rPr lang="it-IT" dirty="0"/>
              <a:t>: il diritto democratico che richiede l'impegno delle persone nelle decisioni che le riguardano</a:t>
            </a:r>
            <a:endParaRPr dirty="0"/>
          </a:p>
          <a:p>
            <a:pPr marL="228600" lvl="0" indent="-228600">
              <a:buSzPts val="2800"/>
            </a:pPr>
            <a:r>
              <a:rPr lang="it-IT" b="1" dirty="0"/>
              <a:t>Motivazioni di costruzione </a:t>
            </a:r>
            <a:r>
              <a:rPr lang="it-IT" dirty="0"/>
              <a:t>della fiducia nei processi decisionali - per creare coesione sociale tra i diversi stakeholder</a:t>
            </a:r>
            <a:endParaRPr dirty="0"/>
          </a:p>
        </p:txBody>
      </p:sp>
      <p:sp>
        <p:nvSpPr>
          <p:cNvPr id="146" name="Google Shape;146;p6"/>
          <p:cNvSpPr txBox="1"/>
          <p:nvPr/>
        </p:nvSpPr>
        <p:spPr>
          <a:xfrm>
            <a:off x="747445" y="5807630"/>
            <a:ext cx="60977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Calibri"/>
                <a:ea typeface="Calibri"/>
                <a:cs typeface="Calibri"/>
                <a:sym typeface="Calibri"/>
              </a:rPr>
              <a:t>Reed et al. 2018</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lvl="0"/>
            <a:r>
              <a:rPr lang="it-IT" dirty="0"/>
              <a:t>Cosa dovresti considerare in un processo di partecipazione?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p:nvPr/>
        </p:nvSpPr>
        <p:spPr>
          <a:xfrm>
            <a:off x="4286251" y="2118078"/>
            <a:ext cx="3712950" cy="3855623"/>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58" name="Google Shape;158;p8"/>
          <p:cNvSpPr/>
          <p:nvPr/>
        </p:nvSpPr>
        <p:spPr>
          <a:xfrm>
            <a:off x="4840265" y="2700302"/>
            <a:ext cx="2632116" cy="2718397"/>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59" name="Google Shape;159;p8"/>
          <p:cNvSpPr/>
          <p:nvPr/>
        </p:nvSpPr>
        <p:spPr>
          <a:xfrm>
            <a:off x="5304530" y="3193408"/>
            <a:ext cx="1718361" cy="1736222"/>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160" name="Google Shape;160;p8"/>
          <p:cNvSpPr txBox="1">
            <a:spLocks noGrp="1"/>
          </p:cNvSpPr>
          <p:nvPr>
            <p:ph type="title"/>
          </p:nvPr>
        </p:nvSpPr>
        <p:spPr>
          <a:xfrm>
            <a:off x="558949" y="1232994"/>
            <a:ext cx="10515600" cy="1325563"/>
          </a:xfrm>
          <a:prstGeom prst="rect">
            <a:avLst/>
          </a:prstGeom>
          <a:noFill/>
          <a:ln>
            <a:noFill/>
          </a:ln>
        </p:spPr>
        <p:txBody>
          <a:bodyPr spcFirstLastPara="1" wrap="square" lIns="91425" tIns="45700" rIns="91425" bIns="45700" anchor="ctr" anchorCtr="0">
            <a:normAutofit/>
          </a:bodyPr>
          <a:lstStyle/>
          <a:p>
            <a:pPr lvl="0">
              <a:buClr>
                <a:srgbClr val="3F3F3F"/>
              </a:buClr>
              <a:buSzPts val="4400"/>
            </a:pPr>
            <a:r>
              <a:rPr lang="it-IT" dirty="0">
                <a:solidFill>
                  <a:srgbClr val="3F3F3F"/>
                </a:solidFill>
              </a:rPr>
              <a:t>L'entità della partecipazione – chi dovrebbe partecipare</a:t>
            </a:r>
            <a:endParaRPr dirty="0">
              <a:solidFill>
                <a:srgbClr val="3F3F3F"/>
              </a:solidFill>
            </a:endParaRPr>
          </a:p>
        </p:txBody>
      </p:sp>
      <p:sp>
        <p:nvSpPr>
          <p:cNvPr id="161" name="Google Shape;161;p8"/>
          <p:cNvSpPr/>
          <p:nvPr/>
        </p:nvSpPr>
        <p:spPr>
          <a:xfrm>
            <a:off x="5479847" y="3517257"/>
            <a:ext cx="1424356" cy="1063805"/>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lgn="ctr"/>
            <a:br>
              <a:rPr lang="fi-FI" sz="1350" dirty="0">
                <a:solidFill>
                  <a:schemeClr val="dk1"/>
                </a:solidFill>
              </a:rPr>
            </a:br>
            <a:r>
              <a:rPr lang="fi-FI" sz="1350" dirty="0">
                <a:solidFill>
                  <a:schemeClr val="dk1"/>
                </a:solidFill>
              </a:rPr>
              <a:t>decisione
Produttori
</a:t>
            </a:r>
            <a:endParaRPr sz="1350" dirty="0">
              <a:solidFill>
                <a:schemeClr val="dk1"/>
              </a:solidFill>
              <a:latin typeface="Arial"/>
              <a:ea typeface="Arial"/>
              <a:cs typeface="Arial"/>
              <a:sym typeface="Arial"/>
            </a:endParaRPr>
          </a:p>
        </p:txBody>
      </p:sp>
      <p:cxnSp>
        <p:nvCxnSpPr>
          <p:cNvPr id="162" name="Google Shape;162;p8"/>
          <p:cNvCxnSpPr/>
          <p:nvPr/>
        </p:nvCxnSpPr>
        <p:spPr>
          <a:xfrm rot="10800000" flipH="1">
            <a:off x="4187082" y="4102216"/>
            <a:ext cx="1249391" cy="5396"/>
          </a:xfrm>
          <a:prstGeom prst="straightConnector1">
            <a:avLst/>
          </a:prstGeom>
          <a:noFill/>
          <a:ln w="9525" cap="flat" cmpd="sng">
            <a:solidFill>
              <a:schemeClr val="dk1"/>
            </a:solidFill>
            <a:prstDash val="solid"/>
            <a:round/>
            <a:headEnd type="none" w="med" len="med"/>
            <a:tailEnd type="none" w="med" len="med"/>
          </a:ln>
        </p:spPr>
      </p:cxnSp>
      <p:cxnSp>
        <p:nvCxnSpPr>
          <p:cNvPr id="163" name="Google Shape;163;p8"/>
          <p:cNvCxnSpPr>
            <a:cxnSpLocks/>
            <a:stCxn id="159" idx="6"/>
          </p:cNvCxnSpPr>
          <p:nvPr/>
        </p:nvCxnSpPr>
        <p:spPr>
          <a:xfrm flipV="1">
            <a:off x="7022891" y="4059502"/>
            <a:ext cx="1101721" cy="2017"/>
          </a:xfrm>
          <a:prstGeom prst="straightConnector1">
            <a:avLst/>
          </a:prstGeom>
          <a:noFill/>
          <a:ln w="9525" cap="flat" cmpd="sng">
            <a:solidFill>
              <a:schemeClr val="dk1"/>
            </a:solidFill>
            <a:prstDash val="solid"/>
            <a:round/>
            <a:headEnd type="none" w="med" len="med"/>
            <a:tailEnd type="none" w="med" len="med"/>
          </a:ln>
        </p:spPr>
      </p:cxnSp>
      <p:sp>
        <p:nvSpPr>
          <p:cNvPr id="164" name="Google Shape;164;p8"/>
          <p:cNvSpPr txBox="1"/>
          <p:nvPr/>
        </p:nvSpPr>
        <p:spPr>
          <a:xfrm>
            <a:off x="5681401" y="3251306"/>
            <a:ext cx="1321972" cy="300042"/>
          </a:xfrm>
          <a:prstGeom prst="rect">
            <a:avLst/>
          </a:prstGeom>
          <a:noFill/>
          <a:ln>
            <a:noFill/>
          </a:ln>
        </p:spPr>
        <p:txBody>
          <a:bodyPr spcFirstLastPara="1" wrap="square" lIns="91425" tIns="45700" rIns="91425" bIns="45700" anchor="t" anchorCtr="0">
            <a:spAutoFit/>
          </a:bodyPr>
          <a:lstStyle/>
          <a:p>
            <a:pPr lvl="0"/>
            <a:r>
              <a:rPr lang="fi-FI" sz="1350" dirty="0">
                <a:solidFill>
                  <a:schemeClr val="dk1"/>
                </a:solidFill>
              </a:rPr>
              <a:t>Parti chiave</a:t>
            </a:r>
            <a:endParaRPr sz="1350" dirty="0">
              <a:solidFill>
                <a:schemeClr val="dk1"/>
              </a:solidFill>
              <a:latin typeface="Arial"/>
              <a:ea typeface="Arial"/>
              <a:cs typeface="Arial"/>
              <a:sym typeface="Arial"/>
            </a:endParaRPr>
          </a:p>
        </p:txBody>
      </p:sp>
      <p:sp>
        <p:nvSpPr>
          <p:cNvPr id="165" name="Google Shape;165;p8"/>
          <p:cNvSpPr txBox="1"/>
          <p:nvPr/>
        </p:nvSpPr>
        <p:spPr>
          <a:xfrm>
            <a:off x="5525608" y="2805109"/>
            <a:ext cx="1396536" cy="300042"/>
          </a:xfrm>
          <a:prstGeom prst="rect">
            <a:avLst/>
          </a:prstGeom>
          <a:noFill/>
          <a:ln>
            <a:noFill/>
          </a:ln>
        </p:spPr>
        <p:txBody>
          <a:bodyPr spcFirstLastPara="1" wrap="square" lIns="91425" tIns="45700" rIns="91425" bIns="45700" anchor="t" anchorCtr="0">
            <a:spAutoFit/>
          </a:bodyPr>
          <a:lstStyle/>
          <a:p>
            <a:pPr lvl="0"/>
            <a:r>
              <a:rPr lang="fi-FI" sz="1350" dirty="0">
                <a:solidFill>
                  <a:schemeClr val="dk1"/>
                </a:solidFill>
              </a:rPr>
              <a:t>Utenti frequenti </a:t>
            </a:r>
            <a:endParaRPr sz="1350" dirty="0">
              <a:solidFill>
                <a:schemeClr val="dk1"/>
              </a:solidFill>
              <a:latin typeface="Arial"/>
              <a:ea typeface="Arial"/>
              <a:cs typeface="Arial"/>
              <a:sym typeface="Arial"/>
            </a:endParaRPr>
          </a:p>
        </p:txBody>
      </p:sp>
      <p:sp>
        <p:nvSpPr>
          <p:cNvPr id="166" name="Google Shape;166;p8"/>
          <p:cNvSpPr txBox="1"/>
          <p:nvPr/>
        </p:nvSpPr>
        <p:spPr>
          <a:xfrm>
            <a:off x="5479847" y="2312003"/>
            <a:ext cx="1711528" cy="300042"/>
          </a:xfrm>
          <a:prstGeom prst="rect">
            <a:avLst/>
          </a:prstGeom>
          <a:noFill/>
          <a:ln>
            <a:noFill/>
          </a:ln>
        </p:spPr>
        <p:txBody>
          <a:bodyPr spcFirstLastPara="1" wrap="square" lIns="91425" tIns="45700" rIns="91425" bIns="45700" anchor="t" anchorCtr="0">
            <a:spAutoFit/>
          </a:bodyPr>
          <a:lstStyle/>
          <a:p>
            <a:pPr lvl="0"/>
            <a:r>
              <a:rPr lang="fi-FI" sz="1350" dirty="0">
                <a:solidFill>
                  <a:schemeClr val="dk1"/>
                </a:solidFill>
              </a:rPr>
              <a:t>pubblico generico</a:t>
            </a:r>
            <a:endParaRPr sz="1350" dirty="0">
              <a:solidFill>
                <a:schemeClr val="dk1"/>
              </a:solidFill>
              <a:latin typeface="Arial"/>
              <a:ea typeface="Arial"/>
              <a:cs typeface="Arial"/>
              <a:sym typeface="Arial"/>
            </a:endParaRPr>
          </a:p>
        </p:txBody>
      </p:sp>
      <p:sp>
        <p:nvSpPr>
          <p:cNvPr id="167" name="Google Shape;167;p8"/>
          <p:cNvSpPr txBox="1"/>
          <p:nvPr/>
        </p:nvSpPr>
        <p:spPr>
          <a:xfrm>
            <a:off x="5693193" y="4546931"/>
            <a:ext cx="1021433"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350" dirty="0">
                <a:solidFill>
                  <a:schemeClr val="dk1"/>
                </a:solidFill>
                <a:latin typeface="Arial"/>
                <a:ea typeface="Arial"/>
                <a:cs typeface="Arial"/>
                <a:sym typeface="Arial"/>
              </a:rPr>
              <a:t>preparatori</a:t>
            </a:r>
            <a:endParaRPr sz="1350" dirty="0">
              <a:solidFill>
                <a:schemeClr val="dk1"/>
              </a:solidFill>
              <a:latin typeface="Arial"/>
              <a:ea typeface="Arial"/>
              <a:cs typeface="Arial"/>
              <a:sym typeface="Arial"/>
            </a:endParaRPr>
          </a:p>
        </p:txBody>
      </p:sp>
      <p:sp>
        <p:nvSpPr>
          <p:cNvPr id="168" name="Google Shape;168;p8"/>
          <p:cNvSpPr txBox="1"/>
          <p:nvPr/>
        </p:nvSpPr>
        <p:spPr>
          <a:xfrm>
            <a:off x="5709367" y="4984867"/>
            <a:ext cx="1445785" cy="300042"/>
          </a:xfrm>
          <a:prstGeom prst="rect">
            <a:avLst/>
          </a:prstGeom>
          <a:noFill/>
          <a:ln>
            <a:noFill/>
          </a:ln>
        </p:spPr>
        <p:txBody>
          <a:bodyPr spcFirstLastPara="1" wrap="square" lIns="91425" tIns="45700" rIns="91425" bIns="45700" anchor="t" anchorCtr="0">
            <a:spAutoFit/>
          </a:bodyPr>
          <a:lstStyle/>
          <a:p>
            <a:pPr lvl="0"/>
            <a:r>
              <a:rPr lang="fi-FI" sz="1350" dirty="0">
                <a:solidFill>
                  <a:schemeClr val="dk1"/>
                </a:solidFill>
              </a:rPr>
              <a:t>Consulenti</a:t>
            </a:r>
            <a:endParaRPr sz="1350" dirty="0">
              <a:solidFill>
                <a:schemeClr val="dk1"/>
              </a:solidFill>
              <a:latin typeface="Arial"/>
              <a:ea typeface="Arial"/>
              <a:cs typeface="Arial"/>
              <a:sym typeface="Arial"/>
            </a:endParaRPr>
          </a:p>
        </p:txBody>
      </p:sp>
      <p:sp>
        <p:nvSpPr>
          <p:cNvPr id="169" name="Google Shape;169;p8"/>
          <p:cNvSpPr txBox="1"/>
          <p:nvPr/>
        </p:nvSpPr>
        <p:spPr>
          <a:xfrm>
            <a:off x="5510823" y="5473936"/>
            <a:ext cx="1503149" cy="507791"/>
          </a:xfrm>
          <a:prstGeom prst="rect">
            <a:avLst/>
          </a:prstGeom>
          <a:noFill/>
          <a:ln>
            <a:noFill/>
          </a:ln>
        </p:spPr>
        <p:txBody>
          <a:bodyPr spcFirstLastPara="1" wrap="square" lIns="91425" tIns="45700" rIns="91425" bIns="45700" anchor="t" anchorCtr="0">
            <a:spAutoFit/>
          </a:bodyPr>
          <a:lstStyle/>
          <a:p>
            <a:pPr lvl="0"/>
            <a:r>
              <a:rPr lang="fi-FI" sz="1350">
                <a:solidFill>
                  <a:schemeClr val="dk1"/>
                </a:solidFill>
              </a:rPr>
              <a:t>altro personale
</a:t>
            </a:r>
            <a:endParaRPr sz="1350" dirty="0">
              <a:solidFill>
                <a:schemeClr val="dk1"/>
              </a:solidFill>
              <a:latin typeface="Arial"/>
              <a:ea typeface="Arial"/>
              <a:cs typeface="Arial"/>
              <a:sym typeface="Arial"/>
            </a:endParaRPr>
          </a:p>
        </p:txBody>
      </p:sp>
      <p:cxnSp>
        <p:nvCxnSpPr>
          <p:cNvPr id="170" name="Google Shape;170;p8"/>
          <p:cNvCxnSpPr/>
          <p:nvPr/>
        </p:nvCxnSpPr>
        <p:spPr>
          <a:xfrm flipH="1">
            <a:off x="6541964" y="2183075"/>
            <a:ext cx="1512092" cy="1069202"/>
          </a:xfrm>
          <a:prstGeom prst="straightConnector1">
            <a:avLst/>
          </a:prstGeom>
          <a:noFill/>
          <a:ln w="9525" cap="flat" cmpd="sng">
            <a:solidFill>
              <a:schemeClr val="dk1"/>
            </a:solidFill>
            <a:prstDash val="solid"/>
            <a:round/>
            <a:headEnd type="none" w="med" len="med"/>
            <a:tailEnd type="triangle" w="med" len="med"/>
          </a:ln>
        </p:spPr>
      </p:cxnSp>
      <p:sp>
        <p:nvSpPr>
          <p:cNvPr id="171" name="Google Shape;171;p8"/>
          <p:cNvSpPr txBox="1"/>
          <p:nvPr/>
        </p:nvSpPr>
        <p:spPr>
          <a:xfrm>
            <a:off x="8198233" y="1873907"/>
            <a:ext cx="3425938" cy="830956"/>
          </a:xfrm>
          <a:prstGeom prst="rect">
            <a:avLst/>
          </a:prstGeom>
          <a:noFill/>
          <a:ln>
            <a:noFill/>
          </a:ln>
        </p:spPr>
        <p:txBody>
          <a:bodyPr spcFirstLastPara="1" wrap="square" lIns="91425" tIns="45700" rIns="91425" bIns="45700" anchor="t" anchorCtr="0">
            <a:spAutoFit/>
          </a:bodyPr>
          <a:lstStyle/>
          <a:p>
            <a:pPr lvl="0"/>
            <a:r>
              <a:rPr lang="it-IT" sz="1600" dirty="0">
                <a:solidFill>
                  <a:schemeClr val="dk1"/>
                </a:solidFill>
              </a:rPr>
              <a:t>gruppi di interesse critico ed esperti, gruppi di pressione
</a:t>
            </a:r>
            <a:endParaRPr sz="1600" dirty="0">
              <a:solidFill>
                <a:schemeClr val="dk1"/>
              </a:solidFill>
              <a:latin typeface="Arial"/>
              <a:ea typeface="Arial"/>
              <a:cs typeface="Arial"/>
              <a:sym typeface="Arial"/>
            </a:endParaRPr>
          </a:p>
        </p:txBody>
      </p:sp>
      <p:sp>
        <p:nvSpPr>
          <p:cNvPr id="172" name="Google Shape;172;p8"/>
          <p:cNvSpPr txBox="1"/>
          <p:nvPr/>
        </p:nvSpPr>
        <p:spPr>
          <a:xfrm>
            <a:off x="2901552" y="2512655"/>
            <a:ext cx="1360507"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600" b="1" dirty="0">
                <a:solidFill>
                  <a:schemeClr val="dk1"/>
                </a:solidFill>
                <a:latin typeface="Arial"/>
                <a:ea typeface="Arial"/>
                <a:cs typeface="Arial"/>
                <a:sym typeface="Arial"/>
              </a:rPr>
              <a:t>In pubblico</a:t>
            </a:r>
            <a:endParaRPr sz="1600" b="1" dirty="0">
              <a:solidFill>
                <a:schemeClr val="dk1"/>
              </a:solidFill>
              <a:latin typeface="Arial"/>
              <a:ea typeface="Arial"/>
              <a:cs typeface="Arial"/>
              <a:sym typeface="Arial"/>
            </a:endParaRPr>
          </a:p>
        </p:txBody>
      </p:sp>
      <p:sp>
        <p:nvSpPr>
          <p:cNvPr id="173" name="Google Shape;173;p8"/>
          <p:cNvSpPr txBox="1"/>
          <p:nvPr/>
        </p:nvSpPr>
        <p:spPr>
          <a:xfrm>
            <a:off x="2699833" y="4896523"/>
            <a:ext cx="1739579" cy="1077178"/>
          </a:xfrm>
          <a:prstGeom prst="rect">
            <a:avLst/>
          </a:prstGeom>
          <a:noFill/>
          <a:ln>
            <a:noFill/>
          </a:ln>
        </p:spPr>
        <p:txBody>
          <a:bodyPr spcFirstLastPara="1" wrap="square" lIns="91425" tIns="45700" rIns="91425" bIns="45700" anchor="t" anchorCtr="0">
            <a:spAutoFit/>
          </a:bodyPr>
          <a:lstStyle/>
          <a:p>
            <a:pPr lvl="0"/>
            <a:r>
              <a:rPr lang="it-IT" sz="1600" b="1" dirty="0">
                <a:solidFill>
                  <a:schemeClr val="dk1"/>
                </a:solidFill>
              </a:rPr>
              <a:t>In sede legislativa o 
governativo
organizzazione</a:t>
            </a:r>
            <a:endParaRPr sz="1600" b="1" dirty="0">
              <a:solidFill>
                <a:schemeClr val="dk1"/>
              </a:solidFill>
              <a:latin typeface="Arial"/>
              <a:ea typeface="Arial"/>
              <a:cs typeface="Arial"/>
              <a:sym typeface="Arial"/>
            </a:endParaRPr>
          </a:p>
        </p:txBody>
      </p:sp>
      <p:sp>
        <p:nvSpPr>
          <p:cNvPr id="174" name="Google Shape;174;p8"/>
          <p:cNvSpPr txBox="1"/>
          <p:nvPr/>
        </p:nvSpPr>
        <p:spPr>
          <a:xfrm>
            <a:off x="616947" y="4195633"/>
            <a:ext cx="1911420" cy="1131038"/>
          </a:xfrm>
          <a:prstGeom prst="rect">
            <a:avLst/>
          </a:prstGeom>
          <a:noFill/>
          <a:ln>
            <a:noFill/>
          </a:ln>
        </p:spPr>
        <p:txBody>
          <a:bodyPr spcFirstLastPara="1" wrap="square" lIns="91425" tIns="45700" rIns="91425" bIns="45700" anchor="t" anchorCtr="0">
            <a:spAutoFit/>
          </a:bodyPr>
          <a:lstStyle/>
          <a:p>
            <a:pPr lvl="0"/>
            <a:r>
              <a:rPr lang="it-IT" sz="1350" dirty="0">
                <a:solidFill>
                  <a:schemeClr val="dk1"/>
                </a:solidFill>
              </a:rPr>
              <a:t>Diversi gruppi (possono) partecipare a diversi livelli 
-&gt; rappresentanti 
</a:t>
            </a:r>
            <a:endParaRPr dirty="0"/>
          </a:p>
        </p:txBody>
      </p:sp>
      <p:sp>
        <p:nvSpPr>
          <p:cNvPr id="175" name="Google Shape;175;p8"/>
          <p:cNvSpPr txBox="1"/>
          <p:nvPr/>
        </p:nvSpPr>
        <p:spPr>
          <a:xfrm>
            <a:off x="725910" y="3017631"/>
            <a:ext cx="1752984" cy="923289"/>
          </a:xfrm>
          <a:prstGeom prst="rect">
            <a:avLst/>
          </a:prstGeom>
          <a:noFill/>
          <a:ln>
            <a:noFill/>
          </a:ln>
        </p:spPr>
        <p:txBody>
          <a:bodyPr spcFirstLastPara="1" wrap="square" lIns="91425" tIns="45700" rIns="91425" bIns="45700" anchor="t" anchorCtr="0">
            <a:spAutoFit/>
          </a:bodyPr>
          <a:lstStyle/>
          <a:p>
            <a:pPr lvl="0"/>
            <a:r>
              <a:rPr lang="it-IT" sz="1350" dirty="0">
                <a:solidFill>
                  <a:schemeClr val="accent2"/>
                </a:solidFill>
              </a:rPr>
              <a:t>Ci sono sempre
molti pubblici!
Prova a mapparli.
</a:t>
            </a:r>
            <a:endParaRPr dirty="0"/>
          </a:p>
        </p:txBody>
      </p:sp>
      <p:pic>
        <p:nvPicPr>
          <p:cNvPr id="176" name="Google Shape;176;p8" descr="A close-up of some onions&#10;&#10;Description automatically generated with low confidence"/>
          <p:cNvPicPr preferRelativeResize="0"/>
          <p:nvPr/>
        </p:nvPicPr>
        <p:blipFill rotWithShape="1">
          <a:blip r:embed="rId3">
            <a:alphaModFix/>
          </a:blip>
          <a:srcRect/>
          <a:stretch/>
        </p:blipFill>
        <p:spPr>
          <a:xfrm>
            <a:off x="8335689" y="4045889"/>
            <a:ext cx="3503605" cy="2335736"/>
          </a:xfrm>
          <a:prstGeom prst="rect">
            <a:avLst/>
          </a:prstGeom>
          <a:noFill/>
          <a:ln>
            <a:noFill/>
          </a:ln>
        </p:spPr>
      </p:pic>
      <p:sp>
        <p:nvSpPr>
          <p:cNvPr id="177" name="Google Shape;177;p8"/>
          <p:cNvSpPr txBox="1"/>
          <p:nvPr/>
        </p:nvSpPr>
        <p:spPr>
          <a:xfrm>
            <a:off x="2621505" y="2963105"/>
            <a:ext cx="1545616" cy="830956"/>
          </a:xfrm>
          <a:prstGeom prst="rect">
            <a:avLst/>
          </a:prstGeom>
          <a:noFill/>
          <a:ln>
            <a:noFill/>
          </a:ln>
        </p:spPr>
        <p:txBody>
          <a:bodyPr spcFirstLastPara="1" wrap="square" lIns="91425" tIns="45700" rIns="91425" bIns="45700" anchor="t" anchorCtr="0">
            <a:spAutoFit/>
          </a:bodyPr>
          <a:lstStyle/>
          <a:p>
            <a:pPr lvl="0"/>
            <a:r>
              <a:rPr lang="fi-FI" sz="1600" dirty="0">
                <a:solidFill>
                  <a:schemeClr val="dk1"/>
                </a:solidFill>
              </a:rPr>
              <a:t>di prodotti o 
servizi
</a:t>
            </a:r>
            <a:endParaRPr sz="1600"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title" idx="4294967295"/>
          </p:nvPr>
        </p:nvSpPr>
        <p:spPr>
          <a:xfrm>
            <a:off x="292964" y="2271182"/>
            <a:ext cx="2691934" cy="3421695"/>
          </a:xfrm>
          <a:prstGeom prst="rect">
            <a:avLst/>
          </a:prstGeom>
          <a:noFill/>
          <a:ln>
            <a:noFill/>
          </a:ln>
        </p:spPr>
        <p:txBody>
          <a:bodyPr spcFirstLastPara="1" wrap="square" lIns="91425" tIns="45700" rIns="91425" bIns="45700" anchor="ctr" anchorCtr="0">
            <a:normAutofit fontScale="90000"/>
          </a:bodyPr>
          <a:lstStyle/>
          <a:p>
            <a:pPr lvl="0">
              <a:buSzPct val="100000"/>
            </a:pPr>
            <a:r>
              <a:rPr lang="it-IT" sz="2900" b="1" dirty="0">
                <a:latin typeface="Arial"/>
                <a:ea typeface="Arial"/>
                <a:cs typeface="Arial"/>
                <a:sym typeface="Arial"/>
              </a:rPr>
              <a:t>Valutare il livello di partecipazione</a:t>
            </a:r>
            <a:br>
              <a:rPr lang="it-IT" sz="2900" b="1" dirty="0">
                <a:latin typeface="Arial"/>
                <a:ea typeface="Arial"/>
                <a:cs typeface="Arial"/>
                <a:sym typeface="Arial"/>
              </a:rPr>
            </a:br>
            <a:r>
              <a:rPr lang="fi-FI" sz="3200" b="1" dirty="0">
                <a:latin typeface="Arial"/>
                <a:ea typeface="Arial"/>
                <a:cs typeface="Arial"/>
                <a:sym typeface="Arial"/>
              </a:rPr>
              <a:t> </a:t>
            </a:r>
            <a:r>
              <a:rPr lang="it-IT" sz="2900" b="1" dirty="0">
                <a:latin typeface="Arial"/>
                <a:ea typeface="Arial"/>
                <a:cs typeface="Arial"/>
                <a:sym typeface="Arial"/>
              </a:rPr>
              <a:t>– quanto intensamente il pubblico dovrebbe essere in grado di partecipare</a:t>
            </a:r>
            <a:endParaRPr sz="2900" b="1" dirty="0">
              <a:latin typeface="Arial"/>
              <a:ea typeface="Arial"/>
              <a:cs typeface="Arial"/>
              <a:sym typeface="Arial"/>
            </a:endParaRPr>
          </a:p>
        </p:txBody>
      </p:sp>
      <p:sp>
        <p:nvSpPr>
          <p:cNvPr id="183" name="Google Shape;183;p9"/>
          <p:cNvSpPr txBox="1"/>
          <p:nvPr/>
        </p:nvSpPr>
        <p:spPr>
          <a:xfrm>
            <a:off x="3038441" y="5693858"/>
            <a:ext cx="2365772" cy="415458"/>
          </a:xfrm>
          <a:prstGeom prst="rect">
            <a:avLst/>
          </a:prstGeom>
          <a:noFill/>
          <a:ln>
            <a:noFill/>
          </a:ln>
        </p:spPr>
        <p:txBody>
          <a:bodyPr spcFirstLastPara="1" wrap="square" lIns="91425" tIns="45700" rIns="91425" bIns="45700" anchor="t" anchorCtr="0">
            <a:spAutoFit/>
          </a:bodyPr>
          <a:lstStyle/>
          <a:p>
            <a:pPr lvl="0"/>
            <a:r>
              <a:rPr lang="fi-FI" sz="2100" dirty="0">
                <a:solidFill>
                  <a:schemeClr val="dk1"/>
                </a:solidFill>
              </a:rPr>
              <a:t>Informando</a:t>
            </a:r>
            <a:endParaRPr dirty="0"/>
          </a:p>
        </p:txBody>
      </p:sp>
      <p:sp>
        <p:nvSpPr>
          <p:cNvPr id="184" name="Google Shape;184;p9"/>
          <p:cNvSpPr txBox="1"/>
          <p:nvPr/>
        </p:nvSpPr>
        <p:spPr>
          <a:xfrm>
            <a:off x="3038441" y="4582680"/>
            <a:ext cx="2018110" cy="415458"/>
          </a:xfrm>
          <a:prstGeom prst="rect">
            <a:avLst/>
          </a:prstGeom>
          <a:noFill/>
          <a:ln>
            <a:noFill/>
          </a:ln>
        </p:spPr>
        <p:txBody>
          <a:bodyPr spcFirstLastPara="1" wrap="square" lIns="91425" tIns="45700" rIns="91425" bIns="45700" anchor="t" anchorCtr="0">
            <a:spAutoFit/>
          </a:bodyPr>
          <a:lstStyle/>
          <a:p>
            <a:pPr lvl="0"/>
            <a:r>
              <a:rPr lang="fi-FI" sz="2100" dirty="0">
                <a:solidFill>
                  <a:schemeClr val="dk1"/>
                </a:solidFill>
              </a:rPr>
              <a:t>Consutando</a:t>
            </a:r>
            <a:endParaRPr dirty="0"/>
          </a:p>
        </p:txBody>
      </p:sp>
      <p:sp>
        <p:nvSpPr>
          <p:cNvPr id="185" name="Google Shape;185;p9"/>
          <p:cNvSpPr txBox="1"/>
          <p:nvPr/>
        </p:nvSpPr>
        <p:spPr>
          <a:xfrm>
            <a:off x="2984898" y="3336805"/>
            <a:ext cx="2189560" cy="415458"/>
          </a:xfrm>
          <a:prstGeom prst="rect">
            <a:avLst/>
          </a:prstGeom>
          <a:noFill/>
          <a:ln>
            <a:noFill/>
          </a:ln>
        </p:spPr>
        <p:txBody>
          <a:bodyPr spcFirstLastPara="1" wrap="square" lIns="91425" tIns="45700" rIns="91425" bIns="45700" anchor="t" anchorCtr="0">
            <a:spAutoFit/>
          </a:bodyPr>
          <a:lstStyle/>
          <a:p>
            <a:pPr lvl="0"/>
            <a:r>
              <a:rPr lang="fi-FI" sz="2100" dirty="0">
                <a:solidFill>
                  <a:schemeClr val="dk1"/>
                </a:solidFill>
              </a:rPr>
              <a:t>Coinvolgendo</a:t>
            </a:r>
            <a:endParaRPr dirty="0"/>
          </a:p>
        </p:txBody>
      </p:sp>
      <p:sp>
        <p:nvSpPr>
          <p:cNvPr id="186" name="Google Shape;186;p9"/>
          <p:cNvSpPr txBox="1"/>
          <p:nvPr/>
        </p:nvSpPr>
        <p:spPr>
          <a:xfrm>
            <a:off x="2909889" y="1985963"/>
            <a:ext cx="2181225" cy="415458"/>
          </a:xfrm>
          <a:prstGeom prst="rect">
            <a:avLst/>
          </a:prstGeom>
          <a:noFill/>
          <a:ln>
            <a:noFill/>
          </a:ln>
        </p:spPr>
        <p:txBody>
          <a:bodyPr spcFirstLastPara="1" wrap="square" lIns="91425" tIns="45700" rIns="91425" bIns="45700" anchor="t" anchorCtr="0">
            <a:spAutoFit/>
          </a:bodyPr>
          <a:lstStyle/>
          <a:p>
            <a:pPr lvl="0"/>
            <a:r>
              <a:rPr lang="fi-FI" sz="2100" dirty="0">
                <a:solidFill>
                  <a:schemeClr val="dk1"/>
                </a:solidFill>
              </a:rPr>
              <a:t>Collaborando</a:t>
            </a:r>
            <a:endParaRPr dirty="0"/>
          </a:p>
        </p:txBody>
      </p:sp>
      <p:sp>
        <p:nvSpPr>
          <p:cNvPr id="187" name="Google Shape;187;p9"/>
          <p:cNvSpPr/>
          <p:nvPr/>
        </p:nvSpPr>
        <p:spPr>
          <a:xfrm>
            <a:off x="7986577" y="1985963"/>
            <a:ext cx="3605655" cy="3255169"/>
          </a:xfrm>
          <a:prstGeom prst="rect">
            <a:avLst/>
          </a:prstGeom>
          <a:noFill/>
          <a:ln>
            <a:noFill/>
          </a:ln>
        </p:spPr>
        <p:txBody>
          <a:bodyPr spcFirstLastPara="1" wrap="square" lIns="91425" tIns="45700" rIns="91425" bIns="45700" anchor="t" anchorCtr="0">
            <a:noAutofit/>
          </a:bodyPr>
          <a:lstStyle/>
          <a:p>
            <a:pPr marL="342900" lvl="0" indent="-342900">
              <a:buClr>
                <a:schemeClr val="dk2"/>
              </a:buClr>
              <a:buSzPts val="1400"/>
              <a:buFont typeface="Noto Sans Symbols"/>
              <a:buChar char="❑"/>
            </a:pPr>
            <a:r>
              <a:rPr lang="it-IT" sz="2000" dirty="0">
                <a:solidFill>
                  <a:schemeClr val="dk1"/>
                </a:solidFill>
              </a:rPr>
              <a:t>Livello = quanto intensamente le persone sono coinvolte
</a:t>
            </a:r>
            <a:r>
              <a:rPr lang="it-IT" sz="2000" b="1" dirty="0">
                <a:solidFill>
                  <a:schemeClr val="dk1"/>
                </a:solidFill>
              </a:rPr>
              <a:t>Assicurati che le persone sappiano fin dall'inizio cosa possono ottenere
</a:t>
            </a:r>
            <a:r>
              <a:rPr lang="it-IT" sz="2000" dirty="0">
                <a:solidFill>
                  <a:schemeClr val="dk1"/>
                </a:solidFill>
              </a:rPr>
              <a:t>Cerca di evitare di creare speranze troppo grandi - &gt; nessuna frustrazione</a:t>
            </a:r>
            <a:endParaRPr sz="2000" dirty="0">
              <a:solidFill>
                <a:schemeClr val="dk1"/>
              </a:solidFill>
              <a:latin typeface="Arial"/>
              <a:ea typeface="Arial"/>
              <a:cs typeface="Arial"/>
              <a:sym typeface="Arial"/>
            </a:endParaRPr>
          </a:p>
          <a:p>
            <a:pPr marL="342900" lvl="0" indent="-342900">
              <a:spcBef>
                <a:spcPts val="400"/>
              </a:spcBef>
              <a:buClr>
                <a:schemeClr val="dk2"/>
              </a:buClr>
              <a:buSzPts val="1400"/>
              <a:buFont typeface="Noto Sans Symbols"/>
              <a:buChar char="❑"/>
            </a:pPr>
            <a:r>
              <a:rPr lang="it-IT" sz="2000" dirty="0">
                <a:solidFill>
                  <a:schemeClr val="dk1"/>
                </a:solidFill>
              </a:rPr>
              <a:t>Pianificare le tecniche di coinvolgimento in base al livello
Pianificare il feedback</a:t>
            </a:r>
            <a:endParaRPr dirty="0"/>
          </a:p>
        </p:txBody>
      </p:sp>
      <p:pic>
        <p:nvPicPr>
          <p:cNvPr id="188" name="Google Shape;188;p9" descr="A picture containing wooden ladder.&#10;"/>
          <p:cNvPicPr preferRelativeResize="0"/>
          <p:nvPr/>
        </p:nvPicPr>
        <p:blipFill rotWithShape="1">
          <a:blip r:embed="rId3">
            <a:alphaModFix/>
          </a:blip>
          <a:srcRect/>
          <a:stretch/>
        </p:blipFill>
        <p:spPr>
          <a:xfrm>
            <a:off x="5228001" y="1634009"/>
            <a:ext cx="2458573" cy="5130935"/>
          </a:xfrm>
          <a:prstGeom prst="rect">
            <a:avLst/>
          </a:prstGeom>
          <a:noFill/>
          <a:ln>
            <a:noFill/>
          </a:ln>
        </p:spPr>
      </p:pic>
      <p:sp>
        <p:nvSpPr>
          <p:cNvPr id="189" name="Google Shape;189;p9"/>
          <p:cNvSpPr txBox="1"/>
          <p:nvPr/>
        </p:nvSpPr>
        <p:spPr>
          <a:xfrm>
            <a:off x="292964" y="6185043"/>
            <a:ext cx="24314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Calibri"/>
                <a:ea typeface="Calibri"/>
                <a:cs typeface="Calibri"/>
                <a:sym typeface="Calibri"/>
              </a:rPr>
              <a:t>Source: Creighiton 2003</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980</Words>
  <Application>Microsoft Office PowerPoint</Application>
  <PresentationFormat>Widescreen</PresentationFormat>
  <Paragraphs>73</Paragraphs>
  <Slides>16</Slides>
  <Notes>15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Calibri</vt:lpstr>
      <vt:lpstr>Noto Sans Symbols</vt:lpstr>
      <vt:lpstr>Office Theme</vt:lpstr>
      <vt:lpstr>Presentazione standard di PowerPoint</vt:lpstr>
      <vt:lpstr>Presentazione standard di PowerPoint</vt:lpstr>
      <vt:lpstr>Processi decisionali relativi alle materie plastiche</vt:lpstr>
      <vt:lpstr>Progettazione, sviluppo e partecipazione</vt:lpstr>
      <vt:lpstr>Le folle possono contenere saggezza collettiva</vt:lpstr>
      <vt:lpstr>Motivazioni di partecipazione (organizzazione e impegno) </vt:lpstr>
      <vt:lpstr>Cosa dovresti considerare in un processo di partecipazione?</vt:lpstr>
      <vt:lpstr>L'entità della partecipazione – chi dovrebbe partecipare</vt:lpstr>
      <vt:lpstr>Valutare il livello di partecipazione  – quanto intensamente il pubblico dovrebbe essere in grado di partecipare</vt:lpstr>
      <vt:lpstr>Presentazione standard di PowerPoint</vt:lpstr>
      <vt:lpstr>Le organizzazioni della società civile (OSC) possono influenzare i cittadini e i responsabili politici attraverso</vt:lpstr>
      <vt:lpstr>I vantaggi del processo decisionale partecipativo</vt:lpstr>
      <vt:lpstr>Sfide e lezioni
</vt:lpstr>
      <vt:lpstr>Consulenza per le organizzazioni della società civile 
</vt:lpstr>
      <vt:lpstr>Referenze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Marita Hiipakka (TAMK)</dc:creator>
  <cp:lastModifiedBy>Susana Remotti</cp:lastModifiedBy>
  <cp:revision>1</cp:revision>
  <dcterms:created xsi:type="dcterms:W3CDTF">2020-06-08T05:18:33Z</dcterms:created>
  <dcterms:modified xsi:type="dcterms:W3CDTF">2022-07-19T13:57:41Z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0x010100BAE0D4C7C1C2154984216D956B55B098</vt:lpwstr>
  </property>
</Properties>
</file>