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386" r:id="rId5"/>
    <p:sldId id="256" r:id="rId6"/>
    <p:sldId id="371" r:id="rId7"/>
    <p:sldId id="370" r:id="rId8"/>
    <p:sldId id="372" r:id="rId9"/>
    <p:sldId id="379" r:id="rId10"/>
    <p:sldId id="376" r:id="rId11"/>
    <p:sldId id="373" r:id="rId12"/>
    <p:sldId id="353" r:id="rId13"/>
    <p:sldId id="383" r:id="rId14"/>
    <p:sldId id="349" r:id="rId15"/>
    <p:sldId id="378" r:id="rId16"/>
    <p:sldId id="382" r:id="rId17"/>
    <p:sldId id="358" r:id="rId18"/>
    <p:sldId id="359" r:id="rId19"/>
    <p:sldId id="385" r:id="rId20"/>
    <p:sldId id="384" r:id="rId21"/>
    <p:sldId id="334"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552" autoAdjust="0"/>
  </p:normalViewPr>
  <p:slideViewPr>
    <p:cSldViewPr snapToGrid="0">
      <p:cViewPr varScale="1">
        <p:scale>
          <a:sx n="97" d="100"/>
          <a:sy n="97" d="100"/>
        </p:scale>
        <p:origin x="1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liina Asikainen (TAMK)" userId="36a67a48-2534-488d-b0d5-c62a22a9422a" providerId="ADAL" clId="{04E9BD66-2E79-4017-806F-04873EA72672}"/>
    <pc:docChg chg="custSel modSld">
      <pc:chgData name="Eveliina Asikainen (TAMK)" userId="36a67a48-2534-488d-b0d5-c62a22a9422a" providerId="ADAL" clId="{04E9BD66-2E79-4017-806F-04873EA72672}" dt="2022-05-05T13:59:59.984" v="2128" actId="962"/>
      <pc:docMkLst>
        <pc:docMk/>
      </pc:docMkLst>
      <pc:sldChg chg="delSp mod delAnim">
        <pc:chgData name="Eveliina Asikainen (TAMK)" userId="36a67a48-2534-488d-b0d5-c62a22a9422a" providerId="ADAL" clId="{04E9BD66-2E79-4017-806F-04873EA72672}" dt="2022-05-05T13:50:00.778" v="0" actId="478"/>
        <pc:sldMkLst>
          <pc:docMk/>
          <pc:sldMk cId="82917403" sldId="256"/>
        </pc:sldMkLst>
        <pc:picChg chg="del">
          <ac:chgData name="Eveliina Asikainen (TAMK)" userId="36a67a48-2534-488d-b0d5-c62a22a9422a" providerId="ADAL" clId="{04E9BD66-2E79-4017-806F-04873EA72672}" dt="2022-05-05T13:50:00.778" v="0" actId="478"/>
          <ac:picMkLst>
            <pc:docMk/>
            <pc:sldMk cId="82917403" sldId="256"/>
            <ac:picMk id="5" creationId="{7864C2C2-7218-4FF1-AF06-37CB353B5813}"/>
          </ac:picMkLst>
        </pc:picChg>
      </pc:sldChg>
      <pc:sldChg chg="delSp mod delAnim">
        <pc:chgData name="Eveliina Asikainen (TAMK)" userId="36a67a48-2534-488d-b0d5-c62a22a9422a" providerId="ADAL" clId="{04E9BD66-2E79-4017-806F-04873EA72672}" dt="2022-05-05T13:50:48.303" v="9" actId="478"/>
        <pc:sldMkLst>
          <pc:docMk/>
          <pc:sldMk cId="3410222649" sldId="349"/>
        </pc:sldMkLst>
        <pc:picChg chg="del">
          <ac:chgData name="Eveliina Asikainen (TAMK)" userId="36a67a48-2534-488d-b0d5-c62a22a9422a" providerId="ADAL" clId="{04E9BD66-2E79-4017-806F-04873EA72672}" dt="2022-05-05T13:50:48.303" v="9" actId="478"/>
          <ac:picMkLst>
            <pc:docMk/>
            <pc:sldMk cId="3410222649" sldId="349"/>
            <ac:picMk id="7" creationId="{41668540-E6F6-4466-8E72-3CBE8848A6C4}"/>
          </ac:picMkLst>
        </pc:picChg>
      </pc:sldChg>
      <pc:sldChg chg="delSp modSp mod delAnim">
        <pc:chgData name="Eveliina Asikainen (TAMK)" userId="36a67a48-2534-488d-b0d5-c62a22a9422a" providerId="ADAL" clId="{04E9BD66-2E79-4017-806F-04873EA72672}" dt="2022-05-05T13:58:27.993" v="1722" actId="962"/>
        <pc:sldMkLst>
          <pc:docMk/>
          <pc:sldMk cId="1748182060" sldId="353"/>
        </pc:sldMkLst>
        <pc:picChg chg="del">
          <ac:chgData name="Eveliina Asikainen (TAMK)" userId="36a67a48-2534-488d-b0d5-c62a22a9422a" providerId="ADAL" clId="{04E9BD66-2E79-4017-806F-04873EA72672}" dt="2022-05-05T13:50:33.351" v="7" actId="478"/>
          <ac:picMkLst>
            <pc:docMk/>
            <pc:sldMk cId="1748182060" sldId="353"/>
            <ac:picMk id="3" creationId="{81752FB8-15F5-4299-A337-8928D9DCE2A9}"/>
          </ac:picMkLst>
        </pc:picChg>
        <pc:picChg chg="mod">
          <ac:chgData name="Eveliina Asikainen (TAMK)" userId="36a67a48-2534-488d-b0d5-c62a22a9422a" providerId="ADAL" clId="{04E9BD66-2E79-4017-806F-04873EA72672}" dt="2022-05-05T13:58:27.993" v="1722" actId="962"/>
          <ac:picMkLst>
            <pc:docMk/>
            <pc:sldMk cId="1748182060" sldId="353"/>
            <ac:picMk id="7" creationId="{F8D9F22F-A12B-48AC-B180-8312B1282F54}"/>
          </ac:picMkLst>
        </pc:picChg>
      </pc:sldChg>
      <pc:sldChg chg="delSp modSp mod delAnim">
        <pc:chgData name="Eveliina Asikainen (TAMK)" userId="36a67a48-2534-488d-b0d5-c62a22a9422a" providerId="ADAL" clId="{04E9BD66-2E79-4017-806F-04873EA72672}" dt="2022-05-05T13:59:51.437" v="2126" actId="962"/>
        <pc:sldMkLst>
          <pc:docMk/>
          <pc:sldMk cId="164266018" sldId="358"/>
        </pc:sldMkLst>
        <pc:picChg chg="mod">
          <ac:chgData name="Eveliina Asikainen (TAMK)" userId="36a67a48-2534-488d-b0d5-c62a22a9422a" providerId="ADAL" clId="{04E9BD66-2E79-4017-806F-04873EA72672}" dt="2022-05-05T13:59:51.437" v="2126" actId="962"/>
          <ac:picMkLst>
            <pc:docMk/>
            <pc:sldMk cId="164266018" sldId="358"/>
            <ac:picMk id="5" creationId="{87E9AECE-A694-4775-B9E0-581BE65022FF}"/>
          </ac:picMkLst>
        </pc:picChg>
        <pc:picChg chg="del">
          <ac:chgData name="Eveliina Asikainen (TAMK)" userId="36a67a48-2534-488d-b0d5-c62a22a9422a" providerId="ADAL" clId="{04E9BD66-2E79-4017-806F-04873EA72672}" dt="2022-05-05T13:51:01.068" v="12" actId="478"/>
          <ac:picMkLst>
            <pc:docMk/>
            <pc:sldMk cId="164266018" sldId="358"/>
            <ac:picMk id="8" creationId="{C67CF361-2096-481F-8574-C790B9D9E5B7}"/>
          </ac:picMkLst>
        </pc:picChg>
      </pc:sldChg>
      <pc:sldChg chg="delSp modSp mod delAnim">
        <pc:chgData name="Eveliina Asikainen (TAMK)" userId="36a67a48-2534-488d-b0d5-c62a22a9422a" providerId="ADAL" clId="{04E9BD66-2E79-4017-806F-04873EA72672}" dt="2022-05-05T13:59:59.984" v="2128" actId="962"/>
        <pc:sldMkLst>
          <pc:docMk/>
          <pc:sldMk cId="301956987" sldId="359"/>
        </pc:sldMkLst>
        <pc:picChg chg="mod">
          <ac:chgData name="Eveliina Asikainen (TAMK)" userId="36a67a48-2534-488d-b0d5-c62a22a9422a" providerId="ADAL" clId="{04E9BD66-2E79-4017-806F-04873EA72672}" dt="2022-05-05T13:59:58.065" v="2127" actId="962"/>
          <ac:picMkLst>
            <pc:docMk/>
            <pc:sldMk cId="301956987" sldId="359"/>
            <ac:picMk id="5" creationId="{19018843-2732-4756-BE5B-4310EF5992F6}"/>
          </ac:picMkLst>
        </pc:picChg>
        <pc:picChg chg="mod">
          <ac:chgData name="Eveliina Asikainen (TAMK)" userId="36a67a48-2534-488d-b0d5-c62a22a9422a" providerId="ADAL" clId="{04E9BD66-2E79-4017-806F-04873EA72672}" dt="2022-05-05T13:59:59.984" v="2128" actId="962"/>
          <ac:picMkLst>
            <pc:docMk/>
            <pc:sldMk cId="301956987" sldId="359"/>
            <ac:picMk id="6" creationId="{1D19187F-B2F4-4139-8D5D-440182430052}"/>
          </ac:picMkLst>
        </pc:picChg>
        <pc:picChg chg="del">
          <ac:chgData name="Eveliina Asikainen (TAMK)" userId="36a67a48-2534-488d-b0d5-c62a22a9422a" providerId="ADAL" clId="{04E9BD66-2E79-4017-806F-04873EA72672}" dt="2022-05-05T13:51:06.321" v="13" actId="478"/>
          <ac:picMkLst>
            <pc:docMk/>
            <pc:sldMk cId="301956987" sldId="359"/>
            <ac:picMk id="7" creationId="{6CEF41F2-24DC-4109-8FE8-3BE1C4EFE53A}"/>
          </ac:picMkLst>
        </pc:picChg>
      </pc:sldChg>
      <pc:sldChg chg="delSp mod delAnim">
        <pc:chgData name="Eveliina Asikainen (TAMK)" userId="36a67a48-2534-488d-b0d5-c62a22a9422a" providerId="ADAL" clId="{04E9BD66-2E79-4017-806F-04873EA72672}" dt="2022-05-05T13:50:08.826" v="2" actId="478"/>
        <pc:sldMkLst>
          <pc:docMk/>
          <pc:sldMk cId="4220704761" sldId="370"/>
        </pc:sldMkLst>
        <pc:picChg chg="del">
          <ac:chgData name="Eveliina Asikainen (TAMK)" userId="36a67a48-2534-488d-b0d5-c62a22a9422a" providerId="ADAL" clId="{04E9BD66-2E79-4017-806F-04873EA72672}" dt="2022-05-05T13:50:08.826" v="2" actId="478"/>
          <ac:picMkLst>
            <pc:docMk/>
            <pc:sldMk cId="4220704761" sldId="370"/>
            <ac:picMk id="5" creationId="{CE9A9160-AC6D-446E-96FA-7CAA64F6D126}"/>
          </ac:picMkLst>
        </pc:picChg>
      </pc:sldChg>
      <pc:sldChg chg="delSp modSp mod delAnim">
        <pc:chgData name="Eveliina Asikainen (TAMK)" userId="36a67a48-2534-488d-b0d5-c62a22a9422a" providerId="ADAL" clId="{04E9BD66-2E79-4017-806F-04873EA72672}" dt="2022-05-05T13:51:28.985" v="20" actId="20577"/>
        <pc:sldMkLst>
          <pc:docMk/>
          <pc:sldMk cId="3176211424" sldId="371"/>
        </pc:sldMkLst>
        <pc:spChg chg="mod">
          <ac:chgData name="Eveliina Asikainen (TAMK)" userId="36a67a48-2534-488d-b0d5-c62a22a9422a" providerId="ADAL" clId="{04E9BD66-2E79-4017-806F-04873EA72672}" dt="2022-05-05T13:51:28.985" v="20" actId="20577"/>
          <ac:spMkLst>
            <pc:docMk/>
            <pc:sldMk cId="3176211424" sldId="371"/>
            <ac:spMk id="2" creationId="{46089978-1EE0-4D94-B738-137AD529DAF0}"/>
          </ac:spMkLst>
        </pc:spChg>
        <pc:picChg chg="del">
          <ac:chgData name="Eveliina Asikainen (TAMK)" userId="36a67a48-2534-488d-b0d5-c62a22a9422a" providerId="ADAL" clId="{04E9BD66-2E79-4017-806F-04873EA72672}" dt="2022-05-05T13:50:04.418" v="1" actId="478"/>
          <ac:picMkLst>
            <pc:docMk/>
            <pc:sldMk cId="3176211424" sldId="371"/>
            <ac:picMk id="4" creationId="{E1954C86-DC74-4349-908B-93E3FF6B2C51}"/>
          </ac:picMkLst>
        </pc:picChg>
      </pc:sldChg>
      <pc:sldChg chg="delSp mod delAnim modNotesTx">
        <pc:chgData name="Eveliina Asikainen (TAMK)" userId="36a67a48-2534-488d-b0d5-c62a22a9422a" providerId="ADAL" clId="{04E9BD66-2E79-4017-806F-04873EA72672}" dt="2022-05-05T13:51:40.248" v="21" actId="6549"/>
        <pc:sldMkLst>
          <pc:docMk/>
          <pc:sldMk cId="348955771" sldId="372"/>
        </pc:sldMkLst>
        <pc:picChg chg="del">
          <ac:chgData name="Eveliina Asikainen (TAMK)" userId="36a67a48-2534-488d-b0d5-c62a22a9422a" providerId="ADAL" clId="{04E9BD66-2E79-4017-806F-04873EA72672}" dt="2022-05-05T13:50:12.181" v="3" actId="478"/>
          <ac:picMkLst>
            <pc:docMk/>
            <pc:sldMk cId="348955771" sldId="372"/>
            <ac:picMk id="6" creationId="{11904D5F-6709-4FB6-9466-C9CA0614B1A8}"/>
          </ac:picMkLst>
        </pc:picChg>
      </pc:sldChg>
      <pc:sldChg chg="delSp modSp mod delAnim">
        <pc:chgData name="Eveliina Asikainen (TAMK)" userId="36a67a48-2534-488d-b0d5-c62a22a9422a" providerId="ADAL" clId="{04E9BD66-2E79-4017-806F-04873EA72672}" dt="2022-05-05T13:57:42.743" v="1450" actId="962"/>
        <pc:sldMkLst>
          <pc:docMk/>
          <pc:sldMk cId="3676497269" sldId="373"/>
        </pc:sldMkLst>
        <pc:picChg chg="del">
          <ac:chgData name="Eveliina Asikainen (TAMK)" userId="36a67a48-2534-488d-b0d5-c62a22a9422a" providerId="ADAL" clId="{04E9BD66-2E79-4017-806F-04873EA72672}" dt="2022-05-05T13:50:27.865" v="6" actId="478"/>
          <ac:picMkLst>
            <pc:docMk/>
            <pc:sldMk cId="3676497269" sldId="373"/>
            <ac:picMk id="2" creationId="{3B62E302-4353-4164-918D-492955E16F65}"/>
          </ac:picMkLst>
        </pc:picChg>
        <pc:picChg chg="mod">
          <ac:chgData name="Eveliina Asikainen (TAMK)" userId="36a67a48-2534-488d-b0d5-c62a22a9422a" providerId="ADAL" clId="{04E9BD66-2E79-4017-806F-04873EA72672}" dt="2022-05-05T13:57:42.743" v="1450" actId="962"/>
          <ac:picMkLst>
            <pc:docMk/>
            <pc:sldMk cId="3676497269" sldId="373"/>
            <ac:picMk id="17" creationId="{85102B28-6C9B-49C0-B558-5B6891232600}"/>
          </ac:picMkLst>
        </pc:picChg>
      </pc:sldChg>
      <pc:sldChg chg="delSp modSp mod delAnim modNotesTx">
        <pc:chgData name="Eveliina Asikainen (TAMK)" userId="36a67a48-2534-488d-b0d5-c62a22a9422a" providerId="ADAL" clId="{04E9BD66-2E79-4017-806F-04873EA72672}" dt="2022-05-05T13:56:09.727" v="936" actId="962"/>
        <pc:sldMkLst>
          <pc:docMk/>
          <pc:sldMk cId="3557964132" sldId="376"/>
        </pc:sldMkLst>
        <pc:picChg chg="del">
          <ac:chgData name="Eveliina Asikainen (TAMK)" userId="36a67a48-2534-488d-b0d5-c62a22a9422a" providerId="ADAL" clId="{04E9BD66-2E79-4017-806F-04873EA72672}" dt="2022-05-05T13:50:22.130" v="5" actId="478"/>
          <ac:picMkLst>
            <pc:docMk/>
            <pc:sldMk cId="3557964132" sldId="376"/>
            <ac:picMk id="2" creationId="{B7527E56-10CC-4E76-B587-71758C1C2F43}"/>
          </ac:picMkLst>
        </pc:picChg>
        <pc:picChg chg="mod">
          <ac:chgData name="Eveliina Asikainen (TAMK)" userId="36a67a48-2534-488d-b0d5-c62a22a9422a" providerId="ADAL" clId="{04E9BD66-2E79-4017-806F-04873EA72672}" dt="2022-05-05T13:54:45.551" v="500" actId="962"/>
          <ac:picMkLst>
            <pc:docMk/>
            <pc:sldMk cId="3557964132" sldId="376"/>
            <ac:picMk id="12" creationId="{805C28E5-B82C-4CC2-A006-435C9C473E4F}"/>
          </ac:picMkLst>
        </pc:picChg>
        <pc:picChg chg="mod">
          <ac:chgData name="Eveliina Asikainen (TAMK)" userId="36a67a48-2534-488d-b0d5-c62a22a9422a" providerId="ADAL" clId="{04E9BD66-2E79-4017-806F-04873EA72672}" dt="2022-05-05T13:53:42.223" v="254" actId="962"/>
          <ac:picMkLst>
            <pc:docMk/>
            <pc:sldMk cId="3557964132" sldId="376"/>
            <ac:picMk id="14" creationId="{4FC91D09-1573-43AC-9A04-83E7BC4B3471}"/>
          </ac:picMkLst>
        </pc:picChg>
        <pc:picChg chg="mod">
          <ac:chgData name="Eveliina Asikainen (TAMK)" userId="36a67a48-2534-488d-b0d5-c62a22a9422a" providerId="ADAL" clId="{04E9BD66-2E79-4017-806F-04873EA72672}" dt="2022-05-05T13:54:06.458" v="336" actId="962"/>
          <ac:picMkLst>
            <pc:docMk/>
            <pc:sldMk cId="3557964132" sldId="376"/>
            <ac:picMk id="16" creationId="{D1F7006A-B54F-4E2C-AE90-132D0492652B}"/>
          </ac:picMkLst>
        </pc:picChg>
        <pc:picChg chg="mod">
          <ac:chgData name="Eveliina Asikainen (TAMK)" userId="36a67a48-2534-488d-b0d5-c62a22a9422a" providerId="ADAL" clId="{04E9BD66-2E79-4017-806F-04873EA72672}" dt="2022-05-05T13:56:09.727" v="936" actId="962"/>
          <ac:picMkLst>
            <pc:docMk/>
            <pc:sldMk cId="3557964132" sldId="376"/>
            <ac:picMk id="18" creationId="{F4BF2FDB-20D6-4CE7-BA76-AF07A4AF637B}"/>
          </ac:picMkLst>
        </pc:picChg>
      </pc:sldChg>
      <pc:sldChg chg="delSp mod delAnim">
        <pc:chgData name="Eveliina Asikainen (TAMK)" userId="36a67a48-2534-488d-b0d5-c62a22a9422a" providerId="ADAL" clId="{04E9BD66-2E79-4017-806F-04873EA72672}" dt="2022-05-05T13:50:52.515" v="10" actId="478"/>
        <pc:sldMkLst>
          <pc:docMk/>
          <pc:sldMk cId="150319195" sldId="378"/>
        </pc:sldMkLst>
        <pc:picChg chg="del">
          <ac:chgData name="Eveliina Asikainen (TAMK)" userId="36a67a48-2534-488d-b0d5-c62a22a9422a" providerId="ADAL" clId="{04E9BD66-2E79-4017-806F-04873EA72672}" dt="2022-05-05T13:50:52.515" v="10" actId="478"/>
          <ac:picMkLst>
            <pc:docMk/>
            <pc:sldMk cId="150319195" sldId="378"/>
            <ac:picMk id="4" creationId="{172F0861-4C0A-4FF8-B2A3-9756D66CB078}"/>
          </ac:picMkLst>
        </pc:picChg>
      </pc:sldChg>
      <pc:sldChg chg="delSp modSp mod delAnim">
        <pc:chgData name="Eveliina Asikainen (TAMK)" userId="36a67a48-2534-488d-b0d5-c62a22a9422a" providerId="ADAL" clId="{04E9BD66-2E79-4017-806F-04873EA72672}" dt="2022-05-05T13:52:14.173" v="56" actId="20577"/>
        <pc:sldMkLst>
          <pc:docMk/>
          <pc:sldMk cId="443268906" sldId="379"/>
        </pc:sldMkLst>
        <pc:spChg chg="mod">
          <ac:chgData name="Eveliina Asikainen (TAMK)" userId="36a67a48-2534-488d-b0d5-c62a22a9422a" providerId="ADAL" clId="{04E9BD66-2E79-4017-806F-04873EA72672}" dt="2022-05-05T13:52:14.173" v="56" actId="20577"/>
          <ac:spMkLst>
            <pc:docMk/>
            <pc:sldMk cId="443268906" sldId="379"/>
            <ac:spMk id="2" creationId="{D5B5EB93-7261-4A5C-BACA-75D57B920FE2}"/>
          </ac:spMkLst>
        </pc:spChg>
        <pc:picChg chg="del">
          <ac:chgData name="Eveliina Asikainen (TAMK)" userId="36a67a48-2534-488d-b0d5-c62a22a9422a" providerId="ADAL" clId="{04E9BD66-2E79-4017-806F-04873EA72672}" dt="2022-05-05T13:50:15.691" v="4" actId="478"/>
          <ac:picMkLst>
            <pc:docMk/>
            <pc:sldMk cId="443268906" sldId="379"/>
            <ac:picMk id="4" creationId="{88066B04-4495-4B51-AE44-61078BF77620}"/>
          </ac:picMkLst>
        </pc:picChg>
      </pc:sldChg>
      <pc:sldChg chg="delSp mod delAnim">
        <pc:chgData name="Eveliina Asikainen (TAMK)" userId="36a67a48-2534-488d-b0d5-c62a22a9422a" providerId="ADAL" clId="{04E9BD66-2E79-4017-806F-04873EA72672}" dt="2022-05-05T13:50:57.777" v="11" actId="478"/>
        <pc:sldMkLst>
          <pc:docMk/>
          <pc:sldMk cId="3587911939" sldId="382"/>
        </pc:sldMkLst>
        <pc:picChg chg="del">
          <ac:chgData name="Eveliina Asikainen (TAMK)" userId="36a67a48-2534-488d-b0d5-c62a22a9422a" providerId="ADAL" clId="{04E9BD66-2E79-4017-806F-04873EA72672}" dt="2022-05-05T13:50:57.777" v="11" actId="478"/>
          <ac:picMkLst>
            <pc:docMk/>
            <pc:sldMk cId="3587911939" sldId="382"/>
            <ac:picMk id="4" creationId="{FADF148F-DF94-405C-8C95-41D1C7C0BB1F}"/>
          </ac:picMkLst>
        </pc:picChg>
      </pc:sldChg>
      <pc:sldChg chg="delSp mod delAnim">
        <pc:chgData name="Eveliina Asikainen (TAMK)" userId="36a67a48-2534-488d-b0d5-c62a22a9422a" providerId="ADAL" clId="{04E9BD66-2E79-4017-806F-04873EA72672}" dt="2022-05-05T13:50:44.448" v="8" actId="478"/>
        <pc:sldMkLst>
          <pc:docMk/>
          <pc:sldMk cId="3487567410" sldId="383"/>
        </pc:sldMkLst>
        <pc:picChg chg="del">
          <ac:chgData name="Eveliina Asikainen (TAMK)" userId="36a67a48-2534-488d-b0d5-c62a22a9422a" providerId="ADAL" clId="{04E9BD66-2E79-4017-806F-04873EA72672}" dt="2022-05-05T13:50:44.448" v="8" actId="478"/>
          <ac:picMkLst>
            <pc:docMk/>
            <pc:sldMk cId="3487567410" sldId="383"/>
            <ac:picMk id="7" creationId="{D6AD5001-60FF-4F5A-B4B6-4C878AE25EBB}"/>
          </ac:picMkLst>
        </pc:picChg>
      </pc:sldChg>
      <pc:sldChg chg="delSp mod delAnim">
        <pc:chgData name="Eveliina Asikainen (TAMK)" userId="36a67a48-2534-488d-b0d5-c62a22a9422a" providerId="ADAL" clId="{04E9BD66-2E79-4017-806F-04873EA72672}" dt="2022-05-05T13:51:09.894" v="14" actId="478"/>
        <pc:sldMkLst>
          <pc:docMk/>
          <pc:sldMk cId="2222122999" sldId="385"/>
        </pc:sldMkLst>
        <pc:picChg chg="del">
          <ac:chgData name="Eveliina Asikainen (TAMK)" userId="36a67a48-2534-488d-b0d5-c62a22a9422a" providerId="ADAL" clId="{04E9BD66-2E79-4017-806F-04873EA72672}" dt="2022-05-05T13:51:09.894" v="14" actId="478"/>
          <ac:picMkLst>
            <pc:docMk/>
            <pc:sldMk cId="2222122999" sldId="385"/>
            <ac:picMk id="4" creationId="{8B0842B8-EF96-4060-AD45-91072BFD48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C7744-860B-4681-8744-C5BA87816830}" type="datetimeFigureOut">
              <a:rPr lang="fi-FI" smtClean="0"/>
              <a:t>19.7.2022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900E8-A830-404B-B778-E9419E4CEE66}" type="slidenum">
              <a:rPr lang="fi-FI" smtClean="0"/>
              <a:t>‹N›</a:t>
            </a:fld>
            <a:endParaRPr lang="fi-FI"/>
          </a:p>
        </p:txBody>
      </p:sp>
    </p:spTree>
    <p:extLst>
      <p:ext uri="{BB962C8B-B14F-4D97-AF65-F5344CB8AC3E}">
        <p14:creationId xmlns:p14="http://schemas.microsoft.com/office/powerpoint/2010/main" val="326993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EU </a:t>
            </a:r>
            <a:r>
              <a:rPr lang="fi-FI" dirty="0" err="1"/>
              <a:t>Circular</a:t>
            </a:r>
            <a:r>
              <a:rPr lang="fi-FI" dirty="0"/>
              <a:t> </a:t>
            </a:r>
            <a:r>
              <a:rPr lang="fi-FI" dirty="0" err="1"/>
              <a:t>economy</a:t>
            </a:r>
            <a:r>
              <a:rPr lang="fi-FI" dirty="0"/>
              <a:t> </a:t>
            </a:r>
            <a:r>
              <a:rPr lang="fi-FI" dirty="0" err="1"/>
              <a:t>package</a:t>
            </a:r>
            <a:r>
              <a:rPr lang="fi-FI" dirty="0"/>
              <a:t> 2014</a:t>
            </a:r>
          </a:p>
        </p:txBody>
      </p:sp>
      <p:sp>
        <p:nvSpPr>
          <p:cNvPr id="4" name="Slide Number Placeholder 3"/>
          <p:cNvSpPr>
            <a:spLocks noGrp="1"/>
          </p:cNvSpPr>
          <p:nvPr>
            <p:ph type="sldNum" sz="quarter" idx="5"/>
          </p:nvPr>
        </p:nvSpPr>
        <p:spPr/>
        <p:txBody>
          <a:bodyPr/>
          <a:lstStyle/>
          <a:p>
            <a:fld id="{81E900E8-A830-404B-B778-E9419E4CEE66}" type="slidenum">
              <a:rPr lang="fi-FI" smtClean="0"/>
              <a:t>4</a:t>
            </a:fld>
            <a:endParaRPr lang="fi-FI"/>
          </a:p>
        </p:txBody>
      </p:sp>
    </p:spTree>
    <p:extLst>
      <p:ext uri="{BB962C8B-B14F-4D97-AF65-F5344CB8AC3E}">
        <p14:creationId xmlns:p14="http://schemas.microsoft.com/office/powerpoint/2010/main" val="422263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1E900E8-A830-404B-B778-E9419E4CEE66}" type="slidenum">
              <a:rPr lang="fi-FI" smtClean="0"/>
              <a:t>5</a:t>
            </a:fld>
            <a:endParaRPr lang="fi-FI"/>
          </a:p>
        </p:txBody>
      </p:sp>
    </p:spTree>
    <p:extLst>
      <p:ext uri="{BB962C8B-B14F-4D97-AF65-F5344CB8AC3E}">
        <p14:creationId xmlns:p14="http://schemas.microsoft.com/office/powerpoint/2010/main" val="426013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jobs are related with taking care of, maintaining and repairing what has already been produced </a:t>
            </a:r>
          </a:p>
          <a:p>
            <a:r>
              <a:rPr lang="en-US" dirty="0"/>
              <a:t>– through repair, maintenance, upgrading and remanufacturing – is more </a:t>
            </a:r>
            <a:r>
              <a:rPr lang="en-US" dirty="0" err="1"/>
              <a:t>labour</a:t>
            </a:r>
            <a:r>
              <a:rPr lang="en-US" dirty="0"/>
              <a:t> intensive than </a:t>
            </a:r>
          </a:p>
          <a:p>
            <a:r>
              <a:rPr lang="en-US" dirty="0"/>
              <a:t>both mining and manufacturing (often in highly automated and robotized facilities)</a:t>
            </a:r>
            <a:endParaRPr lang="fi-FI" dirty="0"/>
          </a:p>
        </p:txBody>
      </p:sp>
      <p:sp>
        <p:nvSpPr>
          <p:cNvPr id="4" name="Slide Number Placeholder 3"/>
          <p:cNvSpPr>
            <a:spLocks noGrp="1"/>
          </p:cNvSpPr>
          <p:nvPr>
            <p:ph type="sldNum" sz="quarter" idx="5"/>
          </p:nvPr>
        </p:nvSpPr>
        <p:spPr/>
        <p:txBody>
          <a:bodyPr/>
          <a:lstStyle/>
          <a:p>
            <a:fld id="{81E900E8-A830-404B-B778-E9419E4CEE66}" type="slidenum">
              <a:rPr lang="fi-FI" smtClean="0"/>
              <a:t>7</a:t>
            </a:fld>
            <a:endParaRPr lang="fi-FI"/>
          </a:p>
        </p:txBody>
      </p:sp>
    </p:spTree>
    <p:extLst>
      <p:ext uri="{BB962C8B-B14F-4D97-AF65-F5344CB8AC3E}">
        <p14:creationId xmlns:p14="http://schemas.microsoft.com/office/powerpoint/2010/main" val="308961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upport</a:t>
            </a:r>
            <a:r>
              <a:rPr lang="en-US" dirty="0"/>
              <a:t> systems for renewable energy, emissions trading, the eco-design </a:t>
            </a:r>
          </a:p>
          <a:p>
            <a:r>
              <a:rPr lang="en-US" dirty="0"/>
              <a:t>directive, energy efficiency standards, targets for recycling of materials, etc. </a:t>
            </a:r>
          </a:p>
          <a:p>
            <a:r>
              <a:rPr lang="en-US" dirty="0"/>
              <a:t> more proactive use </a:t>
            </a:r>
          </a:p>
          <a:p>
            <a:r>
              <a:rPr lang="en-US" dirty="0"/>
              <a:t>of public procurement, earmarking investments in </a:t>
            </a:r>
            <a:r>
              <a:rPr lang="en-US" dirty="0" err="1"/>
              <a:t>favour</a:t>
            </a:r>
            <a:r>
              <a:rPr lang="en-US" dirty="0"/>
              <a:t> of resource efficiency within EU’s </a:t>
            </a:r>
          </a:p>
          <a:p>
            <a:r>
              <a:rPr lang="en-US" dirty="0"/>
              <a:t>different funding schemes, adoption of resource efficiency targets for materials where scarcity </a:t>
            </a:r>
          </a:p>
          <a:p>
            <a:r>
              <a:rPr lang="en-US" dirty="0"/>
              <a:t>is looming or the overall environmental impact of resource extraction and use is significant, </a:t>
            </a:r>
          </a:p>
          <a:p>
            <a:r>
              <a:rPr lang="en-US" dirty="0"/>
              <a:t>and the promotion of new business models geared at functional sales. </a:t>
            </a:r>
          </a:p>
          <a:p>
            <a:r>
              <a:rPr lang="en-US" dirty="0"/>
              <a:t>Taxation in industrialized countries is dominated by taxes on labor. Taxes on the use of </a:t>
            </a:r>
          </a:p>
          <a:p>
            <a:r>
              <a:rPr lang="en-US" dirty="0"/>
              <a:t>natural resources and the resulting undesired waste and emissions, however, are very low. To </a:t>
            </a:r>
          </a:p>
          <a:p>
            <a:r>
              <a:rPr lang="en-US" dirty="0"/>
              <a:t>move society towards sustainability – both socially and ecologically - would require a tax </a:t>
            </a:r>
          </a:p>
          <a:p>
            <a:r>
              <a:rPr lang="en-US" dirty="0"/>
              <a:t>shift, lowering taxes on work and increasing taxes on the consumption of non-renewable </a:t>
            </a:r>
          </a:p>
          <a:p>
            <a:r>
              <a:rPr lang="en-US" dirty="0"/>
              <a:t>resources in the form of materials and fossil fuels. Such a tax shift would accelerate the </a:t>
            </a:r>
          </a:p>
          <a:p>
            <a:r>
              <a:rPr lang="en-US" dirty="0"/>
              <a:t>transition to a circular economy, which is low-carbon and resource-efficient in nature. </a:t>
            </a:r>
          </a:p>
          <a:p>
            <a:r>
              <a:rPr lang="en-US" dirty="0"/>
              <a:t>Parallel to tax reform, the system of VAT should be carefully analyzed. Goods produced by </a:t>
            </a:r>
          </a:p>
          <a:p>
            <a:r>
              <a:rPr lang="en-US" dirty="0"/>
              <a:t>secondary materials – where VAT has already been paid once – should be exempted from </a:t>
            </a:r>
          </a:p>
          <a:p>
            <a:r>
              <a:rPr lang="en-US" dirty="0"/>
              <a:t>VAT. Such a reform would promote the use of secondary materials – i.e. reuse and recycling </a:t>
            </a:r>
          </a:p>
          <a:p>
            <a:r>
              <a:rPr lang="en-US" dirty="0"/>
              <a:t>– and help correct a situation where it is often less expensive to use virgin materials than </a:t>
            </a:r>
          </a:p>
          <a:p>
            <a:r>
              <a:rPr lang="en-US" dirty="0"/>
              <a:t>recycled ones.</a:t>
            </a:r>
            <a:endParaRPr lang="fi-FI" dirty="0"/>
          </a:p>
        </p:txBody>
      </p:sp>
      <p:sp>
        <p:nvSpPr>
          <p:cNvPr id="4" name="Slide Number Placeholder 3"/>
          <p:cNvSpPr>
            <a:spLocks noGrp="1"/>
          </p:cNvSpPr>
          <p:nvPr>
            <p:ph type="sldNum" sz="quarter" idx="5"/>
          </p:nvPr>
        </p:nvSpPr>
        <p:spPr/>
        <p:txBody>
          <a:bodyPr/>
          <a:lstStyle/>
          <a:p>
            <a:fld id="{81E900E8-A830-404B-B778-E9419E4CEE66}" type="slidenum">
              <a:rPr lang="fi-FI" smtClean="0"/>
              <a:t>11</a:t>
            </a:fld>
            <a:endParaRPr lang="fi-FI"/>
          </a:p>
        </p:txBody>
      </p:sp>
    </p:spTree>
    <p:extLst>
      <p:ext uri="{BB962C8B-B14F-4D97-AF65-F5344CB8AC3E}">
        <p14:creationId xmlns:p14="http://schemas.microsoft.com/office/powerpoint/2010/main" val="263568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05:notes"/>
          <p:cNvSpPr txBox="1">
            <a:spLocks noGrp="1"/>
          </p:cNvSpPr>
          <p:nvPr>
            <p:ph type="body" idx="1"/>
          </p:nvPr>
        </p:nvSpPr>
        <p:spPr>
          <a:xfrm>
            <a:off x="710248" y="4925407"/>
            <a:ext cx="5681980" cy="4029879"/>
          </a:xfrm>
          <a:prstGeom prst="rect">
            <a:avLst/>
          </a:prstGeom>
        </p:spPr>
        <p:txBody>
          <a:bodyPr spcFirstLastPara="1" wrap="square" lIns="99050" tIns="49525" rIns="99050" bIns="49525" anchor="t" anchorCtr="0">
            <a:noAutofit/>
          </a:bodyPr>
          <a:lstStyle/>
          <a:p>
            <a:pPr marL="0" lvl="0" indent="0" algn="l" rtl="0">
              <a:spcBef>
                <a:spcPts val="0"/>
              </a:spcBef>
              <a:spcAft>
                <a:spcPts val="0"/>
              </a:spcAft>
              <a:buNone/>
            </a:pPr>
            <a:endParaRPr/>
          </a:p>
        </p:txBody>
      </p:sp>
      <p:sp>
        <p:nvSpPr>
          <p:cNvPr id="763" name="Google Shape;763;p105: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0601-D28B-4625-A127-591058DE2C1D}"/>
              </a:ext>
            </a:extLst>
          </p:cNvPr>
          <p:cNvSpPr>
            <a:spLocks noGrp="1"/>
          </p:cNvSpPr>
          <p:nvPr>
            <p:ph type="ctrTitle"/>
          </p:nvPr>
        </p:nvSpPr>
        <p:spPr>
          <a:xfrm>
            <a:off x="1524000" y="1644867"/>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99FE2C24-F91B-493E-95F6-05AB1E532264}"/>
              </a:ext>
            </a:extLst>
          </p:cNvPr>
          <p:cNvSpPr>
            <a:spLocks noGrp="1"/>
          </p:cNvSpPr>
          <p:nvPr>
            <p:ph type="subTitle" idx="1"/>
          </p:nvPr>
        </p:nvSpPr>
        <p:spPr>
          <a:xfrm>
            <a:off x="1524000" y="41245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BEF26CB8-A5E7-4D04-9854-10490F6DE610}"/>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5" name="Footer Placeholder 4">
            <a:extLst>
              <a:ext uri="{FF2B5EF4-FFF2-40B4-BE49-F238E27FC236}">
                <a16:creationId xmlns:a16="http://schemas.microsoft.com/office/drawing/2014/main" id="{091AA7BE-6168-4375-90D5-0BB79CCDD32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D1E13FD-52C6-466F-A891-52B8C847A97F}"/>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203311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400981-C9CD-41A6-A81A-E2CDDE0DF3F1}"/>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4" name="Footer Placeholder 3">
            <a:extLst>
              <a:ext uri="{FF2B5EF4-FFF2-40B4-BE49-F238E27FC236}">
                <a16:creationId xmlns:a16="http://schemas.microsoft.com/office/drawing/2014/main" id="{6162D9E6-E483-4B01-87BC-D088922EF598}"/>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3B1F44B3-7A35-4C9B-825F-5B7D005C38F0}"/>
              </a:ext>
            </a:extLst>
          </p:cNvPr>
          <p:cNvSpPr>
            <a:spLocks noGrp="1"/>
          </p:cNvSpPr>
          <p:nvPr>
            <p:ph type="sldNum" sz="quarter" idx="12"/>
          </p:nvPr>
        </p:nvSpPr>
        <p:spPr/>
        <p:txBody>
          <a:bodyPr/>
          <a:lstStyle/>
          <a:p>
            <a:fld id="{1A4E49D6-5670-4A12-B2CD-5AB5BC288031}" type="slidenum">
              <a:rPr lang="fi-FI" smtClean="0"/>
              <a:t>‹N›</a:t>
            </a:fld>
            <a:endParaRPr lang="fi-FI"/>
          </a:p>
        </p:txBody>
      </p:sp>
      <p:sp>
        <p:nvSpPr>
          <p:cNvPr id="25" name="CuadroTexto 5">
            <a:extLst>
              <a:ext uri="{FF2B5EF4-FFF2-40B4-BE49-F238E27FC236}">
                <a16:creationId xmlns:a16="http://schemas.microsoft.com/office/drawing/2014/main" id="{0BA622BA-8C7A-49DF-A8C8-86B6222F9416}"/>
              </a:ext>
            </a:extLst>
          </p:cNvPr>
          <p:cNvSpPr txBox="1"/>
          <p:nvPr userDrawn="1"/>
        </p:nvSpPr>
        <p:spPr>
          <a:xfrm>
            <a:off x="1163782" y="5208155"/>
            <a:ext cx="9827491" cy="830997"/>
          </a:xfrm>
          <a:prstGeom prst="rect">
            <a:avLst/>
          </a:prstGeom>
          <a:noFill/>
        </p:spPr>
        <p:txBody>
          <a:bodyPr wrap="square" rtlCol="0">
            <a:spAutoFit/>
          </a:bodyPr>
          <a:lstStyle/>
          <a:p>
            <a:pPr algn="ctr"/>
            <a:r>
              <a:rPr lang="en-GB" sz="1600" b="1"/>
              <a:t>The information and views set out in this report are those of the authors and do not necessarily reflect the official opinion of the European Union. Neither the European Union institutions and bodies nor any person action on their behalf may be held responsible for the use which may be made of the information contained therein.</a:t>
            </a:r>
            <a:endParaRPr lang="en-GB" sz="1600"/>
          </a:p>
        </p:txBody>
      </p:sp>
      <p:grpSp>
        <p:nvGrpSpPr>
          <p:cNvPr id="27" name="Group 26">
            <a:extLst>
              <a:ext uri="{FF2B5EF4-FFF2-40B4-BE49-F238E27FC236}">
                <a16:creationId xmlns:a16="http://schemas.microsoft.com/office/drawing/2014/main" id="{443F31A3-5F01-409A-AC19-228E65E31DB1}"/>
              </a:ext>
            </a:extLst>
          </p:cNvPr>
          <p:cNvGrpSpPr/>
          <p:nvPr userDrawn="1"/>
        </p:nvGrpSpPr>
        <p:grpSpPr>
          <a:xfrm>
            <a:off x="1502783" y="1603551"/>
            <a:ext cx="9186434" cy="3604604"/>
            <a:chOff x="1100566" y="1470906"/>
            <a:chExt cx="10062734" cy="3771998"/>
          </a:xfrm>
        </p:grpSpPr>
        <p:grpSp>
          <p:nvGrpSpPr>
            <p:cNvPr id="24" name="Group 23">
              <a:extLst>
                <a:ext uri="{FF2B5EF4-FFF2-40B4-BE49-F238E27FC236}">
                  <a16:creationId xmlns:a16="http://schemas.microsoft.com/office/drawing/2014/main" id="{339BB6B8-AFF1-41EC-87A9-F01F0EF1FDB3}"/>
                </a:ext>
              </a:extLst>
            </p:cNvPr>
            <p:cNvGrpSpPr/>
            <p:nvPr userDrawn="1"/>
          </p:nvGrpSpPr>
          <p:grpSpPr>
            <a:xfrm>
              <a:off x="1430916" y="1528562"/>
              <a:ext cx="9402035" cy="3714342"/>
              <a:chOff x="284028" y="1556036"/>
              <a:chExt cx="11828253" cy="4371281"/>
            </a:xfrm>
          </p:grpSpPr>
          <p:pic>
            <p:nvPicPr>
              <p:cNvPr id="7" name="Picture 6" descr="AGH logo">
                <a:extLst>
                  <a:ext uri="{FF2B5EF4-FFF2-40B4-BE49-F238E27FC236}">
                    <a16:creationId xmlns:a16="http://schemas.microsoft.com/office/drawing/2014/main" id="{CB441FE0-9F4E-4396-AB0A-73B0D483C8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2055" y="1556036"/>
                <a:ext cx="1342429" cy="2120525"/>
              </a:xfrm>
              <a:prstGeom prst="rect">
                <a:avLst/>
              </a:prstGeom>
            </p:spPr>
          </p:pic>
          <p:pic>
            <p:nvPicPr>
              <p:cNvPr id="11" name="Picture 10" descr="Ecoembes logo">
                <a:extLst>
                  <a:ext uri="{FF2B5EF4-FFF2-40B4-BE49-F238E27FC236}">
                    <a16:creationId xmlns:a16="http://schemas.microsoft.com/office/drawing/2014/main" id="{8925F63E-E277-4E6B-A85B-0CFB6B1C91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028" y="3806791"/>
                <a:ext cx="2747644" cy="2120526"/>
              </a:xfrm>
              <a:prstGeom prst="rect">
                <a:avLst/>
              </a:prstGeom>
            </p:spPr>
          </p:pic>
          <p:pic>
            <p:nvPicPr>
              <p:cNvPr id="13" name="Picture 12" descr="Proplast logo">
                <a:extLst>
                  <a:ext uri="{FF2B5EF4-FFF2-40B4-BE49-F238E27FC236}">
                    <a16:creationId xmlns:a16="http://schemas.microsoft.com/office/drawing/2014/main" id="{D153468F-EAEB-4D26-B7CC-C35DD710A9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27886" y="4296900"/>
                <a:ext cx="3384395" cy="1047462"/>
              </a:xfrm>
              <a:prstGeom prst="rect">
                <a:avLst/>
              </a:prstGeom>
            </p:spPr>
          </p:pic>
          <p:pic>
            <p:nvPicPr>
              <p:cNvPr id="15" name="Picture 14" descr="TAMK logo">
                <a:extLst>
                  <a:ext uri="{FF2B5EF4-FFF2-40B4-BE49-F238E27FC236}">
                    <a16:creationId xmlns:a16="http://schemas.microsoft.com/office/drawing/2014/main" id="{28E72C8B-BDB0-4CFE-A552-24BB2E688B8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25636" y="1913847"/>
                <a:ext cx="3126050" cy="1232955"/>
              </a:xfrm>
              <a:prstGeom prst="rect">
                <a:avLst/>
              </a:prstGeom>
            </p:spPr>
          </p:pic>
          <p:pic>
            <p:nvPicPr>
              <p:cNvPr id="17" name="Picture 16" descr="Pyroll logo">
                <a:extLst>
                  <a:ext uri="{FF2B5EF4-FFF2-40B4-BE49-F238E27FC236}">
                    <a16:creationId xmlns:a16="http://schemas.microsoft.com/office/drawing/2014/main" id="{F63E198F-8842-4EFC-A97D-B9017E6EC2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75821" y="4252062"/>
                <a:ext cx="2425681" cy="1182950"/>
              </a:xfrm>
              <a:prstGeom prst="rect">
                <a:avLst/>
              </a:prstGeom>
            </p:spPr>
          </p:pic>
          <p:pic>
            <p:nvPicPr>
              <p:cNvPr id="19" name="Picture 18" descr="Synthos logo">
                <a:extLst>
                  <a:ext uri="{FF2B5EF4-FFF2-40B4-BE49-F238E27FC236}">
                    <a16:creationId xmlns:a16="http://schemas.microsoft.com/office/drawing/2014/main" id="{F2299088-1106-4E25-86BD-60B336196F6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95456" y="4526352"/>
                <a:ext cx="2235627" cy="672235"/>
              </a:xfrm>
              <a:prstGeom prst="rect">
                <a:avLst/>
              </a:prstGeom>
            </p:spPr>
          </p:pic>
          <p:pic>
            <p:nvPicPr>
              <p:cNvPr id="21" name="Picture 20" descr="UNISA logo">
                <a:extLst>
                  <a:ext uri="{FF2B5EF4-FFF2-40B4-BE49-F238E27FC236}">
                    <a16:creationId xmlns:a16="http://schemas.microsoft.com/office/drawing/2014/main" id="{611EAD66-2617-45B7-89BA-FA3514F8881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89074" y="1839160"/>
                <a:ext cx="2462019" cy="1385703"/>
              </a:xfrm>
              <a:prstGeom prst="rect">
                <a:avLst/>
              </a:prstGeom>
            </p:spPr>
          </p:pic>
          <p:pic>
            <p:nvPicPr>
              <p:cNvPr id="23" name="Picture 22" descr="A close up of a logo&#10;&#10;Description automatically generated">
                <a:extLst>
                  <a:ext uri="{FF2B5EF4-FFF2-40B4-BE49-F238E27FC236}">
                    <a16:creationId xmlns:a16="http://schemas.microsoft.com/office/drawing/2014/main" id="{EB850975-F5BA-44F0-8E69-E8F186F6E29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4789" y="1942535"/>
                <a:ext cx="2606123" cy="1337563"/>
              </a:xfrm>
              <a:prstGeom prst="rect">
                <a:avLst/>
              </a:prstGeom>
            </p:spPr>
          </p:pic>
        </p:grpSp>
        <p:sp>
          <p:nvSpPr>
            <p:cNvPr id="26" name="Rectangle 25">
              <a:extLst>
                <a:ext uri="{FF2B5EF4-FFF2-40B4-BE49-F238E27FC236}">
                  <a16:creationId xmlns:a16="http://schemas.microsoft.com/office/drawing/2014/main" id="{0A0E485D-5D48-4259-8A9C-8C3BA980055D}"/>
                </a:ext>
              </a:extLst>
            </p:cNvPr>
            <p:cNvSpPr/>
            <p:nvPr userDrawn="1"/>
          </p:nvSpPr>
          <p:spPr>
            <a:xfrm>
              <a:off x="1100566" y="1470906"/>
              <a:ext cx="10062734" cy="3562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3041106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8731-060D-485B-9375-2834909C242E}"/>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CEA03BFE-A97B-4E1B-9060-8165E0ABC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9AAA6CDF-F500-44E5-AB9A-3BFF597BE0B4}"/>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5" name="Footer Placeholder 4">
            <a:extLst>
              <a:ext uri="{FF2B5EF4-FFF2-40B4-BE49-F238E27FC236}">
                <a16:creationId xmlns:a16="http://schemas.microsoft.com/office/drawing/2014/main" id="{EE684E00-6A8B-4922-AE46-98CE4E14C28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820FF219-1679-41C4-84AA-1663016C7D97}"/>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320196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D27705-E4DE-4502-97C0-885B83FF9AFE}"/>
              </a:ext>
            </a:extLst>
          </p:cNvPr>
          <p:cNvSpPr>
            <a:spLocks noGrp="1"/>
          </p:cNvSpPr>
          <p:nvPr>
            <p:ph type="title" orient="vert"/>
          </p:nvPr>
        </p:nvSpPr>
        <p:spPr>
          <a:xfrm>
            <a:off x="8724900" y="1632857"/>
            <a:ext cx="2628900" cy="4544106"/>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D6336A4A-0DD3-4A4C-9775-1F428E9D06E9}"/>
              </a:ext>
            </a:extLst>
          </p:cNvPr>
          <p:cNvSpPr>
            <a:spLocks noGrp="1"/>
          </p:cNvSpPr>
          <p:nvPr>
            <p:ph type="body" orient="vert" idx="1"/>
          </p:nvPr>
        </p:nvSpPr>
        <p:spPr>
          <a:xfrm>
            <a:off x="838200" y="1632857"/>
            <a:ext cx="7734300" cy="45441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96C38912-44C5-43B5-ACB4-5CC57A584B5D}"/>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5" name="Footer Placeholder 4">
            <a:extLst>
              <a:ext uri="{FF2B5EF4-FFF2-40B4-BE49-F238E27FC236}">
                <a16:creationId xmlns:a16="http://schemas.microsoft.com/office/drawing/2014/main" id="{494422A4-34BB-4305-A9DD-BC4724D5F5D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F78F162-55E1-4CB3-97CC-F9605B20E300}"/>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2702397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ding FI - purple">
  <p:cSld name="Ending FI - purple">
    <p:bg>
      <p:bgPr>
        <a:solidFill>
          <a:schemeClr val="lt1"/>
        </a:solidFill>
        <a:effectLst/>
      </p:bgPr>
    </p:bg>
    <p:spTree>
      <p:nvGrpSpPr>
        <p:cNvPr id="1" name="Shape 44"/>
        <p:cNvGrpSpPr/>
        <p:nvPr/>
      </p:nvGrpSpPr>
      <p:grpSpPr>
        <a:xfrm>
          <a:off x="0" y="0"/>
          <a:ext cx="0" cy="0"/>
          <a:chOff x="0" y="0"/>
          <a:chExt cx="0" cy="0"/>
        </a:xfrm>
      </p:grpSpPr>
      <p:sp>
        <p:nvSpPr>
          <p:cNvPr id="45" name="Google Shape;45;p112"/>
          <p:cNvSpPr txBox="1"/>
          <p:nvPr/>
        </p:nvSpPr>
        <p:spPr>
          <a:xfrm>
            <a:off x="5794795" y="3202211"/>
            <a:ext cx="3758780" cy="1477328"/>
          </a:xfrm>
          <a:prstGeom prst="rect">
            <a:avLst/>
          </a:prstGeom>
          <a:noFill/>
          <a:ln>
            <a:noFill/>
          </a:ln>
        </p:spPr>
        <p:txBody>
          <a:bodyPr spcFirstLastPara="1" wrap="square" lIns="91425" tIns="45700" rIns="91425" bIns="45700" anchor="b" anchorCtr="0">
            <a:spAutoFit/>
          </a:bodyPr>
          <a:lstStyle/>
          <a:p>
            <a:pPr marL="0" marR="0" lvl="0" indent="0" algn="l" rtl="0">
              <a:lnSpc>
                <a:spcPct val="96428"/>
              </a:lnSpc>
              <a:spcBef>
                <a:spcPts val="0"/>
              </a:spcBef>
              <a:spcAft>
                <a:spcPts val="0"/>
              </a:spcAft>
              <a:buNone/>
            </a:pPr>
            <a:r>
              <a:rPr lang="en-GB" sz="5600" b="1">
                <a:solidFill>
                  <a:schemeClr val="lt1"/>
                </a:solidFill>
                <a:latin typeface="Arial"/>
                <a:ea typeface="Arial"/>
                <a:cs typeface="Arial"/>
                <a:sym typeface="Arial"/>
              </a:rPr>
              <a:t>Ihminen</a:t>
            </a:r>
            <a:endParaRPr/>
          </a:p>
          <a:p>
            <a:pPr marL="0" marR="0" lvl="0" indent="0" algn="l" rtl="0">
              <a:lnSpc>
                <a:spcPct val="96428"/>
              </a:lnSpc>
              <a:spcBef>
                <a:spcPts val="0"/>
              </a:spcBef>
              <a:spcAft>
                <a:spcPts val="0"/>
              </a:spcAft>
              <a:buNone/>
            </a:pPr>
            <a:r>
              <a:rPr lang="en-GB" sz="5600" b="1">
                <a:solidFill>
                  <a:schemeClr val="lt1"/>
                </a:solidFill>
                <a:latin typeface="Arial"/>
                <a:ea typeface="Arial"/>
                <a:cs typeface="Arial"/>
                <a:sym typeface="Arial"/>
              </a:rPr>
              <a:t>ratkaisee.</a:t>
            </a:r>
            <a:endParaRPr sz="5600" b="1">
              <a:solidFill>
                <a:schemeClr val="lt1"/>
              </a:solidFill>
              <a:latin typeface="Arial"/>
              <a:ea typeface="Arial"/>
              <a:cs typeface="Arial"/>
              <a:sym typeface="Arial"/>
            </a:endParaRPr>
          </a:p>
        </p:txBody>
      </p:sp>
      <p:sp>
        <p:nvSpPr>
          <p:cNvPr id="46" name="Google Shape;46;p1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48" name="Google Shape;48;p112"/>
          <p:cNvPicPr preferRelativeResize="0"/>
          <p:nvPr/>
        </p:nvPicPr>
        <p:blipFill rotWithShape="1">
          <a:blip r:embed="rId2">
            <a:alphaModFix/>
          </a:blip>
          <a:srcRect r="11809"/>
          <a:stretch/>
        </p:blipFill>
        <p:spPr>
          <a:xfrm>
            <a:off x="0" y="0"/>
            <a:ext cx="12208933" cy="6240825"/>
          </a:xfrm>
          <a:prstGeom prst="rect">
            <a:avLst/>
          </a:prstGeom>
          <a:noFill/>
          <a:ln>
            <a:noFill/>
          </a:ln>
        </p:spPr>
      </p:pic>
      <p:pic>
        <p:nvPicPr>
          <p:cNvPr id="49" name="Google Shape;49;p112" descr="Packall_logo"/>
          <p:cNvPicPr preferRelativeResize="0"/>
          <p:nvPr/>
        </p:nvPicPr>
        <p:blipFill rotWithShape="1">
          <a:blip r:embed="rId3">
            <a:alphaModFix/>
          </a:blip>
          <a:srcRect/>
          <a:stretch/>
        </p:blipFill>
        <p:spPr>
          <a:xfrm>
            <a:off x="268590" y="117181"/>
            <a:ext cx="7020518" cy="2417566"/>
          </a:xfrm>
          <a:prstGeom prst="rect">
            <a:avLst/>
          </a:prstGeom>
          <a:noFill/>
          <a:ln>
            <a:noFill/>
          </a:ln>
        </p:spPr>
      </p:pic>
      <p:pic>
        <p:nvPicPr>
          <p:cNvPr id="50" name="Google Shape;50;p112" descr="Co-funded by the Erasmus"/>
          <p:cNvPicPr preferRelativeResize="0"/>
          <p:nvPr/>
        </p:nvPicPr>
        <p:blipFill rotWithShape="1">
          <a:blip r:embed="rId4">
            <a:alphaModFix/>
          </a:blip>
          <a:srcRect r="24555"/>
          <a:stretch/>
        </p:blipFill>
        <p:spPr>
          <a:xfrm>
            <a:off x="268590" y="6188573"/>
            <a:ext cx="2510820" cy="683233"/>
          </a:xfrm>
          <a:prstGeom prst="rect">
            <a:avLst/>
          </a:prstGeom>
          <a:noFill/>
          <a:ln>
            <a:noFill/>
          </a:ln>
        </p:spPr>
      </p:pic>
      <p:grpSp>
        <p:nvGrpSpPr>
          <p:cNvPr id="51" name="Google Shape;51;p112"/>
          <p:cNvGrpSpPr/>
          <p:nvPr/>
        </p:nvGrpSpPr>
        <p:grpSpPr>
          <a:xfrm>
            <a:off x="882690" y="3537963"/>
            <a:ext cx="6689016" cy="1495608"/>
            <a:chOff x="637238" y="3384637"/>
            <a:chExt cx="6689016" cy="1495608"/>
          </a:xfrm>
        </p:grpSpPr>
        <p:pic>
          <p:nvPicPr>
            <p:cNvPr id="52" name="Google Shape;52;p112"/>
            <p:cNvPicPr preferRelativeResize="0"/>
            <p:nvPr/>
          </p:nvPicPr>
          <p:blipFill rotWithShape="1">
            <a:blip r:embed="rId5">
              <a:alphaModFix/>
            </a:blip>
            <a:srcRect/>
            <a:stretch/>
          </p:blipFill>
          <p:spPr>
            <a:xfrm>
              <a:off x="4626950" y="3384637"/>
              <a:ext cx="547594" cy="864989"/>
            </a:xfrm>
            <a:prstGeom prst="rect">
              <a:avLst/>
            </a:prstGeom>
            <a:noFill/>
            <a:ln>
              <a:noFill/>
            </a:ln>
          </p:spPr>
        </p:pic>
        <p:pic>
          <p:nvPicPr>
            <p:cNvPr id="53" name="Google Shape;53;p112"/>
            <p:cNvPicPr preferRelativeResize="0"/>
            <p:nvPr/>
          </p:nvPicPr>
          <p:blipFill rotWithShape="1">
            <a:blip r:embed="rId6">
              <a:alphaModFix/>
            </a:blip>
            <a:srcRect/>
            <a:stretch/>
          </p:blipFill>
          <p:spPr>
            <a:xfrm>
              <a:off x="637238" y="3516001"/>
              <a:ext cx="1846995" cy="732119"/>
            </a:xfrm>
            <a:prstGeom prst="rect">
              <a:avLst/>
            </a:prstGeom>
            <a:noFill/>
            <a:ln>
              <a:noFill/>
            </a:ln>
          </p:spPr>
        </p:pic>
        <p:pic>
          <p:nvPicPr>
            <p:cNvPr id="54" name="Google Shape;54;p112"/>
            <p:cNvPicPr preferRelativeResize="0"/>
            <p:nvPr/>
          </p:nvPicPr>
          <p:blipFill rotWithShape="1">
            <a:blip r:embed="rId7">
              <a:alphaModFix/>
            </a:blip>
            <a:srcRect l="12506" t="27690" r="12654" b="26917"/>
            <a:stretch/>
          </p:blipFill>
          <p:spPr>
            <a:xfrm>
              <a:off x="1091024" y="4334157"/>
              <a:ext cx="1060681" cy="471414"/>
            </a:xfrm>
            <a:prstGeom prst="rect">
              <a:avLst/>
            </a:prstGeom>
            <a:noFill/>
            <a:ln>
              <a:noFill/>
            </a:ln>
          </p:spPr>
        </p:pic>
        <p:pic>
          <p:nvPicPr>
            <p:cNvPr id="55" name="Google Shape;55;p112"/>
            <p:cNvPicPr preferRelativeResize="0"/>
            <p:nvPr/>
          </p:nvPicPr>
          <p:blipFill rotWithShape="1">
            <a:blip r:embed="rId8">
              <a:alphaModFix/>
            </a:blip>
            <a:srcRect/>
            <a:stretch/>
          </p:blipFill>
          <p:spPr>
            <a:xfrm>
              <a:off x="5617925" y="4351521"/>
              <a:ext cx="1708329" cy="528724"/>
            </a:xfrm>
            <a:prstGeom prst="rect">
              <a:avLst/>
            </a:prstGeom>
            <a:noFill/>
            <a:ln>
              <a:noFill/>
            </a:ln>
          </p:spPr>
        </p:pic>
        <p:pic>
          <p:nvPicPr>
            <p:cNvPr id="56" name="Google Shape;56;p112"/>
            <p:cNvPicPr preferRelativeResize="0"/>
            <p:nvPr/>
          </p:nvPicPr>
          <p:blipFill rotWithShape="1">
            <a:blip r:embed="rId9">
              <a:alphaModFix/>
            </a:blip>
            <a:srcRect/>
            <a:stretch/>
          </p:blipFill>
          <p:spPr>
            <a:xfrm>
              <a:off x="2840506" y="4384876"/>
              <a:ext cx="1179010" cy="416691"/>
            </a:xfrm>
            <a:prstGeom prst="rect">
              <a:avLst/>
            </a:prstGeom>
            <a:noFill/>
            <a:ln>
              <a:noFill/>
            </a:ln>
          </p:spPr>
        </p:pic>
        <p:pic>
          <p:nvPicPr>
            <p:cNvPr id="57" name="Google Shape;57;p112"/>
            <p:cNvPicPr preferRelativeResize="0"/>
            <p:nvPr/>
          </p:nvPicPr>
          <p:blipFill rotWithShape="1">
            <a:blip r:embed="rId10">
              <a:alphaModFix/>
            </a:blip>
            <a:srcRect/>
            <a:stretch/>
          </p:blipFill>
          <p:spPr>
            <a:xfrm>
              <a:off x="4392265" y="4398943"/>
              <a:ext cx="1025527" cy="341842"/>
            </a:xfrm>
            <a:prstGeom prst="rect">
              <a:avLst/>
            </a:prstGeom>
            <a:noFill/>
            <a:ln>
              <a:noFill/>
            </a:ln>
          </p:spPr>
        </p:pic>
        <p:pic>
          <p:nvPicPr>
            <p:cNvPr id="58" name="Google Shape;58;p112"/>
            <p:cNvPicPr preferRelativeResize="0"/>
            <p:nvPr/>
          </p:nvPicPr>
          <p:blipFill rotWithShape="1">
            <a:blip r:embed="rId11">
              <a:alphaModFix/>
            </a:blip>
            <a:srcRect/>
            <a:stretch/>
          </p:blipFill>
          <p:spPr>
            <a:xfrm>
              <a:off x="2611291" y="3552169"/>
              <a:ext cx="1637441" cy="645829"/>
            </a:xfrm>
            <a:prstGeom prst="rect">
              <a:avLst/>
            </a:prstGeom>
            <a:noFill/>
            <a:ln>
              <a:noFill/>
            </a:ln>
          </p:spPr>
        </p:pic>
        <p:pic>
          <p:nvPicPr>
            <p:cNvPr id="59" name="Google Shape;59;p112"/>
            <p:cNvPicPr preferRelativeResize="0"/>
            <p:nvPr/>
          </p:nvPicPr>
          <p:blipFill rotWithShape="1">
            <a:blip r:embed="rId12">
              <a:alphaModFix/>
            </a:blip>
            <a:srcRect/>
            <a:stretch/>
          </p:blipFill>
          <p:spPr>
            <a:xfrm>
              <a:off x="5768032" y="3454004"/>
              <a:ext cx="1521076" cy="856111"/>
            </a:xfrm>
            <a:prstGeom prst="rect">
              <a:avLst/>
            </a:prstGeom>
            <a:noFill/>
            <a:ln>
              <a:noFill/>
            </a:ln>
          </p:spPr>
        </p:pic>
      </p:grpSp>
      <p:pic>
        <p:nvPicPr>
          <p:cNvPr id="60" name="Google Shape;60;p112" descr="CC_logo"/>
          <p:cNvPicPr preferRelativeResize="0"/>
          <p:nvPr/>
        </p:nvPicPr>
        <p:blipFill rotWithShape="1">
          <a:blip r:embed="rId13">
            <a:alphaModFix/>
          </a:blip>
          <a:srcRect/>
          <a:stretch/>
        </p:blipFill>
        <p:spPr>
          <a:xfrm>
            <a:off x="402358" y="5683623"/>
            <a:ext cx="1181663" cy="412093"/>
          </a:xfrm>
          <a:prstGeom prst="rect">
            <a:avLst/>
          </a:prstGeom>
          <a:noFill/>
          <a:ln>
            <a:noFill/>
          </a:ln>
        </p:spPr>
      </p:pic>
      <p:sp>
        <p:nvSpPr>
          <p:cNvPr id="61" name="Google Shape;61;p112"/>
          <p:cNvSpPr/>
          <p:nvPr/>
        </p:nvSpPr>
        <p:spPr>
          <a:xfrm>
            <a:off x="9618133" y="6240825"/>
            <a:ext cx="2861734" cy="8627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 name="Google Shape;62;p112"/>
          <p:cNvSpPr/>
          <p:nvPr/>
        </p:nvSpPr>
        <p:spPr>
          <a:xfrm>
            <a:off x="2856743" y="6315928"/>
            <a:ext cx="524510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b="0" i="0" u="none" strike="noStrike">
                <a:solidFill>
                  <a:srgbClr val="000000"/>
                </a:solidFill>
                <a:latin typeface="Arial"/>
                <a:ea typeface="Arial"/>
                <a:cs typeface="Arial"/>
                <a:sym typeface="Arial"/>
              </a:rPr>
              <a:t>This project has been funded from the European Commission.</a:t>
            </a:r>
            <a:endParaRPr/>
          </a:p>
          <a:p>
            <a:pPr marL="0" marR="0" lvl="0" indent="0" algn="l" rtl="0">
              <a:spcBef>
                <a:spcPts val="0"/>
              </a:spcBef>
              <a:spcAft>
                <a:spcPts val="0"/>
              </a:spcAft>
              <a:buNone/>
            </a:pPr>
            <a:r>
              <a:rPr lang="en-GB" sz="900" b="0" i="0" u="none" strike="noStrike">
                <a:solidFill>
                  <a:srgbClr val="000000"/>
                </a:solidFill>
                <a:latin typeface="Arial"/>
                <a:ea typeface="Arial"/>
                <a:cs typeface="Arial"/>
                <a:sym typeface="Arial"/>
              </a:rPr>
              <a:t>This publication [communication] reflects the views of only of the author, and the Commission cannot be held responsible for any use which may be made of the information contained therein.</a:t>
            </a:r>
            <a:endParaRPr/>
          </a:p>
        </p:txBody>
      </p:sp>
    </p:spTree>
    <p:extLst>
      <p:ext uri="{BB962C8B-B14F-4D97-AF65-F5344CB8AC3E}">
        <p14:creationId xmlns:p14="http://schemas.microsoft.com/office/powerpoint/2010/main" val="4180828988"/>
      </p:ext>
    </p:extLst>
  </p:cSld>
  <p:clrMapOvr>
    <a:masterClrMapping/>
  </p:clrMapOvr>
  <p:extLst>
    <p:ext uri="{DCECCB84-F9BA-43D5-87BE-67443E8EF086}">
      <p15:sldGuideLst xmlns:p15="http://schemas.microsoft.com/office/powerpoint/2012/main">
        <p15:guide id="1" orient="horz" pos="73">
          <p15:clr>
            <a:srgbClr val="FBAE40"/>
          </p15:clr>
        </p15:guide>
        <p15:guide id="2" pos="75">
          <p15:clr>
            <a:srgbClr val="FBAE40"/>
          </p15:clr>
        </p15:guide>
        <p15:guide id="3" pos="7605">
          <p15:clr>
            <a:srgbClr val="FBAE40"/>
          </p15:clr>
        </p15:guide>
        <p15:guide id="4" orient="horz" pos="42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A9CA5-1C2E-4E34-AF45-F6FACC882F12}"/>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C04EC684-119F-4B56-A9A3-C8CED741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7FFF7CD1-319F-49E7-A4AA-B6A16FF0082B}"/>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5" name="Footer Placeholder 4">
            <a:extLst>
              <a:ext uri="{FF2B5EF4-FFF2-40B4-BE49-F238E27FC236}">
                <a16:creationId xmlns:a16="http://schemas.microsoft.com/office/drawing/2014/main" id="{D9713B39-DD51-4AFF-AAC3-F52715EA194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4DA3AD7-06C3-4823-B78A-F7EF45DE37D1}"/>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710244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889E-C81D-485F-A5BD-FD19A7689F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CB7D0D6-CA80-41FC-8F88-31FD4572DC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F599B3-B065-4172-9ADF-5CD5135D110E}"/>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5" name="Footer Placeholder 4">
            <a:extLst>
              <a:ext uri="{FF2B5EF4-FFF2-40B4-BE49-F238E27FC236}">
                <a16:creationId xmlns:a16="http://schemas.microsoft.com/office/drawing/2014/main" id="{924C41E1-E3BE-4F4A-8EE6-331794791ADE}"/>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B72572E-4EB7-4018-B78E-E6E2B3E8246F}"/>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2886935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EB23-3B45-4B10-91CF-BEF6D52BB1C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8FF35193-45C2-4857-81A1-5BA93B3E1979}"/>
              </a:ext>
            </a:extLst>
          </p:cNvPr>
          <p:cNvSpPr>
            <a:spLocks noGrp="1"/>
          </p:cNvSpPr>
          <p:nvPr>
            <p:ph sz="half" idx="1"/>
          </p:nvPr>
        </p:nvSpPr>
        <p:spPr>
          <a:xfrm>
            <a:off x="838200" y="2794273"/>
            <a:ext cx="5181600" cy="3382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DA2DD142-45BB-490C-A44B-51B38253685F}"/>
              </a:ext>
            </a:extLst>
          </p:cNvPr>
          <p:cNvSpPr>
            <a:spLocks noGrp="1"/>
          </p:cNvSpPr>
          <p:nvPr>
            <p:ph sz="half" idx="2"/>
          </p:nvPr>
        </p:nvSpPr>
        <p:spPr>
          <a:xfrm>
            <a:off x="6172200" y="2794273"/>
            <a:ext cx="5181600" cy="3382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CBD0FAFA-01DE-4212-946D-0F7976617F90}"/>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6" name="Footer Placeholder 5">
            <a:extLst>
              <a:ext uri="{FF2B5EF4-FFF2-40B4-BE49-F238E27FC236}">
                <a16:creationId xmlns:a16="http://schemas.microsoft.com/office/drawing/2014/main" id="{F7C9937F-8708-4A8A-B701-6A797320F708}"/>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02B32D35-CE5F-4959-8A12-E46A7C1227C5}"/>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234988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6D9F-B9AB-4E89-A4CB-DC8A3CDCFDF3}"/>
              </a:ext>
            </a:extLst>
          </p:cNvPr>
          <p:cNvSpPr>
            <a:spLocks noGrp="1"/>
          </p:cNvSpPr>
          <p:nvPr>
            <p:ph type="title"/>
          </p:nvPr>
        </p:nvSpPr>
        <p:spPr>
          <a:xfrm>
            <a:off x="839788" y="1417349"/>
            <a:ext cx="10515600" cy="1122409"/>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1B19440A-EF51-4020-A194-78F698FE45E5}"/>
              </a:ext>
            </a:extLst>
          </p:cNvPr>
          <p:cNvSpPr>
            <a:spLocks noGrp="1"/>
          </p:cNvSpPr>
          <p:nvPr>
            <p:ph type="body" idx="1"/>
          </p:nvPr>
        </p:nvSpPr>
        <p:spPr>
          <a:xfrm>
            <a:off x="839788" y="2656505"/>
            <a:ext cx="5157787" cy="6976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2DC5E8-BC1B-40D5-88E2-A10BE5541C60}"/>
              </a:ext>
            </a:extLst>
          </p:cNvPr>
          <p:cNvSpPr>
            <a:spLocks noGrp="1"/>
          </p:cNvSpPr>
          <p:nvPr>
            <p:ph sz="half" idx="2"/>
          </p:nvPr>
        </p:nvSpPr>
        <p:spPr>
          <a:xfrm>
            <a:off x="839788" y="3428999"/>
            <a:ext cx="5157787"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364100EE-9A9B-4D1D-8253-91CD551BEE1D}"/>
              </a:ext>
            </a:extLst>
          </p:cNvPr>
          <p:cNvSpPr>
            <a:spLocks noGrp="1"/>
          </p:cNvSpPr>
          <p:nvPr>
            <p:ph type="body" sz="quarter" idx="3"/>
          </p:nvPr>
        </p:nvSpPr>
        <p:spPr>
          <a:xfrm>
            <a:off x="6172200" y="2656505"/>
            <a:ext cx="5183188" cy="6976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09FCF1-A57C-47C3-8AB8-4A24A1F2E615}"/>
              </a:ext>
            </a:extLst>
          </p:cNvPr>
          <p:cNvSpPr>
            <a:spLocks noGrp="1"/>
          </p:cNvSpPr>
          <p:nvPr>
            <p:ph sz="quarter" idx="4"/>
          </p:nvPr>
        </p:nvSpPr>
        <p:spPr>
          <a:xfrm>
            <a:off x="6172200" y="3428999"/>
            <a:ext cx="5183188"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1C887CDE-9F42-4E1C-8AF5-E8B4930510BB}"/>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8" name="Footer Placeholder 7">
            <a:extLst>
              <a:ext uri="{FF2B5EF4-FFF2-40B4-BE49-F238E27FC236}">
                <a16:creationId xmlns:a16="http://schemas.microsoft.com/office/drawing/2014/main" id="{3FD59127-574E-45C1-B5C1-599FD168E03C}"/>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408416F-29D2-4562-BF20-7ECFD738F967}"/>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218011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8671-D825-438A-9A83-4063C1772BE9}"/>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AAE7484B-7CC8-438D-AE78-4828F5973508}"/>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4" name="Footer Placeholder 3">
            <a:extLst>
              <a:ext uri="{FF2B5EF4-FFF2-40B4-BE49-F238E27FC236}">
                <a16:creationId xmlns:a16="http://schemas.microsoft.com/office/drawing/2014/main" id="{1A6ABCE6-A24B-4D99-920D-579FFCF1E07B}"/>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B32A22B0-F241-4AE2-BAF4-5C2C080AE583}"/>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3537864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054EBF-1564-4D6D-8B78-0A79DB0D2ECB}"/>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3" name="Footer Placeholder 2">
            <a:extLst>
              <a:ext uri="{FF2B5EF4-FFF2-40B4-BE49-F238E27FC236}">
                <a16:creationId xmlns:a16="http://schemas.microsoft.com/office/drawing/2014/main" id="{3B9254D1-DE59-4F9C-B016-0E89B8CAC126}"/>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2042E0F0-F06D-4D6A-8491-B40D35D1E0A6}"/>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13433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9701-32F3-43B9-9DE0-A9788D1E7E28}"/>
              </a:ext>
            </a:extLst>
          </p:cNvPr>
          <p:cNvSpPr>
            <a:spLocks noGrp="1"/>
          </p:cNvSpPr>
          <p:nvPr>
            <p:ph type="title"/>
          </p:nvPr>
        </p:nvSpPr>
        <p:spPr>
          <a:xfrm>
            <a:off x="839788" y="1480455"/>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097E126A-D5FB-4AE6-AE6B-49415DBA26FA}"/>
              </a:ext>
            </a:extLst>
          </p:cNvPr>
          <p:cNvSpPr>
            <a:spLocks noGrp="1"/>
          </p:cNvSpPr>
          <p:nvPr>
            <p:ph idx="1"/>
          </p:nvPr>
        </p:nvSpPr>
        <p:spPr>
          <a:xfrm>
            <a:off x="5183188" y="2049462"/>
            <a:ext cx="6172200"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F83EB503-779B-49E1-A0DD-5EDFA7B4AEA7}"/>
              </a:ext>
            </a:extLst>
          </p:cNvPr>
          <p:cNvSpPr>
            <a:spLocks noGrp="1"/>
          </p:cNvSpPr>
          <p:nvPr>
            <p:ph type="body" sz="half" idx="2"/>
          </p:nvPr>
        </p:nvSpPr>
        <p:spPr>
          <a:xfrm>
            <a:off x="839788" y="3091542"/>
            <a:ext cx="3932237" cy="27774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10484-9894-457F-B1B6-714CA753805A}"/>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6" name="Footer Placeholder 5">
            <a:extLst>
              <a:ext uri="{FF2B5EF4-FFF2-40B4-BE49-F238E27FC236}">
                <a16:creationId xmlns:a16="http://schemas.microsoft.com/office/drawing/2014/main" id="{CD649D4B-9895-4034-A384-13B92E32475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163482AE-C3A0-47E3-9631-60C7FA0E7B70}"/>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7071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4080-6815-42DA-AE33-F747E1120027}"/>
              </a:ext>
            </a:extLst>
          </p:cNvPr>
          <p:cNvSpPr>
            <a:spLocks noGrp="1"/>
          </p:cNvSpPr>
          <p:nvPr>
            <p:ph type="title"/>
          </p:nvPr>
        </p:nvSpPr>
        <p:spPr>
          <a:xfrm>
            <a:off x="839788" y="1600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3A0186D6-926F-47FD-A1AF-B4F89A53809D}"/>
              </a:ext>
            </a:extLst>
          </p:cNvPr>
          <p:cNvSpPr>
            <a:spLocks noGrp="1"/>
          </p:cNvSpPr>
          <p:nvPr>
            <p:ph type="pic" idx="1"/>
          </p:nvPr>
        </p:nvSpPr>
        <p:spPr>
          <a:xfrm>
            <a:off x="5183188" y="1611086"/>
            <a:ext cx="6172200" cy="42499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98908664-B72F-4E37-986B-E42478AD3CDA}"/>
              </a:ext>
            </a:extLst>
          </p:cNvPr>
          <p:cNvSpPr>
            <a:spLocks noGrp="1"/>
          </p:cNvSpPr>
          <p:nvPr>
            <p:ph type="body" sz="half" idx="2"/>
          </p:nvPr>
        </p:nvSpPr>
        <p:spPr>
          <a:xfrm>
            <a:off x="839788" y="3243942"/>
            <a:ext cx="3932237" cy="26250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86227-471D-40AB-A33C-814A2D7C58F7}"/>
              </a:ext>
            </a:extLst>
          </p:cNvPr>
          <p:cNvSpPr>
            <a:spLocks noGrp="1"/>
          </p:cNvSpPr>
          <p:nvPr>
            <p:ph type="dt" sz="half" idx="10"/>
          </p:nvPr>
        </p:nvSpPr>
        <p:spPr/>
        <p:txBody>
          <a:bodyPr/>
          <a:lstStyle/>
          <a:p>
            <a:fld id="{A72BC15C-1026-434C-BDA9-80E54891BAFF}" type="datetimeFigureOut">
              <a:rPr lang="fi-FI" smtClean="0"/>
              <a:t>19.7.2022</a:t>
            </a:fld>
            <a:endParaRPr lang="fi-FI"/>
          </a:p>
        </p:txBody>
      </p:sp>
      <p:sp>
        <p:nvSpPr>
          <p:cNvPr id="6" name="Footer Placeholder 5">
            <a:extLst>
              <a:ext uri="{FF2B5EF4-FFF2-40B4-BE49-F238E27FC236}">
                <a16:creationId xmlns:a16="http://schemas.microsoft.com/office/drawing/2014/main" id="{C5697549-51B3-49A9-B8D7-A91121CFE2FD}"/>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F75D48E5-8370-4415-B03A-66F440C7F70D}"/>
              </a:ext>
            </a:extLst>
          </p:cNvPr>
          <p:cNvSpPr>
            <a:spLocks noGrp="1"/>
          </p:cNvSpPr>
          <p:nvPr>
            <p:ph type="sldNum" sz="quarter" idx="12"/>
          </p:nvPr>
        </p:nvSpPr>
        <p:spPr/>
        <p:txBody>
          <a:bodyPr/>
          <a:lstStyle/>
          <a:p>
            <a:fld id="{1A4E49D6-5670-4A12-B2CD-5AB5BC288031}" type="slidenum">
              <a:rPr lang="fi-FI" smtClean="0"/>
              <a:t>‹N›</a:t>
            </a:fld>
            <a:endParaRPr lang="fi-FI"/>
          </a:p>
        </p:txBody>
      </p:sp>
    </p:spTree>
    <p:extLst>
      <p:ext uri="{BB962C8B-B14F-4D97-AF65-F5344CB8AC3E}">
        <p14:creationId xmlns:p14="http://schemas.microsoft.com/office/powerpoint/2010/main" val="357277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0C508-D871-4B24-8066-2DA8F867E61C}"/>
              </a:ext>
            </a:extLst>
          </p:cNvPr>
          <p:cNvSpPr>
            <a:spLocks noGrp="1"/>
          </p:cNvSpPr>
          <p:nvPr>
            <p:ph type="title"/>
          </p:nvPr>
        </p:nvSpPr>
        <p:spPr>
          <a:xfrm>
            <a:off x="838200" y="1468710"/>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82DFD21-B357-4C36-B2D6-64E5A2FF6EAF}"/>
              </a:ext>
            </a:extLst>
          </p:cNvPr>
          <p:cNvSpPr>
            <a:spLocks noGrp="1"/>
          </p:cNvSpPr>
          <p:nvPr>
            <p:ph type="body" idx="1"/>
          </p:nvPr>
        </p:nvSpPr>
        <p:spPr>
          <a:xfrm>
            <a:off x="838200" y="2806261"/>
            <a:ext cx="10515600" cy="3370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CB4AE6B1-B209-4782-812E-D1F715C7B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BC15C-1026-434C-BDA9-80E54891BAFF}" type="datetimeFigureOut">
              <a:rPr lang="fi-FI" smtClean="0"/>
              <a:t>19.7.2022</a:t>
            </a:fld>
            <a:endParaRPr lang="fi-FI"/>
          </a:p>
        </p:txBody>
      </p:sp>
      <p:sp>
        <p:nvSpPr>
          <p:cNvPr id="5" name="Footer Placeholder 4">
            <a:extLst>
              <a:ext uri="{FF2B5EF4-FFF2-40B4-BE49-F238E27FC236}">
                <a16:creationId xmlns:a16="http://schemas.microsoft.com/office/drawing/2014/main" id="{137DECAB-405B-4D01-9648-4997302C0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627DCCC2-10A4-492F-8355-6759956457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E49D6-5670-4A12-B2CD-5AB5BC288031}" type="slidenum">
              <a:rPr lang="fi-FI" smtClean="0"/>
              <a:t>‹N›</a:t>
            </a:fld>
            <a:endParaRPr lang="fi-FI"/>
          </a:p>
        </p:txBody>
      </p:sp>
      <p:pic>
        <p:nvPicPr>
          <p:cNvPr id="8" name="Picture 7" descr="Erasmus+ KA logo">
            <a:extLst>
              <a:ext uri="{FF2B5EF4-FFF2-40B4-BE49-F238E27FC236}">
                <a16:creationId xmlns:a16="http://schemas.microsoft.com/office/drawing/2014/main" id="{E7E1D82A-7552-4CAB-BFCE-912079D3D72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8256"/>
            <a:ext cx="6456819" cy="1325563"/>
          </a:xfrm>
          <a:prstGeom prst="rect">
            <a:avLst/>
          </a:prstGeom>
        </p:spPr>
      </p:pic>
      <p:pic>
        <p:nvPicPr>
          <p:cNvPr id="10" name="Picture 9" descr="PackAll logo w text">
            <a:extLst>
              <a:ext uri="{FF2B5EF4-FFF2-40B4-BE49-F238E27FC236}">
                <a16:creationId xmlns:a16="http://schemas.microsoft.com/office/drawing/2014/main" id="{0E1CB372-17FE-4540-A903-0C1E47D2D4D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891960" y="167648"/>
            <a:ext cx="2981727" cy="1026779"/>
          </a:xfrm>
          <a:prstGeom prst="rect">
            <a:avLst/>
          </a:prstGeom>
        </p:spPr>
      </p:pic>
    </p:spTree>
    <p:extLst>
      <p:ext uri="{BB962C8B-B14F-4D97-AF65-F5344CB8AC3E}">
        <p14:creationId xmlns:p14="http://schemas.microsoft.com/office/powerpoint/2010/main" val="2339505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nvironment/topics/waste-and-recycling/waste-framework-directive_en"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hyperlink" Target="https://dashboard.bios.fi/transition-employment/"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eq.nc.gov/conservation/recycling/general-recycling-information/recycle-right-nc-social-media-toolkit-1"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pPr algn="l" rtl="0"/>
            <a:endParaRPr lang="it-IT" dirty="0"/>
          </a:p>
        </p:txBody>
      </p:sp>
      <p:sp>
        <p:nvSpPr>
          <p:cNvPr id="3" name="Sottotitolo 2"/>
          <p:cNvSpPr>
            <a:spLocks noGrp="1"/>
          </p:cNvSpPr>
          <p:nvPr>
            <p:ph type="subTitle" idx="1"/>
          </p:nvPr>
        </p:nvSpPr>
        <p:spPr/>
        <p:txBody>
          <a:bodyPr/>
          <a:lstStyle/>
          <a:p>
            <a:pPr algn="l" rtl="0"/>
            <a:endParaRPr lang="it-IT"/>
          </a:p>
        </p:txBody>
      </p:sp>
      <p:pic>
        <p:nvPicPr>
          <p:cNvPr id="4" name="Immagin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8933" cy="6921910"/>
          </a:xfrm>
          <a:prstGeom prst="rect">
            <a:avLst/>
          </a:prstGeom>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590" y="117180"/>
            <a:ext cx="7373127" cy="2538989"/>
          </a:xfrm>
          <a:prstGeom prst="rect">
            <a:avLst/>
          </a:prstGeom>
        </p:spPr>
      </p:pic>
      <p:sp>
        <p:nvSpPr>
          <p:cNvPr id="6" name="Rettangolo 5"/>
          <p:cNvSpPr/>
          <p:nvPr/>
        </p:nvSpPr>
        <p:spPr>
          <a:xfrm>
            <a:off x="268590" y="3924031"/>
            <a:ext cx="8327377" cy="1938992"/>
          </a:xfrm>
          <a:prstGeom prst="rect">
            <a:avLst/>
          </a:prstGeom>
        </p:spPr>
        <p:txBody>
          <a:bodyPr wrap="square">
            <a:spAutoFit/>
          </a:bodyPr>
          <a:lstStyle/>
          <a:p>
            <a:pPr algn="ctr"/>
            <a:r>
              <a:rPr lang="it-IT" sz="2400" b="1" dirty="0"/>
              <a:t>Programma di formazione: moduli</a:t>
            </a:r>
          </a:p>
          <a:p>
            <a:pPr marL="342900" indent="-342900" algn="ctr">
              <a:buFont typeface="Arial" panose="020B0604020202020204" pitchFamily="34" charset="0"/>
              <a:buChar char="•"/>
            </a:pPr>
            <a:r>
              <a:rPr lang="it-IT" sz="2400" dirty="0"/>
              <a:t>Eco-design e nuovi processi di produzione</a:t>
            </a:r>
          </a:p>
          <a:p>
            <a:pPr marL="342900" indent="-342900" algn="ctr">
              <a:buFont typeface="Arial" panose="020B0604020202020204" pitchFamily="34" charset="0"/>
              <a:buChar char="•"/>
            </a:pPr>
            <a:r>
              <a:rPr lang="it-IT" sz="2400" dirty="0"/>
              <a:t>Nuovi materiali e materiali </a:t>
            </a:r>
            <a:r>
              <a:rPr lang="it-IT" sz="2400" dirty="0" err="1"/>
              <a:t>bio</a:t>
            </a:r>
            <a:endParaRPr lang="it-IT" sz="2400" dirty="0"/>
          </a:p>
          <a:p>
            <a:pPr marL="342900" indent="-342900" algn="ctr">
              <a:buFont typeface="Arial" panose="020B0604020202020204" pitchFamily="34" charset="0"/>
              <a:buChar char="•"/>
            </a:pPr>
            <a:r>
              <a:rPr lang="it-IT" sz="2400" b="1" dirty="0"/>
              <a:t>Coinvolgimento dei cittadini e dei consumatori</a:t>
            </a:r>
          </a:p>
          <a:p>
            <a:pPr marL="342900" indent="-342900" algn="ctr">
              <a:buFont typeface="Arial" panose="020B0604020202020204" pitchFamily="34" charset="0"/>
              <a:buChar char="•"/>
            </a:pPr>
            <a:r>
              <a:rPr lang="it-IT" sz="2400" dirty="0"/>
              <a:t>Gestione e valorizzazione dei residui</a:t>
            </a:r>
          </a:p>
        </p:txBody>
      </p:sp>
      <p:pic>
        <p:nvPicPr>
          <p:cNvPr id="7" name="Immagine 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48000" y="6325091"/>
            <a:ext cx="7552267" cy="428571"/>
          </a:xfrm>
          <a:prstGeom prst="rect">
            <a:avLst/>
          </a:prstGeom>
        </p:spPr>
      </p:pic>
      <p:pic>
        <p:nvPicPr>
          <p:cNvPr id="8" name="Immagine 7"/>
          <p:cNvPicPr>
            <a:picLocks noChangeAspect="1"/>
          </p:cNvPicPr>
          <p:nvPr/>
        </p:nvPicPr>
        <p:blipFill rotWithShape="1">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268590" y="6104195"/>
            <a:ext cx="2510820" cy="683233"/>
          </a:xfrm>
          <a:prstGeom prst="rect">
            <a:avLst/>
          </a:prstGeom>
        </p:spPr>
      </p:pic>
    </p:spTree>
    <p:extLst>
      <p:ext uri="{BB962C8B-B14F-4D97-AF65-F5344CB8AC3E}">
        <p14:creationId xmlns:p14="http://schemas.microsoft.com/office/powerpoint/2010/main" val="3365225765"/>
      </p:ext>
    </p:extLst>
  </p:cSld>
  <p:clrMapOvr>
    <a:masterClrMapping/>
  </p:clrMapOvr>
  <mc:AlternateContent xmlns:mc="http://schemas.openxmlformats.org/markup-compatibility/2006" xmlns:p14="http://schemas.microsoft.com/office/powerpoint/2010/main">
    <mc:Choice Requires="p14">
      <p:transition p14:dur="0" advClick="0" advTm="5100"/>
    </mc:Choice>
    <mc:Fallback xmlns="">
      <p:transition advClick="0" advTm="51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BD4A14-F3C2-4E40-9B34-EB110F8FDA08}"/>
              </a:ext>
            </a:extLst>
          </p:cNvPr>
          <p:cNvSpPr>
            <a:spLocks noGrp="1"/>
          </p:cNvSpPr>
          <p:nvPr>
            <p:ph type="ctrTitle"/>
          </p:nvPr>
        </p:nvSpPr>
        <p:spPr>
          <a:xfrm>
            <a:off x="1524000" y="2057821"/>
            <a:ext cx="9144000" cy="2387600"/>
          </a:xfrm>
        </p:spPr>
        <p:txBody>
          <a:bodyPr/>
          <a:lstStyle/>
          <a:p>
            <a:r>
              <a:rPr lang="it-IT" dirty="0"/>
              <a:t>Cosa è necessario fare da parte dei governi?</a:t>
            </a:r>
            <a:endParaRPr lang="fi-FI" dirty="0"/>
          </a:p>
        </p:txBody>
      </p:sp>
    </p:spTree>
    <p:extLst>
      <p:ext uri="{BB962C8B-B14F-4D97-AF65-F5344CB8AC3E}">
        <p14:creationId xmlns:p14="http://schemas.microsoft.com/office/powerpoint/2010/main" val="3487567410"/>
      </p:ext>
    </p:extLst>
  </p:cSld>
  <p:clrMapOvr>
    <a:masterClrMapping/>
  </p:clrMapOvr>
  <mc:AlternateContent xmlns:mc="http://schemas.openxmlformats.org/markup-compatibility/2006" xmlns:p14="http://schemas.microsoft.com/office/powerpoint/2010/main">
    <mc:Choice Requires="p14">
      <p:transition spd="slow" p14:dur="2000" advTm="25047"/>
    </mc:Choice>
    <mc:Fallback xmlns="">
      <p:transition spd="slow" advTm="2504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044E3-C82E-4795-954B-5330FB74500C}"/>
              </a:ext>
            </a:extLst>
          </p:cNvPr>
          <p:cNvSpPr>
            <a:spLocks noGrp="1"/>
          </p:cNvSpPr>
          <p:nvPr>
            <p:ph sz="half" idx="1"/>
          </p:nvPr>
        </p:nvSpPr>
        <p:spPr>
          <a:xfrm>
            <a:off x="838200" y="1828800"/>
            <a:ext cx="5043616" cy="4337591"/>
          </a:xfrm>
        </p:spPr>
        <p:txBody>
          <a:bodyPr>
            <a:normAutofit lnSpcReduction="10000"/>
          </a:bodyPr>
          <a:lstStyle/>
          <a:p>
            <a:pPr marL="452437" indent="0">
              <a:buNone/>
            </a:pPr>
            <a:r>
              <a:rPr lang="fi-FI" b="1" dirty="0"/>
              <a:t>Misure governative di orientamento
. </a:t>
            </a:r>
            <a:r>
              <a:rPr lang="it-IT" sz="2400" dirty="0"/>
              <a:t>Legislazione
. Tassazione
. Standard
. Orientamento informativo
. Condizioni di finanziamento
</a:t>
            </a:r>
            <a:r>
              <a:rPr lang="fi-FI" b="1" dirty="0"/>
              <a:t>Mitigare la trasformazione</a:t>
            </a:r>
          </a:p>
          <a:p>
            <a:pPr marL="457200" lvl="1" indent="0">
              <a:buNone/>
            </a:pPr>
            <a:r>
              <a:rPr lang="fi-FI" dirty="0"/>
              <a:t>. Finanziamenti specifici (carbone, torba...)</a:t>
            </a:r>
          </a:p>
        </p:txBody>
      </p:sp>
      <p:sp>
        <p:nvSpPr>
          <p:cNvPr id="4" name="Content Placeholder 3">
            <a:extLst>
              <a:ext uri="{FF2B5EF4-FFF2-40B4-BE49-F238E27FC236}">
                <a16:creationId xmlns:a16="http://schemas.microsoft.com/office/drawing/2014/main" id="{3E9184EF-4990-497B-B0A8-066D29F0D32C}"/>
              </a:ext>
            </a:extLst>
          </p:cNvPr>
          <p:cNvSpPr>
            <a:spLocks noGrp="1"/>
          </p:cNvSpPr>
          <p:nvPr>
            <p:ph sz="half" idx="2"/>
          </p:nvPr>
        </p:nvSpPr>
        <p:spPr>
          <a:xfrm>
            <a:off x="6716729" y="1828800"/>
            <a:ext cx="5181600" cy="4348163"/>
          </a:xfrm>
        </p:spPr>
        <p:txBody>
          <a:bodyPr>
            <a:normAutofit lnSpcReduction="10000"/>
          </a:bodyPr>
          <a:lstStyle/>
          <a:p>
            <a:pPr marL="0" indent="0">
              <a:buNone/>
            </a:pPr>
            <a:r>
              <a:rPr lang="fi-FI" b="1" dirty="0"/>
              <a:t>Partnership e coinvolgimento
. </a:t>
            </a:r>
            <a:r>
              <a:rPr lang="fi-FI" sz="2400" dirty="0"/>
              <a:t>Società
. Startup
. Comunità 
. Cittadini</a:t>
            </a:r>
            <a:r>
              <a:rPr lang="fi-FI" dirty="0"/>
              <a:t>
</a:t>
            </a:r>
          </a:p>
        </p:txBody>
      </p:sp>
    </p:spTree>
    <p:extLst>
      <p:ext uri="{BB962C8B-B14F-4D97-AF65-F5344CB8AC3E}">
        <p14:creationId xmlns:p14="http://schemas.microsoft.com/office/powerpoint/2010/main" val="3410222649"/>
      </p:ext>
    </p:extLst>
  </p:cSld>
  <p:clrMapOvr>
    <a:masterClrMapping/>
  </p:clrMapOvr>
  <mc:AlternateContent xmlns:mc="http://schemas.openxmlformats.org/markup-compatibility/2006" xmlns:p14="http://schemas.microsoft.com/office/powerpoint/2010/main">
    <mc:Choice Requires="p14">
      <p:transition spd="slow" p14:dur="2000" advTm="186141"/>
    </mc:Choice>
    <mc:Fallback xmlns="">
      <p:transition spd="slow" advTm="1861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CE95E-BBCD-4831-8599-E5E803730A17}"/>
              </a:ext>
            </a:extLst>
          </p:cNvPr>
          <p:cNvSpPr>
            <a:spLocks noGrp="1"/>
          </p:cNvSpPr>
          <p:nvPr>
            <p:ph type="title"/>
          </p:nvPr>
        </p:nvSpPr>
        <p:spPr>
          <a:xfrm>
            <a:off x="838200" y="1468710"/>
            <a:ext cx="10515600" cy="635393"/>
          </a:xfrm>
        </p:spPr>
        <p:txBody>
          <a:bodyPr>
            <a:normAutofit fontScale="90000"/>
          </a:bodyPr>
          <a:lstStyle/>
          <a:p>
            <a:r>
              <a:rPr lang="fi-FI" dirty="0"/>
              <a:t>Investimenti in CE</a:t>
            </a:r>
          </a:p>
        </p:txBody>
      </p:sp>
      <p:sp>
        <p:nvSpPr>
          <p:cNvPr id="3" name="Content Placeholder 2">
            <a:extLst>
              <a:ext uri="{FF2B5EF4-FFF2-40B4-BE49-F238E27FC236}">
                <a16:creationId xmlns:a16="http://schemas.microsoft.com/office/drawing/2014/main" id="{903B0431-C073-4970-8E27-917672C4BEB8}"/>
              </a:ext>
            </a:extLst>
          </p:cNvPr>
          <p:cNvSpPr>
            <a:spLocks noGrp="1"/>
          </p:cNvSpPr>
          <p:nvPr>
            <p:ph sz="half" idx="1"/>
          </p:nvPr>
        </p:nvSpPr>
        <p:spPr/>
        <p:txBody>
          <a:bodyPr>
            <a:normAutofit fontScale="92500" lnSpcReduction="10000"/>
          </a:bodyPr>
          <a:lstStyle/>
          <a:p>
            <a:r>
              <a:rPr lang="fi-FI" dirty="0"/>
              <a:t>Bioeconomia</a:t>
            </a:r>
          </a:p>
          <a:p>
            <a:r>
              <a:rPr lang="fi-FI" dirty="0"/>
              <a:t>Servizi di installazione
Infrastruttura</a:t>
            </a:r>
          </a:p>
          <a:p>
            <a:r>
              <a:rPr lang="it-IT" dirty="0"/>
              <a:t>Promuovere l'efficienza dei materiali, la manutenzione e la riparazione
</a:t>
            </a:r>
            <a:r>
              <a:rPr lang="fi-FI" dirty="0"/>
              <a:t>Servizi di ingegneria
Formazione per nuove competenze</a:t>
            </a:r>
          </a:p>
        </p:txBody>
      </p:sp>
      <p:sp>
        <p:nvSpPr>
          <p:cNvPr id="5" name="Oval 4">
            <a:extLst>
              <a:ext uri="{FF2B5EF4-FFF2-40B4-BE49-F238E27FC236}">
                <a16:creationId xmlns:a16="http://schemas.microsoft.com/office/drawing/2014/main" id="{D13122F2-4406-414F-89FE-F5B3C175394B}"/>
              </a:ext>
            </a:extLst>
          </p:cNvPr>
          <p:cNvSpPr/>
          <p:nvPr/>
        </p:nvSpPr>
        <p:spPr>
          <a:xfrm>
            <a:off x="5577149" y="681037"/>
            <a:ext cx="3423920" cy="338269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0" dirty="0"/>
              <a:t>+3 %</a:t>
            </a:r>
          </a:p>
        </p:txBody>
      </p:sp>
      <p:cxnSp>
        <p:nvCxnSpPr>
          <p:cNvPr id="9" name="Straight Arrow Connector 8">
            <a:extLst>
              <a:ext uri="{FF2B5EF4-FFF2-40B4-BE49-F238E27FC236}">
                <a16:creationId xmlns:a16="http://schemas.microsoft.com/office/drawing/2014/main" id="{A478C709-E559-4A51-952E-5F614AC55129}"/>
              </a:ext>
            </a:extLst>
          </p:cNvPr>
          <p:cNvCxnSpPr>
            <a:cxnSpLocks/>
          </p:cNvCxnSpPr>
          <p:nvPr/>
        </p:nvCxnSpPr>
        <p:spPr>
          <a:xfrm>
            <a:off x="9129524" y="2700157"/>
            <a:ext cx="719137" cy="421640"/>
          </a:xfrm>
          <a:prstGeom prst="straightConnector1">
            <a:avLst/>
          </a:prstGeom>
          <a:ln w="98425">
            <a:tailEnd type="stealth"/>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6409FC1-DCA8-43F9-83A4-C17B74A9542C}"/>
              </a:ext>
            </a:extLst>
          </p:cNvPr>
          <p:cNvSpPr/>
          <p:nvPr/>
        </p:nvSpPr>
        <p:spPr>
          <a:xfrm>
            <a:off x="9601294" y="2700157"/>
            <a:ext cx="2326640" cy="2418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-2 % in </a:t>
            </a:r>
            <a:r>
              <a:rPr lang="fi-FI" dirty="0" err="1"/>
              <a:t>unemployment</a:t>
            </a:r>
            <a:endParaRPr lang="fi-FI" dirty="0"/>
          </a:p>
        </p:txBody>
      </p:sp>
      <p:sp>
        <p:nvSpPr>
          <p:cNvPr id="13" name="TextBox 12">
            <a:extLst>
              <a:ext uri="{FF2B5EF4-FFF2-40B4-BE49-F238E27FC236}">
                <a16:creationId xmlns:a16="http://schemas.microsoft.com/office/drawing/2014/main" id="{07B54C77-FC93-4253-99B3-CE58646808A8}"/>
              </a:ext>
            </a:extLst>
          </p:cNvPr>
          <p:cNvSpPr txBox="1"/>
          <p:nvPr/>
        </p:nvSpPr>
        <p:spPr>
          <a:xfrm>
            <a:off x="1072067" y="6176963"/>
            <a:ext cx="6096000" cy="369332"/>
          </a:xfrm>
          <a:prstGeom prst="rect">
            <a:avLst/>
          </a:prstGeom>
          <a:noFill/>
        </p:spPr>
        <p:txBody>
          <a:bodyPr wrap="square">
            <a:spAutoFit/>
          </a:bodyPr>
          <a:lstStyle/>
          <a:p>
            <a:r>
              <a:rPr lang="en-US" dirty="0" err="1"/>
              <a:t>Wikman</a:t>
            </a:r>
            <a:r>
              <a:rPr lang="en-US" dirty="0"/>
              <a:t> &amp; </a:t>
            </a:r>
            <a:r>
              <a:rPr lang="en-US" dirty="0" err="1"/>
              <a:t>Skånberg</a:t>
            </a:r>
            <a:r>
              <a:rPr lang="en-US" dirty="0"/>
              <a:t>, p. 10</a:t>
            </a:r>
            <a:endParaRPr lang="fi-FI" dirty="0"/>
          </a:p>
        </p:txBody>
      </p:sp>
      <p:sp>
        <p:nvSpPr>
          <p:cNvPr id="11" name="CasellaDiTesto 10">
            <a:extLst>
              <a:ext uri="{FF2B5EF4-FFF2-40B4-BE49-F238E27FC236}">
                <a16:creationId xmlns:a16="http://schemas.microsoft.com/office/drawing/2014/main" id="{2854D963-9477-930E-E88F-9596072B866B}"/>
              </a:ext>
            </a:extLst>
          </p:cNvPr>
          <p:cNvSpPr txBox="1"/>
          <p:nvPr/>
        </p:nvSpPr>
        <p:spPr>
          <a:xfrm>
            <a:off x="838200" y="2104103"/>
            <a:ext cx="6096000" cy="492443"/>
          </a:xfrm>
          <a:prstGeom prst="rect">
            <a:avLst/>
          </a:prstGeom>
          <a:noFill/>
        </p:spPr>
        <p:txBody>
          <a:bodyPr wrap="square">
            <a:spAutoFit/>
          </a:bodyPr>
          <a:lstStyle/>
          <a:p>
            <a:r>
              <a:rPr lang="it-IT" sz="2600" dirty="0"/>
              <a:t>Per lo più in</a:t>
            </a:r>
          </a:p>
        </p:txBody>
      </p:sp>
    </p:spTree>
    <p:custDataLst>
      <p:tags r:id="rId1"/>
    </p:custDataLst>
    <p:extLst>
      <p:ext uri="{BB962C8B-B14F-4D97-AF65-F5344CB8AC3E}">
        <p14:creationId xmlns:p14="http://schemas.microsoft.com/office/powerpoint/2010/main" val="150319195"/>
      </p:ext>
    </p:extLst>
  </p:cSld>
  <p:clrMapOvr>
    <a:masterClrMapping/>
  </p:clrMapOvr>
  <mc:AlternateContent xmlns:mc="http://schemas.openxmlformats.org/markup-compatibility/2006" xmlns:p14="http://schemas.microsoft.com/office/powerpoint/2010/main">
    <mc:Choice Requires="p14">
      <p:transition spd="slow" p14:dur="2000" advTm="88570"/>
    </mc:Choice>
    <mc:Fallback xmlns="">
      <p:transition spd="slow" advTm="88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3CD4-03BD-4947-9418-A4472FB75E82}"/>
              </a:ext>
            </a:extLst>
          </p:cNvPr>
          <p:cNvSpPr>
            <a:spLocks noGrp="1"/>
          </p:cNvSpPr>
          <p:nvPr>
            <p:ph type="title"/>
          </p:nvPr>
        </p:nvSpPr>
        <p:spPr/>
        <p:txBody>
          <a:bodyPr/>
          <a:lstStyle/>
          <a:p>
            <a:r>
              <a:rPr lang="it-IT" dirty="0"/>
              <a:t>Come rendere le politiche CE accettate dal pubblico</a:t>
            </a:r>
            <a:endParaRPr lang="fi-FI" dirty="0"/>
          </a:p>
        </p:txBody>
      </p:sp>
      <p:sp>
        <p:nvSpPr>
          <p:cNvPr id="3" name="Text Placeholder 2">
            <a:extLst>
              <a:ext uri="{FF2B5EF4-FFF2-40B4-BE49-F238E27FC236}">
                <a16:creationId xmlns:a16="http://schemas.microsoft.com/office/drawing/2014/main" id="{5AEB3E06-B10F-4629-BABD-A0AA9650B35D}"/>
              </a:ext>
            </a:extLst>
          </p:cNvPr>
          <p:cNvSpPr>
            <a:spLocks noGrp="1"/>
          </p:cNvSpPr>
          <p:nvPr>
            <p:ph type="body" idx="1"/>
          </p:nvPr>
        </p:nvSpPr>
        <p:spPr>
          <a:xfrm>
            <a:off x="732996" y="4562475"/>
            <a:ext cx="10515600" cy="1500187"/>
          </a:xfrm>
        </p:spPr>
        <p:txBody>
          <a:bodyPr/>
          <a:lstStyle/>
          <a:p>
            <a:r>
              <a:rPr lang="it-IT" dirty="0"/>
              <a:t>Sulla base di Repo et al, vedi riferimenti
</a:t>
            </a:r>
            <a:endParaRPr lang="fi-FI" dirty="0"/>
          </a:p>
        </p:txBody>
      </p:sp>
    </p:spTree>
    <p:extLst>
      <p:ext uri="{BB962C8B-B14F-4D97-AF65-F5344CB8AC3E}">
        <p14:creationId xmlns:p14="http://schemas.microsoft.com/office/powerpoint/2010/main" val="3587911939"/>
      </p:ext>
    </p:extLst>
  </p:cSld>
  <p:clrMapOvr>
    <a:masterClrMapping/>
  </p:clrMapOvr>
  <mc:AlternateContent xmlns:mc="http://schemas.openxmlformats.org/markup-compatibility/2006" xmlns:p14="http://schemas.microsoft.com/office/powerpoint/2010/main">
    <mc:Choice Requires="p14">
      <p:transition spd="slow" p14:dur="2000" advTm="18771"/>
    </mc:Choice>
    <mc:Fallback xmlns="">
      <p:transition spd="slow" advTm="187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uropean Union's waste reduction hierarchy. Prevention of waste is the most important policy measure followed by preparing for re-use, recycling, recovery and disposal">
            <a:extLst>
              <a:ext uri="{FF2B5EF4-FFF2-40B4-BE49-F238E27FC236}">
                <a16:creationId xmlns:a16="http://schemas.microsoft.com/office/drawing/2014/main" id="{87E9AECE-A694-4775-B9E0-581BE6502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042" y="2131491"/>
            <a:ext cx="7107958" cy="3918389"/>
          </a:xfrm>
          <a:prstGeom prst="rect">
            <a:avLst/>
          </a:prstGeom>
        </p:spPr>
      </p:pic>
      <p:sp>
        <p:nvSpPr>
          <p:cNvPr id="2" name="Title 1">
            <a:extLst>
              <a:ext uri="{FF2B5EF4-FFF2-40B4-BE49-F238E27FC236}">
                <a16:creationId xmlns:a16="http://schemas.microsoft.com/office/drawing/2014/main" id="{CD6E687D-F146-43C9-800A-476BE03AD698}"/>
              </a:ext>
            </a:extLst>
          </p:cNvPr>
          <p:cNvSpPr>
            <a:spLocks noGrp="1"/>
          </p:cNvSpPr>
          <p:nvPr>
            <p:ph type="title"/>
          </p:nvPr>
        </p:nvSpPr>
        <p:spPr>
          <a:xfrm>
            <a:off x="195649" y="1353616"/>
            <a:ext cx="11642390" cy="1325563"/>
          </a:xfrm>
        </p:spPr>
        <p:txBody>
          <a:bodyPr>
            <a:normAutofit/>
          </a:bodyPr>
          <a:lstStyle/>
          <a:p>
            <a:r>
              <a:rPr lang="it-IT" dirty="0"/>
              <a:t>Le politiche nazionali si concentrano sui rifiuti e sugli interessi nazionali</a:t>
            </a:r>
            <a:endParaRPr lang="fi-FI" dirty="0"/>
          </a:p>
        </p:txBody>
      </p:sp>
      <p:sp>
        <p:nvSpPr>
          <p:cNvPr id="3" name="Content Placeholder 2">
            <a:extLst>
              <a:ext uri="{FF2B5EF4-FFF2-40B4-BE49-F238E27FC236}">
                <a16:creationId xmlns:a16="http://schemas.microsoft.com/office/drawing/2014/main" id="{119EB0EB-D7A7-4891-8C24-33AADBE46A4A}"/>
              </a:ext>
            </a:extLst>
          </p:cNvPr>
          <p:cNvSpPr>
            <a:spLocks noGrp="1"/>
          </p:cNvSpPr>
          <p:nvPr>
            <p:ph idx="1"/>
          </p:nvPr>
        </p:nvSpPr>
        <p:spPr>
          <a:xfrm>
            <a:off x="0" y="2806259"/>
            <a:ext cx="6229865" cy="3370701"/>
          </a:xfrm>
        </p:spPr>
        <p:txBody>
          <a:bodyPr>
            <a:normAutofit fontScale="70000" lnSpcReduction="20000"/>
          </a:bodyPr>
          <a:lstStyle/>
          <a:p>
            <a:r>
              <a:rPr lang="it-IT" dirty="0"/>
              <a:t>Due delle priorità politiche si concentrano sui rifiuti 
	Lo spreco come risorsa
	Nuova gestione dei rifiuti
Le politiche nazionali tentano di sostenere o migliorare i settori considerati di interesse nazionale</a:t>
            </a:r>
            <a:endParaRPr lang="en-US" dirty="0"/>
          </a:p>
          <a:p>
            <a:r>
              <a:rPr lang="it-IT" dirty="0"/>
              <a:t>La bioeconomia è presente sia a livello europeo che nazionale 
Progettazione e produzione ecocompatibili efficienti sotto il profilo delle risorse</a:t>
            </a:r>
            <a:endParaRPr lang="en-US" dirty="0"/>
          </a:p>
          <a:p>
            <a:r>
              <a:rPr lang="it-IT" dirty="0"/>
              <a:t>Il pensiero sistemico è forse più evidente negli strumenti finanziari</a:t>
            </a:r>
            <a:endParaRPr lang="fi-FI" dirty="0"/>
          </a:p>
        </p:txBody>
      </p:sp>
      <p:sp>
        <p:nvSpPr>
          <p:cNvPr id="7" name="TextBox 6">
            <a:extLst>
              <a:ext uri="{FF2B5EF4-FFF2-40B4-BE49-F238E27FC236}">
                <a16:creationId xmlns:a16="http://schemas.microsoft.com/office/drawing/2014/main" id="{C874D16F-40B4-429D-8072-AEA14A183456}"/>
              </a:ext>
            </a:extLst>
          </p:cNvPr>
          <p:cNvSpPr txBox="1"/>
          <p:nvPr/>
        </p:nvSpPr>
        <p:spPr>
          <a:xfrm>
            <a:off x="219847" y="6049880"/>
            <a:ext cx="5232057" cy="646331"/>
          </a:xfrm>
          <a:prstGeom prst="rect">
            <a:avLst/>
          </a:prstGeom>
          <a:noFill/>
        </p:spPr>
        <p:txBody>
          <a:bodyPr wrap="square">
            <a:spAutoFit/>
          </a:bodyPr>
          <a:lstStyle/>
          <a:p>
            <a:r>
              <a:rPr lang="fi-FI" dirty="0">
                <a:hlinkClick r:id="rId3"/>
              </a:rPr>
              <a:t>https://ec.europa.eu/environment/topics/waste-and-recycling/waste-framework-directive_en</a:t>
            </a:r>
            <a:endParaRPr lang="fi-FI" dirty="0"/>
          </a:p>
        </p:txBody>
      </p:sp>
    </p:spTree>
    <p:extLst>
      <p:ext uri="{BB962C8B-B14F-4D97-AF65-F5344CB8AC3E}">
        <p14:creationId xmlns:p14="http://schemas.microsoft.com/office/powerpoint/2010/main" val="164266018"/>
      </p:ext>
    </p:extLst>
  </p:cSld>
  <p:clrMapOvr>
    <a:masterClrMapping/>
  </p:clrMapOvr>
  <mc:AlternateContent xmlns:mc="http://schemas.openxmlformats.org/markup-compatibility/2006" xmlns:p14="http://schemas.microsoft.com/office/powerpoint/2010/main">
    <mc:Choice Requires="p14">
      <p:transition spd="slow" p14:dur="2000" advTm="164546"/>
    </mc:Choice>
    <mc:Fallback xmlns="">
      <p:transition spd="slow" advTm="16454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D540-5BEE-490B-95D9-94DDF0900B7A}"/>
              </a:ext>
            </a:extLst>
          </p:cNvPr>
          <p:cNvSpPr>
            <a:spLocks noGrp="1"/>
          </p:cNvSpPr>
          <p:nvPr>
            <p:ph type="title"/>
          </p:nvPr>
        </p:nvSpPr>
        <p:spPr>
          <a:xfrm>
            <a:off x="526361" y="1736609"/>
            <a:ext cx="4360271" cy="1600200"/>
          </a:xfrm>
        </p:spPr>
        <p:txBody>
          <a:bodyPr>
            <a:noAutofit/>
          </a:bodyPr>
          <a:lstStyle/>
          <a:p>
            <a:r>
              <a:rPr lang="it-IT" sz="3600" b="1" dirty="0"/>
              <a:t>I cittadini sono interessati a temi energetici e sociali legati alla CE</a:t>
            </a:r>
            <a:endParaRPr lang="fi-FI" sz="3600" b="1" dirty="0"/>
          </a:p>
        </p:txBody>
      </p:sp>
      <p:sp>
        <p:nvSpPr>
          <p:cNvPr id="3" name="Content Placeholder 2">
            <a:extLst>
              <a:ext uri="{FF2B5EF4-FFF2-40B4-BE49-F238E27FC236}">
                <a16:creationId xmlns:a16="http://schemas.microsoft.com/office/drawing/2014/main" id="{E08CA95E-30FA-425E-BE16-A392C86FDF1E}"/>
              </a:ext>
            </a:extLst>
          </p:cNvPr>
          <p:cNvSpPr>
            <a:spLocks noGrp="1"/>
          </p:cNvSpPr>
          <p:nvPr>
            <p:ph idx="1"/>
          </p:nvPr>
        </p:nvSpPr>
        <p:spPr>
          <a:xfrm>
            <a:off x="5148116" y="1546056"/>
            <a:ext cx="6849721" cy="2762028"/>
          </a:xfrm>
        </p:spPr>
        <p:txBody>
          <a:bodyPr>
            <a:normAutofit/>
          </a:bodyPr>
          <a:lstStyle/>
          <a:p>
            <a:r>
              <a:rPr lang="it-IT" sz="2400" b="1" dirty="0"/>
              <a:t>Le politiche dovrebbero tenere conto del fatto che</a:t>
            </a:r>
            <a:r>
              <a:rPr lang="it-IT" sz="2400" dirty="0"/>
              <a:t>
le questioni energetiche come parte integrante della società contemporanea sono un tema chiave per i cittadini
la scelta del consumatore lega insieme gli aspetti produttivi dell'economia circolare dal punto di vista del consumatore</a:t>
            </a:r>
            <a:endParaRPr lang="en-US" sz="2400" dirty="0"/>
          </a:p>
        </p:txBody>
      </p:sp>
      <p:pic>
        <p:nvPicPr>
          <p:cNvPr id="5" name="Picture 4">
            <a:extLst>
              <a:ext uri="{FF2B5EF4-FFF2-40B4-BE49-F238E27FC236}">
                <a16:creationId xmlns:a16="http://schemas.microsoft.com/office/drawing/2014/main" id="{19018843-2732-4756-BE5B-4310EF5992F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38" y="3550212"/>
            <a:ext cx="4753078" cy="2673607"/>
          </a:xfrm>
          <a:prstGeom prst="rect">
            <a:avLst/>
          </a:prstGeom>
        </p:spPr>
      </p:pic>
      <p:pic>
        <p:nvPicPr>
          <p:cNvPr id="6" name="Picture 5">
            <a:extLst>
              <a:ext uri="{FF2B5EF4-FFF2-40B4-BE49-F238E27FC236}">
                <a16:creationId xmlns:a16="http://schemas.microsoft.com/office/drawing/2014/main" id="{1D19187F-B2F4-4139-8D5D-4401824300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793" y="4308084"/>
            <a:ext cx="3097602" cy="2762028"/>
          </a:xfrm>
          <a:prstGeom prst="rect">
            <a:avLst/>
          </a:prstGeom>
        </p:spPr>
      </p:pic>
    </p:spTree>
    <p:extLst>
      <p:ext uri="{BB962C8B-B14F-4D97-AF65-F5344CB8AC3E}">
        <p14:creationId xmlns:p14="http://schemas.microsoft.com/office/powerpoint/2010/main" val="301956987"/>
      </p:ext>
    </p:extLst>
  </p:cSld>
  <p:clrMapOvr>
    <a:masterClrMapping/>
  </p:clrMapOvr>
  <mc:AlternateContent xmlns:mc="http://schemas.openxmlformats.org/markup-compatibility/2006" xmlns:p14="http://schemas.microsoft.com/office/powerpoint/2010/main">
    <mc:Choice Requires="p14">
      <p:transition spd="slow" p14:dur="2000" advTm="170978"/>
    </mc:Choice>
    <mc:Fallback xmlns="">
      <p:transition spd="slow" advTm="17097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2328-90C1-4454-80D9-0E827C9CB31C}"/>
              </a:ext>
            </a:extLst>
          </p:cNvPr>
          <p:cNvSpPr>
            <a:spLocks noGrp="1"/>
          </p:cNvSpPr>
          <p:nvPr>
            <p:ph type="title"/>
          </p:nvPr>
        </p:nvSpPr>
        <p:spPr/>
        <p:txBody>
          <a:bodyPr/>
          <a:lstStyle/>
          <a:p>
            <a:r>
              <a:rPr lang="fi-FI" dirty="0"/>
              <a:t>Riassumendo
</a:t>
            </a:r>
          </a:p>
        </p:txBody>
      </p:sp>
      <p:sp>
        <p:nvSpPr>
          <p:cNvPr id="3" name="Content Placeholder 2">
            <a:extLst>
              <a:ext uri="{FF2B5EF4-FFF2-40B4-BE49-F238E27FC236}">
                <a16:creationId xmlns:a16="http://schemas.microsoft.com/office/drawing/2014/main" id="{75B3C25D-7F1E-4B29-A318-75670480A5FB}"/>
              </a:ext>
            </a:extLst>
          </p:cNvPr>
          <p:cNvSpPr>
            <a:spLocks noGrp="1"/>
          </p:cNvSpPr>
          <p:nvPr>
            <p:ph idx="1"/>
          </p:nvPr>
        </p:nvSpPr>
        <p:spPr>
          <a:xfrm>
            <a:off x="838200" y="2806261"/>
            <a:ext cx="10970342" cy="3370701"/>
          </a:xfrm>
        </p:spPr>
        <p:txBody>
          <a:bodyPr>
            <a:normAutofit lnSpcReduction="10000"/>
          </a:bodyPr>
          <a:lstStyle/>
          <a:p>
            <a:r>
              <a:rPr lang="it-IT" dirty="0"/>
              <a:t>l'obiettivo principale delle politiche CE dovrebbe essere quello di ridurre la produzione di energia e materiali nella società.
La CE è parte integrante delle strategie per l'occupazione e la competitività
I cittadini sono più interessati alle questioni relative all'energia e alla scelta dei consumatori rispetto ai politici
Trasformare il ruolo del cittadino in un ambiente più anticipatorio dalla separazione e dal riciclaggio</a:t>
            </a:r>
            <a:endParaRPr lang="fi-FI" dirty="0"/>
          </a:p>
        </p:txBody>
      </p:sp>
    </p:spTree>
    <p:extLst>
      <p:ext uri="{BB962C8B-B14F-4D97-AF65-F5344CB8AC3E}">
        <p14:creationId xmlns:p14="http://schemas.microsoft.com/office/powerpoint/2010/main" val="2222122999"/>
      </p:ext>
    </p:extLst>
  </p:cSld>
  <p:clrMapOvr>
    <a:masterClrMapping/>
  </p:clrMapOvr>
  <mc:AlternateContent xmlns:mc="http://schemas.openxmlformats.org/markup-compatibility/2006" xmlns:p14="http://schemas.microsoft.com/office/powerpoint/2010/main">
    <mc:Choice Requires="p14">
      <p:transition spd="slow" p14:dur="2000" advTm="136015"/>
    </mc:Choice>
    <mc:Fallback xmlns="">
      <p:transition spd="slow" advTm="13601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EBE3-FAD8-40DA-930D-2247EAE996B5}"/>
              </a:ext>
            </a:extLst>
          </p:cNvPr>
          <p:cNvSpPr>
            <a:spLocks noGrp="1"/>
          </p:cNvSpPr>
          <p:nvPr>
            <p:ph type="title"/>
          </p:nvPr>
        </p:nvSpPr>
        <p:spPr/>
        <p:txBody>
          <a:bodyPr/>
          <a:lstStyle/>
          <a:p>
            <a:r>
              <a:rPr lang="fi-FI" dirty="0"/>
              <a:t>Referenze
</a:t>
            </a:r>
          </a:p>
        </p:txBody>
      </p:sp>
      <p:sp>
        <p:nvSpPr>
          <p:cNvPr id="3" name="Content Placeholder 2">
            <a:extLst>
              <a:ext uri="{FF2B5EF4-FFF2-40B4-BE49-F238E27FC236}">
                <a16:creationId xmlns:a16="http://schemas.microsoft.com/office/drawing/2014/main" id="{AE1B93EE-E484-43B1-B610-ADECB2437C45}"/>
              </a:ext>
            </a:extLst>
          </p:cNvPr>
          <p:cNvSpPr>
            <a:spLocks noGrp="1"/>
          </p:cNvSpPr>
          <p:nvPr>
            <p:ph idx="1"/>
          </p:nvPr>
        </p:nvSpPr>
        <p:spPr/>
        <p:txBody>
          <a:bodyPr>
            <a:normAutofit lnSpcReduction="10000"/>
          </a:bodyPr>
          <a:lstStyle/>
          <a:p>
            <a:r>
              <a:rPr lang="fi-FI" dirty="0">
                <a:solidFill>
                  <a:schemeClr val="tx1"/>
                </a:solidFill>
              </a:rPr>
              <a:t>Repo, P., Anttonen, M., Mykkänen, J. &amp; Lammi, M. (2018). </a:t>
            </a:r>
            <a:r>
              <a:rPr lang="fi-FI" dirty="0" err="1">
                <a:solidFill>
                  <a:schemeClr val="tx1"/>
                </a:solidFill>
              </a:rPr>
              <a:t>Lack</a:t>
            </a:r>
            <a:r>
              <a:rPr lang="fi-FI" dirty="0">
                <a:solidFill>
                  <a:schemeClr val="tx1"/>
                </a:solidFill>
              </a:rPr>
              <a:t> of </a:t>
            </a:r>
            <a:r>
              <a:rPr lang="fi-FI" dirty="0" err="1">
                <a:solidFill>
                  <a:schemeClr val="tx1"/>
                </a:solidFill>
              </a:rPr>
              <a:t>Congruence</a:t>
            </a:r>
            <a:r>
              <a:rPr lang="fi-FI" dirty="0">
                <a:solidFill>
                  <a:schemeClr val="tx1"/>
                </a:solidFill>
              </a:rPr>
              <a:t> </a:t>
            </a:r>
            <a:r>
              <a:rPr lang="fi-FI" dirty="0" err="1">
                <a:solidFill>
                  <a:schemeClr val="tx1"/>
                </a:solidFill>
              </a:rPr>
              <a:t>between</a:t>
            </a:r>
            <a:r>
              <a:rPr lang="fi-FI" dirty="0">
                <a:solidFill>
                  <a:schemeClr val="tx1"/>
                </a:solidFill>
              </a:rPr>
              <a:t> European </a:t>
            </a:r>
            <a:r>
              <a:rPr lang="fi-FI" dirty="0" err="1">
                <a:solidFill>
                  <a:schemeClr val="tx1"/>
                </a:solidFill>
              </a:rPr>
              <a:t>Citizen</a:t>
            </a:r>
            <a:r>
              <a:rPr lang="fi-FI" dirty="0">
                <a:solidFill>
                  <a:schemeClr val="tx1"/>
                </a:solidFill>
              </a:rPr>
              <a:t> </a:t>
            </a:r>
            <a:r>
              <a:rPr lang="fi-FI" dirty="0" err="1">
                <a:solidFill>
                  <a:schemeClr val="tx1"/>
                </a:solidFill>
              </a:rPr>
              <a:t>Perspectives</a:t>
            </a:r>
            <a:r>
              <a:rPr lang="fi-FI" dirty="0">
                <a:solidFill>
                  <a:schemeClr val="tx1"/>
                </a:solidFill>
              </a:rPr>
              <a:t> and </a:t>
            </a:r>
            <a:r>
              <a:rPr lang="fi-FI" dirty="0" err="1">
                <a:solidFill>
                  <a:schemeClr val="tx1"/>
                </a:solidFill>
              </a:rPr>
              <a:t>Policies</a:t>
            </a:r>
            <a:r>
              <a:rPr lang="fi-FI" dirty="0">
                <a:solidFill>
                  <a:schemeClr val="tx1"/>
                </a:solidFill>
              </a:rPr>
              <a:t> on </a:t>
            </a:r>
            <a:r>
              <a:rPr lang="fi-FI" dirty="0" err="1">
                <a:solidFill>
                  <a:schemeClr val="tx1"/>
                </a:solidFill>
              </a:rPr>
              <a:t>Circular</a:t>
            </a:r>
            <a:r>
              <a:rPr lang="fi-FI" dirty="0">
                <a:solidFill>
                  <a:schemeClr val="tx1"/>
                </a:solidFill>
              </a:rPr>
              <a:t> </a:t>
            </a:r>
            <a:r>
              <a:rPr lang="fi-FI" dirty="0" err="1">
                <a:solidFill>
                  <a:schemeClr val="tx1"/>
                </a:solidFill>
              </a:rPr>
              <a:t>Economy</a:t>
            </a:r>
            <a:r>
              <a:rPr lang="fi-FI" dirty="0">
                <a:solidFill>
                  <a:schemeClr val="tx1"/>
                </a:solidFill>
              </a:rPr>
              <a:t>. </a:t>
            </a:r>
            <a:r>
              <a:rPr lang="en-US" dirty="0">
                <a:solidFill>
                  <a:schemeClr val="tx1"/>
                </a:solidFill>
              </a:rPr>
              <a:t>European Journal of Sustainable Development 7</a:t>
            </a:r>
            <a:r>
              <a:rPr lang="en-US" dirty="0">
                <a:sym typeface="Wingdings" panose="05000000000000000000" pitchFamily="2" charset="2"/>
              </a:rPr>
              <a:t>: (</a:t>
            </a:r>
            <a:r>
              <a:rPr lang="en-US" dirty="0">
                <a:solidFill>
                  <a:schemeClr val="tx1"/>
                </a:solidFill>
              </a:rPr>
              <a:t>1) 249-264. Doi: 10.14207/ejsd.2018.v7n1p249 </a:t>
            </a:r>
          </a:p>
          <a:p>
            <a:r>
              <a:rPr lang="en-US" dirty="0" err="1"/>
              <a:t>Stahel</a:t>
            </a:r>
            <a:r>
              <a:rPr lang="en-US" dirty="0"/>
              <a:t>, W. (2016). Circular Economy – Comment. Nature 531: 435-438.</a:t>
            </a:r>
          </a:p>
          <a:p>
            <a:r>
              <a:rPr lang="en-US" dirty="0" err="1"/>
              <a:t>Wikman</a:t>
            </a:r>
            <a:r>
              <a:rPr lang="en-US" dirty="0"/>
              <a:t>, K. &amp; </a:t>
            </a:r>
            <a:r>
              <a:rPr lang="en-US" dirty="0" err="1"/>
              <a:t>Skånberg</a:t>
            </a:r>
            <a:r>
              <a:rPr lang="en-US" dirty="0"/>
              <a:t>, K. (2018). The Circular Economy and Benefits for Society. The Club of Rome. Available at www.clubofrome.org</a:t>
            </a:r>
          </a:p>
          <a:p>
            <a:endParaRPr lang="fi-FI" dirty="0"/>
          </a:p>
        </p:txBody>
      </p:sp>
    </p:spTree>
    <p:extLst>
      <p:ext uri="{BB962C8B-B14F-4D97-AF65-F5344CB8AC3E}">
        <p14:creationId xmlns:p14="http://schemas.microsoft.com/office/powerpoint/2010/main" val="964040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039F-EA2B-4E6A-978F-646ECBD33F15}"/>
              </a:ext>
            </a:extLst>
          </p:cNvPr>
          <p:cNvSpPr>
            <a:spLocks noGrp="1"/>
          </p:cNvSpPr>
          <p:nvPr>
            <p:ph type="ctrTitle"/>
          </p:nvPr>
        </p:nvSpPr>
        <p:spPr>
          <a:xfrm>
            <a:off x="1524000" y="2411783"/>
            <a:ext cx="9144000" cy="1088591"/>
          </a:xfrm>
        </p:spPr>
        <p:txBody>
          <a:bodyPr/>
          <a:lstStyle/>
          <a:p>
            <a:r>
              <a:rPr lang="fi-FI" dirty="0"/>
              <a:t>Economia circolare e società</a:t>
            </a:r>
          </a:p>
        </p:txBody>
      </p:sp>
      <p:sp>
        <p:nvSpPr>
          <p:cNvPr id="3" name="Subtitle 2">
            <a:extLst>
              <a:ext uri="{FF2B5EF4-FFF2-40B4-BE49-F238E27FC236}">
                <a16:creationId xmlns:a16="http://schemas.microsoft.com/office/drawing/2014/main" id="{4119574B-A77D-4C43-8E7C-303A31E40FBF}"/>
              </a:ext>
            </a:extLst>
          </p:cNvPr>
          <p:cNvSpPr>
            <a:spLocks noGrp="1"/>
          </p:cNvSpPr>
          <p:nvPr>
            <p:ph type="subTitle" idx="1"/>
          </p:nvPr>
        </p:nvSpPr>
        <p:spPr/>
        <p:txBody>
          <a:bodyPr/>
          <a:lstStyle/>
          <a:p>
            <a:r>
              <a:rPr lang="fi-FI" dirty="0"/>
              <a:t>Eveliina Asikainen</a:t>
            </a:r>
          </a:p>
          <a:p>
            <a:r>
              <a:rPr lang="fi-FI" dirty="0"/>
              <a:t>Tampere </a:t>
            </a:r>
            <a:r>
              <a:rPr lang="fi-FI" dirty="0" err="1"/>
              <a:t>University</a:t>
            </a:r>
            <a:r>
              <a:rPr lang="fi-FI" dirty="0"/>
              <a:t> of </a:t>
            </a:r>
            <a:r>
              <a:rPr lang="fi-FI" dirty="0" err="1"/>
              <a:t>Applied</a:t>
            </a:r>
            <a:r>
              <a:rPr lang="fi-FI" dirty="0"/>
              <a:t> Sciences</a:t>
            </a:r>
          </a:p>
        </p:txBody>
      </p:sp>
    </p:spTree>
    <p:extLst>
      <p:ext uri="{BB962C8B-B14F-4D97-AF65-F5344CB8AC3E}">
        <p14:creationId xmlns:p14="http://schemas.microsoft.com/office/powerpoint/2010/main" val="82917403"/>
      </p:ext>
    </p:extLst>
  </p:cSld>
  <p:clrMapOvr>
    <a:masterClrMapping/>
  </p:clrMapOvr>
  <mc:AlternateContent xmlns:mc="http://schemas.openxmlformats.org/markup-compatibility/2006" xmlns:p14="http://schemas.microsoft.com/office/powerpoint/2010/main">
    <mc:Choice Requires="p14">
      <p:transition spd="slow" p14:dur="2000" advTm="35056"/>
    </mc:Choice>
    <mc:Fallback xmlns="">
      <p:transition spd="slow" advTm="3505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9978-1EE0-4D94-B738-137AD529DAF0}"/>
              </a:ext>
            </a:extLst>
          </p:cNvPr>
          <p:cNvSpPr>
            <a:spLocks noGrp="1"/>
          </p:cNvSpPr>
          <p:nvPr>
            <p:ph type="title"/>
          </p:nvPr>
        </p:nvSpPr>
        <p:spPr>
          <a:xfrm>
            <a:off x="839788" y="1480454"/>
            <a:ext cx="4577786" cy="3946951"/>
          </a:xfrm>
        </p:spPr>
        <p:txBody>
          <a:bodyPr>
            <a:normAutofit fontScale="90000"/>
          </a:bodyPr>
          <a:lstStyle/>
          <a:p>
            <a:pPr>
              <a:lnSpc>
                <a:spcPct val="100000"/>
              </a:lnSpc>
            </a:pPr>
            <a:r>
              <a:rPr lang="it-IT" b="1" dirty="0"/>
              <a:t>L'idea principale dell'Economia Circolare è quella di sprecare il minor numero possibile di materie prime e di creare valore dalla manutenzione, riparazione, riutilizzo e riciclaggio</a:t>
            </a:r>
            <a:endParaRPr lang="fi-FI" b="1" dirty="0"/>
          </a:p>
        </p:txBody>
      </p:sp>
      <p:pic>
        <p:nvPicPr>
          <p:cNvPr id="6" name="Content Placeholder 5">
            <a:extLst>
              <a:ext uri="{FF2B5EF4-FFF2-40B4-BE49-F238E27FC236}">
                <a16:creationId xmlns:a16="http://schemas.microsoft.com/office/drawing/2014/main" id="{D3D1CF2E-514F-474A-9DBC-EDE9EE072033}"/>
              </a:ext>
            </a:extLst>
          </p:cNvPr>
          <p:cNvPicPr>
            <a:picLocks noGrp="1" noChangeAspect="1"/>
          </p:cNvPicPr>
          <p:nvPr>
            <p:ph idx="1"/>
          </p:nvPr>
        </p:nvPicPr>
        <p:blipFill>
          <a:blip r:embed="rId2"/>
          <a:stretch>
            <a:fillRect/>
          </a:stretch>
        </p:blipFill>
        <p:spPr>
          <a:xfrm>
            <a:off x="5728230" y="2049463"/>
            <a:ext cx="5082116" cy="3811587"/>
          </a:xfrm>
          <a:prstGeom prst="rect">
            <a:avLst/>
          </a:prstGeom>
        </p:spPr>
      </p:pic>
      <p:sp>
        <p:nvSpPr>
          <p:cNvPr id="7" name="TextBox 6">
            <a:extLst>
              <a:ext uri="{FF2B5EF4-FFF2-40B4-BE49-F238E27FC236}">
                <a16:creationId xmlns:a16="http://schemas.microsoft.com/office/drawing/2014/main" id="{72A688BD-3CEA-4454-886A-A290662A05C6}"/>
              </a:ext>
            </a:extLst>
          </p:cNvPr>
          <p:cNvSpPr txBox="1"/>
          <p:nvPr/>
        </p:nvSpPr>
        <p:spPr>
          <a:xfrm>
            <a:off x="6096000" y="6082301"/>
            <a:ext cx="1199174" cy="369332"/>
          </a:xfrm>
          <a:prstGeom prst="rect">
            <a:avLst/>
          </a:prstGeom>
          <a:noFill/>
        </p:spPr>
        <p:txBody>
          <a:bodyPr wrap="none" rtlCol="0">
            <a:spAutoFit/>
          </a:bodyPr>
          <a:lstStyle/>
          <a:p>
            <a:r>
              <a:rPr lang="fi-FI" dirty="0" err="1"/>
              <a:t>Source</a:t>
            </a:r>
            <a:r>
              <a:rPr lang="fi-FI" dirty="0"/>
              <a:t>: EU</a:t>
            </a:r>
          </a:p>
        </p:txBody>
      </p:sp>
    </p:spTree>
    <p:extLst>
      <p:ext uri="{BB962C8B-B14F-4D97-AF65-F5344CB8AC3E}">
        <p14:creationId xmlns:p14="http://schemas.microsoft.com/office/powerpoint/2010/main" val="3176211424"/>
      </p:ext>
    </p:extLst>
  </p:cSld>
  <p:clrMapOvr>
    <a:masterClrMapping/>
  </p:clrMapOvr>
  <mc:AlternateContent xmlns:mc="http://schemas.openxmlformats.org/markup-compatibility/2006" xmlns:p14="http://schemas.microsoft.com/office/powerpoint/2010/main">
    <mc:Choice Requires="p14">
      <p:transition spd="slow" p14:dur="2000" advTm="192248"/>
    </mc:Choice>
    <mc:Fallback xmlns="">
      <p:transition spd="slow" advTm="1922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3A6DD-A07F-49E4-A6DA-621A15F3310B}"/>
              </a:ext>
            </a:extLst>
          </p:cNvPr>
          <p:cNvSpPr>
            <a:spLocks noGrp="1"/>
          </p:cNvSpPr>
          <p:nvPr>
            <p:ph type="title"/>
          </p:nvPr>
        </p:nvSpPr>
        <p:spPr>
          <a:xfrm>
            <a:off x="838200" y="1304486"/>
            <a:ext cx="10515600" cy="1325563"/>
          </a:xfrm>
        </p:spPr>
        <p:txBody>
          <a:bodyPr/>
          <a:lstStyle/>
          <a:p>
            <a:r>
              <a:rPr lang="fi-FI" dirty="0"/>
              <a:t>Passi verso l'economia circolare</a:t>
            </a:r>
          </a:p>
        </p:txBody>
      </p:sp>
      <p:sp>
        <p:nvSpPr>
          <p:cNvPr id="4" name="Content Placeholder 3">
            <a:extLst>
              <a:ext uri="{FF2B5EF4-FFF2-40B4-BE49-F238E27FC236}">
                <a16:creationId xmlns:a16="http://schemas.microsoft.com/office/drawing/2014/main" id="{E1DE077A-061E-4882-B97B-EA23BBAB1CE7}"/>
              </a:ext>
            </a:extLst>
          </p:cNvPr>
          <p:cNvSpPr>
            <a:spLocks noGrp="1"/>
          </p:cNvSpPr>
          <p:nvPr>
            <p:ph idx="1"/>
          </p:nvPr>
        </p:nvSpPr>
        <p:spPr>
          <a:xfrm>
            <a:off x="838200" y="2542601"/>
            <a:ext cx="9967452" cy="3623421"/>
          </a:xfrm>
        </p:spPr>
        <p:txBody>
          <a:bodyPr>
            <a:normAutofit fontScale="92500" lnSpcReduction="10000"/>
          </a:bodyPr>
          <a:lstStyle/>
          <a:p>
            <a:r>
              <a:rPr lang="it-IT" dirty="0"/>
              <a:t>Crisi energetica degli anni 1970 - limiti di crescita
1990-&gt; Applicazioni di successo su piccola scala in parchi eco-industriali (</a:t>
            </a:r>
            <a:r>
              <a:rPr lang="it-IT" dirty="0" err="1"/>
              <a:t>Kalundborg</a:t>
            </a:r>
            <a:r>
              <a:rPr lang="it-IT" dirty="0"/>
              <a:t>, Danimarca) e aziende che vendono piuttosto servizi piuttosto che producono (fotocopiatrici, stampa, alloggio, trasporto pubblico)
Programmi di ricerca per promuovere la rigenerazione e il riutilizzo (Corea del Sud, Cina, Stati Uniti, Svezia)
</a:t>
            </a:r>
            <a:r>
              <a:rPr lang="en-US" dirty="0"/>
              <a:t>2010 Forerunning financers Ellen MacArthur Foundation</a:t>
            </a:r>
            <a:endParaRPr lang="fi-FI" dirty="0"/>
          </a:p>
          <a:p>
            <a:r>
              <a:rPr lang="fi-FI" dirty="0"/>
              <a:t>2015 -&gt; </a:t>
            </a:r>
            <a:r>
              <a:rPr lang="it-IT" dirty="0"/>
              <a:t>Strategie UE e nazionali (Svezia e Finlandia come precursori)</a:t>
            </a:r>
            <a:endParaRPr lang="fi-FI" dirty="0"/>
          </a:p>
        </p:txBody>
      </p:sp>
      <p:sp>
        <p:nvSpPr>
          <p:cNvPr id="3" name="TextBox 2">
            <a:extLst>
              <a:ext uri="{FF2B5EF4-FFF2-40B4-BE49-F238E27FC236}">
                <a16:creationId xmlns:a16="http://schemas.microsoft.com/office/drawing/2014/main" id="{BCE2A2E1-E2EF-4EE1-B4C0-8F2F88345196}"/>
              </a:ext>
            </a:extLst>
          </p:cNvPr>
          <p:cNvSpPr txBox="1"/>
          <p:nvPr/>
        </p:nvSpPr>
        <p:spPr>
          <a:xfrm>
            <a:off x="708917" y="6267236"/>
            <a:ext cx="1286314" cy="369332"/>
          </a:xfrm>
          <a:prstGeom prst="rect">
            <a:avLst/>
          </a:prstGeom>
          <a:noFill/>
        </p:spPr>
        <p:txBody>
          <a:bodyPr wrap="none" rtlCol="0">
            <a:spAutoFit/>
          </a:bodyPr>
          <a:lstStyle/>
          <a:p>
            <a:r>
              <a:rPr lang="fi-FI" dirty="0" err="1"/>
              <a:t>Stahel</a:t>
            </a:r>
            <a:r>
              <a:rPr lang="fi-FI" dirty="0"/>
              <a:t> 2016</a:t>
            </a:r>
          </a:p>
        </p:txBody>
      </p:sp>
    </p:spTree>
    <p:extLst>
      <p:ext uri="{BB962C8B-B14F-4D97-AF65-F5344CB8AC3E}">
        <p14:creationId xmlns:p14="http://schemas.microsoft.com/office/powerpoint/2010/main" val="4220704761"/>
      </p:ext>
    </p:extLst>
  </p:cSld>
  <p:clrMapOvr>
    <a:masterClrMapping/>
  </p:clrMapOvr>
  <mc:AlternateContent xmlns:mc="http://schemas.openxmlformats.org/markup-compatibility/2006" xmlns:p14="http://schemas.microsoft.com/office/powerpoint/2010/main">
    <mc:Choice Requires="p14">
      <p:transition spd="slow" p14:dur="2000" advTm="156141"/>
    </mc:Choice>
    <mc:Fallback xmlns="">
      <p:transition spd="slow" advTm="15614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9B87A8-3774-4D98-9205-7FF7351C369C}"/>
              </a:ext>
            </a:extLst>
          </p:cNvPr>
          <p:cNvSpPr>
            <a:spLocks noGrp="1"/>
          </p:cNvSpPr>
          <p:nvPr>
            <p:ph type="title"/>
          </p:nvPr>
        </p:nvSpPr>
        <p:spPr/>
        <p:txBody>
          <a:bodyPr>
            <a:normAutofit/>
          </a:bodyPr>
          <a:lstStyle/>
          <a:p>
            <a:r>
              <a:rPr lang="it-IT" dirty="0"/>
              <a:t>Le logiche delle economie lineari e circolari</a:t>
            </a:r>
            <a:endParaRPr lang="fi-FI" dirty="0"/>
          </a:p>
        </p:txBody>
      </p:sp>
      <p:sp>
        <p:nvSpPr>
          <p:cNvPr id="13" name="Text Placeholder 12">
            <a:extLst>
              <a:ext uri="{FF2B5EF4-FFF2-40B4-BE49-F238E27FC236}">
                <a16:creationId xmlns:a16="http://schemas.microsoft.com/office/drawing/2014/main" id="{1B55E23C-A7DE-4515-BAA5-707E18E04917}"/>
              </a:ext>
            </a:extLst>
          </p:cNvPr>
          <p:cNvSpPr>
            <a:spLocks noGrp="1"/>
          </p:cNvSpPr>
          <p:nvPr>
            <p:ph type="body" idx="1"/>
          </p:nvPr>
        </p:nvSpPr>
        <p:spPr>
          <a:xfrm>
            <a:off x="836612" y="2307685"/>
            <a:ext cx="5157787" cy="697640"/>
          </a:xfrm>
        </p:spPr>
        <p:txBody>
          <a:bodyPr>
            <a:normAutofit/>
          </a:bodyPr>
          <a:lstStyle/>
          <a:p>
            <a:r>
              <a:rPr lang="fi-FI" dirty="0"/>
              <a:t>Economia lineare</a:t>
            </a:r>
          </a:p>
        </p:txBody>
      </p:sp>
      <p:sp>
        <p:nvSpPr>
          <p:cNvPr id="14" name="Content Placeholder 13">
            <a:extLst>
              <a:ext uri="{FF2B5EF4-FFF2-40B4-BE49-F238E27FC236}">
                <a16:creationId xmlns:a16="http://schemas.microsoft.com/office/drawing/2014/main" id="{7B9C93A7-CDF5-4433-ABAC-B9C7524AC6B4}"/>
              </a:ext>
            </a:extLst>
          </p:cNvPr>
          <p:cNvSpPr>
            <a:spLocks noGrp="1"/>
          </p:cNvSpPr>
          <p:nvPr>
            <p:ph sz="half" idx="2"/>
          </p:nvPr>
        </p:nvSpPr>
        <p:spPr>
          <a:xfrm>
            <a:off x="839788" y="3005325"/>
            <a:ext cx="5157787" cy="3184337"/>
          </a:xfrm>
        </p:spPr>
        <p:txBody>
          <a:bodyPr>
            <a:normAutofit fontScale="70000" lnSpcReduction="20000"/>
          </a:bodyPr>
          <a:lstStyle/>
          <a:p>
            <a:pPr marL="0" indent="0">
              <a:buNone/>
            </a:pPr>
            <a:r>
              <a:rPr lang="it-IT" dirty="0"/>
              <a:t>Proprietà – chiara divisione del rischio
Lavori relativi alla produzione e alla gestione dei rifiuti
I costi dell'utilizzo del capitale naturale sono spesso sottovalutati
I costi della disoccupazione sono spesso sottovalutati
I rischi e i problemi prodotti dall'economia lineare portano a una minaccia per il benessere e il benessere, la competitività, i profitti e la continuità aziendale</a:t>
            </a:r>
            <a:endParaRPr lang="fi-FI" dirty="0"/>
          </a:p>
        </p:txBody>
      </p:sp>
      <p:sp>
        <p:nvSpPr>
          <p:cNvPr id="15" name="Text Placeholder 14">
            <a:extLst>
              <a:ext uri="{FF2B5EF4-FFF2-40B4-BE49-F238E27FC236}">
                <a16:creationId xmlns:a16="http://schemas.microsoft.com/office/drawing/2014/main" id="{84C8B7D0-14F6-49DC-AA4B-B698276F2AEC}"/>
              </a:ext>
            </a:extLst>
          </p:cNvPr>
          <p:cNvSpPr>
            <a:spLocks noGrp="1"/>
          </p:cNvSpPr>
          <p:nvPr>
            <p:ph type="body" sz="quarter" idx="3"/>
          </p:nvPr>
        </p:nvSpPr>
        <p:spPr>
          <a:xfrm>
            <a:off x="6169024" y="2423722"/>
            <a:ext cx="5183188" cy="581603"/>
          </a:xfrm>
        </p:spPr>
        <p:txBody>
          <a:bodyPr>
            <a:normAutofit/>
          </a:bodyPr>
          <a:lstStyle/>
          <a:p>
            <a:r>
              <a:rPr lang="fi-FI" dirty="0"/>
              <a:t>Economia circolare</a:t>
            </a:r>
          </a:p>
        </p:txBody>
      </p:sp>
      <p:sp>
        <p:nvSpPr>
          <p:cNvPr id="16" name="Content Placeholder 15">
            <a:extLst>
              <a:ext uri="{FF2B5EF4-FFF2-40B4-BE49-F238E27FC236}">
                <a16:creationId xmlns:a16="http://schemas.microsoft.com/office/drawing/2014/main" id="{AB9D3401-AF3A-42F2-ADF0-3904C2C6136C}"/>
              </a:ext>
            </a:extLst>
          </p:cNvPr>
          <p:cNvSpPr>
            <a:spLocks noGrp="1"/>
          </p:cNvSpPr>
          <p:nvPr>
            <p:ph sz="quarter" idx="4"/>
          </p:nvPr>
        </p:nvSpPr>
        <p:spPr>
          <a:xfrm>
            <a:off x="6172200" y="3126259"/>
            <a:ext cx="5183188" cy="2900915"/>
          </a:xfrm>
        </p:spPr>
        <p:txBody>
          <a:bodyPr>
            <a:normAutofit fontScale="70000" lnSpcReduction="20000"/>
          </a:bodyPr>
          <a:lstStyle/>
          <a:p>
            <a:pPr marL="0" indent="0">
              <a:buNone/>
            </a:pPr>
            <a:r>
              <a:rPr lang="it-IT" dirty="0"/>
              <a:t>Diritto d'uso – quota più complicata di rischi
Lavori relativi al riutilizzo e alla manutenzione – maggiore occupabilità
Attenzione alla produttività delle risorse
Sfida: come garantire il disaccoppiamento tra produzione e benessere</a:t>
            </a:r>
            <a:endParaRPr lang="fi-FI" dirty="0"/>
          </a:p>
        </p:txBody>
      </p:sp>
    </p:spTree>
    <p:extLst>
      <p:ext uri="{BB962C8B-B14F-4D97-AF65-F5344CB8AC3E}">
        <p14:creationId xmlns:p14="http://schemas.microsoft.com/office/powerpoint/2010/main" val="348955771"/>
      </p:ext>
    </p:extLst>
  </p:cSld>
  <p:clrMapOvr>
    <a:masterClrMapping/>
  </p:clrMapOvr>
  <mc:AlternateContent xmlns:mc="http://schemas.openxmlformats.org/markup-compatibility/2006" xmlns:p14="http://schemas.microsoft.com/office/powerpoint/2010/main">
    <mc:Choice Requires="p14">
      <p:transition spd="slow" p14:dur="2000" advTm="237457"/>
    </mc:Choice>
    <mc:Fallback xmlns="">
      <p:transition spd="slow" advTm="23745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EB93-7261-4A5C-BACA-75D57B920FE2}"/>
              </a:ext>
            </a:extLst>
          </p:cNvPr>
          <p:cNvSpPr>
            <a:spLocks noGrp="1"/>
          </p:cNvSpPr>
          <p:nvPr>
            <p:ph type="title"/>
          </p:nvPr>
        </p:nvSpPr>
        <p:spPr/>
        <p:txBody>
          <a:bodyPr>
            <a:normAutofit/>
          </a:bodyPr>
          <a:lstStyle/>
          <a:p>
            <a:r>
              <a:rPr lang="it-IT" dirty="0"/>
              <a:t>L'obiettivo di CE è massimizzare la produttività delle risorse e fornire nuovi posti di lavoro</a:t>
            </a:r>
            <a:endParaRPr lang="fi-FI" dirty="0"/>
          </a:p>
        </p:txBody>
      </p:sp>
    </p:spTree>
    <p:extLst>
      <p:ext uri="{BB962C8B-B14F-4D97-AF65-F5344CB8AC3E}">
        <p14:creationId xmlns:p14="http://schemas.microsoft.com/office/powerpoint/2010/main" val="443268906"/>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ED517B-A265-4810-B717-450E593B0B5B}"/>
              </a:ext>
            </a:extLst>
          </p:cNvPr>
          <p:cNvSpPr>
            <a:spLocks noGrp="1"/>
          </p:cNvSpPr>
          <p:nvPr>
            <p:ph type="title" idx="4294967295"/>
          </p:nvPr>
        </p:nvSpPr>
        <p:spPr>
          <a:xfrm>
            <a:off x="0" y="1468438"/>
            <a:ext cx="10515600" cy="1325562"/>
          </a:xfrm>
        </p:spPr>
        <p:txBody>
          <a:bodyPr>
            <a:normAutofit fontScale="90000"/>
          </a:bodyPr>
          <a:lstStyle/>
          <a:p>
            <a:r>
              <a:rPr lang="it-IT" dirty="0"/>
              <a:t>CE creerà 700.000 posti di lavoro nella sola UE entro il 2030
</a:t>
            </a:r>
            <a:endParaRPr lang="fi-FI" dirty="0"/>
          </a:p>
        </p:txBody>
      </p:sp>
      <p:sp>
        <p:nvSpPr>
          <p:cNvPr id="10" name="TextBox 9">
            <a:extLst>
              <a:ext uri="{FF2B5EF4-FFF2-40B4-BE49-F238E27FC236}">
                <a16:creationId xmlns:a16="http://schemas.microsoft.com/office/drawing/2014/main" id="{4C0E19A7-F1B3-4190-891B-596D681E7A2F}"/>
              </a:ext>
            </a:extLst>
          </p:cNvPr>
          <p:cNvSpPr txBox="1"/>
          <p:nvPr/>
        </p:nvSpPr>
        <p:spPr>
          <a:xfrm>
            <a:off x="109151" y="6488668"/>
            <a:ext cx="6097712" cy="369332"/>
          </a:xfrm>
          <a:prstGeom prst="rect">
            <a:avLst/>
          </a:prstGeom>
          <a:noFill/>
        </p:spPr>
        <p:txBody>
          <a:bodyPr wrap="square">
            <a:spAutoFit/>
          </a:bodyPr>
          <a:lstStyle/>
          <a:p>
            <a:r>
              <a:rPr lang="fi-FI" dirty="0" err="1"/>
              <a:t>Wijkman</a:t>
            </a:r>
            <a:r>
              <a:rPr lang="fi-FI" dirty="0"/>
              <a:t> &amp; </a:t>
            </a:r>
            <a:r>
              <a:rPr lang="fi-FI" dirty="0" err="1"/>
              <a:t>Skånberg</a:t>
            </a:r>
            <a:r>
              <a:rPr lang="fi-FI" dirty="0"/>
              <a:t>, </a:t>
            </a:r>
            <a:r>
              <a:rPr lang="fi-FI" dirty="0" err="1"/>
              <a:t>pictures</a:t>
            </a:r>
            <a:r>
              <a:rPr lang="fi-FI" dirty="0"/>
              <a:t> </a:t>
            </a:r>
            <a:r>
              <a:rPr lang="fi-FI" dirty="0" err="1"/>
              <a:t>from</a:t>
            </a:r>
            <a:r>
              <a:rPr lang="fi-FI" dirty="0"/>
              <a:t> </a:t>
            </a:r>
            <a:r>
              <a:rPr lang="fi-FI" dirty="0" err="1"/>
              <a:t>Pixabay</a:t>
            </a:r>
            <a:endParaRPr lang="fi-FI" dirty="0"/>
          </a:p>
        </p:txBody>
      </p:sp>
      <p:pic>
        <p:nvPicPr>
          <p:cNvPr id="12" name="Picture 11" descr="A young boy separating plastics on a huge plastic bottle heap">
            <a:extLst>
              <a:ext uri="{FF2B5EF4-FFF2-40B4-BE49-F238E27FC236}">
                <a16:creationId xmlns:a16="http://schemas.microsoft.com/office/drawing/2014/main" id="{805C28E5-B82C-4CC2-A006-435C9C47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054" y="2106479"/>
            <a:ext cx="3620780" cy="2481743"/>
          </a:xfrm>
          <a:prstGeom prst="rect">
            <a:avLst/>
          </a:prstGeom>
        </p:spPr>
      </p:pic>
      <p:pic>
        <p:nvPicPr>
          <p:cNvPr id="14" name="Picture 13" descr="A modern waste management plant">
            <a:extLst>
              <a:ext uri="{FF2B5EF4-FFF2-40B4-BE49-F238E27FC236}">
                <a16:creationId xmlns:a16="http://schemas.microsoft.com/office/drawing/2014/main" id="{4FC91D09-1573-43AC-9A04-83E7BC4B3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08646"/>
            <a:ext cx="5152053" cy="3434701"/>
          </a:xfrm>
          <a:prstGeom prst="rect">
            <a:avLst/>
          </a:prstGeom>
        </p:spPr>
      </p:pic>
      <p:pic>
        <p:nvPicPr>
          <p:cNvPr id="16" name="Picture 15" descr="A person repairing electric appliances">
            <a:extLst>
              <a:ext uri="{FF2B5EF4-FFF2-40B4-BE49-F238E27FC236}">
                <a16:creationId xmlns:a16="http://schemas.microsoft.com/office/drawing/2014/main" id="{D1F7006A-B54F-4E2C-AE90-132D04926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829" y="2172214"/>
            <a:ext cx="4090683" cy="2727122"/>
          </a:xfrm>
          <a:prstGeom prst="rect">
            <a:avLst/>
          </a:prstGeom>
        </p:spPr>
      </p:pic>
      <p:pic>
        <p:nvPicPr>
          <p:cNvPr id="18" name="Picture 17" descr="Old shoes in a recycling plant. they are going to be sorted, torn into parts and used as material">
            <a:extLst>
              <a:ext uri="{FF2B5EF4-FFF2-40B4-BE49-F238E27FC236}">
                <a16:creationId xmlns:a16="http://schemas.microsoft.com/office/drawing/2014/main" id="{F4BF2FDB-20D6-4CE7-BA76-AF07A4AF6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994" y="4425996"/>
            <a:ext cx="4043735" cy="3032801"/>
          </a:xfrm>
          <a:prstGeom prst="rect">
            <a:avLst/>
          </a:prstGeom>
        </p:spPr>
      </p:pic>
    </p:spTree>
    <p:extLst>
      <p:ext uri="{BB962C8B-B14F-4D97-AF65-F5344CB8AC3E}">
        <p14:creationId xmlns:p14="http://schemas.microsoft.com/office/powerpoint/2010/main" val="3557964132"/>
      </p:ext>
    </p:extLst>
  </p:cSld>
  <p:clrMapOvr>
    <a:masterClrMapping/>
  </p:clrMapOvr>
  <mc:AlternateContent xmlns:mc="http://schemas.openxmlformats.org/markup-compatibility/2006" xmlns:p14="http://schemas.microsoft.com/office/powerpoint/2010/main">
    <mc:Choice Requires="p14">
      <p:transition spd="slow" p14:dur="2000" advTm="59592"/>
    </mc:Choice>
    <mc:Fallback xmlns="">
      <p:transition spd="slow" advTm="5959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10DA2C9-378D-41A7-8251-ADA98AFACFCC}"/>
              </a:ext>
            </a:extLst>
          </p:cNvPr>
          <p:cNvSpPr>
            <a:spLocks noGrp="1"/>
          </p:cNvSpPr>
          <p:nvPr>
            <p:ph sz="half" idx="1"/>
          </p:nvPr>
        </p:nvSpPr>
        <p:spPr>
          <a:xfrm>
            <a:off x="129363" y="1501223"/>
            <a:ext cx="5181600" cy="4052786"/>
          </a:xfrm>
        </p:spPr>
        <p:txBody>
          <a:bodyPr>
            <a:normAutofit/>
          </a:bodyPr>
          <a:lstStyle/>
          <a:p>
            <a:pPr marL="0" indent="0">
              <a:buNone/>
            </a:pPr>
            <a:r>
              <a:rPr lang="it-IT" dirty="0"/>
              <a:t>La quantità complessiva di </a:t>
            </a:r>
            <a:r>
              <a:rPr lang="it-IT" b="1" dirty="0"/>
              <a:t>posti di lavoro aumenta</a:t>
            </a:r>
            <a:r>
              <a:rPr lang="it-IT" dirty="0"/>
              <a:t>, ma </a:t>
            </a:r>
            <a:r>
              <a:rPr lang="it-IT" b="1" dirty="0"/>
              <a:t>alcuni settori svaniscono</a:t>
            </a:r>
            <a:r>
              <a:rPr lang="it-IT" dirty="0"/>
              <a:t> e altri crescono.
Ancora in alcuni altri settori il </a:t>
            </a:r>
            <a:r>
              <a:rPr lang="it-IT" b="1" dirty="0"/>
              <a:t>lavoro sta per essere trasformato </a:t>
            </a:r>
            <a:r>
              <a:rPr lang="it-IT" dirty="0"/>
              <a:t>sostanzialmente</a:t>
            </a:r>
            <a:endParaRPr lang="fi-FI" dirty="0"/>
          </a:p>
          <a:p>
            <a:pPr marL="0" indent="0">
              <a:buNone/>
            </a:pPr>
            <a:r>
              <a:rPr lang="it-IT" dirty="0"/>
              <a:t>Ciò causa anche </a:t>
            </a:r>
            <a:r>
              <a:rPr lang="it-IT" b="1" dirty="0"/>
              <a:t>costi sotto forma di disoccupazione e necessità di rieducazione</a:t>
            </a:r>
            <a:endParaRPr lang="fi-FI" dirty="0"/>
          </a:p>
        </p:txBody>
      </p:sp>
      <p:pic>
        <p:nvPicPr>
          <p:cNvPr id="17" name="Content Placeholder 16" descr="A graph showing how employment is going to change in various fields in the future. More skilled workers are needed e.g. in knowledge work, trade and transport, health and social services, industries and infrastructre and construction.">
            <a:extLst>
              <a:ext uri="{FF2B5EF4-FFF2-40B4-BE49-F238E27FC236}">
                <a16:creationId xmlns:a16="http://schemas.microsoft.com/office/drawing/2014/main" id="{85102B28-6C9B-49C0-B558-5B6891232600}"/>
              </a:ext>
            </a:extLst>
          </p:cNvPr>
          <p:cNvPicPr>
            <a:picLocks noGrp="1" noChangeAspect="1"/>
          </p:cNvPicPr>
          <p:nvPr>
            <p:ph sz="half" idx="2"/>
          </p:nvPr>
        </p:nvPicPr>
        <p:blipFill>
          <a:blip r:embed="rId2"/>
          <a:stretch>
            <a:fillRect/>
          </a:stretch>
        </p:blipFill>
        <p:spPr>
          <a:xfrm>
            <a:off x="5310963" y="1217017"/>
            <a:ext cx="6391950" cy="4052786"/>
          </a:xfrm>
        </p:spPr>
      </p:pic>
      <p:sp>
        <p:nvSpPr>
          <p:cNvPr id="18" name="TextBox 17">
            <a:extLst>
              <a:ext uri="{FF2B5EF4-FFF2-40B4-BE49-F238E27FC236}">
                <a16:creationId xmlns:a16="http://schemas.microsoft.com/office/drawing/2014/main" id="{93BBC9AD-15A9-494C-B010-946392E59EA2}"/>
              </a:ext>
            </a:extLst>
          </p:cNvPr>
          <p:cNvSpPr txBox="1"/>
          <p:nvPr/>
        </p:nvSpPr>
        <p:spPr>
          <a:xfrm>
            <a:off x="252163" y="5934670"/>
            <a:ext cx="7013875" cy="923330"/>
          </a:xfrm>
          <a:prstGeom prst="rect">
            <a:avLst/>
          </a:prstGeom>
          <a:noFill/>
        </p:spPr>
        <p:txBody>
          <a:bodyPr wrap="square" rtlCol="0">
            <a:spAutoFit/>
          </a:bodyPr>
          <a:lstStyle/>
          <a:p>
            <a:r>
              <a:rPr lang="it-IT" dirty="0"/>
              <a:t>L'immagine descrive una stima dell'occupazione in transizione per la Finlandia. Per saperne di più
</a:t>
            </a:r>
            <a:r>
              <a:rPr lang="fi-FI" dirty="0">
                <a:hlinkClick r:id="rId3"/>
              </a:rPr>
              <a:t>https://dashboard.bios.fi/transition-employment/</a:t>
            </a:r>
            <a:endParaRPr lang="fi-FI" dirty="0"/>
          </a:p>
        </p:txBody>
      </p:sp>
    </p:spTree>
    <p:extLst>
      <p:ext uri="{BB962C8B-B14F-4D97-AF65-F5344CB8AC3E}">
        <p14:creationId xmlns:p14="http://schemas.microsoft.com/office/powerpoint/2010/main" val="3676497269"/>
      </p:ext>
    </p:extLst>
  </p:cSld>
  <p:clrMapOvr>
    <a:masterClrMapping/>
  </p:clrMapOvr>
  <mc:AlternateContent xmlns:mc="http://schemas.openxmlformats.org/markup-compatibility/2006" xmlns:p14="http://schemas.microsoft.com/office/powerpoint/2010/main">
    <mc:Choice Requires="p14">
      <p:transition spd="slow" p14:dur="2000" advTm="123772"/>
    </mc:Choice>
    <mc:Fallback xmlns="">
      <p:transition spd="slow" advTm="1237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0ABF-06B0-451D-81E2-D31FDF8859FB}"/>
              </a:ext>
            </a:extLst>
          </p:cNvPr>
          <p:cNvSpPr>
            <a:spLocks noGrp="1"/>
          </p:cNvSpPr>
          <p:nvPr>
            <p:ph type="title"/>
          </p:nvPr>
        </p:nvSpPr>
        <p:spPr>
          <a:xfrm>
            <a:off x="838200" y="1283358"/>
            <a:ext cx="10515600" cy="1325563"/>
          </a:xfrm>
        </p:spPr>
        <p:txBody>
          <a:bodyPr>
            <a:normAutofit/>
          </a:bodyPr>
          <a:lstStyle/>
          <a:p>
            <a:r>
              <a:rPr lang="it-IT" dirty="0"/>
              <a:t>Ridurre l'uso delle risorse riduce le emissioni di carbonio e di altro tipo</a:t>
            </a:r>
            <a:endParaRPr lang="fi-FI" dirty="0"/>
          </a:p>
        </p:txBody>
      </p:sp>
      <p:sp>
        <p:nvSpPr>
          <p:cNvPr id="4" name="Content Placeholder 3">
            <a:extLst>
              <a:ext uri="{FF2B5EF4-FFF2-40B4-BE49-F238E27FC236}">
                <a16:creationId xmlns:a16="http://schemas.microsoft.com/office/drawing/2014/main" id="{96B5C614-8469-4A7F-8C6F-7CA765840612}"/>
              </a:ext>
            </a:extLst>
          </p:cNvPr>
          <p:cNvSpPr>
            <a:spLocks noGrp="1"/>
          </p:cNvSpPr>
          <p:nvPr>
            <p:ph sz="half" idx="2"/>
          </p:nvPr>
        </p:nvSpPr>
        <p:spPr>
          <a:xfrm>
            <a:off x="5322013" y="2794273"/>
            <a:ext cx="6031787" cy="3382690"/>
          </a:xfrm>
        </p:spPr>
        <p:txBody>
          <a:bodyPr>
            <a:normAutofit/>
          </a:bodyPr>
          <a:lstStyle/>
          <a:p>
            <a:pPr marL="0" indent="0">
              <a:buNone/>
            </a:pPr>
            <a:r>
              <a:rPr lang="it-IT" dirty="0"/>
              <a:t>i benefici climatici derivanti dall'uso più lungo dei prodotti e da tassi più elevati di riciclaggio e riutilizzo dei materiali sono evidenti
Di solito, anche la produttività di altre risorse è migliorata</a:t>
            </a:r>
            <a:endParaRPr lang="fi-FI" dirty="0"/>
          </a:p>
        </p:txBody>
      </p:sp>
      <p:pic>
        <p:nvPicPr>
          <p:cNvPr id="7" name="Content Placeholder 6" descr="A pictrue showing how much recycling plastic bottles saves energy. The picture is part of a consumer awareness campaign.">
            <a:extLst>
              <a:ext uri="{FF2B5EF4-FFF2-40B4-BE49-F238E27FC236}">
                <a16:creationId xmlns:a16="http://schemas.microsoft.com/office/drawing/2014/main" id="{F8D9F22F-A12B-48AC-B180-8312B1282F54}"/>
              </a:ext>
            </a:extLst>
          </p:cNvPr>
          <p:cNvPicPr>
            <a:picLocks noGrp="1" noChangeAspect="1"/>
          </p:cNvPicPr>
          <p:nvPr>
            <p:ph sz="half" idx="1"/>
          </p:nvPr>
        </p:nvPicPr>
        <p:blipFill>
          <a:blip r:embed="rId2"/>
          <a:stretch>
            <a:fillRect/>
          </a:stretch>
        </p:blipFill>
        <p:spPr>
          <a:xfrm>
            <a:off x="838200" y="2556330"/>
            <a:ext cx="4036267" cy="3382963"/>
          </a:xfrm>
          <a:prstGeom prst="rect">
            <a:avLst/>
          </a:prstGeom>
        </p:spPr>
      </p:pic>
      <p:sp>
        <p:nvSpPr>
          <p:cNvPr id="9" name="TextBox 8">
            <a:extLst>
              <a:ext uri="{FF2B5EF4-FFF2-40B4-BE49-F238E27FC236}">
                <a16:creationId xmlns:a16="http://schemas.microsoft.com/office/drawing/2014/main" id="{1F651F83-BE3C-415D-94F9-033B6A75B209}"/>
              </a:ext>
            </a:extLst>
          </p:cNvPr>
          <p:cNvSpPr txBox="1"/>
          <p:nvPr/>
        </p:nvSpPr>
        <p:spPr>
          <a:xfrm>
            <a:off x="838200" y="5942720"/>
            <a:ext cx="9067800" cy="923330"/>
          </a:xfrm>
          <a:prstGeom prst="rect">
            <a:avLst/>
          </a:prstGeom>
          <a:noFill/>
        </p:spPr>
        <p:txBody>
          <a:bodyPr wrap="square">
            <a:spAutoFit/>
          </a:bodyPr>
          <a:lstStyle/>
          <a:p>
            <a:r>
              <a:rPr lang="it-IT" dirty="0"/>
              <a:t>Questo e altri materiali di social media sull'efficienza delle risorse a </a:t>
            </a:r>
            <a:r>
              <a:rPr lang="fi-FI" dirty="0">
                <a:hlinkClick r:id="rId3"/>
              </a:rPr>
              <a:t>https://deq.nc.gov/conservation/recycling/general-recycling-information/recycle-right-nc-social-media-toolkit-1</a:t>
            </a:r>
            <a:endParaRPr lang="fi-FI" dirty="0"/>
          </a:p>
        </p:txBody>
      </p:sp>
    </p:spTree>
    <p:extLst>
      <p:ext uri="{BB962C8B-B14F-4D97-AF65-F5344CB8AC3E}">
        <p14:creationId xmlns:p14="http://schemas.microsoft.com/office/powerpoint/2010/main" val="1748182060"/>
      </p:ext>
    </p:extLst>
  </p:cSld>
  <p:clrMapOvr>
    <a:masterClrMapping/>
  </p:clrMapOvr>
  <mc:AlternateContent xmlns:mc="http://schemas.openxmlformats.org/markup-compatibility/2006" xmlns:p14="http://schemas.microsoft.com/office/powerpoint/2010/main">
    <mc:Choice Requires="p14">
      <p:transition spd="slow" p14:dur="2000" advTm="99484"/>
    </mc:Choice>
    <mc:Fallback xmlns="">
      <p:transition spd="slow" advTm="9948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BAE0D4C7C1C2154984216D956B55B098" ma:contentTypeVersion="10" ma:contentTypeDescription="Luo uusi asiakirja." ma:contentTypeScope="" ma:versionID="1db0b210f7e87a7b58fdb8021d21875a">
  <xsd:schema xmlns:xsd="http://www.w3.org/2001/XMLSchema" xmlns:xs="http://www.w3.org/2001/XMLSchema" xmlns:p="http://schemas.microsoft.com/office/2006/metadata/properties" xmlns:ns2="5612793c-ae66-4605-9015-5f497d2baf50" targetNamespace="http://schemas.microsoft.com/office/2006/metadata/properties" ma:root="true" ma:fieldsID="fa77b1c96b065e35ef907acda44118bc" ns2:_="">
    <xsd:import namespace="5612793c-ae66-4605-9015-5f497d2baf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2793c-ae66-4605-9015-5f497d2baf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1B78F7-6139-4291-8CA6-82F783996B66}">
  <ds:schemaRefs>
    <ds:schemaRef ds:uri="5612793c-ae66-4605-9015-5f497d2baf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46E61D-640A-4C74-9411-30329D196E4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2428647-8898-4BE7-9569-A8D03AFD90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1196</Words>
  <Application>Microsoft Office PowerPoint</Application>
  <PresentationFormat>Widescreen</PresentationFormat>
  <Paragraphs>81</Paragraphs>
  <Slides>18</Slides>
  <Notes>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18</vt:i4>
      </vt:variant>
    </vt:vector>
  </HeadingPairs>
  <TitlesOfParts>
    <vt:vector size="22" baseType="lpstr">
      <vt:lpstr>Arial</vt:lpstr>
      <vt:lpstr>Calibri</vt:lpstr>
      <vt:lpstr>Calibri Light</vt:lpstr>
      <vt:lpstr>Office Theme</vt:lpstr>
      <vt:lpstr>Presentazione standard di PowerPoint</vt:lpstr>
      <vt:lpstr>Economia circolare e società</vt:lpstr>
      <vt:lpstr>L'idea principale dell'Economia Circolare è quella di sprecare il minor numero possibile di materie prime e di creare valore dalla manutenzione, riparazione, riutilizzo e riciclaggio</vt:lpstr>
      <vt:lpstr>Passi verso l'economia circolare</vt:lpstr>
      <vt:lpstr>Le logiche delle economie lineari e circolari</vt:lpstr>
      <vt:lpstr>L'obiettivo di CE è massimizzare la produttività delle risorse e fornire nuovi posti di lavoro</vt:lpstr>
      <vt:lpstr>CE creerà 700.000 posti di lavoro nella sola UE entro il 2030
</vt:lpstr>
      <vt:lpstr>Presentazione standard di PowerPoint</vt:lpstr>
      <vt:lpstr>Ridurre l'uso delle risorse riduce le emissioni di carbonio e di altro tipo</vt:lpstr>
      <vt:lpstr>Cosa è necessario fare da parte dei governi?</vt:lpstr>
      <vt:lpstr>Presentazione standard di PowerPoint</vt:lpstr>
      <vt:lpstr>Investimenti in CE</vt:lpstr>
      <vt:lpstr>Come rendere le politiche CE accettate dal pubblico</vt:lpstr>
      <vt:lpstr>Le politiche nazionali si concentrano sui rifiuti e sugli interessi nazionali</vt:lpstr>
      <vt:lpstr>I cittadini sono interessati a temi energetici e sociali legati alla CE</vt:lpstr>
      <vt:lpstr>Riassumendo
</vt:lpstr>
      <vt:lpstr>Referenze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Marita Hiipakka (TAMK)</dc:creator>
  <cp:lastModifiedBy>Susana Remotti</cp:lastModifiedBy>
  <cp:revision>4</cp:revision>
  <dcterms:created xsi:type="dcterms:W3CDTF">2020-06-08T05:18:33Z</dcterms:created>
  <dcterms:modified xsi:type="dcterms:W3CDTF">2022-07-19T13:33:28Z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0x010100BAE0D4C7C1C2154984216D956B55B098</vt:lpwstr>
  </property>
</Properties>
</file>