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506" r:id="rId2"/>
    <p:sldId id="285" r:id="rId3"/>
    <p:sldId id="273" r:id="rId4"/>
    <p:sldId id="486" r:id="rId5"/>
    <p:sldId id="278" r:id="rId6"/>
    <p:sldId id="279" r:id="rId7"/>
    <p:sldId id="280" r:id="rId8"/>
    <p:sldId id="439" r:id="rId9"/>
    <p:sldId id="440" r:id="rId10"/>
    <p:sldId id="471" r:id="rId11"/>
    <p:sldId id="487" r:id="rId12"/>
    <p:sldId id="488" r:id="rId13"/>
    <p:sldId id="298" r:id="rId14"/>
    <p:sldId id="50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854" y="53"/>
      </p:cViewPr>
      <p:guideLst/>
    </p:cSldViewPr>
  </p:slideViewPr>
  <p:outlineViewPr>
    <p:cViewPr>
      <p:scale>
        <a:sx n="33" d="100"/>
        <a:sy n="33" d="100"/>
      </p:scale>
      <p:origin x="0" y="-148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7499-B12B-4C7F-8031-D231D68432DC}" type="datetimeFigureOut">
              <a:rPr lang="it-IT" smtClean="0"/>
              <a:t>26/07/2022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AE857-25A1-4D49-939F-D2F0F834E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03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8C217-B1D5-4784-B31B-4BCCEF50BAE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14CC0-E32F-431C-8161-58B8B5BE48D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04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1A4E2-5215-44E3-B592-4DA48691D56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8D534-B5C3-4454-B358-001F37E3693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39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8C010C-AB4B-4399-9D7A-D4B6C4F920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4F2A-5445-4422-B764-6FEADBBE51B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05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7003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67176-D577-4E2E-BE06-4CEE9CF6CE3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76B72-E63E-421C-B66D-0347628611E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B1ED9-4D3B-48A3-8E0A-8E3D0F23331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2F874-18A8-4312-B6EA-97B964C6693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5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9BB73-DD20-44E1-A707-A155694A6A6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5B35-E833-4370-96D5-0EC4964E0A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6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ACDAE-704E-4CEF-99A5-C3038952F05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12DEE-B043-46E6-BC43-F6B35268EC0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0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F567E-BA6B-45B2-95A2-4D56DD2236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C6F33-167F-4EF8-A536-CDD7938DE21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00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03D2F-FA86-4C6A-B2DD-4EECFDBFDA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7DF34-8D31-4FE7-A59D-3CD34890B9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6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16221-8AF6-4170-9455-3E67E8BC71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6D77C-B9B7-4D48-9D92-AABD32DCB32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93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92C69-104E-494E-9EEA-033EB3FF3D6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96C97-937E-47EF-93A3-C46B55CC90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40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2C57A8-1479-489B-A277-D348B5F6E093}" type="datetimeFigureOut">
              <a:rPr lang="it-IT" smtClean="0">
                <a:solidFill>
                  <a:prstClr val="black">
                    <a:tint val="75000"/>
                  </a:prstClr>
                </a:solidFill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26/07/2022</a:t>
            </a:fld>
            <a:endParaRPr lang="it-IT">
              <a:solidFill>
                <a:prstClr val="black">
                  <a:tint val="7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F65660-70B9-4B27-BCE7-C352F4DA39E4}" type="slidenum">
              <a:rPr lang="it-IT" smtClean="0">
                <a:latin typeface="Arial" panose="020B0604020202020204" pitchFamily="34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9359900" y="188913"/>
            <a:ext cx="2986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3.JPG"/><Relationship Id="rId9" Type="http://schemas.openxmlformats.org/officeDocument/2006/relationships/image" Target="../media/image24.png"/><Relationship Id="rId1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it-IT" sz="2400" b="1" dirty="0"/>
              <a:t>Programma di formazione: moduli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b="1" dirty="0"/>
              <a:t> Eco-design e nuovi processi di produzione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dirty="0"/>
              <a:t>Nuovi materiali e materiali </a:t>
            </a:r>
            <a:r>
              <a:rPr lang="it-IT" sz="2400" dirty="0" err="1"/>
              <a:t>bio</a:t>
            </a:r>
            <a:endParaRPr lang="it-IT" sz="2400" dirty="0"/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it-IT" sz="2400" dirty="0"/>
              <a:t>Gestione e valorizzazione dei residui</a:t>
            </a:r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5A1F76B-866F-8A18-B0EC-980F53F3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362" y="148676"/>
            <a:ext cx="5400942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Riciclabilità della plastica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D20F631-6B83-3F57-6839-0E6322AAEEBD}"/>
              </a:ext>
            </a:extLst>
          </p:cNvPr>
          <p:cNvSpPr txBox="1"/>
          <p:nvPr/>
        </p:nvSpPr>
        <p:spPr>
          <a:xfrm>
            <a:off x="1049702" y="1470724"/>
            <a:ext cx="9517774" cy="1465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20000"/>
              </a:lnSpc>
              <a:spcBef>
                <a:spcPts val="100"/>
              </a:spcBef>
            </a:pPr>
            <a:r>
              <a:rPr lang="it-IT" sz="2000" dirty="0">
                <a:latin typeface="Calibri"/>
                <a:cs typeface="Calibri"/>
              </a:rPr>
              <a:t>Secondo questa definizione, </a:t>
            </a:r>
            <a:r>
              <a:rPr lang="it-IT" sz="2000" b="1" dirty="0">
                <a:solidFill>
                  <a:schemeClr val="accent6"/>
                </a:solidFill>
                <a:latin typeface="Calibri"/>
                <a:cs typeface="Calibri"/>
              </a:rPr>
              <a:t>per essere considerato riciclabile</a:t>
            </a:r>
            <a:r>
              <a:rPr lang="it-IT" sz="2000" dirty="0">
                <a:latin typeface="Calibri"/>
                <a:cs typeface="Calibri"/>
              </a:rPr>
              <a:t>, un articolo in plastica deve soddisfare </a:t>
            </a:r>
            <a:r>
              <a:rPr lang="it-IT" sz="2000" b="1" dirty="0">
                <a:solidFill>
                  <a:schemeClr val="accent6"/>
                </a:solidFill>
                <a:latin typeface="Calibri"/>
                <a:cs typeface="Calibri"/>
              </a:rPr>
              <a:t>quattro condizioni.</a:t>
            </a:r>
            <a:br>
              <a:rPr lang="it-IT" sz="2000" dirty="0">
                <a:latin typeface="Calibri"/>
                <a:cs typeface="Calibri"/>
              </a:rPr>
            </a:br>
            <a:r>
              <a:rPr lang="it-IT" sz="2000" dirty="0">
                <a:latin typeface="Calibri"/>
                <a:cs typeface="Calibri"/>
              </a:rPr>
              <a:t>Le materie plastiche devono soddisfare quattro condizioni affinché un prodotto possa essere considerato riciclabile: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36F67C-2CEB-8952-5B04-5EC6669FD416}"/>
              </a:ext>
            </a:extLst>
          </p:cNvPr>
          <p:cNvSpPr txBox="1"/>
          <p:nvPr/>
        </p:nvSpPr>
        <p:spPr>
          <a:xfrm>
            <a:off x="961902" y="3078952"/>
            <a:ext cx="97733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/>
              <a:t>Il prodotto deve essere realizzato con una plastica che viene </a:t>
            </a:r>
            <a:r>
              <a:rPr lang="it-IT" sz="2000" b="1" dirty="0">
                <a:solidFill>
                  <a:schemeClr val="accent6"/>
                </a:solidFill>
              </a:rPr>
              <a:t>raccolta per il riciclaggio</a:t>
            </a:r>
            <a:r>
              <a:rPr lang="it-IT" sz="2000" dirty="0"/>
              <a:t>, ha </a:t>
            </a:r>
            <a:r>
              <a:rPr lang="it-IT" sz="2000" b="1" dirty="0">
                <a:solidFill>
                  <a:schemeClr val="accent6"/>
                </a:solidFill>
              </a:rPr>
              <a:t>valore di mercato</a:t>
            </a:r>
            <a:r>
              <a:rPr lang="it-IT" sz="2000" dirty="0"/>
              <a:t> e/o è </a:t>
            </a:r>
            <a:r>
              <a:rPr lang="it-IT" sz="2000" b="1" dirty="0">
                <a:solidFill>
                  <a:schemeClr val="accent6"/>
                </a:solidFill>
              </a:rPr>
              <a:t>supportato da un programma imposto dalla legge</a:t>
            </a:r>
            <a:r>
              <a:rPr lang="it-IT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Il prodotto deve essere </a:t>
            </a:r>
            <a:r>
              <a:rPr lang="it-IT" sz="2000" b="1" dirty="0">
                <a:solidFill>
                  <a:schemeClr val="accent6"/>
                </a:solidFill>
              </a:rPr>
              <a:t>selezionato e </a:t>
            </a:r>
            <a:r>
              <a:rPr lang="it-IT" sz="2000" dirty="0">
                <a:solidFill>
                  <a:schemeClr val="accent6"/>
                </a:solidFill>
              </a:rPr>
              <a:t>aggregato in flussi definiti </a:t>
            </a:r>
            <a:r>
              <a:rPr lang="it-IT" sz="2000" dirty="0"/>
              <a:t>per i processi di riciclaggio.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Il prodotto può essere </a:t>
            </a:r>
            <a:r>
              <a:rPr lang="it-IT" sz="2000" b="1" dirty="0">
                <a:solidFill>
                  <a:schemeClr val="accent6"/>
                </a:solidFill>
              </a:rPr>
              <a:t>lavorato e recuperato/riciclato con processi di riciclaggio commerciale</a:t>
            </a:r>
            <a:r>
              <a:rPr lang="it-IT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La plastica riciclata diventa una materia prima che viene utilizzata nella </a:t>
            </a:r>
            <a:r>
              <a:rPr lang="it-IT" sz="2000" b="1" dirty="0">
                <a:solidFill>
                  <a:schemeClr val="accent6"/>
                </a:solidFill>
              </a:rPr>
              <a:t>produzione di nuovi prodotti.</a:t>
            </a:r>
          </a:p>
        </p:txBody>
      </p:sp>
    </p:spTree>
    <p:extLst>
      <p:ext uri="{BB962C8B-B14F-4D97-AF65-F5344CB8AC3E}">
        <p14:creationId xmlns:p14="http://schemas.microsoft.com/office/powerpoint/2010/main" val="146344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733" y="1649047"/>
            <a:ext cx="2143125" cy="2143125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89E78590-F79D-6700-3773-5C3D2C1B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362" y="148676"/>
            <a:ext cx="5400942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Riciclabilità della plastica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ABFD3F2-7930-0167-7C37-17E28C1FA6A6}"/>
              </a:ext>
            </a:extLst>
          </p:cNvPr>
          <p:cNvSpPr txBox="1">
            <a:spLocks/>
          </p:cNvSpPr>
          <p:nvPr/>
        </p:nvSpPr>
        <p:spPr>
          <a:xfrm>
            <a:off x="3140035" y="1775342"/>
            <a:ext cx="8455232" cy="36458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30"/>
              </a:spcBef>
              <a:buNone/>
            </a:pPr>
            <a:r>
              <a:rPr lang="it-IT" sz="2000" dirty="0">
                <a:solidFill>
                  <a:srgbClr val="000000"/>
                </a:solidFill>
              </a:rPr>
              <a:t>Questa definizione </a:t>
            </a:r>
            <a:r>
              <a:rPr lang="it-IT" sz="2000" b="1" dirty="0">
                <a:solidFill>
                  <a:schemeClr val="accent6"/>
                </a:solidFill>
              </a:rPr>
              <a:t>non intende limitare l'innovazione.</a:t>
            </a:r>
            <a:r>
              <a:rPr lang="it-IT" sz="2000" dirty="0">
                <a:solidFill>
                  <a:srgbClr val="000000"/>
                </a:solidFill>
              </a:rPr>
              <a:t>
Affinché i materiali innovativi siano riciclabili, </a:t>
            </a:r>
            <a:r>
              <a:rPr lang="it-IT" sz="2000" b="1" dirty="0">
                <a:solidFill>
                  <a:schemeClr val="accent6"/>
                </a:solidFill>
              </a:rPr>
              <a:t>deve essere dimostrato che possono essere raccolti e selezionati</a:t>
            </a:r>
            <a:r>
              <a:rPr lang="it-IT" sz="2000" dirty="0">
                <a:solidFill>
                  <a:srgbClr val="000000"/>
                </a:solidFill>
              </a:rPr>
              <a:t> in quantità sufficienti e sono </a:t>
            </a:r>
            <a:r>
              <a:rPr lang="it-IT" sz="2000" b="1" dirty="0">
                <a:solidFill>
                  <a:schemeClr val="accent6"/>
                </a:solidFill>
              </a:rPr>
              <a:t>compatibili con i processi di riciclaggio industriale esistenti </a:t>
            </a:r>
            <a:r>
              <a:rPr lang="it-IT" sz="2000" dirty="0">
                <a:solidFill>
                  <a:srgbClr val="000000"/>
                </a:solidFill>
              </a:rPr>
              <a:t>o </a:t>
            </a:r>
            <a:r>
              <a:rPr lang="it-IT" sz="2000" b="1" dirty="0">
                <a:solidFill>
                  <a:schemeClr val="accent6"/>
                </a:solidFill>
              </a:rPr>
              <a:t>hanno quantità di materiale sufficienti per giustificare l'esecuzione di nuovi processi di riciclaggio</a:t>
            </a:r>
            <a:r>
              <a:rPr lang="it-IT" sz="2000" dirty="0">
                <a:solidFill>
                  <a:srgbClr val="000000"/>
                </a:solidFill>
              </a:rPr>
              <a:t>.
Tuttavia, </a:t>
            </a:r>
            <a:r>
              <a:rPr lang="it-IT" sz="2000" b="1" dirty="0">
                <a:solidFill>
                  <a:schemeClr val="accent6"/>
                </a:solidFill>
              </a:rPr>
              <a:t>soddisfare queste quattro categorie non designa automaticamente un prodotto riciclabile</a:t>
            </a:r>
            <a:r>
              <a:rPr lang="it-IT" sz="2000" dirty="0">
                <a:solidFill>
                  <a:srgbClr val="000000"/>
                </a:solidFill>
              </a:rPr>
              <a:t>. Il materiale riciclato è disponibile in molti diversi gradi di qualità che dipendono, tra l'altro, dalla qualità del materiale in ingresso al processo. </a:t>
            </a:r>
            <a:r>
              <a:rPr lang="it-IT" sz="2000" b="1" dirty="0">
                <a:solidFill>
                  <a:schemeClr val="accent6"/>
                </a:solidFill>
              </a:rPr>
              <a:t>La riciclabilità dipenderà comunque dal design specifico di ogni imballaggio che dovrà essere valutato dai protocolli di riciclaggio.
</a:t>
            </a:r>
            <a:endParaRPr lang="it-IT" sz="2000" b="1" spc="-1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25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3299">
            <a:off x="605750" y="1468318"/>
            <a:ext cx="5306284" cy="36663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2911">
            <a:off x="6227838" y="1670543"/>
            <a:ext cx="5390244" cy="36312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842519" y="5740292"/>
            <a:ext cx="446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dirty="0"/>
              <a:t>https://plasticsrecycling.org/apr-design-guide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96581" y="5740292"/>
            <a:ext cx="2124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dirty="0"/>
              <a:t>https://recyclass.eu/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21202" y="148676"/>
            <a:ext cx="5728652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Protocolli di riciclabilità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8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2340842" y="5006372"/>
            <a:ext cx="3080563" cy="1216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just">
              <a:spcBef>
                <a:spcPct val="20000"/>
              </a:spcBef>
              <a:buFont typeface="Arial" charset="0"/>
              <a:buNone/>
              <a:defRPr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 rtl="0"/>
            <a:r>
              <a:rPr lang="it-IT" sz="1800" dirty="0">
                <a:solidFill>
                  <a:srgbClr val="2D75B6"/>
                </a:solidFill>
                <a:latin typeface="Calibri"/>
                <a:cs typeface="Calibri"/>
              </a:rPr>
              <a:t>Si basa su scarti post-industriali e prodotti non conformi alle specifiche (off-</a:t>
            </a:r>
            <a:r>
              <a:rPr lang="it-IT" sz="1800" dirty="0" err="1">
                <a:solidFill>
                  <a:srgbClr val="2D75B6"/>
                </a:solidFill>
                <a:latin typeface="Calibri"/>
                <a:cs typeface="Calibri"/>
              </a:rPr>
              <a:t>specs</a:t>
            </a:r>
            <a:r>
              <a:rPr lang="it-IT" sz="1800" dirty="0">
                <a:solidFill>
                  <a:srgbClr val="2D75B6"/>
                </a:solidFill>
                <a:latin typeface="Calibri"/>
                <a:cs typeface="Calibri"/>
              </a:rPr>
              <a:t>)</a:t>
            </a:r>
            <a:endParaRPr lang="it-IT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659452" y="1904441"/>
            <a:ext cx="4761953" cy="18850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spcBef>
                <a:spcPct val="20000"/>
              </a:spcBef>
              <a:buFont typeface="Arial" charset="0"/>
              <a:buNone/>
            </a:pPr>
            <a:r>
              <a:rPr lang="it-IT" sz="1800" dirty="0">
                <a:solidFill>
                  <a:srgbClr val="2D75B6"/>
                </a:solidFill>
                <a:latin typeface="Calibri"/>
                <a:cs typeface="Calibri"/>
              </a:rPr>
              <a:t>Si basa sui prodotti che sono stati utilizzati e hanno completato la loro durata.
Per quanto riguarda gli imballaggi, sono tipicamente raccolti dai comuni.
Altri settori hanno i propri sistemi di raccolta (ELV, RAEE,...)
</a:t>
            </a:r>
            <a:endParaRPr lang="it-IT" altLang="it-IT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" name="Rectangle 4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69858" y="4215525"/>
            <a:ext cx="37799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it-IT" sz="2000" b="1" dirty="0"/>
              <a:t>Scarti post industriali</a:t>
            </a:r>
            <a:endParaRPr lang="it-IT" sz="2000" b="1" dirty="0">
              <a:solidFill>
                <a:schemeClr val="dk1"/>
              </a:solidFill>
            </a:endParaRPr>
          </a:p>
        </p:txBody>
      </p:sp>
      <p:sp>
        <p:nvSpPr>
          <p:cNvPr id="5" name="Rectangle 4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69858" y="1107882"/>
            <a:ext cx="320559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 dirty="0"/>
              <a:t>Frazione post-consumo</a:t>
            </a:r>
            <a:endParaRPr lang="it-IT" sz="2000" b="1" baseline="300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016568" y="2458194"/>
            <a:ext cx="398368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just">
              <a:spcBef>
                <a:spcPct val="20000"/>
              </a:spcBef>
              <a:buFont typeface="Arial" charset="0"/>
              <a:buNone/>
              <a:defRPr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 rtl="0"/>
            <a:r>
              <a:rPr lang="it-IT" sz="1800" spc="-10" dirty="0">
                <a:solidFill>
                  <a:srgbClr val="2D75B6"/>
                </a:solidFill>
                <a:latin typeface="Calibri"/>
                <a:cs typeface="Calibri"/>
              </a:rPr>
              <a:t>Miscela eterogena di diversi materiali: deve essere smistata!
</a:t>
            </a:r>
            <a:endParaRPr lang="it-IT" alt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5819298" y="2534059"/>
            <a:ext cx="799377" cy="49460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016568" y="5067837"/>
            <a:ext cx="347622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just">
              <a:spcBef>
                <a:spcPct val="20000"/>
              </a:spcBef>
              <a:buFont typeface="Arial" charset="0"/>
              <a:buNone/>
              <a:defRPr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 rtl="0"/>
            <a:r>
              <a:rPr lang="it-IT" sz="1800" dirty="0">
                <a:solidFill>
                  <a:srgbClr val="2D75B6"/>
                </a:solidFill>
                <a:latin typeface="Calibri"/>
                <a:cs typeface="Calibri"/>
              </a:rPr>
              <a:t>Processo di riciclaggio più semplice (in alcuni casi può essere fresato e riutilizzato immediatamente)
</a:t>
            </a:r>
            <a:endParaRPr lang="it-IT" altLang="it-IT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59814" y="148676"/>
            <a:ext cx="7557375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ln/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it-IT" altLang="it-IT" dirty="0"/>
              <a:t>Rifiuti post industriali e post-consumo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5819297" y="5282199"/>
            <a:ext cx="799377" cy="49460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6329589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sp>
        <p:nvSpPr>
          <p:cNvPr id="20" name="Rettangolo 19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Copyright: CC BY-NC-SA 4.0: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7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14"/>
              </a:rPr>
              <a:t>https://creativecommons.org/licenses/by-nc-sa/4.0/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Con questa licenza, sei libero di condividere la copia e ridistribuire il materiale in qualsiasi mezzo o formato. Puoi anche adattare remix, trasformare e costruire sul materiale.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Tuttaviasolo alle seguenti condizioni: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Attribuzione —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è necessario fornire un credito appropriato, fornire un collegamento alla licenza e indicare se sono state apportate modifiche. Puoi farlo in qualsiasi modo ragionevole, ma non in alcun modo che suggerisca illicenziante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approvatu o il tuo uso.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Non commerciale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— non puoi utilizzare il materiale per scopi commerciali.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Condividere allo stesso modo</a:t>
            </a: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—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se remixi, trasformi o costruisci il materiale, devi distribuire i tuoi contributi con la stessa licenza dell'originale.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Nessuna restrizione aggiuntiva —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non puoi applicare termini legali o misure tecnologiche che limitino legalmente gli altri a fare qualsiasi cosa consentita dalla licenza.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it-IT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92873" y="2673130"/>
            <a:ext cx="85174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800" b="1" dirty="0">
                <a:solidFill>
                  <a:srgbClr val="92D050"/>
                </a:solidFill>
                <a:cs typeface="Times New Roman" panose="02020603050405020304" pitchFamily="18" charset="0"/>
              </a:rPr>
              <a:t>Raccolta differenziata: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800" b="1" dirty="0">
                <a:solidFill>
                  <a:srgbClr val="92D050"/>
                </a:solidFill>
                <a:cs typeface="Times New Roman" panose="02020603050405020304" pitchFamily="18" charset="0"/>
              </a:rPr>
              <a:t>verso l’economia circolare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56404" y="184845"/>
            <a:ext cx="6033331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Economia lineare vs economia circolare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12683"/>
          <a:stretch/>
        </p:blipFill>
        <p:spPr>
          <a:xfrm>
            <a:off x="3062653" y="2087621"/>
            <a:ext cx="5715000" cy="45417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59" y="617147"/>
            <a:ext cx="7486650" cy="20002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1" y="892221"/>
            <a:ext cx="10860898" cy="55391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CA90BC-64A4-4DD4-B995-379A161659FD}"/>
              </a:ext>
            </a:extLst>
          </p:cNvPr>
          <p:cNvSpPr txBox="1"/>
          <p:nvPr/>
        </p:nvSpPr>
        <p:spPr>
          <a:xfrm>
            <a:off x="3323303" y="1801450"/>
            <a:ext cx="816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Riciclo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0AFD0D-DF05-D7A7-2699-B79718D8A381}"/>
              </a:ext>
            </a:extLst>
          </p:cNvPr>
          <p:cNvSpPr txBox="1"/>
          <p:nvPr/>
        </p:nvSpPr>
        <p:spPr>
          <a:xfrm>
            <a:off x="4567084" y="2967335"/>
            <a:ext cx="198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Ricondizionamento</a:t>
            </a:r>
            <a:br>
              <a:rPr lang="it-IT" dirty="0"/>
            </a:br>
            <a:r>
              <a:rPr lang="it-IT" dirty="0"/>
              <a:t>Rigenerazione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420EAE-2D8F-3FF8-E404-88E13E3B4483}"/>
              </a:ext>
            </a:extLst>
          </p:cNvPr>
          <p:cNvSpPr txBox="1"/>
          <p:nvPr/>
        </p:nvSpPr>
        <p:spPr>
          <a:xfrm>
            <a:off x="7280787" y="3429000"/>
            <a:ext cx="124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Riutilizzo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82153E4-93F3-9063-9C7D-A9679FA45827}"/>
              </a:ext>
            </a:extLst>
          </p:cNvPr>
          <p:cNvSpPr txBox="1"/>
          <p:nvPr/>
        </p:nvSpPr>
        <p:spPr>
          <a:xfrm>
            <a:off x="9665110" y="5299080"/>
            <a:ext cx="22614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Segoe UI Web (West European)"/>
              </a:rPr>
              <a:t>U</a:t>
            </a:r>
            <a:r>
              <a:rPr lang="it-IT" dirty="0">
                <a:effectLst/>
                <a:latin typeface="Segoe UI Web (West European)"/>
              </a:rPr>
              <a:t>so più lungo</a:t>
            </a:r>
            <a:br>
              <a:rPr lang="it-IT" dirty="0">
                <a:effectLst/>
                <a:latin typeface="Segoe UI Web (West European)"/>
              </a:rPr>
            </a:br>
            <a:r>
              <a:rPr lang="it-IT" dirty="0">
                <a:effectLst/>
                <a:latin typeface="Segoe UI Web (West European)"/>
              </a:rPr>
              <a:t>Uso intensificato  Dematerializzazione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3FEB168-A183-A1EC-41A1-D6719BE32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055" y="148676"/>
            <a:ext cx="7305849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Verso la circolarità delle industrie della plastica</a:t>
            </a:r>
          </a:p>
        </p:txBody>
      </p:sp>
    </p:spTree>
    <p:extLst>
      <p:ext uri="{BB962C8B-B14F-4D97-AF65-F5344CB8AC3E}">
        <p14:creationId xmlns:p14="http://schemas.microsoft.com/office/powerpoint/2010/main" val="314116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5055" y="148676"/>
            <a:ext cx="7305849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Verso la circolarità delle industrie della plastica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41" y="868682"/>
            <a:ext cx="8344400" cy="55740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5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416"/>
          <a:stretch/>
        </p:blipFill>
        <p:spPr>
          <a:xfrm>
            <a:off x="173014" y="1361663"/>
            <a:ext cx="11804219" cy="3221792"/>
          </a:xfrm>
          <a:prstGeom prst="rect">
            <a:avLst/>
          </a:prstGeom>
        </p:spPr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2055313" y="6520565"/>
            <a:ext cx="3671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12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Fonte:</a:t>
            </a:r>
            <a:r>
              <a:rPr lang="it-IT" altLang="it-IT" sz="1200" b="1" dirty="0" err="1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PlasticsEurope</a:t>
            </a:r>
            <a:endParaRPr lang="it-IT" altLang="it-IT" sz="12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5E112E8-5CE1-C540-3074-8A4F4132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055" y="148676"/>
            <a:ext cx="7305849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Verso la circolarità delle industrie della plastica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E561D2E-CCB4-622C-4FC7-4EE236D72D35}"/>
              </a:ext>
            </a:extLst>
          </p:cNvPr>
          <p:cNvSpPr/>
          <p:nvPr/>
        </p:nvSpPr>
        <p:spPr>
          <a:xfrm>
            <a:off x="1555667" y="4745082"/>
            <a:ext cx="878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Ad oggi, il 60% dei prodotti e delle parti in plastica hanno una vita utile compresa tra 1 e 50 anni, o anche di più. Questo lasso di tempo determina quando potenzialmente diventeranno rifiuti. Ecco perché, in un solo anno, la quantità di rifiuti plastici raccolti non corrisponde alla quantità di produzione o consumo.</a:t>
            </a:r>
          </a:p>
        </p:txBody>
      </p:sp>
    </p:spTree>
    <p:extLst>
      <p:ext uri="{BB962C8B-B14F-4D97-AF65-F5344CB8AC3E}">
        <p14:creationId xmlns:p14="http://schemas.microsoft.com/office/powerpoint/2010/main" val="215358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2420"/>
          <a:stretch/>
        </p:blipFill>
        <p:spPr>
          <a:xfrm>
            <a:off x="1385686" y="1358480"/>
            <a:ext cx="8964488" cy="54006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10860" y="1106072"/>
            <a:ext cx="456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-IT" sz="2000" b="1" dirty="0">
                <a:solidFill>
                  <a:srgbClr val="00B050"/>
                </a:solidFill>
              </a:rPr>
              <a:t>Il settore packaging plastico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0E02B2F4-5001-1998-D49D-4E6078A1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055" y="148676"/>
            <a:ext cx="7305849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Verso la circolarità delle industrie della plastica</a:t>
            </a:r>
          </a:p>
        </p:txBody>
      </p:sp>
    </p:spTree>
    <p:extLst>
      <p:ext uri="{BB962C8B-B14F-4D97-AF65-F5344CB8AC3E}">
        <p14:creationId xmlns:p14="http://schemas.microsoft.com/office/powerpoint/2010/main" val="322540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4115" y="138810"/>
            <a:ext cx="7571498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Qual è la durata di un prodotto?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2" y="1174643"/>
            <a:ext cx="3072644" cy="3241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61377" y="1565582"/>
            <a:ext cx="6022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/>
              </a:rPr>
              <a:t>La durata è "la vita totale di un prodotto in uso dal punto vendita al punto di scarto". La durata è strettamente correlata al tipo di prodotto e può essere fortemente diversa: imballaggio come durata molto breve, articoli durevoli (ad esempio una finestra in PVC o un componente dell'auto).</a:t>
            </a:r>
          </a:p>
          <a:p>
            <a:r>
              <a:rPr lang="it-IT" dirty="0">
                <a:effectLst/>
              </a:rPr>
              <a:t>Più breve è la durata, maggiore è l'impatto ambientale della gestione della fine del ciclo di vita.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88733" y="1812324"/>
            <a:ext cx="22156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it-IT" sz="2400" b="1" dirty="0">
                <a:latin typeface="Constantia" panose="02030602050306030303" pitchFamily="18" charset="0"/>
              </a:rPr>
              <a:t>SERVIZIO</a:t>
            </a:r>
          </a:p>
          <a:p>
            <a:pPr algn="ctr" rtl="0"/>
            <a:r>
              <a:rPr lang="it-IT" sz="2400" b="1" dirty="0">
                <a:latin typeface="Constantia" panose="02030602050306030303" pitchFamily="18" charset="0"/>
              </a:rPr>
              <a:t>VITA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0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46362" y="148676"/>
            <a:ext cx="5400942" cy="52322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 defTabSz="457200" eaLnBrk="1" latinLnBrk="0" hangingPunct="1">
              <a:lnSpc>
                <a:spcPct val="150000"/>
              </a:lnSpc>
              <a:buNone/>
              <a:defRPr sz="2000" b="1">
                <a:ln w="6600">
                  <a:solidFill>
                    <a:srgbClr val="CC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dirty="0">
                <a:ln/>
                <a:solidFill>
                  <a:schemeClr val="tx1"/>
                </a:solidFill>
                <a:effectLst/>
                <a:latin typeface="+mn-lt"/>
              </a:rPr>
              <a:t>Riciclabilità della plastica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623075" y="117841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effectLst/>
              </a:rPr>
              <a:t>Al fine di aiutare i responsabili politici nella definizione di leggi e regole per promuovere l'economia circolare, nel 2018, due organizzazioni internazionali, 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l'</a:t>
            </a:r>
            <a:r>
              <a:rPr lang="it-IT" sz="2400" b="1" dirty="0" err="1">
                <a:solidFill>
                  <a:schemeClr val="accent6"/>
                </a:solidFill>
                <a:effectLst/>
              </a:rPr>
              <a:t>European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 </a:t>
            </a:r>
            <a:r>
              <a:rPr lang="it-IT" sz="2400" b="1" dirty="0" err="1">
                <a:solidFill>
                  <a:schemeClr val="accent6"/>
                </a:solidFill>
                <a:effectLst/>
              </a:rPr>
              <a:t>Plastics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 </a:t>
            </a:r>
            <a:r>
              <a:rPr lang="it-IT" sz="2400" b="1" dirty="0" err="1">
                <a:solidFill>
                  <a:schemeClr val="accent6"/>
                </a:solidFill>
                <a:effectLst/>
              </a:rPr>
              <a:t>Recyclers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 Europe </a:t>
            </a:r>
            <a:r>
              <a:rPr lang="it-IT" sz="2400" dirty="0">
                <a:effectLst/>
              </a:rPr>
              <a:t>(PRE) e 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l'American Association of Plastic </a:t>
            </a:r>
            <a:r>
              <a:rPr lang="it-IT" sz="2400" b="1" dirty="0" err="1">
                <a:solidFill>
                  <a:schemeClr val="accent6"/>
                </a:solidFill>
                <a:effectLst/>
              </a:rPr>
              <a:t>Recyclers</a:t>
            </a:r>
            <a:r>
              <a:rPr lang="it-IT" sz="2400" dirty="0">
                <a:effectLst/>
              </a:rPr>
              <a:t>, hanno lavorato insieme a una definizione di 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"</a:t>
            </a:r>
            <a:r>
              <a:rPr lang="it-IT" sz="2400" b="1" dirty="0" err="1">
                <a:solidFill>
                  <a:schemeClr val="accent6"/>
                </a:solidFill>
                <a:effectLst/>
              </a:rPr>
              <a:t>Plastics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 </a:t>
            </a:r>
            <a:r>
              <a:rPr lang="it-IT" sz="2400" b="1" dirty="0" err="1">
                <a:solidFill>
                  <a:schemeClr val="accent6"/>
                </a:solidFill>
                <a:effectLst/>
              </a:rPr>
              <a:t>Recyclability</a:t>
            </a:r>
            <a:r>
              <a:rPr lang="it-IT" sz="2400" b="1" dirty="0">
                <a:solidFill>
                  <a:schemeClr val="accent6"/>
                </a:solidFill>
                <a:effectLst/>
              </a:rPr>
              <a:t>", </a:t>
            </a:r>
            <a:r>
              <a:rPr lang="it-IT" sz="2400" dirty="0">
                <a:effectLst/>
              </a:rPr>
              <a:t>ovvero ciò che è da considerarsi riciclabile.</a:t>
            </a:r>
          </a:p>
          <a:p>
            <a:r>
              <a:rPr lang="it-IT" sz="2400" dirty="0">
                <a:effectLst/>
              </a:rPr>
              <a:t>In precedenza, il termine «</a:t>
            </a:r>
            <a:r>
              <a:rPr lang="it-IT" sz="2400" dirty="0" err="1">
                <a:effectLst/>
              </a:rPr>
              <a:t>recyclable</a:t>
            </a:r>
            <a:r>
              <a:rPr lang="it-IT" sz="2400" dirty="0">
                <a:effectLst/>
              </a:rPr>
              <a:t>» era usato genericamente, senza una definizione chiara e univoca.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467" y="2323704"/>
            <a:ext cx="3513007" cy="2993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33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6518</TotalTime>
  <Words>813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Constantia</vt:lpstr>
      <vt:lpstr>Segoe UI Web (West European)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Consorzio Proplast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Monti</dc:creator>
  <cp:lastModifiedBy>Susana Remotti</cp:lastModifiedBy>
  <cp:revision>244</cp:revision>
  <dcterms:created xsi:type="dcterms:W3CDTF">2020-10-16T09:45:44Z</dcterms:created>
  <dcterms:modified xsi:type="dcterms:W3CDTF">2022-07-26T10:19:20Z</dcterms:modified>
</cp:coreProperties>
</file>