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6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embeddedFontLst>
    <p:embeddedFont>
      <p:font typeface="Nunito SemiBold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Maven Pro"/>
      <p:regular r:id="rId33"/>
      <p:bold r:id="rId34"/>
    </p:embeddedFont>
    <p:embeddedFont>
      <p:font typeface="Quattrocento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hrAIJ3AyM8zCirSQ/HJJl8qRAt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304368-40A7-40CA-B8F5-C01E841D761D}">
  <a:tblStyle styleId="{0D304368-40A7-40CA-B8F5-C01E841D761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NunitoSemiBold-bold.fntdata"/><Relationship Id="rId25" Type="http://schemas.openxmlformats.org/officeDocument/2006/relationships/font" Target="fonts/NunitoSemiBold-regular.fntdata"/><Relationship Id="rId28" Type="http://schemas.openxmlformats.org/officeDocument/2006/relationships/font" Target="fonts/NunitoSemiBold-boldItalic.fntdata"/><Relationship Id="rId27" Type="http://schemas.openxmlformats.org/officeDocument/2006/relationships/font" Target="fonts/NunitoSemiBol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Nunito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3.xml"/><Relationship Id="rId33" Type="http://schemas.openxmlformats.org/officeDocument/2006/relationships/font" Target="fonts/MavenPro-regular.fntdata"/><Relationship Id="rId10" Type="http://schemas.openxmlformats.org/officeDocument/2006/relationships/slide" Target="slides/slide2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5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4.xml"/><Relationship Id="rId34" Type="http://schemas.openxmlformats.org/officeDocument/2006/relationships/font" Target="fonts/MavenPro-bold.fntdata"/><Relationship Id="rId15" Type="http://schemas.openxmlformats.org/officeDocument/2006/relationships/slide" Target="slides/slide7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6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9.xml"/><Relationship Id="rId39" Type="http://customschemas.google.com/relationships/presentationmetadata" Target="metadata"/><Relationship Id="rId16" Type="http://schemas.openxmlformats.org/officeDocument/2006/relationships/slide" Target="slides/slide8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Buongiorno a tutti e benvenuti alla nostra presentazione. Oggi esaminerò il lavoro del nostro team per la soluzione della sfida numero 1". Aumentare la quota di polimeri a base biologica come alternative alle plastiche sintetiche nella produzione di materiali di imballaggio ecologico con particolare attenzione al polistirene biodegradabile"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Il lavoro che ho presentato è stato creato in collaborazione con il mio team, durante gli ultimi due mesi di fruttuoso lavoro, Grazie per l'attenzione,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Europa, gli imballaggi in plastica rappresentano il 40% della domanda di plastica e costituiscono il 60% del totale dei rifiuti di plastica generati [7,8].  Circa il 60% di tutti gli imballaggi in plastica viene utilizzato per alimenti e bevande, mentre il resto copre applicazioni non alimentari, come assistenza sanitaria, cosmetici, beni di consumo, casalinghi, abbigliamento e imballaggi per spedizioni [9]. 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100"/>
              <a:buChar char="●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Attualmente, le bioplastiche rappresentano ancora meno dell'uno percento degli oltre 367 milioni di tonnellate di plastica prodotte ogni anno*. Tuttavia, a fronte di una leggera diminuzione della produzione globale complessiva di plastica, il mercato delle bioplastiche è in continua crescita. Questo sviluppo è guidato da una domanda crescente combinata con l'emergere di applicazioni e prodotti più sofisticati.</a:t>
            </a:r>
            <a:b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Secondo i dati di mercato compilati da European Bioplastics in collaborazione con il nova-Institute, le capacità produttive globali di bioplastiche dovrebbero aumentare da circa 2,11 milioni di tonnellate nel 2020 a circa 2,87 milioni di tonnellate nel 2025 [1]. Il mercato delle bioplastiche ha ancora un carattere di nicchia. Pertanto, è necessario definire i fattori che influenzano direttamente l'aumento della quota di bioplastiche nel segmento degli imballaggi. </a:t>
            </a:r>
            <a:b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sviluppo del mercato delle bioplastiche aggiornato nel 2021 indica che la capacità produttiva globale di bioplastiche è destinata ad aumentare da circa 2,41 milioni di tonnellate nel 2021 a circa 7,59 milioni di tonnellate nel 2026 [2].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Per l'identificazione dei polimeri a base biologica più prospettici, comprese le plastiche biodegradabili, che possono essere utilizzati come sostituti alternativi delle plastiche a base di petrolio nel settore degli imballaggi "verdi", è stata eseguita una revisione della letteratura. 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Per l'identificazione dei polimeri a base biologica più prospettici, comprese le plastiche biodegradabili, che possono essere utilizzati come sostituti alternativi delle plastiche a base di petrolio nel settore degli imballaggi "verdi", è stata eseguita una revisione della letteratura. 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8" name="Google Shape;78;p3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6" name="Google Shape;86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900"/>
              <a:buFont typeface="Nunito"/>
              <a:buNone/>
              <a:defRPr/>
            </a:lvl1pPr>
            <a:lvl2pPr indent="0" lvl="1" marL="0" algn="r">
              <a:buClr>
                <a:schemeClr val="dk2"/>
              </a:buClr>
              <a:buSzPts val="900"/>
              <a:buFont typeface="Nunito"/>
              <a:buNone/>
              <a:defRPr/>
            </a:lvl2pPr>
            <a:lvl3pPr indent="0" lvl="2" marL="0" algn="r">
              <a:buClr>
                <a:schemeClr val="dk2"/>
              </a:buClr>
              <a:buSzPts val="900"/>
              <a:buFont typeface="Nunito"/>
              <a:buNone/>
              <a:defRPr/>
            </a:lvl3pPr>
            <a:lvl4pPr indent="0" lvl="3" marL="0" algn="r">
              <a:buClr>
                <a:schemeClr val="dk2"/>
              </a:buClr>
              <a:buSzPts val="900"/>
              <a:buFont typeface="Nunito"/>
              <a:buNone/>
              <a:defRPr/>
            </a:lvl4pPr>
            <a:lvl5pPr indent="0" lvl="4" marL="0" algn="r">
              <a:buClr>
                <a:schemeClr val="dk2"/>
              </a:buClr>
              <a:buSzPts val="900"/>
              <a:buFont typeface="Nunito"/>
              <a:buNone/>
              <a:defRPr/>
            </a:lvl5pPr>
            <a:lvl6pPr indent="0" lvl="5" marL="0" algn="r">
              <a:buClr>
                <a:schemeClr val="dk2"/>
              </a:buClr>
              <a:buSzPts val="900"/>
              <a:buFont typeface="Nunito"/>
              <a:buNone/>
              <a:defRPr/>
            </a:lvl6pPr>
            <a:lvl7pPr indent="0" lvl="6" marL="0" algn="r">
              <a:buClr>
                <a:schemeClr val="dk2"/>
              </a:buClr>
              <a:buSzPts val="900"/>
              <a:buFont typeface="Nunito"/>
              <a:buNone/>
              <a:defRPr/>
            </a:lvl7pPr>
            <a:lvl8pPr indent="0" lvl="7" marL="0" algn="r">
              <a:buClr>
                <a:schemeClr val="dk2"/>
              </a:buClr>
              <a:buSzPts val="900"/>
              <a:buFont typeface="Nunito"/>
              <a:buNone/>
              <a:defRPr/>
            </a:lvl8pPr>
            <a:lvl9pPr indent="0" lvl="8" marL="0" algn="r">
              <a:buClr>
                <a:schemeClr val="dk2"/>
              </a:buClr>
              <a:buSzPts val="900"/>
              <a:buFont typeface="Nunito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13" name="Google Shape;113;p3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0" name="Google Shape;120;p3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8" name="Google Shape;128;p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3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4" name="Google Shape;134;p3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8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38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8" name="Google Shape;138;p3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9"/>
          <p:cNvGrpSpPr/>
          <p:nvPr/>
        </p:nvGrpSpPr>
        <p:grpSpPr>
          <a:xfrm>
            <a:off x="6866714" y="1255"/>
            <a:ext cx="2267380" cy="2601741"/>
            <a:chOff x="6790514" y="1255"/>
            <a:chExt cx="2267380" cy="2601741"/>
          </a:xfrm>
        </p:grpSpPr>
        <p:grpSp>
          <p:nvGrpSpPr>
            <p:cNvPr id="141" name="Google Shape;141;p39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42" name="Google Shape;142;p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9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9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46" name="Google Shape;146;p3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149;p39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50" name="Google Shape;150;p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39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3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4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6" name="Google Shape;156;p4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40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40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0" name="Google Shape;160;p40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1" name="Google Shape;161;p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41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64" name="Google Shape;164;p4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41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7" name="Google Shape;167;p4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accent3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70" name="Google Shape;170;p42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71" name="Google Shape;171;p4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p42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76" name="Google Shape;176;p4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42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82" name="Google Shape;182;p4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4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4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42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87" name="Google Shape;187;p4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p42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91" name="Google Shape;191;p42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2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2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2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2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42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97" name="Google Shape;197;p42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2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2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42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02" name="Google Shape;202;p42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2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2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p42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06" name="Google Shape;206;p42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2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2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2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" name="Google Shape;211;p42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12" name="Google Shape;212;p42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2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2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2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p42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17" name="Google Shape;217;p42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42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4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42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42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22" name="Google Shape;222;p42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42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42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42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26" name="Google Shape;226;p42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42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42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4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42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31" name="Google Shape;231;p42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42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42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42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" name="Google Shape;235;p42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36" name="Google Shape;236;p42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2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42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42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42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42" name="Google Shape;242;p42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42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42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42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42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47" name="Google Shape;247;p42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42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" name="Google Shape;250;p42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51" name="Google Shape;251;p42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2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42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2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p42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56" name="Google Shape;256;p42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2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2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42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42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62" name="Google Shape;262;p42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2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2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2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42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67" name="Google Shape;267;p42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42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42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71" name="Google Shape;271;p42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2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2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42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42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42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77" name="Google Shape;277;p42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42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4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42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" name="Google Shape;281;p42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82" name="Google Shape;282;p42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42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42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42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42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87" name="Google Shape;287;p42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42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4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42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91" name="Google Shape;291;p42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42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42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42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5" name="Google Shape;295;p42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7" name="Google Shape;297;p4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0" name="Google Shape;60;p2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2" name="Google Shape;62;p2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hyperlink" Target="https://technofaq.org/posts/2017/02/how-eco-friendly-is-your-online-business/" TargetMode="External"/><Relationship Id="rId6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ox full of polystyrene peanuts" id="305" name="Google Shape;305;p1"/>
          <p:cNvPicPr preferRelativeResize="0"/>
          <p:nvPr/>
        </p:nvPicPr>
        <p:blipFill rotWithShape="1">
          <a:blip r:embed="rId3">
            <a:alphaModFix/>
          </a:blip>
          <a:srcRect b="1582" l="0" r="21862" t="7509"/>
          <a:stretch/>
        </p:blipFill>
        <p:spPr>
          <a:xfrm>
            <a:off x="2549309" y="-346"/>
            <a:ext cx="6501384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"/>
          <p:cNvSpPr/>
          <p:nvPr/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"/>
          <p:cNvSpPr txBox="1"/>
          <p:nvPr>
            <p:ph type="ctrTitle"/>
          </p:nvPr>
        </p:nvSpPr>
        <p:spPr>
          <a:xfrm>
            <a:off x="358485" y="889797"/>
            <a:ext cx="3510130" cy="24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 SemiBold"/>
              <a:buNone/>
            </a:pPr>
            <a:r>
              <a:rPr lang="en-GB" sz="2000">
                <a:latin typeface="Nunito SemiBold"/>
                <a:ea typeface="Nunito SemiBold"/>
                <a:cs typeface="Nunito SemiBold"/>
                <a:sym typeface="Nunito SemiBold"/>
              </a:rPr>
              <a:t>Sfida 1. </a:t>
            </a:r>
            <a:br>
              <a:rPr lang="en-GB" sz="2000"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lang="en-GB" sz="2000">
                <a:latin typeface="Nunito SemiBold"/>
                <a:ea typeface="Nunito SemiBold"/>
                <a:cs typeface="Nunito SemiBold"/>
                <a:sym typeface="Nunito SemiBold"/>
              </a:rPr>
              <a:t>Aumentare la quota di polimeri a base biologica come alternative alle plastiche sintetiche nella produzione di materiali di imballaggio ecologico</a:t>
            </a:r>
            <a:br>
              <a:rPr lang="en-GB" sz="2000"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lang="en-GB" sz="2000">
                <a:latin typeface="Nunito SemiBold"/>
                <a:ea typeface="Nunito SemiBold"/>
                <a:cs typeface="Nunito SemiBold"/>
                <a:sym typeface="Nunito SemiBold"/>
              </a:rPr>
              <a:t>con particolare attenzione al polistirene biodegradabile.</a:t>
            </a:r>
            <a:br>
              <a:rPr lang="en-GB" sz="2000">
                <a:latin typeface="Nunito SemiBold"/>
                <a:ea typeface="Nunito SemiBold"/>
                <a:cs typeface="Nunito SemiBold"/>
                <a:sym typeface="Nunito SemiBold"/>
              </a:rPr>
            </a:br>
            <a:endParaRPr b="0" sz="2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8" name="Google Shape;308;p1"/>
          <p:cNvSpPr txBox="1"/>
          <p:nvPr>
            <p:ph idx="1" type="subTitle"/>
          </p:nvPr>
        </p:nvSpPr>
        <p:spPr>
          <a:xfrm>
            <a:off x="358485" y="3654691"/>
            <a:ext cx="3017519" cy="90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1400">
                <a:latin typeface="Nunito SemiBold"/>
                <a:ea typeface="Nunito SemiBold"/>
                <a:cs typeface="Nunito SemiBold"/>
                <a:sym typeface="Nunito SemiBold"/>
              </a:rPr>
              <a:t>Magdalena Zaborowska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1400">
                <a:latin typeface="Nunito SemiBold"/>
                <a:ea typeface="Nunito SemiBold"/>
                <a:cs typeface="Nunito SemiBold"/>
                <a:sym typeface="Nunito SemiBold"/>
              </a:rPr>
              <a:t>Kinga Serafin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1400">
                <a:latin typeface="Nunito SemiBold"/>
                <a:ea typeface="Nunito SemiBold"/>
                <a:cs typeface="Nunito SemiBold"/>
                <a:sym typeface="Nunito SemiBold"/>
              </a:rPr>
              <a:t>Wojciech Pawlikowski</a:t>
            </a:r>
            <a:endParaRPr sz="1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09" name="Google Shape;309;p1"/>
          <p:cNvSpPr/>
          <p:nvPr/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"/>
          <p:cNvSpPr/>
          <p:nvPr/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az zawierający tekst&#10;&#10;Opis wygenerowany automatycznie" id="311" name="Google Shape;31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3086" y="4333519"/>
            <a:ext cx="241935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0"/>
          <p:cNvSpPr txBox="1"/>
          <p:nvPr>
            <p:ph type="title"/>
          </p:nvPr>
        </p:nvSpPr>
        <p:spPr>
          <a:xfrm>
            <a:off x="628650" y="273843"/>
            <a:ext cx="4378779" cy="894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46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 SemiBold"/>
              <a:buNone/>
            </a:pPr>
            <a:r>
              <a:rPr b="1" lang="en-GB" sz="4400">
                <a:latin typeface="Nunito SemiBold"/>
                <a:ea typeface="Nunito SemiBold"/>
                <a:cs typeface="Nunito SemiBold"/>
                <a:sym typeface="Nunito SemiBold"/>
              </a:rPr>
              <a:t>Bevanda fredda</a:t>
            </a:r>
            <a:endParaRPr b="1" sz="44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descr="Obraz zawierający trawa, zewnętrzne, pole, napoje&#10;&#10;Opis wygenerowany automatycznie" id="435" name="Google Shape;435;p10"/>
          <p:cNvPicPr preferRelativeResize="0"/>
          <p:nvPr/>
        </p:nvPicPr>
        <p:blipFill rotWithShape="1">
          <a:blip r:embed="rId3">
            <a:alphaModFix/>
          </a:blip>
          <a:srcRect b="1856" l="0" r="-2" t="21370"/>
          <a:stretch/>
        </p:blipFill>
        <p:spPr>
          <a:xfrm>
            <a:off x="6279305" y="0"/>
            <a:ext cx="4472089" cy="514349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36" name="Google Shape;436;p10"/>
          <p:cNvSpPr txBox="1"/>
          <p:nvPr>
            <p:ph idx="1" type="body"/>
          </p:nvPr>
        </p:nvSpPr>
        <p:spPr>
          <a:xfrm>
            <a:off x="0" y="1471900"/>
            <a:ext cx="31998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146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-GB" sz="2200">
                <a:latin typeface="Nunito"/>
                <a:ea typeface="Nunito"/>
                <a:cs typeface="Nunito"/>
                <a:sym typeface="Nunito"/>
              </a:rPr>
              <a:t>Proprietà considerate: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882"/>
              <a:buChar char="●"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Trasparenza</a:t>
            </a:r>
            <a:br>
              <a:rPr lang="en-GB" sz="2200">
                <a:latin typeface="Nunito"/>
                <a:ea typeface="Nunito"/>
                <a:cs typeface="Nunito"/>
                <a:sym typeface="Nunito"/>
              </a:rPr>
            </a:b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Resistenza alla trazione</a:t>
            </a:r>
            <a:br>
              <a:rPr lang="en-GB" sz="2200">
                <a:latin typeface="Nunito"/>
                <a:ea typeface="Nunito"/>
                <a:cs typeface="Nunito"/>
                <a:sym typeface="Nunito"/>
              </a:rPr>
            </a:br>
            <a:r>
              <a:rPr lang="en-GB" sz="2200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Biodegradabilità</a:t>
            </a:r>
            <a:br>
              <a:rPr lang="en-GB" sz="2200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200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Riciclabilità</a:t>
            </a:r>
            <a:endParaRPr b="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0"/>
          <p:cNvSpPr txBox="1"/>
          <p:nvPr/>
        </p:nvSpPr>
        <p:spPr>
          <a:xfrm>
            <a:off x="3269225" y="1726375"/>
            <a:ext cx="31083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146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829"/>
              <a:buFont typeface="Arial"/>
              <a:buNone/>
            </a:pPr>
            <a:r>
              <a:rPr b="1"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Considerati polimeri, in ordine dalla migliore sostituzione:</a:t>
            </a:r>
            <a:endParaRPr/>
          </a:p>
          <a:p>
            <a:pPr indent="-303866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829"/>
              <a:buFont typeface="Arial"/>
              <a:buChar char="●"/>
            </a:pPr>
            <a:r>
              <a:rPr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PLA</a:t>
            </a:r>
            <a:br>
              <a:rPr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MaterBi (necessario miglioramento delle proprietà meccaniche)</a:t>
            </a:r>
            <a:endParaRPr/>
          </a:p>
          <a:p>
            <a:pPr indent="0" lvl="0" marL="146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829"/>
              <a:buFont typeface="Arial"/>
              <a:buNone/>
            </a:pPr>
            <a:br>
              <a:rPr b="1"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Polimeri che non soddisfano le proprietà richieste</a:t>
            </a:r>
            <a:endParaRPr/>
          </a:p>
          <a:p>
            <a:pPr indent="-303866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829"/>
              <a:buFont typeface="Arial"/>
              <a:buChar char="●"/>
            </a:pPr>
            <a:r>
              <a:rPr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PHB</a:t>
            </a:r>
            <a:br>
              <a:rPr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PCL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745" y="3192770"/>
            <a:ext cx="1950720" cy="195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zabawka&#10;&#10;Opis wygenerowany automatycznie" id="443" name="Google Shape;44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3516" y="1881188"/>
            <a:ext cx="3262312" cy="326231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1"/>
          <p:cNvSpPr txBox="1"/>
          <p:nvPr/>
        </p:nvSpPr>
        <p:spPr>
          <a:xfrm>
            <a:off x="5861529" y="4849183"/>
            <a:ext cx="1518489" cy="2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45" name="Google Shape;445;p11"/>
          <p:cNvSpPr txBox="1"/>
          <p:nvPr/>
        </p:nvSpPr>
        <p:spPr>
          <a:xfrm>
            <a:off x="274267" y="243231"/>
            <a:ext cx="674785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47% dei polacchi potrebbe cambiare il proprio stile di vita in uno più ecologico, anche se ciò comporterebbe sacrifici e meno convenienza.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Oltre il 50% ha dichiarato di voler introdurre abitudini ecologiche in materia di separazione dei rifiuti,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45% intende iniziare a risparmiare acqua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35,2% ha dichiarato di voler ridurre il consumo di imballaggi in plastica e usa e getta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consumatori sono disposti a pagare un ulteriore 10% in più rispetto al prezzo di mercato per gli alimenti se sono confezionati in imballaggi biobased.  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59" y="6300"/>
            <a:ext cx="7321260" cy="51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750"/>
            <a:ext cx="10953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2"/>
          <p:cNvSpPr txBox="1"/>
          <p:nvPr/>
        </p:nvSpPr>
        <p:spPr>
          <a:xfrm>
            <a:off x="852250" y="383000"/>
            <a:ext cx="3177300" cy="20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Tecnologie (parco macchine)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numerose applicazioni di bioplastiche già esistenti per i settori del packaging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capacità di mercato, elevata domanda di imballaggi alimentari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regolamentato nel mercato degli imballaggi ecologici dell'UE 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numerose ricerche sulle bioplastiche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Infrastrutture di ricerca</a:t>
            </a:r>
            <a:endParaRPr b="0" i="0" sz="12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3" name="Google Shape;45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2071" y="113727"/>
            <a:ext cx="11620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2"/>
          <p:cNvSpPr txBox="1"/>
          <p:nvPr/>
        </p:nvSpPr>
        <p:spPr>
          <a:xfrm>
            <a:off x="5241775" y="383000"/>
            <a:ext cx="30468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costi (aumento dei prezzi dell'energia e delle materie prime)</a:t>
            </a:r>
            <a:br>
              <a:rPr b="0" i="0" lang="en-GB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mancanza di dipendenti, costo del lavoro in costante aumento</a:t>
            </a:r>
            <a:br>
              <a:rPr b="0" i="0" lang="en-GB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Gli approcci tradizionali limitano lo sviluppo</a:t>
            </a:r>
            <a:br>
              <a:rPr b="0" i="0" lang="en-GB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mancanza di informazioni, difficoltà nel valutare l'impatto degli imballaggi in plastica biodegradabili e compostabili</a:t>
            </a:r>
            <a:endParaRPr b="0" i="0" sz="13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Obraz zawierający tekst&#10;&#10;Opis wygenerowany automatycznie" id="455" name="Google Shape;45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484" y="4321175"/>
            <a:ext cx="9620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2"/>
          <p:cNvSpPr txBox="1"/>
          <p:nvPr/>
        </p:nvSpPr>
        <p:spPr>
          <a:xfrm>
            <a:off x="852250" y="2719800"/>
            <a:ext cx="3253800" cy="20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Sovvenzioni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Circolarità/anello chiuso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Educazione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tendenze sociali / culturali, cambiamento dell'atteggiamento delle persone, aumento della consapevolezza tra i consumatori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supporto e promozione da varie organizzazioni 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creatività del settore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La sempre crescente impopolarità delle materie plastiche tradizionali</a:t>
            </a:r>
            <a:endParaRPr b="0" i="0" sz="13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7" name="Google Shape;45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29748" y="4310087"/>
            <a:ext cx="9906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2"/>
          <p:cNvSpPr txBox="1"/>
          <p:nvPr/>
        </p:nvSpPr>
        <p:spPr>
          <a:xfrm>
            <a:off x="5241775" y="2812500"/>
            <a:ext cx="2971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politiche, legislazioni e disposizioni governative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ridurre la disponibilità di risorse riciclate e rinnovabili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fluttuazioni del mercato, tassi di cambio, controllo valutario, condizioni meteorologiche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variazione costante dei prezzi delle materie prime</a:t>
            </a:r>
            <a:b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GB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difficoltà nel determinare il tempo di decomposizione, -&gt; dipende da troppe variabili </a:t>
            </a:r>
            <a:endParaRPr b="0" i="0" sz="12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"/>
          <p:cNvSpPr txBox="1"/>
          <p:nvPr/>
        </p:nvSpPr>
        <p:spPr>
          <a:xfrm>
            <a:off x="3957116" y="1665239"/>
            <a:ext cx="1517323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Polistirene (PS)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3"/>
          <p:cNvSpPr txBox="1"/>
          <p:nvPr/>
        </p:nvSpPr>
        <p:spPr>
          <a:xfrm>
            <a:off x="7356242" y="2844144"/>
            <a:ext cx="1141872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Imballaggio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3"/>
          <p:cNvSpPr txBox="1"/>
          <p:nvPr/>
        </p:nvSpPr>
        <p:spPr>
          <a:xfrm>
            <a:off x="4172637" y="3816243"/>
            <a:ext cx="1139592" cy="307777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Riciclaggio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3"/>
          <p:cNvSpPr txBox="1"/>
          <p:nvPr/>
        </p:nvSpPr>
        <p:spPr>
          <a:xfrm>
            <a:off x="6212115" y="2844144"/>
            <a:ext cx="1055632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Isolamento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3"/>
          <p:cNvSpPr txBox="1"/>
          <p:nvPr/>
        </p:nvSpPr>
        <p:spPr>
          <a:xfrm>
            <a:off x="3915390" y="2151289"/>
            <a:ext cx="1600777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Polistirene (EPS)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3"/>
          <p:cNvSpPr txBox="1"/>
          <p:nvPr/>
        </p:nvSpPr>
        <p:spPr>
          <a:xfrm>
            <a:off x="802822" y="4124020"/>
            <a:ext cx="973230" cy="30777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Greggio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 txBox="1"/>
          <p:nvPr/>
        </p:nvSpPr>
        <p:spPr>
          <a:xfrm>
            <a:off x="2295422" y="3059833"/>
            <a:ext cx="860558" cy="307777"/>
          </a:xfrm>
          <a:prstGeom prst="rect">
            <a:avLst/>
          </a:prstGeom>
          <a:solidFill>
            <a:srgbClr val="8D8D8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Stirene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13"/>
          <p:cNvCxnSpPr>
            <a:stCxn id="466" idx="2"/>
            <a:endCxn id="465" idx="3"/>
          </p:cNvCxnSpPr>
          <p:nvPr/>
        </p:nvCxnSpPr>
        <p:spPr>
          <a:xfrm rot="5400000">
            <a:off x="5617031" y="2847121"/>
            <a:ext cx="818100" cy="1427700"/>
          </a:xfrm>
          <a:prstGeom prst="curvedConnector2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1" name="Google Shape;471;p13"/>
          <p:cNvCxnSpPr>
            <a:stCxn id="464" idx="2"/>
            <a:endCxn id="465" idx="3"/>
          </p:cNvCxnSpPr>
          <p:nvPr/>
        </p:nvCxnSpPr>
        <p:spPr>
          <a:xfrm rot="5400000">
            <a:off x="6210728" y="2253571"/>
            <a:ext cx="818100" cy="2614800"/>
          </a:xfrm>
          <a:prstGeom prst="curvedConnector2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2" name="Google Shape;472;p13"/>
          <p:cNvCxnSpPr>
            <a:stCxn id="463" idx="3"/>
            <a:endCxn id="464" idx="0"/>
          </p:cNvCxnSpPr>
          <p:nvPr/>
        </p:nvCxnSpPr>
        <p:spPr>
          <a:xfrm>
            <a:off x="5474439" y="1819128"/>
            <a:ext cx="2452800" cy="10251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3" name="Google Shape;473;p13"/>
          <p:cNvCxnSpPr>
            <a:stCxn id="467" idx="3"/>
            <a:endCxn id="466" idx="0"/>
          </p:cNvCxnSpPr>
          <p:nvPr/>
        </p:nvCxnSpPr>
        <p:spPr>
          <a:xfrm>
            <a:off x="5516167" y="2305178"/>
            <a:ext cx="1223700" cy="539100"/>
          </a:xfrm>
          <a:prstGeom prst="curved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4" name="Google Shape;474;p13"/>
          <p:cNvCxnSpPr>
            <a:stCxn id="465" idx="1"/>
            <a:endCxn id="469" idx="2"/>
          </p:cNvCxnSpPr>
          <p:nvPr/>
        </p:nvCxnSpPr>
        <p:spPr>
          <a:xfrm rot="10800000">
            <a:off x="2725737" y="3367732"/>
            <a:ext cx="1446900" cy="602400"/>
          </a:xfrm>
          <a:prstGeom prst="curvedConnector2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5" name="Google Shape;475;p13"/>
          <p:cNvCxnSpPr>
            <a:stCxn id="469" idx="0"/>
            <a:endCxn id="467" idx="1"/>
          </p:cNvCxnSpPr>
          <p:nvPr/>
        </p:nvCxnSpPr>
        <p:spPr>
          <a:xfrm rot="-5400000">
            <a:off x="2943201" y="2087533"/>
            <a:ext cx="754800" cy="1189800"/>
          </a:xfrm>
          <a:prstGeom prst="curvedConnector2">
            <a:avLst/>
          </a:prstGeom>
          <a:noFill/>
          <a:ln cap="flat" cmpd="sng" w="19050">
            <a:solidFill>
              <a:srgbClr val="0761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6" name="Google Shape;476;p13"/>
          <p:cNvCxnSpPr>
            <a:stCxn id="469" idx="0"/>
            <a:endCxn id="463" idx="1"/>
          </p:cNvCxnSpPr>
          <p:nvPr/>
        </p:nvCxnSpPr>
        <p:spPr>
          <a:xfrm rot="-5400000">
            <a:off x="2721051" y="1823683"/>
            <a:ext cx="1240800" cy="1231500"/>
          </a:xfrm>
          <a:prstGeom prst="curvedConnector2">
            <a:avLst/>
          </a:prstGeom>
          <a:noFill/>
          <a:ln cap="flat" cmpd="sng" w="19050">
            <a:solidFill>
              <a:srgbClr val="0761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7" name="Google Shape;477;p13"/>
          <p:cNvCxnSpPr>
            <a:stCxn id="468" idx="3"/>
            <a:endCxn id="469" idx="2"/>
          </p:cNvCxnSpPr>
          <p:nvPr/>
        </p:nvCxnSpPr>
        <p:spPr>
          <a:xfrm flipH="1" rot="10800000">
            <a:off x="1776052" y="3367709"/>
            <a:ext cx="949500" cy="910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8" name="Google Shape;478;p13"/>
          <p:cNvCxnSpPr>
            <a:stCxn id="465" idx="1"/>
            <a:endCxn id="467" idx="1"/>
          </p:cNvCxnSpPr>
          <p:nvPr/>
        </p:nvCxnSpPr>
        <p:spPr>
          <a:xfrm rot="10800000">
            <a:off x="3915537" y="2305132"/>
            <a:ext cx="257100" cy="1665000"/>
          </a:xfrm>
          <a:prstGeom prst="curvedConnector3">
            <a:avLst>
              <a:gd fmla="val 188972" name="adj1"/>
            </a:avLst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9" name="Google Shape;479;p13"/>
          <p:cNvCxnSpPr>
            <a:stCxn id="467" idx="3"/>
            <a:endCxn id="464" idx="0"/>
          </p:cNvCxnSpPr>
          <p:nvPr/>
        </p:nvCxnSpPr>
        <p:spPr>
          <a:xfrm>
            <a:off x="5516167" y="2305178"/>
            <a:ext cx="2411100" cy="5391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0" name="Google Shape;480;p13"/>
          <p:cNvCxnSpPr/>
          <p:nvPr/>
        </p:nvCxnSpPr>
        <p:spPr>
          <a:xfrm>
            <a:off x="389128" y="4698201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1" name="Google Shape;48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Soluzioni circolari per Synthos</a:t>
            </a:r>
            <a:endParaRPr/>
          </a:p>
        </p:txBody>
      </p:sp>
      <p:sp>
        <p:nvSpPr>
          <p:cNvPr id="482" name="Google Shape;482;p13"/>
          <p:cNvSpPr txBox="1"/>
          <p:nvPr/>
        </p:nvSpPr>
        <p:spPr>
          <a:xfrm>
            <a:off x="924571" y="4468597"/>
            <a:ext cx="202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attualmente in fase di implementazione da parte di Synthos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13"/>
          <p:cNvCxnSpPr/>
          <p:nvPr/>
        </p:nvCxnSpPr>
        <p:spPr>
          <a:xfrm>
            <a:off x="2851180" y="4698404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sp>
        <p:nvSpPr>
          <p:cNvPr id="484" name="Google Shape;484;p13"/>
          <p:cNvSpPr txBox="1"/>
          <p:nvPr/>
        </p:nvSpPr>
        <p:spPr>
          <a:xfrm>
            <a:off x="3460780" y="4498996"/>
            <a:ext cx="25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 medio termine per Synthos,</a:t>
            </a:r>
            <a:b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possibile da implementare nel prossimo futuro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5" name="Google Shape;485;p13"/>
          <p:cNvCxnSpPr/>
          <p:nvPr/>
        </p:nvCxnSpPr>
        <p:spPr>
          <a:xfrm>
            <a:off x="5970869" y="4698404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486" name="Google Shape;486;p13"/>
          <p:cNvSpPr txBox="1"/>
          <p:nvPr/>
        </p:nvSpPr>
        <p:spPr>
          <a:xfrm>
            <a:off x="6616332" y="4486723"/>
            <a:ext cx="247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 lungo termine per Synthos,</a:t>
            </a:r>
            <a:b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novità per Synthos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"/>
          <p:cNvSpPr txBox="1"/>
          <p:nvPr/>
        </p:nvSpPr>
        <p:spPr>
          <a:xfrm>
            <a:off x="3957116" y="1665239"/>
            <a:ext cx="1517323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Polistirene (PS)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4"/>
          <p:cNvSpPr txBox="1"/>
          <p:nvPr/>
        </p:nvSpPr>
        <p:spPr>
          <a:xfrm>
            <a:off x="7356241" y="2844144"/>
            <a:ext cx="1170901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Imballaggio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4"/>
          <p:cNvSpPr txBox="1"/>
          <p:nvPr/>
        </p:nvSpPr>
        <p:spPr>
          <a:xfrm>
            <a:off x="4172637" y="3816243"/>
            <a:ext cx="1096049" cy="307777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Riciclaggio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6188909" y="2844144"/>
            <a:ext cx="1078837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Isolamento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4"/>
          <p:cNvSpPr txBox="1"/>
          <p:nvPr/>
        </p:nvSpPr>
        <p:spPr>
          <a:xfrm>
            <a:off x="3915390" y="2151289"/>
            <a:ext cx="1600777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Polistirene (EPS)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4"/>
          <p:cNvSpPr txBox="1"/>
          <p:nvPr/>
        </p:nvSpPr>
        <p:spPr>
          <a:xfrm>
            <a:off x="1382172" y="2444317"/>
            <a:ext cx="1066584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Biostirene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4"/>
          <p:cNvSpPr txBox="1"/>
          <p:nvPr/>
        </p:nvSpPr>
        <p:spPr>
          <a:xfrm>
            <a:off x="802822" y="4124020"/>
            <a:ext cx="973230" cy="30777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Greggio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4"/>
          <p:cNvSpPr txBox="1"/>
          <p:nvPr/>
        </p:nvSpPr>
        <p:spPr>
          <a:xfrm>
            <a:off x="278076" y="2822485"/>
            <a:ext cx="973230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Biomassa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4"/>
          <p:cNvSpPr txBox="1"/>
          <p:nvPr/>
        </p:nvSpPr>
        <p:spPr>
          <a:xfrm>
            <a:off x="2295422" y="3059833"/>
            <a:ext cx="860558" cy="307777"/>
          </a:xfrm>
          <a:prstGeom prst="rect">
            <a:avLst/>
          </a:prstGeom>
          <a:solidFill>
            <a:srgbClr val="8D8D8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Stirene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4"/>
          <p:cNvSpPr txBox="1"/>
          <p:nvPr/>
        </p:nvSpPr>
        <p:spPr>
          <a:xfrm>
            <a:off x="3941483" y="4257438"/>
            <a:ext cx="1574683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Biodegradazione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14"/>
          <p:cNvCxnSpPr>
            <a:stCxn id="494" idx="2"/>
            <a:endCxn id="493" idx="3"/>
          </p:cNvCxnSpPr>
          <p:nvPr/>
        </p:nvCxnSpPr>
        <p:spPr>
          <a:xfrm rot="5400000">
            <a:off x="5589527" y="2831221"/>
            <a:ext cx="818100" cy="1459500"/>
          </a:xfrm>
          <a:prstGeom prst="curvedConnector2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2" name="Google Shape;502;p14"/>
          <p:cNvCxnSpPr>
            <a:stCxn id="492" idx="2"/>
            <a:endCxn id="493" idx="3"/>
          </p:cNvCxnSpPr>
          <p:nvPr/>
        </p:nvCxnSpPr>
        <p:spPr>
          <a:xfrm rot="5400000">
            <a:off x="6196141" y="2224471"/>
            <a:ext cx="818100" cy="2673000"/>
          </a:xfrm>
          <a:prstGeom prst="curvedConnector2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3" name="Google Shape;503;p14"/>
          <p:cNvCxnSpPr>
            <a:stCxn id="491" idx="3"/>
            <a:endCxn id="492" idx="0"/>
          </p:cNvCxnSpPr>
          <p:nvPr/>
        </p:nvCxnSpPr>
        <p:spPr>
          <a:xfrm>
            <a:off x="5474439" y="1819128"/>
            <a:ext cx="2467200" cy="10251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4" name="Google Shape;504;p14"/>
          <p:cNvCxnSpPr>
            <a:stCxn id="495" idx="3"/>
            <a:endCxn id="494" idx="0"/>
          </p:cNvCxnSpPr>
          <p:nvPr/>
        </p:nvCxnSpPr>
        <p:spPr>
          <a:xfrm>
            <a:off x="5516167" y="2305178"/>
            <a:ext cx="1212300" cy="539100"/>
          </a:xfrm>
          <a:prstGeom prst="curved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5" name="Google Shape;505;p14"/>
          <p:cNvCxnSpPr>
            <a:stCxn id="492" idx="2"/>
            <a:endCxn id="500" idx="3"/>
          </p:cNvCxnSpPr>
          <p:nvPr/>
        </p:nvCxnSpPr>
        <p:spPr>
          <a:xfrm rot="5400000">
            <a:off x="6099241" y="2568871"/>
            <a:ext cx="1259400" cy="24255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06" name="Google Shape;506;p14"/>
          <p:cNvCxnSpPr>
            <a:stCxn id="493" idx="1"/>
            <a:endCxn id="499" idx="2"/>
          </p:cNvCxnSpPr>
          <p:nvPr/>
        </p:nvCxnSpPr>
        <p:spPr>
          <a:xfrm rot="10800000">
            <a:off x="2725737" y="3367732"/>
            <a:ext cx="1446900" cy="602400"/>
          </a:xfrm>
          <a:prstGeom prst="curvedConnector2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7" name="Google Shape;507;p14"/>
          <p:cNvCxnSpPr>
            <a:stCxn id="499" idx="0"/>
            <a:endCxn id="495" idx="1"/>
          </p:cNvCxnSpPr>
          <p:nvPr/>
        </p:nvCxnSpPr>
        <p:spPr>
          <a:xfrm rot="-5400000">
            <a:off x="2943201" y="2087533"/>
            <a:ext cx="754800" cy="1189800"/>
          </a:xfrm>
          <a:prstGeom prst="curvedConnector2">
            <a:avLst/>
          </a:prstGeom>
          <a:noFill/>
          <a:ln cap="flat" cmpd="sng" w="19050">
            <a:solidFill>
              <a:srgbClr val="0761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8" name="Google Shape;508;p14"/>
          <p:cNvCxnSpPr>
            <a:stCxn id="499" idx="0"/>
            <a:endCxn id="491" idx="1"/>
          </p:cNvCxnSpPr>
          <p:nvPr/>
        </p:nvCxnSpPr>
        <p:spPr>
          <a:xfrm rot="-5400000">
            <a:off x="2721051" y="1823683"/>
            <a:ext cx="1240800" cy="1231500"/>
          </a:xfrm>
          <a:prstGeom prst="curvedConnector2">
            <a:avLst/>
          </a:prstGeom>
          <a:noFill/>
          <a:ln cap="flat" cmpd="sng" w="19050">
            <a:solidFill>
              <a:srgbClr val="0761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9" name="Google Shape;509;p14"/>
          <p:cNvCxnSpPr>
            <a:stCxn id="500" idx="1"/>
            <a:endCxn id="498" idx="2"/>
          </p:cNvCxnSpPr>
          <p:nvPr/>
        </p:nvCxnSpPr>
        <p:spPr>
          <a:xfrm rot="10800000">
            <a:off x="764783" y="3130327"/>
            <a:ext cx="3176700" cy="12810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10" name="Google Shape;510;p14"/>
          <p:cNvCxnSpPr>
            <a:stCxn id="497" idx="3"/>
            <a:endCxn id="499" idx="2"/>
          </p:cNvCxnSpPr>
          <p:nvPr/>
        </p:nvCxnSpPr>
        <p:spPr>
          <a:xfrm flipH="1" rot="10800000">
            <a:off x="1776052" y="3367709"/>
            <a:ext cx="949500" cy="910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1" name="Google Shape;511;p14"/>
          <p:cNvCxnSpPr>
            <a:stCxn id="493" idx="1"/>
            <a:endCxn id="495" idx="1"/>
          </p:cNvCxnSpPr>
          <p:nvPr/>
        </p:nvCxnSpPr>
        <p:spPr>
          <a:xfrm rot="10800000">
            <a:off x="3915537" y="2305132"/>
            <a:ext cx="257100" cy="1665000"/>
          </a:xfrm>
          <a:prstGeom prst="curvedConnector3">
            <a:avLst>
              <a:gd fmla="val 188972" name="adj1"/>
            </a:avLst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2" name="Google Shape;512;p14"/>
          <p:cNvCxnSpPr>
            <a:stCxn id="496" idx="0"/>
            <a:endCxn id="495" idx="1"/>
          </p:cNvCxnSpPr>
          <p:nvPr/>
        </p:nvCxnSpPr>
        <p:spPr>
          <a:xfrm rot="-5400000">
            <a:off x="2845764" y="1374817"/>
            <a:ext cx="139200" cy="19998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cxnSp>
        <p:nvCxnSpPr>
          <p:cNvPr id="513" name="Google Shape;513;p14"/>
          <p:cNvCxnSpPr>
            <a:stCxn id="498" idx="0"/>
            <a:endCxn id="496" idx="1"/>
          </p:cNvCxnSpPr>
          <p:nvPr/>
        </p:nvCxnSpPr>
        <p:spPr>
          <a:xfrm rot="-5400000">
            <a:off x="961191" y="2401585"/>
            <a:ext cx="224400" cy="6174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cxnSp>
        <p:nvCxnSpPr>
          <p:cNvPr id="514" name="Google Shape;514;p14"/>
          <p:cNvCxnSpPr>
            <a:stCxn id="495" idx="3"/>
            <a:endCxn id="492" idx="0"/>
          </p:cNvCxnSpPr>
          <p:nvPr/>
        </p:nvCxnSpPr>
        <p:spPr>
          <a:xfrm>
            <a:off x="5516167" y="2305178"/>
            <a:ext cx="2425500" cy="5391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5" name="Google Shape;515;p14"/>
          <p:cNvCxnSpPr>
            <a:stCxn id="496" idx="0"/>
            <a:endCxn id="491" idx="1"/>
          </p:cNvCxnSpPr>
          <p:nvPr/>
        </p:nvCxnSpPr>
        <p:spPr>
          <a:xfrm rot="-5400000">
            <a:off x="2623764" y="1110817"/>
            <a:ext cx="625200" cy="20418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cxnSp>
        <p:nvCxnSpPr>
          <p:cNvPr id="516" name="Google Shape;516;p14"/>
          <p:cNvCxnSpPr/>
          <p:nvPr/>
        </p:nvCxnSpPr>
        <p:spPr>
          <a:xfrm>
            <a:off x="389128" y="4850601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7" name="Google Shape;51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Soluzioni circolari per Synthos</a:t>
            </a:r>
            <a:br>
              <a:rPr lang="en-GB"/>
            </a:br>
            <a:endParaRPr/>
          </a:p>
        </p:txBody>
      </p:sp>
      <p:sp>
        <p:nvSpPr>
          <p:cNvPr id="518" name="Google Shape;518;p14"/>
          <p:cNvSpPr txBox="1"/>
          <p:nvPr/>
        </p:nvSpPr>
        <p:spPr>
          <a:xfrm>
            <a:off x="924571" y="4628254"/>
            <a:ext cx="207262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attualmente in fase di implementazione da parte di Synthos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14"/>
          <p:cNvCxnSpPr/>
          <p:nvPr/>
        </p:nvCxnSpPr>
        <p:spPr>
          <a:xfrm>
            <a:off x="2851180" y="4850804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sp>
        <p:nvSpPr>
          <p:cNvPr id="520" name="Google Shape;520;p14"/>
          <p:cNvSpPr txBox="1"/>
          <p:nvPr/>
        </p:nvSpPr>
        <p:spPr>
          <a:xfrm>
            <a:off x="3460780" y="4651396"/>
            <a:ext cx="260172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 medio termine per Synthos,</a:t>
            </a:r>
            <a:b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possibile da implementare nel prossimo futuro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1" name="Google Shape;521;p14"/>
          <p:cNvCxnSpPr/>
          <p:nvPr/>
        </p:nvCxnSpPr>
        <p:spPr>
          <a:xfrm>
            <a:off x="5970869" y="4850804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522" name="Google Shape;522;p14"/>
          <p:cNvSpPr txBox="1"/>
          <p:nvPr/>
        </p:nvSpPr>
        <p:spPr>
          <a:xfrm>
            <a:off x="6616331" y="4639123"/>
            <a:ext cx="2474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 lungo termine per Synthos,</a:t>
            </a:r>
            <a:b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novità per Synthos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5"/>
          <p:cNvSpPr txBox="1"/>
          <p:nvPr/>
        </p:nvSpPr>
        <p:spPr>
          <a:xfrm>
            <a:off x="3957116" y="1665239"/>
            <a:ext cx="1517323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Polistirene (PS)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5"/>
          <p:cNvSpPr txBox="1"/>
          <p:nvPr/>
        </p:nvSpPr>
        <p:spPr>
          <a:xfrm>
            <a:off x="7356241" y="2844144"/>
            <a:ext cx="1289782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Imballaggio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5"/>
          <p:cNvSpPr txBox="1"/>
          <p:nvPr/>
        </p:nvSpPr>
        <p:spPr>
          <a:xfrm>
            <a:off x="4172637" y="3816243"/>
            <a:ext cx="1167333" cy="307777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Riciclaggio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5"/>
          <p:cNvSpPr txBox="1"/>
          <p:nvPr/>
        </p:nvSpPr>
        <p:spPr>
          <a:xfrm>
            <a:off x="6188909" y="2844144"/>
            <a:ext cx="1078837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Isolamento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5"/>
          <p:cNvSpPr txBox="1"/>
          <p:nvPr/>
        </p:nvSpPr>
        <p:spPr>
          <a:xfrm>
            <a:off x="3915390" y="2151289"/>
            <a:ext cx="1600777" cy="30777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Polistirene (EPS)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5"/>
          <p:cNvSpPr txBox="1"/>
          <p:nvPr/>
        </p:nvSpPr>
        <p:spPr>
          <a:xfrm>
            <a:off x="1382172" y="2444317"/>
            <a:ext cx="1066584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Biostirene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5"/>
          <p:cNvSpPr txBox="1"/>
          <p:nvPr/>
        </p:nvSpPr>
        <p:spPr>
          <a:xfrm>
            <a:off x="802822" y="4124020"/>
            <a:ext cx="973230" cy="30777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Greggio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5"/>
          <p:cNvSpPr txBox="1"/>
          <p:nvPr/>
        </p:nvSpPr>
        <p:spPr>
          <a:xfrm>
            <a:off x="278076" y="2822485"/>
            <a:ext cx="973230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Biomassa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5"/>
          <p:cNvSpPr txBox="1"/>
          <p:nvPr/>
        </p:nvSpPr>
        <p:spPr>
          <a:xfrm>
            <a:off x="2295422" y="3059833"/>
            <a:ext cx="860558" cy="307777"/>
          </a:xfrm>
          <a:prstGeom prst="rect">
            <a:avLst/>
          </a:prstGeom>
          <a:solidFill>
            <a:srgbClr val="8D8D8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Stirene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5"/>
          <p:cNvSpPr txBox="1"/>
          <p:nvPr/>
        </p:nvSpPr>
        <p:spPr>
          <a:xfrm>
            <a:off x="4164106" y="1080697"/>
            <a:ext cx="1175864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Bioplastiche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5"/>
          <p:cNvSpPr txBox="1"/>
          <p:nvPr/>
        </p:nvSpPr>
        <p:spPr>
          <a:xfrm>
            <a:off x="3941483" y="4257438"/>
            <a:ext cx="1532955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Biodegradazione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15"/>
          <p:cNvCxnSpPr/>
          <p:nvPr/>
        </p:nvCxnSpPr>
        <p:spPr>
          <a:xfrm flipH="1" rot="10800000">
            <a:off x="764691" y="1269044"/>
            <a:ext cx="3399300" cy="15879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39" name="Google Shape;539;p15"/>
          <p:cNvCxnSpPr>
            <a:stCxn id="536" idx="3"/>
            <a:endCxn id="528" idx="0"/>
          </p:cNvCxnSpPr>
          <p:nvPr/>
        </p:nvCxnSpPr>
        <p:spPr>
          <a:xfrm>
            <a:off x="5339970" y="1234586"/>
            <a:ext cx="2661300" cy="16095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40" name="Google Shape;540;p15"/>
          <p:cNvCxnSpPr>
            <a:stCxn id="530" idx="2"/>
            <a:endCxn id="529" idx="3"/>
          </p:cNvCxnSpPr>
          <p:nvPr/>
        </p:nvCxnSpPr>
        <p:spPr>
          <a:xfrm rot="5400000">
            <a:off x="5625077" y="2866771"/>
            <a:ext cx="818100" cy="1388400"/>
          </a:xfrm>
          <a:prstGeom prst="curvedConnector2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1" name="Google Shape;541;p15"/>
          <p:cNvCxnSpPr>
            <a:stCxn id="528" idx="2"/>
            <a:endCxn id="529" idx="3"/>
          </p:cNvCxnSpPr>
          <p:nvPr/>
        </p:nvCxnSpPr>
        <p:spPr>
          <a:xfrm rot="5400000">
            <a:off x="6261432" y="2230321"/>
            <a:ext cx="818100" cy="2661300"/>
          </a:xfrm>
          <a:prstGeom prst="curvedConnector2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2" name="Google Shape;542;p15"/>
          <p:cNvCxnSpPr>
            <a:stCxn id="527" idx="3"/>
            <a:endCxn id="528" idx="0"/>
          </p:cNvCxnSpPr>
          <p:nvPr/>
        </p:nvCxnSpPr>
        <p:spPr>
          <a:xfrm>
            <a:off x="5474439" y="1819128"/>
            <a:ext cx="2526600" cy="10251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3" name="Google Shape;543;p15"/>
          <p:cNvCxnSpPr>
            <a:stCxn id="531" idx="3"/>
            <a:endCxn id="530" idx="0"/>
          </p:cNvCxnSpPr>
          <p:nvPr/>
        </p:nvCxnSpPr>
        <p:spPr>
          <a:xfrm>
            <a:off x="5516167" y="2305178"/>
            <a:ext cx="1212300" cy="539100"/>
          </a:xfrm>
          <a:prstGeom prst="curved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4" name="Google Shape;544;p15"/>
          <p:cNvCxnSpPr>
            <a:stCxn id="528" idx="2"/>
            <a:endCxn id="537" idx="3"/>
          </p:cNvCxnSpPr>
          <p:nvPr/>
        </p:nvCxnSpPr>
        <p:spPr>
          <a:xfrm rot="5400000">
            <a:off x="6108132" y="2518321"/>
            <a:ext cx="1259400" cy="25266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45" name="Google Shape;545;p15"/>
          <p:cNvCxnSpPr>
            <a:stCxn id="529" idx="1"/>
            <a:endCxn id="535" idx="2"/>
          </p:cNvCxnSpPr>
          <p:nvPr/>
        </p:nvCxnSpPr>
        <p:spPr>
          <a:xfrm rot="10800000">
            <a:off x="2725737" y="3367732"/>
            <a:ext cx="1446900" cy="602400"/>
          </a:xfrm>
          <a:prstGeom prst="curvedConnector2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6" name="Google Shape;546;p15"/>
          <p:cNvCxnSpPr>
            <a:stCxn id="535" idx="0"/>
            <a:endCxn id="531" idx="1"/>
          </p:cNvCxnSpPr>
          <p:nvPr/>
        </p:nvCxnSpPr>
        <p:spPr>
          <a:xfrm rot="-5400000">
            <a:off x="2943201" y="2087533"/>
            <a:ext cx="754800" cy="1189800"/>
          </a:xfrm>
          <a:prstGeom prst="curvedConnector2">
            <a:avLst/>
          </a:prstGeom>
          <a:noFill/>
          <a:ln cap="flat" cmpd="sng" w="19050">
            <a:solidFill>
              <a:srgbClr val="0761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7" name="Google Shape;547;p15"/>
          <p:cNvCxnSpPr>
            <a:stCxn id="535" idx="0"/>
            <a:endCxn id="527" idx="1"/>
          </p:cNvCxnSpPr>
          <p:nvPr/>
        </p:nvCxnSpPr>
        <p:spPr>
          <a:xfrm rot="-5400000">
            <a:off x="2721051" y="1823683"/>
            <a:ext cx="1240800" cy="1231500"/>
          </a:xfrm>
          <a:prstGeom prst="curvedConnector2">
            <a:avLst/>
          </a:prstGeom>
          <a:noFill/>
          <a:ln cap="flat" cmpd="sng" w="19050">
            <a:solidFill>
              <a:srgbClr val="0761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8" name="Google Shape;548;p15"/>
          <p:cNvCxnSpPr>
            <a:stCxn id="537" idx="1"/>
            <a:endCxn id="534" idx="2"/>
          </p:cNvCxnSpPr>
          <p:nvPr/>
        </p:nvCxnSpPr>
        <p:spPr>
          <a:xfrm rot="10800000">
            <a:off x="764783" y="3130327"/>
            <a:ext cx="3176700" cy="12810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49" name="Google Shape;549;p15"/>
          <p:cNvCxnSpPr>
            <a:stCxn id="533" idx="3"/>
            <a:endCxn id="535" idx="2"/>
          </p:cNvCxnSpPr>
          <p:nvPr/>
        </p:nvCxnSpPr>
        <p:spPr>
          <a:xfrm flipH="1" rot="10800000">
            <a:off x="1776052" y="3367709"/>
            <a:ext cx="949500" cy="910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0" name="Google Shape;550;p15"/>
          <p:cNvCxnSpPr>
            <a:stCxn id="529" idx="1"/>
            <a:endCxn id="531" idx="1"/>
          </p:cNvCxnSpPr>
          <p:nvPr/>
        </p:nvCxnSpPr>
        <p:spPr>
          <a:xfrm rot="10800000">
            <a:off x="3915537" y="2305132"/>
            <a:ext cx="257100" cy="1665000"/>
          </a:xfrm>
          <a:prstGeom prst="curvedConnector3">
            <a:avLst>
              <a:gd fmla="val 188972" name="adj1"/>
            </a:avLst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1" name="Google Shape;551;p15"/>
          <p:cNvCxnSpPr>
            <a:stCxn id="532" idx="0"/>
            <a:endCxn id="531" idx="1"/>
          </p:cNvCxnSpPr>
          <p:nvPr/>
        </p:nvCxnSpPr>
        <p:spPr>
          <a:xfrm rot="-5400000">
            <a:off x="2845764" y="1374817"/>
            <a:ext cx="139200" cy="19998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cxnSp>
        <p:nvCxnSpPr>
          <p:cNvPr id="552" name="Google Shape;552;p15"/>
          <p:cNvCxnSpPr>
            <a:stCxn id="534" idx="0"/>
            <a:endCxn id="532" idx="1"/>
          </p:cNvCxnSpPr>
          <p:nvPr/>
        </p:nvCxnSpPr>
        <p:spPr>
          <a:xfrm rot="-5400000">
            <a:off x="961191" y="2401585"/>
            <a:ext cx="224400" cy="6174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cxnSp>
        <p:nvCxnSpPr>
          <p:cNvPr id="553" name="Google Shape;553;p15"/>
          <p:cNvCxnSpPr>
            <a:stCxn id="531" idx="3"/>
            <a:endCxn id="528" idx="0"/>
          </p:cNvCxnSpPr>
          <p:nvPr/>
        </p:nvCxnSpPr>
        <p:spPr>
          <a:xfrm>
            <a:off x="5516167" y="2305178"/>
            <a:ext cx="2484900" cy="5391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4" name="Google Shape;554;p15"/>
          <p:cNvCxnSpPr>
            <a:stCxn id="532" idx="0"/>
            <a:endCxn id="527" idx="1"/>
          </p:cNvCxnSpPr>
          <p:nvPr/>
        </p:nvCxnSpPr>
        <p:spPr>
          <a:xfrm rot="-5400000">
            <a:off x="2623764" y="1110817"/>
            <a:ext cx="625200" cy="2041800"/>
          </a:xfrm>
          <a:prstGeom prst="curvedConnector2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cxnSp>
        <p:nvCxnSpPr>
          <p:cNvPr id="555" name="Google Shape;555;p15"/>
          <p:cNvCxnSpPr/>
          <p:nvPr/>
        </p:nvCxnSpPr>
        <p:spPr>
          <a:xfrm>
            <a:off x="389128" y="4850601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6" name="Google Shape;55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Soluzioni circolari per Synthos</a:t>
            </a:r>
            <a:br>
              <a:rPr lang="en-GB"/>
            </a:br>
            <a:endParaRPr/>
          </a:p>
        </p:txBody>
      </p:sp>
      <p:sp>
        <p:nvSpPr>
          <p:cNvPr id="557" name="Google Shape;557;p15"/>
          <p:cNvSpPr txBox="1"/>
          <p:nvPr/>
        </p:nvSpPr>
        <p:spPr>
          <a:xfrm>
            <a:off x="924571" y="4635511"/>
            <a:ext cx="20296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attualmente in fase di implementazione da parte di Synthos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8" name="Google Shape;558;p15"/>
          <p:cNvCxnSpPr/>
          <p:nvPr/>
        </p:nvCxnSpPr>
        <p:spPr>
          <a:xfrm>
            <a:off x="2851180" y="4850804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lgDashDot"/>
            <a:round/>
            <a:headEnd len="sm" w="sm" type="none"/>
            <a:tailEnd len="med" w="med" type="triangle"/>
          </a:ln>
        </p:spPr>
      </p:cxnSp>
      <p:sp>
        <p:nvSpPr>
          <p:cNvPr id="559" name="Google Shape;559;p15"/>
          <p:cNvSpPr txBox="1"/>
          <p:nvPr/>
        </p:nvSpPr>
        <p:spPr>
          <a:xfrm>
            <a:off x="3460780" y="4644139"/>
            <a:ext cx="252170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 medio termine per Synthos,</a:t>
            </a:r>
            <a:b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possibile da implementare nel prossimo futuro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0" name="Google Shape;560;p15"/>
          <p:cNvCxnSpPr/>
          <p:nvPr/>
        </p:nvCxnSpPr>
        <p:spPr>
          <a:xfrm>
            <a:off x="5970869" y="4850804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561" name="Google Shape;561;p15"/>
          <p:cNvSpPr txBox="1"/>
          <p:nvPr/>
        </p:nvSpPr>
        <p:spPr>
          <a:xfrm>
            <a:off x="6616332" y="4639123"/>
            <a:ext cx="24742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 a lungo termine per Synthos,</a:t>
            </a:r>
            <a:b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novità per Synthos</a:t>
            </a:r>
            <a:b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az zawierający ściana, osoba, kobieta, wewnątrz&#10;&#10;Opis wygenerowany automatycznie" id="567" name="Google Shape;567;p16"/>
          <p:cNvPicPr preferRelativeResize="0"/>
          <p:nvPr/>
        </p:nvPicPr>
        <p:blipFill rotWithShape="1">
          <a:blip r:embed="rId3">
            <a:alphaModFix/>
          </a:blip>
          <a:srcRect b="2210" l="0" r="3" t="0"/>
          <a:stretch/>
        </p:blipFill>
        <p:spPr>
          <a:xfrm>
            <a:off x="6076102" y="-16216"/>
            <a:ext cx="3028933" cy="3953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osoba, ściana, odzież, pozujący&#10;&#10;Opis wygenerowany automatycznie" id="568" name="Google Shape;568;p16"/>
          <p:cNvPicPr preferRelativeResize="0"/>
          <p:nvPr/>
        </p:nvPicPr>
        <p:blipFill rotWithShape="1">
          <a:blip r:embed="rId4">
            <a:alphaModFix/>
          </a:blip>
          <a:srcRect b="2" l="14998" r="7481" t="0"/>
          <a:stretch/>
        </p:blipFill>
        <p:spPr>
          <a:xfrm>
            <a:off x="20758" y="-11824"/>
            <a:ext cx="3057525" cy="3953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osoba, mężczyzna, wewnątrz&#10;&#10;Opis wygenerowany automatycznie" id="569" name="Google Shape;569;p16"/>
          <p:cNvPicPr preferRelativeResize="0"/>
          <p:nvPr/>
        </p:nvPicPr>
        <p:blipFill rotWithShape="1">
          <a:blip r:embed="rId5">
            <a:alphaModFix/>
          </a:blip>
          <a:srcRect b="5271" l="0" r="-2" t="0"/>
          <a:stretch/>
        </p:blipFill>
        <p:spPr>
          <a:xfrm>
            <a:off x="3053616" y="-11262"/>
            <a:ext cx="3057525" cy="3953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6"/>
          <p:cNvSpPr/>
          <p:nvPr/>
        </p:nvSpPr>
        <p:spPr>
          <a:xfrm flipH="1">
            <a:off x="1" y="3945543"/>
            <a:ext cx="9143999" cy="11968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34000">
                <a:srgbClr val="000000">
                  <a:alpha val="95686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6"/>
          <p:cNvSpPr/>
          <p:nvPr/>
        </p:nvSpPr>
        <p:spPr>
          <a:xfrm flipH="1">
            <a:off x="0" y="3946668"/>
            <a:ext cx="6086474" cy="1195707"/>
          </a:xfrm>
          <a:prstGeom prst="rect">
            <a:avLst/>
          </a:prstGeom>
          <a:gradFill>
            <a:gsLst>
              <a:gs pos="0">
                <a:srgbClr val="2F5496">
                  <a:alpha val="58823"/>
                </a:srgbClr>
              </a:gs>
              <a:gs pos="28000">
                <a:srgbClr val="2F5496">
                  <a:alpha val="58823"/>
                </a:srgbClr>
              </a:gs>
              <a:gs pos="100000">
                <a:srgbClr val="000000">
                  <a:alpha val="69803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6"/>
          <p:cNvSpPr/>
          <p:nvPr/>
        </p:nvSpPr>
        <p:spPr>
          <a:xfrm flipH="1">
            <a:off x="-3477" y="3946669"/>
            <a:ext cx="9147477" cy="1195706"/>
          </a:xfrm>
          <a:prstGeom prst="rect">
            <a:avLst/>
          </a:prstGeom>
          <a:gradFill>
            <a:gsLst>
              <a:gs pos="0">
                <a:srgbClr val="000000">
                  <a:alpha val="71764"/>
                </a:srgbClr>
              </a:gs>
              <a:gs pos="100000">
                <a:srgbClr val="4472C4">
                  <a:alpha val="23921"/>
                </a:srgbClr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6"/>
          <p:cNvSpPr/>
          <p:nvPr/>
        </p:nvSpPr>
        <p:spPr>
          <a:xfrm flipH="1">
            <a:off x="6086472" y="3946668"/>
            <a:ext cx="3057522" cy="1195706"/>
          </a:xfrm>
          <a:prstGeom prst="rect">
            <a:avLst/>
          </a:prstGeom>
          <a:gradFill>
            <a:gsLst>
              <a:gs pos="0">
                <a:srgbClr val="000000">
                  <a:alpha val="61960"/>
                </a:srgbClr>
              </a:gs>
              <a:gs pos="19000">
                <a:srgbClr val="000000">
                  <a:alpha val="61960"/>
                </a:srgbClr>
              </a:gs>
              <a:gs pos="100000">
                <a:srgbClr val="2F5496">
                  <a:alpha val="43921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6"/>
          <p:cNvSpPr/>
          <p:nvPr/>
        </p:nvSpPr>
        <p:spPr>
          <a:xfrm rot="-5400000">
            <a:off x="3968288" y="-30517"/>
            <a:ext cx="1195706" cy="91440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6000">
                <a:srgbClr val="4472C4">
                  <a:alpha val="0"/>
                </a:srgbClr>
              </a:gs>
              <a:gs pos="99000">
                <a:srgbClr val="000000">
                  <a:alpha val="69803"/>
                </a:srgbClr>
              </a:gs>
              <a:gs pos="100000">
                <a:srgbClr val="000000">
                  <a:alpha val="69803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6"/>
          <p:cNvSpPr/>
          <p:nvPr/>
        </p:nvSpPr>
        <p:spPr>
          <a:xfrm flipH="1">
            <a:off x="-198" y="3961654"/>
            <a:ext cx="9144198" cy="864986"/>
          </a:xfrm>
          <a:prstGeom prst="rect">
            <a:avLst/>
          </a:prstGeom>
          <a:gradFill>
            <a:gsLst>
              <a:gs pos="0">
                <a:srgbClr val="2F5496">
                  <a:alpha val="10980"/>
                </a:srgbClr>
              </a:gs>
              <a:gs pos="28000">
                <a:srgbClr val="2F5496">
                  <a:alpha val="10980"/>
                </a:srgbClr>
              </a:gs>
              <a:gs pos="100000">
                <a:srgbClr val="4472C4">
                  <a:alpha val="25882"/>
                </a:srgbClr>
              </a:gs>
            </a:gsLst>
            <a:lin ang="12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6"/>
          <p:cNvSpPr txBox="1"/>
          <p:nvPr>
            <p:ph type="title"/>
          </p:nvPr>
        </p:nvSpPr>
        <p:spPr>
          <a:xfrm>
            <a:off x="524784" y="4191000"/>
            <a:ext cx="5150458" cy="690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3703"/>
              <a:buFont typeface="Nunito SemiBold"/>
              <a:buNone/>
            </a:pPr>
            <a:r>
              <a:rPr lang="en-GB" sz="30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Il nostro team</a:t>
            </a:r>
            <a:br>
              <a:rPr lang="en-GB" sz="30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</a:br>
            <a:endParaRPr sz="3000">
              <a:solidFill>
                <a:srgbClr val="FFFF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577" name="Google Shape;577;p16"/>
          <p:cNvSpPr txBox="1"/>
          <p:nvPr/>
        </p:nvSpPr>
        <p:spPr>
          <a:xfrm>
            <a:off x="19906" y="3511456"/>
            <a:ext cx="3023331" cy="348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Magdalena Zaborowska</a:t>
            </a:r>
            <a:endParaRPr sz="18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578" name="Google Shape;578;p16"/>
          <p:cNvSpPr txBox="1"/>
          <p:nvPr/>
        </p:nvSpPr>
        <p:spPr>
          <a:xfrm>
            <a:off x="2489004" y="4394147"/>
            <a:ext cx="45764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                           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6"/>
          <p:cNvSpPr txBox="1"/>
          <p:nvPr/>
        </p:nvSpPr>
        <p:spPr>
          <a:xfrm>
            <a:off x="3164293" y="3511455"/>
            <a:ext cx="2821873" cy="348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Wojciech Pawlikowski</a:t>
            </a:r>
            <a:endParaRPr sz="18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580" name="Google Shape;580;p16"/>
          <p:cNvSpPr txBox="1"/>
          <p:nvPr/>
        </p:nvSpPr>
        <p:spPr>
          <a:xfrm>
            <a:off x="6162112" y="3503786"/>
            <a:ext cx="2821873" cy="348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Kinga Serafin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"/>
          <p:cNvSpPr txBox="1"/>
          <p:nvPr>
            <p:ph type="title"/>
          </p:nvPr>
        </p:nvSpPr>
        <p:spPr>
          <a:xfrm>
            <a:off x="359074" y="197747"/>
            <a:ext cx="3464035" cy="622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 SemiBold"/>
              <a:buNone/>
            </a:pPr>
            <a:r>
              <a:rPr lang="en-GB">
                <a:latin typeface="Nunito SemiBold"/>
                <a:ea typeface="Nunito SemiBold"/>
                <a:cs typeface="Nunito SemiBold"/>
                <a:sym typeface="Nunito SemiBold"/>
              </a:rPr>
              <a:t>Metodologia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8" name="Google Shape;318;p2"/>
          <p:cNvSpPr txBox="1"/>
          <p:nvPr>
            <p:ph idx="1" type="body"/>
          </p:nvPr>
        </p:nvSpPr>
        <p:spPr>
          <a:xfrm>
            <a:off x="143795" y="703868"/>
            <a:ext cx="5754982" cy="2947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latin typeface="Nunito"/>
                <a:ea typeface="Nunito"/>
                <a:cs typeface="Nunito"/>
                <a:sym typeface="Nunito"/>
              </a:rPr>
              <a:t>L'aumento della domanda di prodotti biologici è guidato da una serie di fattori, tra cui, naturalmente, la "tendenza verde". I consumatori, tuttavia, sono riluttanti a rinunciare alle loro vecchie abitudini. </a:t>
            </a:r>
            <a:br>
              <a:rPr lang="en-GB" sz="1600">
                <a:latin typeface="Nunito"/>
                <a:ea typeface="Nunito"/>
                <a:cs typeface="Nunito"/>
                <a:sym typeface="Nunito"/>
              </a:rPr>
            </a:br>
            <a:r>
              <a:rPr lang="en-GB" sz="1600">
                <a:latin typeface="Nunito"/>
                <a:ea typeface="Nunito"/>
                <a:cs typeface="Nunito"/>
                <a:sym typeface="Nunito"/>
              </a:rPr>
              <a:t>I bicchieri usa e getta sono stati selezionati come argomento di ricerca a causa del loro enorme uso in tutto il mondo. I contenitori per bere sono fabbricati con un'ampia varietà di materie prime, incluso il polistirolo. </a:t>
            </a:r>
            <a:br>
              <a:rPr lang="en-GB" sz="1600">
                <a:latin typeface="Nunito"/>
                <a:ea typeface="Nunito"/>
                <a:cs typeface="Nunito"/>
                <a:sym typeface="Nunito"/>
              </a:rPr>
            </a:br>
            <a:r>
              <a:rPr lang="en-GB" sz="1600">
                <a:latin typeface="Nunito"/>
                <a:ea typeface="Nunito"/>
                <a:cs typeface="Nunito"/>
                <a:sym typeface="Nunito"/>
              </a:rPr>
              <a:t> Attualmente - nessun polistirene biodegradabile sul mercato</a:t>
            </a:r>
            <a:br>
              <a:rPr lang="en-GB" sz="1600">
                <a:latin typeface="Nunito"/>
                <a:ea typeface="Nunito"/>
                <a:cs typeface="Nunito"/>
                <a:sym typeface="Nunito"/>
              </a:rPr>
            </a:br>
            <a:r>
              <a:rPr lang="en-GB" sz="1600">
                <a:latin typeface="Nunito"/>
                <a:ea typeface="Nunito"/>
                <a:cs typeface="Nunito"/>
                <a:sym typeface="Nunito"/>
              </a:rPr>
              <a:t>=&gt; ci siamo concentrati sulla selezione della migliore alternativa tra i biopolimeri esistenti. 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Obraz zawierający kubek, stół, wewnątrz, zastawa stołowa&#10;&#10;Opis wygenerowany automatycznie" id="319" name="Google Shape;319;p2"/>
          <p:cNvPicPr preferRelativeResize="0"/>
          <p:nvPr/>
        </p:nvPicPr>
        <p:blipFill rotWithShape="1">
          <a:blip r:embed="rId3">
            <a:alphaModFix/>
          </a:blip>
          <a:srcRect b="0" l="18946" r="23016" t="0"/>
          <a:stretch/>
        </p:blipFill>
        <p:spPr>
          <a:xfrm>
            <a:off x="5736784" y="0"/>
            <a:ext cx="4472089" cy="514349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20" name="Google Shape;320;p2"/>
          <p:cNvSpPr txBox="1"/>
          <p:nvPr/>
        </p:nvSpPr>
        <p:spPr>
          <a:xfrm>
            <a:off x="2368260" y="3845995"/>
            <a:ext cx="2059972" cy="36933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/>
          </a:p>
        </p:txBody>
      </p:sp>
      <p:sp>
        <p:nvSpPr>
          <p:cNvPr id="321" name="Google Shape;321;p2"/>
          <p:cNvSpPr txBox="1"/>
          <p:nvPr/>
        </p:nvSpPr>
        <p:spPr>
          <a:xfrm>
            <a:off x="3490687" y="4562545"/>
            <a:ext cx="2576284" cy="36933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Mappatura dei prodotti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"/>
          <p:cNvSpPr txBox="1"/>
          <p:nvPr/>
        </p:nvSpPr>
        <p:spPr>
          <a:xfrm>
            <a:off x="5131662" y="3820163"/>
            <a:ext cx="2059972" cy="36933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SWOT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"/>
          <p:cNvSpPr txBox="1"/>
          <p:nvPr/>
        </p:nvSpPr>
        <p:spPr>
          <a:xfrm>
            <a:off x="307050" y="4556574"/>
            <a:ext cx="2675635" cy="36933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Revisione della letteratura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"/>
          <p:cNvSpPr txBox="1"/>
          <p:nvPr>
            <p:ph idx="1" type="body"/>
          </p:nvPr>
        </p:nvSpPr>
        <p:spPr>
          <a:xfrm>
            <a:off x="405427" y="283439"/>
            <a:ext cx="6230077" cy="3677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In Europa, gli imballaggi in plastica costituiscono il 60% del totale dei rifiuti di plastica generati</a:t>
            </a:r>
            <a:br>
              <a:rPr lang="en-GB"/>
            </a:b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I polimeri chiave più comunemente applicati negli imballaggi in plastica:</a:t>
            </a:r>
            <a:br>
              <a:rPr lang="en-GB"/>
            </a:br>
            <a:endParaRPr/>
          </a:p>
        </p:txBody>
      </p:sp>
      <p:pic>
        <p:nvPicPr>
          <p:cNvPr id="329" name="Google Shape;3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4938" y="145641"/>
            <a:ext cx="2425147" cy="49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591" y="2057966"/>
            <a:ext cx="5001546" cy="2848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"/>
          <p:cNvSpPr txBox="1"/>
          <p:nvPr/>
        </p:nvSpPr>
        <p:spPr>
          <a:xfrm rot="-5400000">
            <a:off x="-99553" y="2708812"/>
            <a:ext cx="16462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Azioni  [%]</a:t>
            </a:r>
            <a:endParaRPr/>
          </a:p>
        </p:txBody>
      </p:sp>
      <p:sp>
        <p:nvSpPr>
          <p:cNvPr id="332" name="Google Shape;332;p3"/>
          <p:cNvSpPr txBox="1"/>
          <p:nvPr/>
        </p:nvSpPr>
        <p:spPr>
          <a:xfrm rot="-5400000">
            <a:off x="2804035" y="2579763"/>
            <a:ext cx="16462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Azioni [%]</a:t>
            </a:r>
            <a:endParaRPr/>
          </a:p>
        </p:txBody>
      </p:sp>
      <p:sp>
        <p:nvSpPr>
          <p:cNvPr id="333" name="Google Shape;333;p3"/>
          <p:cNvSpPr txBox="1"/>
          <p:nvPr/>
        </p:nvSpPr>
        <p:spPr>
          <a:xfrm>
            <a:off x="2027750" y="2053246"/>
            <a:ext cx="874571" cy="378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BBA9"/>
              </a:buClr>
              <a:buSzPts val="1800"/>
              <a:buFont typeface="Arial"/>
              <a:buNone/>
            </a:pPr>
            <a:r>
              <a:rPr b="1" i="0" lang="en-GB" sz="1800">
                <a:solidFill>
                  <a:srgbClr val="14BBA9"/>
                </a:solidFill>
                <a:latin typeface="Calibri"/>
                <a:ea typeface="Calibri"/>
                <a:cs typeface="Calibri"/>
                <a:sym typeface="Calibri"/>
              </a:rPr>
              <a:t>Mondo</a:t>
            </a:r>
            <a:endParaRPr/>
          </a:p>
        </p:txBody>
      </p:sp>
      <p:sp>
        <p:nvSpPr>
          <p:cNvPr id="334" name="Google Shape;334;p3"/>
          <p:cNvSpPr txBox="1"/>
          <p:nvPr/>
        </p:nvSpPr>
        <p:spPr>
          <a:xfrm>
            <a:off x="4903686" y="2053246"/>
            <a:ext cx="1022054" cy="44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BBA9"/>
              </a:buClr>
              <a:buSzPts val="1800"/>
              <a:buFont typeface="Arial"/>
              <a:buNone/>
            </a:pPr>
            <a:r>
              <a:rPr b="1" i="0" lang="en-GB" sz="1800">
                <a:solidFill>
                  <a:srgbClr val="14BBA9"/>
                </a:solidFill>
                <a:latin typeface="Calibri"/>
                <a:ea typeface="Calibri"/>
                <a:cs typeface="Calibri"/>
                <a:sym typeface="Calibri"/>
              </a:rPr>
              <a:t>Europa</a:t>
            </a:r>
            <a:endParaRPr b="0" i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"/>
          <p:cNvSpPr/>
          <p:nvPr/>
        </p:nvSpPr>
        <p:spPr>
          <a:xfrm>
            <a:off x="2108220" y="3567111"/>
            <a:ext cx="277000" cy="96784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"/>
          <p:cNvSpPr txBox="1"/>
          <p:nvPr/>
        </p:nvSpPr>
        <p:spPr>
          <a:xfrm rot="-2558420">
            <a:off x="4385894" y="4606061"/>
            <a:ext cx="816832" cy="1763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Altri termoplastici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"/>
          <p:cNvSpPr txBox="1"/>
          <p:nvPr/>
        </p:nvSpPr>
        <p:spPr>
          <a:xfrm rot="-2558420">
            <a:off x="4790795" y="4541547"/>
            <a:ext cx="816832" cy="1763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Altre plastiche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"/>
          <p:cNvSpPr/>
          <p:nvPr/>
        </p:nvSpPr>
        <p:spPr>
          <a:xfrm>
            <a:off x="5432678" y="3541407"/>
            <a:ext cx="355278" cy="1183914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"/>
          <p:cNvSpPr txBox="1"/>
          <p:nvPr>
            <p:ph idx="1" type="body"/>
          </p:nvPr>
        </p:nvSpPr>
        <p:spPr>
          <a:xfrm>
            <a:off x="175853" y="4307306"/>
            <a:ext cx="6010405" cy="593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Fig. Capacità di produzione globale di bioplastica (basata su https://www.european-bioplastics.org/market/)</a:t>
            </a:r>
            <a:endParaRPr sz="1400"/>
          </a:p>
        </p:txBody>
      </p:sp>
      <p:pic>
        <p:nvPicPr>
          <p:cNvPr id="344" name="Google Shape;344;p4"/>
          <p:cNvPicPr preferRelativeResize="0"/>
          <p:nvPr/>
        </p:nvPicPr>
        <p:blipFill rotWithShape="1">
          <a:blip r:embed="rId3">
            <a:alphaModFix/>
          </a:blip>
          <a:srcRect b="0" l="0" r="0" t="12160"/>
          <a:stretch/>
        </p:blipFill>
        <p:spPr>
          <a:xfrm>
            <a:off x="2679" y="802966"/>
            <a:ext cx="4680202" cy="297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"/>
          <p:cNvPicPr preferRelativeResize="0"/>
          <p:nvPr/>
        </p:nvPicPr>
        <p:blipFill rotWithShape="1">
          <a:blip r:embed="rId4">
            <a:alphaModFix/>
          </a:blip>
          <a:srcRect b="0" l="0" r="-394" t="2597"/>
          <a:stretch/>
        </p:blipFill>
        <p:spPr>
          <a:xfrm>
            <a:off x="4419334" y="303489"/>
            <a:ext cx="4673378" cy="40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"/>
          <p:cNvSpPr/>
          <p:nvPr/>
        </p:nvSpPr>
        <p:spPr>
          <a:xfrm rot="-3134128">
            <a:off x="5070061" y="2980098"/>
            <a:ext cx="519033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Elettrico 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Elettronica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"/>
          <p:cNvSpPr/>
          <p:nvPr/>
        </p:nvSpPr>
        <p:spPr>
          <a:xfrm rot="-3134128">
            <a:off x="5473833" y="3011564"/>
            <a:ext cx="519033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Edilizia 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Costruzione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"/>
          <p:cNvSpPr/>
          <p:nvPr/>
        </p:nvSpPr>
        <p:spPr>
          <a:xfrm rot="-3134128">
            <a:off x="5882428" y="2973070"/>
            <a:ext cx="519033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Coating e adesivi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"/>
          <p:cNvSpPr/>
          <p:nvPr/>
        </p:nvSpPr>
        <p:spPr>
          <a:xfrm rot="-3134128">
            <a:off x="6169011" y="3023395"/>
            <a:ext cx="642371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e trasporti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"/>
          <p:cNvSpPr/>
          <p:nvPr/>
        </p:nvSpPr>
        <p:spPr>
          <a:xfrm rot="-3134128">
            <a:off x="6564827" y="3031530"/>
            <a:ext cx="667247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Agricoltura  e ortocoltura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"/>
          <p:cNvSpPr/>
          <p:nvPr/>
        </p:nvSpPr>
        <p:spPr>
          <a:xfrm rot="-3134128">
            <a:off x="6785857" y="3089799"/>
            <a:ext cx="871124" cy="309866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b="0" i="0" lang="en-GB"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Fibre (es. inclusi tessuto e non-tessuto</a:t>
            </a:r>
            <a:endParaRPr b="0" i="0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"/>
          <p:cNvSpPr/>
          <p:nvPr/>
        </p:nvSpPr>
        <p:spPr>
          <a:xfrm rot="-3134128">
            <a:off x="7320743" y="3028356"/>
            <a:ext cx="641126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Beni di consumo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"/>
          <p:cNvSpPr/>
          <p:nvPr/>
        </p:nvSpPr>
        <p:spPr>
          <a:xfrm rot="-3134128">
            <a:off x="7764923" y="3021205"/>
            <a:ext cx="641126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Imballaggio rigido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"/>
          <p:cNvSpPr/>
          <p:nvPr/>
        </p:nvSpPr>
        <p:spPr>
          <a:xfrm rot="-3134128">
            <a:off x="8091745" y="3059108"/>
            <a:ext cx="732740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Imballaggio flessibile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"/>
          <p:cNvSpPr/>
          <p:nvPr/>
        </p:nvSpPr>
        <p:spPr>
          <a:xfrm>
            <a:off x="4616450" y="3614138"/>
            <a:ext cx="1383072" cy="271308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Bio-based / non biodegradabile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"/>
          <p:cNvSpPr/>
          <p:nvPr/>
        </p:nvSpPr>
        <p:spPr>
          <a:xfrm>
            <a:off x="6953250" y="3629075"/>
            <a:ext cx="710106" cy="109734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Biodegradabile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"/>
          <p:cNvSpPr/>
          <p:nvPr/>
        </p:nvSpPr>
        <p:spPr>
          <a:xfrm>
            <a:off x="7782622" y="4184650"/>
            <a:ext cx="720028" cy="122656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 di cellulosa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"/>
          <p:cNvSpPr/>
          <p:nvPr/>
        </p:nvSpPr>
        <p:spPr>
          <a:xfrm>
            <a:off x="7782622" y="4056358"/>
            <a:ext cx="866078" cy="121141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 a base amido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"/>
          <p:cNvSpPr/>
          <p:nvPr/>
        </p:nvSpPr>
        <p:spPr>
          <a:xfrm>
            <a:off x="7776272" y="4302353"/>
            <a:ext cx="299432" cy="121141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Altro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"/>
          <p:cNvSpPr/>
          <p:nvPr/>
        </p:nvSpPr>
        <p:spPr>
          <a:xfrm>
            <a:off x="6123908" y="4188200"/>
            <a:ext cx="299432" cy="121141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Altro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"/>
          <p:cNvSpPr/>
          <p:nvPr/>
        </p:nvSpPr>
        <p:spPr>
          <a:xfrm>
            <a:off x="731731" y="3592299"/>
            <a:ext cx="1080000" cy="106225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b="0" i="0" lang="en-GB" sz="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Bio-based / non biodegradabile</a:t>
            </a:r>
            <a:endParaRPr b="0" i="0" sz="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"/>
          <p:cNvSpPr/>
          <p:nvPr/>
        </p:nvSpPr>
        <p:spPr>
          <a:xfrm>
            <a:off x="1932788" y="3589241"/>
            <a:ext cx="576000" cy="106225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b="0" i="0" lang="en-GB" sz="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Biodegradabile</a:t>
            </a:r>
            <a:endParaRPr b="0" i="0" sz="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"/>
          <p:cNvSpPr/>
          <p:nvPr/>
        </p:nvSpPr>
        <p:spPr>
          <a:xfrm>
            <a:off x="2728514" y="3589241"/>
            <a:ext cx="396000" cy="106225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b="0" i="0" lang="en-GB" sz="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Previsioni</a:t>
            </a:r>
            <a:endParaRPr b="0" i="0" sz="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"/>
          <p:cNvSpPr/>
          <p:nvPr/>
        </p:nvSpPr>
        <p:spPr>
          <a:xfrm>
            <a:off x="3231857" y="3587900"/>
            <a:ext cx="576000" cy="106225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b="0" i="0" lang="en-GB" sz="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Capacità totale</a:t>
            </a:r>
            <a:endParaRPr b="0" i="0" sz="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"/>
          <p:cNvSpPr/>
          <p:nvPr/>
        </p:nvSpPr>
        <p:spPr>
          <a:xfrm rot="-3894548">
            <a:off x="4860748" y="2956367"/>
            <a:ext cx="299432" cy="121141"/>
          </a:xfrm>
          <a:prstGeom prst="roundRect">
            <a:avLst>
              <a:gd fmla="val 93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Altro</a:t>
            </a:r>
            <a:endParaRPr b="0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"/>
          <p:cNvSpPr txBox="1"/>
          <p:nvPr>
            <p:ph type="title"/>
          </p:nvPr>
        </p:nvSpPr>
        <p:spPr>
          <a:xfrm>
            <a:off x="3724072" y="471951"/>
            <a:ext cx="4939868" cy="964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unito SemiBold"/>
              <a:buNone/>
            </a:pPr>
            <a:r>
              <a:rPr lang="en-GB" sz="3100">
                <a:latin typeface="Nunito SemiBold"/>
                <a:ea typeface="Nunito SemiBold"/>
                <a:cs typeface="Nunito SemiBold"/>
                <a:sym typeface="Nunito SemiBold"/>
              </a:rPr>
              <a:t>Synthos. Strategia verde per la plastica</a:t>
            </a:r>
            <a:endParaRPr sz="31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descr="Leaf on test tubes" id="371" name="Google Shape;371;p5"/>
          <p:cNvPicPr preferRelativeResize="0"/>
          <p:nvPr/>
        </p:nvPicPr>
        <p:blipFill rotWithShape="1">
          <a:blip r:embed="rId3">
            <a:alphaModFix/>
          </a:blip>
          <a:srcRect b="0" l="46084" r="8798" t="0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5"/>
          <p:cNvCxnSpPr/>
          <p:nvPr/>
        </p:nvCxnSpPr>
        <p:spPr>
          <a:xfrm>
            <a:off x="3810700" y="1586337"/>
            <a:ext cx="4732020" cy="0"/>
          </a:xfrm>
          <a:prstGeom prst="straightConnector1">
            <a:avLst/>
          </a:prstGeom>
          <a:noFill/>
          <a:ln cap="flat" cmpd="sng" w="19050">
            <a:solidFill>
              <a:srgbClr val="83D6E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73" name="Google Shape;373;p5"/>
          <p:cNvGrpSpPr/>
          <p:nvPr/>
        </p:nvGrpSpPr>
        <p:grpSpPr>
          <a:xfrm>
            <a:off x="3618523" y="1828800"/>
            <a:ext cx="5150985" cy="2839063"/>
            <a:chOff x="0" y="0"/>
            <a:chExt cx="5150985" cy="2839063"/>
          </a:xfrm>
        </p:grpSpPr>
        <p:sp>
          <p:nvSpPr>
            <p:cNvPr id="374" name="Google Shape;374;p5"/>
            <p:cNvSpPr/>
            <p:nvPr/>
          </p:nvSpPr>
          <p:spPr>
            <a:xfrm>
              <a:off x="0" y="0"/>
              <a:ext cx="4120788" cy="6245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18294" y="18294"/>
              <a:ext cx="3394024" cy="58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Nunito SemiBold"/>
                <a:buNone/>
              </a:pPr>
              <a:r>
                <a:rPr lang="en-GB" sz="2300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MATERIE PRIME VERDI</a:t>
              </a:r>
              <a:endParaRPr sz="23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45116" y="738156"/>
              <a:ext cx="4120788" cy="6245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 txBox="1"/>
            <p:nvPr/>
          </p:nvSpPr>
          <p:spPr>
            <a:xfrm>
              <a:off x="363410" y="756450"/>
              <a:ext cx="3333098" cy="58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Nunito SemiBold"/>
                <a:buNone/>
              </a:pPr>
              <a:r>
                <a:rPr lang="en-GB" sz="2300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PRODUZIONE VERDE </a:t>
              </a:r>
              <a:endParaRPr sz="23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685081" y="1476313"/>
              <a:ext cx="4120788" cy="6245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 txBox="1"/>
            <p:nvPr/>
          </p:nvSpPr>
          <p:spPr>
            <a:xfrm>
              <a:off x="703377" y="1494600"/>
              <a:ext cx="4120800" cy="58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Nunito SemiBold"/>
                <a:buNone/>
              </a:pPr>
              <a:r>
                <a:rPr lang="en-GB" sz="2300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MATERIE PRIME RICICLATE</a:t>
              </a:r>
              <a:endParaRPr sz="23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030197" y="2214469"/>
              <a:ext cx="4120788" cy="6245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 txBox="1"/>
            <p:nvPr/>
          </p:nvSpPr>
          <p:spPr>
            <a:xfrm>
              <a:off x="1048491" y="2232763"/>
              <a:ext cx="3333098" cy="58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Nunito SemiBold"/>
                <a:buNone/>
              </a:pPr>
              <a:r>
                <a:rPr lang="en-GB" sz="2300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DESIGN SOSTENIBILE</a:t>
              </a:r>
              <a:endParaRPr sz="23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360259" y="336965"/>
              <a:ext cx="405986" cy="40598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 txBox="1"/>
            <p:nvPr/>
          </p:nvSpPr>
          <p:spPr>
            <a:xfrm>
              <a:off x="4451606" y="336965"/>
              <a:ext cx="223292" cy="305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595702" y="938633"/>
              <a:ext cx="405986" cy="40598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 txBox="1"/>
            <p:nvPr/>
          </p:nvSpPr>
          <p:spPr>
            <a:xfrm>
              <a:off x="4687049" y="938633"/>
              <a:ext cx="223292" cy="305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86626" y="2186127"/>
              <a:ext cx="405986" cy="40598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 txBox="1"/>
            <p:nvPr/>
          </p:nvSpPr>
          <p:spPr>
            <a:xfrm>
              <a:off x="177973" y="2186127"/>
              <a:ext cx="223292" cy="30550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az zawierający zielony&#10;&#10;Opis wygenerowany automatycznie" id="393" name="Google Shape;393;p6"/>
          <p:cNvPicPr preferRelativeResize="0"/>
          <p:nvPr/>
        </p:nvPicPr>
        <p:blipFill rotWithShape="1">
          <a:blip r:embed="rId3">
            <a:alphaModFix/>
          </a:blip>
          <a:srcRect b="16108" l="0" r="0" t="8892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"/>
          <p:cNvSpPr/>
          <p:nvPr/>
        </p:nvSpPr>
        <p:spPr>
          <a:xfrm>
            <a:off x="519090" y="629651"/>
            <a:ext cx="5086201" cy="3770512"/>
          </a:xfrm>
          <a:custGeom>
            <a:rect b="b" l="l" r="r" t="t"/>
            <a:pathLst>
              <a:path extrusionOk="0" h="5027349" w="6781602">
                <a:moveTo>
                  <a:pt x="5796655" y="1003496"/>
                </a:moveTo>
                <a:cubicBezTo>
                  <a:pt x="5796655" y="1003496"/>
                  <a:pt x="5796655" y="1003496"/>
                  <a:pt x="6383378" y="1003496"/>
                </a:cubicBezTo>
                <a:cubicBezTo>
                  <a:pt x="6421395" y="1003496"/>
                  <a:pt x="6455609" y="1023697"/>
                  <a:pt x="6474618" y="1056522"/>
                </a:cubicBezTo>
                <a:cubicBezTo>
                  <a:pt x="6474618" y="1056522"/>
                  <a:pt x="6474618" y="1056522"/>
                  <a:pt x="6767346" y="1562802"/>
                </a:cubicBezTo>
                <a:cubicBezTo>
                  <a:pt x="6786354" y="1594366"/>
                  <a:pt x="6786354" y="1634767"/>
                  <a:pt x="6767346" y="1666330"/>
                </a:cubicBezTo>
                <a:cubicBezTo>
                  <a:pt x="6767346" y="1666330"/>
                  <a:pt x="6767346" y="1666330"/>
                  <a:pt x="6474618" y="2172610"/>
                </a:cubicBezTo>
                <a:cubicBezTo>
                  <a:pt x="6455609" y="2205437"/>
                  <a:pt x="6421395" y="2225637"/>
                  <a:pt x="6383378" y="2225637"/>
                </a:cubicBezTo>
                <a:cubicBezTo>
                  <a:pt x="6383378" y="2225637"/>
                  <a:pt x="6383378" y="2225637"/>
                  <a:pt x="5796655" y="2225637"/>
                </a:cubicBezTo>
                <a:cubicBezTo>
                  <a:pt x="5759904" y="2225637"/>
                  <a:pt x="5724423" y="2205437"/>
                  <a:pt x="5706680" y="2172610"/>
                </a:cubicBezTo>
                <a:cubicBezTo>
                  <a:pt x="5706680" y="2172610"/>
                  <a:pt x="5706680" y="2172610"/>
                  <a:pt x="5412686" y="1666330"/>
                </a:cubicBezTo>
                <a:cubicBezTo>
                  <a:pt x="5393677" y="1634767"/>
                  <a:pt x="5393677" y="1594366"/>
                  <a:pt x="5412686" y="1562802"/>
                </a:cubicBezTo>
                <a:cubicBezTo>
                  <a:pt x="5412686" y="1562802"/>
                  <a:pt x="5412686" y="1562802"/>
                  <a:pt x="5706680" y="1056522"/>
                </a:cubicBezTo>
                <a:cubicBezTo>
                  <a:pt x="5724423" y="1023697"/>
                  <a:pt x="5759904" y="1003496"/>
                  <a:pt x="5796655" y="1003496"/>
                </a:cubicBezTo>
                <a:close/>
                <a:moveTo>
                  <a:pt x="1638118" y="0"/>
                </a:moveTo>
                <a:cubicBezTo>
                  <a:pt x="1638118" y="0"/>
                  <a:pt x="1638118" y="0"/>
                  <a:pt x="4051638" y="0"/>
                </a:cubicBezTo>
                <a:cubicBezTo>
                  <a:pt x="4208022" y="0"/>
                  <a:pt x="4348769" y="83096"/>
                  <a:pt x="4426960" y="218128"/>
                </a:cubicBezTo>
                <a:cubicBezTo>
                  <a:pt x="4426960" y="218128"/>
                  <a:pt x="4426960" y="218128"/>
                  <a:pt x="5631113" y="2300740"/>
                </a:cubicBezTo>
                <a:cubicBezTo>
                  <a:pt x="5709306" y="2430577"/>
                  <a:pt x="5709306" y="2596771"/>
                  <a:pt x="5631113" y="2726611"/>
                </a:cubicBezTo>
                <a:cubicBezTo>
                  <a:pt x="5631113" y="2726611"/>
                  <a:pt x="5631113" y="2726611"/>
                  <a:pt x="5184003" y="3499898"/>
                </a:cubicBezTo>
                <a:lnTo>
                  <a:pt x="5179849" y="3507081"/>
                </a:lnTo>
                <a:lnTo>
                  <a:pt x="5161054" y="3493907"/>
                </a:lnTo>
                <a:cubicBezTo>
                  <a:pt x="5133118" y="3478526"/>
                  <a:pt x="5101988" y="3469060"/>
                  <a:pt x="5074850" y="3469060"/>
                </a:cubicBezTo>
                <a:cubicBezTo>
                  <a:pt x="5074850" y="3469060"/>
                  <a:pt x="5074850" y="3469060"/>
                  <a:pt x="4002084" y="3469060"/>
                </a:cubicBezTo>
                <a:cubicBezTo>
                  <a:pt x="3944615" y="3469060"/>
                  <a:pt x="3874374" y="3506922"/>
                  <a:pt x="3848833" y="3554248"/>
                </a:cubicBezTo>
                <a:cubicBezTo>
                  <a:pt x="3848833" y="3554248"/>
                  <a:pt x="3848833" y="3554248"/>
                  <a:pt x="3312449" y="4472382"/>
                </a:cubicBezTo>
                <a:cubicBezTo>
                  <a:pt x="3283714" y="4522863"/>
                  <a:pt x="3283714" y="4598585"/>
                  <a:pt x="3312449" y="4649068"/>
                </a:cubicBezTo>
                <a:cubicBezTo>
                  <a:pt x="3312449" y="4649068"/>
                  <a:pt x="3312449" y="4649068"/>
                  <a:pt x="3486748" y="4947416"/>
                </a:cubicBezTo>
                <a:lnTo>
                  <a:pt x="3533445" y="5027349"/>
                </a:lnTo>
                <a:lnTo>
                  <a:pt x="3462401" y="5027349"/>
                </a:lnTo>
                <a:cubicBezTo>
                  <a:pt x="3108857" y="5027349"/>
                  <a:pt x="2543189" y="5027349"/>
                  <a:pt x="1638118" y="5027349"/>
                </a:cubicBezTo>
                <a:cubicBezTo>
                  <a:pt x="1486947" y="5027349"/>
                  <a:pt x="1340989" y="4944252"/>
                  <a:pt x="1268010" y="4809219"/>
                </a:cubicBezTo>
                <a:cubicBezTo>
                  <a:pt x="1268010" y="4809219"/>
                  <a:pt x="1268010" y="4809219"/>
                  <a:pt x="58645" y="2726611"/>
                </a:cubicBezTo>
                <a:cubicBezTo>
                  <a:pt x="-19548" y="2596771"/>
                  <a:pt x="-19548" y="2430577"/>
                  <a:pt x="58645" y="2300740"/>
                </a:cubicBezTo>
                <a:cubicBezTo>
                  <a:pt x="58645" y="2300740"/>
                  <a:pt x="58645" y="2300740"/>
                  <a:pt x="1268010" y="218128"/>
                </a:cubicBezTo>
                <a:cubicBezTo>
                  <a:pt x="1340989" y="83096"/>
                  <a:pt x="1486947" y="0"/>
                  <a:pt x="1638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"/>
          <p:cNvSpPr txBox="1"/>
          <p:nvPr>
            <p:ph idx="1" type="body"/>
          </p:nvPr>
        </p:nvSpPr>
        <p:spPr>
          <a:xfrm>
            <a:off x="938701" y="1494775"/>
            <a:ext cx="36333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GB" sz="14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Nello studio presentato, una tazza per bevande fredde / calde è stata utilizzata come prodotto a base di PS per il quale stavamo cercando polimeri bio alternativi biodegradabili. </a:t>
            </a:r>
            <a:br>
              <a:rPr lang="en-GB" sz="14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lang="en-GB" sz="14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 caratteristiche analizzate sono state i parametri di lavorazione del polistirene e del biopolimero</a:t>
            </a:r>
            <a:endParaRPr sz="14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96" name="Google Shape;396;p6"/>
          <p:cNvSpPr/>
          <p:nvPr/>
        </p:nvSpPr>
        <p:spPr>
          <a:xfrm>
            <a:off x="2987263" y="3231445"/>
            <a:ext cx="1869558" cy="163749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az zawierający lampa, jasne&#10;&#10;Opis wygenerowany automatycznie" id="397" name="Google Shape;397;p6"/>
          <p:cNvPicPr preferRelativeResize="0"/>
          <p:nvPr/>
        </p:nvPicPr>
        <p:blipFill rotWithShape="1">
          <a:blip r:embed="rId4">
            <a:alphaModFix/>
          </a:blip>
          <a:srcRect b="3" l="8281" r="7599" t="0"/>
          <a:stretch/>
        </p:blipFill>
        <p:spPr>
          <a:xfrm>
            <a:off x="3067723" y="3313907"/>
            <a:ext cx="1708638" cy="1472572"/>
          </a:xfrm>
          <a:custGeom>
            <a:rect b="b" l="l" r="r" t="t"/>
            <a:pathLst>
              <a:path extrusionOk="0" h="1963430" w="2278184">
                <a:moveTo>
                  <a:pt x="649972" y="0"/>
                </a:moveTo>
                <a:cubicBezTo>
                  <a:pt x="1630402" y="0"/>
                  <a:pt x="1630402" y="0"/>
                  <a:pt x="1630402" y="0"/>
                </a:cubicBezTo>
                <a:cubicBezTo>
                  <a:pt x="1680006" y="0"/>
                  <a:pt x="1744201" y="34048"/>
                  <a:pt x="1770463" y="76608"/>
                </a:cubicBezTo>
                <a:cubicBezTo>
                  <a:pt x="2260676" y="902270"/>
                  <a:pt x="2260676" y="902270"/>
                  <a:pt x="2260676" y="902270"/>
                </a:cubicBezTo>
                <a:cubicBezTo>
                  <a:pt x="2284020" y="947667"/>
                  <a:pt x="2284020" y="1015763"/>
                  <a:pt x="2260676" y="1061161"/>
                </a:cubicBezTo>
                <a:cubicBezTo>
                  <a:pt x="1770463" y="1886822"/>
                  <a:pt x="1770463" y="1886822"/>
                  <a:pt x="1770463" y="1886822"/>
                </a:cubicBezTo>
                <a:cubicBezTo>
                  <a:pt x="1744201" y="1929383"/>
                  <a:pt x="1680006" y="1963430"/>
                  <a:pt x="1630402" y="1963430"/>
                </a:cubicBezTo>
                <a:lnTo>
                  <a:pt x="649972" y="1963430"/>
                </a:lnTo>
                <a:cubicBezTo>
                  <a:pt x="597450" y="1963430"/>
                  <a:pt x="533255" y="1929383"/>
                  <a:pt x="509912" y="1886822"/>
                </a:cubicBezTo>
                <a:cubicBezTo>
                  <a:pt x="19697" y="1061161"/>
                  <a:pt x="19697" y="1061161"/>
                  <a:pt x="19697" y="1061161"/>
                </a:cubicBezTo>
                <a:cubicBezTo>
                  <a:pt x="-6565" y="1015763"/>
                  <a:pt x="-6565" y="947667"/>
                  <a:pt x="19697" y="902270"/>
                </a:cubicBezTo>
                <a:cubicBezTo>
                  <a:pt x="509912" y="76608"/>
                  <a:pt x="509912" y="76608"/>
                  <a:pt x="509912" y="76608"/>
                </a:cubicBezTo>
                <a:cubicBezTo>
                  <a:pt x="533255" y="34048"/>
                  <a:pt x="597450" y="0"/>
                  <a:pt x="64997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98" name="Google Shape;398;p6"/>
          <p:cNvSpPr txBox="1"/>
          <p:nvPr/>
        </p:nvSpPr>
        <p:spPr>
          <a:xfrm>
            <a:off x="6926725" y="4943445"/>
            <a:ext cx="221727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GB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autor: Nieznany autor, licencja: </a:t>
            </a:r>
            <a:r>
              <a:rPr lang="en-GB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"/>
          <p:cNvSpPr txBox="1"/>
          <p:nvPr>
            <p:ph type="title"/>
          </p:nvPr>
        </p:nvSpPr>
        <p:spPr>
          <a:xfrm>
            <a:off x="64767" y="111242"/>
            <a:ext cx="5501876" cy="95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Bioplastiche alternative</a:t>
            </a:r>
            <a:br>
              <a:rPr lang="en-GB"/>
            </a:br>
            <a:endParaRPr/>
          </a:p>
        </p:txBody>
      </p:sp>
      <p:graphicFrame>
        <p:nvGraphicFramePr>
          <p:cNvPr id="404" name="Google Shape;404;p7"/>
          <p:cNvGraphicFramePr/>
          <p:nvPr/>
        </p:nvGraphicFramePr>
        <p:xfrm>
          <a:off x="159657" y="6401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{0D304368-40A7-40CA-B8F5-C01E841D761D}</a:tableStyleId>
              </a:tblPr>
              <a:tblGrid>
                <a:gridCol w="2807100"/>
                <a:gridCol w="1065150"/>
                <a:gridCol w="1065150"/>
                <a:gridCol w="1065150"/>
                <a:gridCol w="1182850"/>
                <a:gridCol w="1538450"/>
              </a:tblGrid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Nome della funzionalità  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Polistirene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MaterBi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PCL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PHB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</a:tr>
              <a:tr h="4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Trasparenza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Trasparente/Bianco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trasparente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trasparente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traslucido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opaco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Resistenza alla trazione [MPa]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–  22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–60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40.4 – 42.4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– 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Modulo di Young  [GPa]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 – 1.5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3.35 –3.83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0.388 –0.441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 – 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Snervamento [MPa]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– 22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– 60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21.1 – 38.5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– 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Durezza - Vickers [HV]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 – 6.6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– 18*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6.32 – 11.5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– 13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Resistenza all'urto, intagliata 23 °C [kJ/m</a:t>
                      </a:r>
                      <a:r>
                        <a:rPr baseline="30000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 – 13.9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1.29 –2.59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48.6 – 55.2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 – 1.87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 massima di servizio [°C]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– 80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– 50*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– 50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– 80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 minima di servizio [°C]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-60 – -50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-60 – - 50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-70 – -60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Conduttività termica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0.16-0.18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 – 0.23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 – 0.13 *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 – 0.18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 – 0.23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Punto di rammollimento Vicat [°C]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~71.5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 – 58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~40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~73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Bio-based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Biodegradabile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"/>
          <p:cNvSpPr txBox="1"/>
          <p:nvPr>
            <p:ph type="title"/>
          </p:nvPr>
        </p:nvSpPr>
        <p:spPr>
          <a:xfrm>
            <a:off x="64767" y="111242"/>
            <a:ext cx="5501876" cy="95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Bioplastiche alternative</a:t>
            </a:r>
            <a:br>
              <a:rPr lang="en-GB"/>
            </a:br>
            <a:endParaRPr/>
          </a:p>
        </p:txBody>
      </p:sp>
      <p:graphicFrame>
        <p:nvGraphicFramePr>
          <p:cNvPr id="410" name="Google Shape;410;p8"/>
          <p:cNvGraphicFramePr/>
          <p:nvPr/>
        </p:nvGraphicFramePr>
        <p:xfrm>
          <a:off x="172346" y="741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{0D304368-40A7-40CA-B8F5-C01E841D761D}</a:tableStyleId>
              </a:tblPr>
              <a:tblGrid>
                <a:gridCol w="2808625"/>
                <a:gridCol w="1065725"/>
                <a:gridCol w="1065725"/>
                <a:gridCol w="1065725"/>
                <a:gridCol w="1183500"/>
                <a:gridCol w="1539300"/>
              </a:tblGrid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Nome della funzionalità  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Polistirene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MaterBi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PCL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PHB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5623"/>
                    </a:solidFill>
                  </a:tcPr>
                </a:tc>
              </a:tr>
              <a:tr h="4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Trasparenza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Trasparente/Bianco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1"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trasparente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1"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trasparente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traslucido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opaco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Resistenza alla trazione [MPa]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–  22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–60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40.4 – 42.4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– 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Modulo di Young  [GPa]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 – 1.5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3.35 –3.83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0.388 –0.441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 – 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Snervamento [MPa]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– 22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– 60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21.1 – 38.5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– 40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Durezza - Vickers [HV]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 – 6.6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– 18*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6.32 – 11.5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– 13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Resistenza all'urto, intagliata 23 °C [kJ/m</a:t>
                      </a:r>
                      <a:r>
                        <a:rPr baseline="30000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 – 13.9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1.29 –2.59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48.6 – 55.2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 – 1.87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 massima di servizio [°C]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– 80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– 50*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– 50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– 80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 minima di servizio [°C]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-60 – -50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-60 – - 50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-70 – -60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Conduttività termica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0.16-0.18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 – 0.23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 – 0.13 *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 – 0.18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 – 0.23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Punto di rammollimento Vicat [°C]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~71.5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 – 58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~40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~73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Bio-based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Biodegradabile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✓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1" name="Google Shape;411;p8"/>
          <p:cNvSpPr/>
          <p:nvPr/>
        </p:nvSpPr>
        <p:spPr>
          <a:xfrm>
            <a:off x="185000" y="4699339"/>
            <a:ext cx="1326776" cy="271641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64767" y="4338917"/>
            <a:ext cx="1326776" cy="283153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180303" y="968188"/>
            <a:ext cx="1326776" cy="289062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8"/>
          <p:cNvSpPr/>
          <p:nvPr/>
        </p:nvSpPr>
        <p:spPr>
          <a:xfrm>
            <a:off x="172346" y="1306503"/>
            <a:ext cx="1961253" cy="388540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8"/>
          <p:cNvSpPr/>
          <p:nvPr/>
        </p:nvSpPr>
        <p:spPr>
          <a:xfrm>
            <a:off x="64767" y="3051005"/>
            <a:ext cx="3010127" cy="271641"/>
          </a:xfrm>
          <a:prstGeom prst="ellipse">
            <a:avLst/>
          </a:prstGeom>
          <a:noFill/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8"/>
          <p:cNvSpPr/>
          <p:nvPr/>
        </p:nvSpPr>
        <p:spPr>
          <a:xfrm>
            <a:off x="64768" y="3898882"/>
            <a:ext cx="2402661" cy="283153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"/>
          <p:cNvSpPr/>
          <p:nvPr/>
        </p:nvSpPr>
        <p:spPr>
          <a:xfrm>
            <a:off x="2015" y="3504410"/>
            <a:ext cx="2131584" cy="271641"/>
          </a:xfrm>
          <a:prstGeom prst="ellipse">
            <a:avLst/>
          </a:prstGeom>
          <a:noFill/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"/>
          <p:cNvSpPr txBox="1"/>
          <p:nvPr>
            <p:ph type="title"/>
          </p:nvPr>
        </p:nvSpPr>
        <p:spPr>
          <a:xfrm>
            <a:off x="322745" y="124111"/>
            <a:ext cx="4472089" cy="759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400"/>
              <a:t>Bevanda calda</a:t>
            </a:r>
            <a:endParaRPr b="1" sz="4400"/>
          </a:p>
        </p:txBody>
      </p:sp>
      <p:pic>
        <p:nvPicPr>
          <p:cNvPr descr="Obraz zawierający kubek, kawa, stół&#10;&#10;Opis wygenerowany automatycznie" id="424" name="Google Shape;42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" l="13895" r="28283" t="0"/>
          <a:stretch/>
        </p:blipFill>
        <p:spPr>
          <a:xfrm>
            <a:off x="5976186" y="10"/>
            <a:ext cx="4472089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narzędzie&#10;&#10;Opis wygenerowany automatycznie" id="425" name="Google Shape;4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0010" y="3218329"/>
            <a:ext cx="1925171" cy="1925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9"/>
          <p:cNvSpPr txBox="1"/>
          <p:nvPr/>
        </p:nvSpPr>
        <p:spPr>
          <a:xfrm>
            <a:off x="3086789" y="4650057"/>
            <a:ext cx="1582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Questa foto, autore: Autore sconosciuto, licenza: 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9"/>
          <p:cNvSpPr txBox="1"/>
          <p:nvPr/>
        </p:nvSpPr>
        <p:spPr>
          <a:xfrm>
            <a:off x="3425251" y="1060700"/>
            <a:ext cx="25509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146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Arial"/>
              <a:buNone/>
            </a:pPr>
            <a:r>
              <a:rPr b="1" lang="en-GB" sz="3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Considerati polimeri, in ordine dalla migliore sostituzione:</a:t>
            </a:r>
            <a:endParaRPr/>
          </a:p>
          <a:p>
            <a:pPr indent="-457231" lvl="0" marL="6032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Arial"/>
              <a:buChar char="•"/>
            </a:pPr>
            <a:r>
              <a:rPr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PHB</a:t>
            </a:r>
            <a:br>
              <a:rPr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MaterBi (miglioramento delle proprietà meccaniche)</a:t>
            </a:r>
            <a:br>
              <a:rPr b="1"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Polimeri che non soddisfano le proprietà richieste</a:t>
            </a:r>
            <a:br>
              <a:rPr b="1"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PLA</a:t>
            </a:r>
            <a:br>
              <a:rPr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9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PCL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9"/>
          <p:cNvSpPr txBox="1"/>
          <p:nvPr/>
        </p:nvSpPr>
        <p:spPr>
          <a:xfrm>
            <a:off x="-5249" y="887675"/>
            <a:ext cx="3139500" cy="28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46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Proprietà considerate:</a:t>
            </a:r>
            <a:endParaRPr/>
          </a:p>
          <a:p>
            <a:pPr indent="-342900" lvl="0" marL="4889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Trasparenza</a:t>
            </a:r>
            <a:b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Resistenza alla trazione</a:t>
            </a:r>
            <a:b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Temperatura massima di servizio</a:t>
            </a:r>
            <a:b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Conduttività termica</a:t>
            </a:r>
            <a:br>
              <a:rPr lang="en-GB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000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Biodegradabilità</a:t>
            </a:r>
            <a:br>
              <a:rPr lang="en-GB" sz="2000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000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Riciclabilità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UWM</dc:creator>
</cp:coreProperties>
</file>