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9" r:id="rId5"/>
    <p:sldId id="268" r:id="rId6"/>
    <p:sldId id="273" r:id="rId7"/>
    <p:sldId id="274" r:id="rId8"/>
    <p:sldId id="270" r:id="rId9"/>
    <p:sldId id="271" r:id="rId10"/>
    <p:sldId id="272" r:id="rId11"/>
    <p:sldId id="260" r:id="rId12"/>
    <p:sldId id="275" r:id="rId13"/>
    <p:sldId id="263" r:id="rId14"/>
    <p:sldId id="262" r:id="rId15"/>
    <p:sldId id="258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4DC"/>
    <a:srgbClr val="2AC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4" autoAdjust="0"/>
    <p:restoredTop sz="88491" autoAdjust="0"/>
  </p:normalViewPr>
  <p:slideViewPr>
    <p:cSldViewPr snapToGrid="0">
      <p:cViewPr varScale="1">
        <p:scale>
          <a:sx n="95" d="100"/>
          <a:sy n="95" d="100"/>
        </p:scale>
        <p:origin x="143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AD80A-7C74-4B1A-9A67-8C971EE6B3AC}" type="datetimeFigureOut">
              <a:rPr lang="pl-PL" smtClean="0"/>
              <a:t>27.09.2022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DE193-493C-4F7B-914D-9A3D5A3BD73D}" type="slidenum">
              <a:rPr lang="pl-PL" smtClean="0"/>
              <a:t>‹N›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8215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E193-493C-4F7B-914D-9A3D5A3BD73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873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E193-493C-4F7B-914D-9A3D5A3BD73D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3292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E193-493C-4F7B-914D-9A3D5A3BD73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3334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E193-493C-4F7B-914D-9A3D5A3BD73D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4640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E193-493C-4F7B-914D-9A3D5A3BD73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9777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E193-493C-4F7B-914D-9A3D5A3BD73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1269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29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090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167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711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9938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9843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76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806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4693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043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28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0690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1333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6319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968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347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5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29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536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291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342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538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3198-6781-4266-AAA5-E69564690795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01FA-0AA1-4447-B2B2-931DE577AD2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748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0D9E-F88E-416C-837D-DB4BD70BA0C7}" type="datetimeFigureOut">
              <a:rPr lang="it-IT" smtClean="0"/>
              <a:t>27/09/22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485C-3943-4635-8D4C-B15B1BBC970F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82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4.jpeg"/><Relationship Id="rId15" Type="http://schemas.openxmlformats.org/officeDocument/2006/relationships/image" Target="../media/image18.png"/><Relationship Id="rId10" Type="http://schemas.openxmlformats.org/officeDocument/2006/relationships/image" Target="../media/image14.png"/><Relationship Id="rId4" Type="http://schemas.openxmlformats.org/officeDocument/2006/relationships/image" Target="../media/image3.JPG"/><Relationship Id="rId9" Type="http://schemas.openxmlformats.org/officeDocument/2006/relationships/image" Target="../media/image13.png"/><Relationship Id="rId14" Type="http://schemas.openxmlformats.org/officeDocument/2006/relationships/hyperlink" Target="https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92191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0"/>
            <a:ext cx="7373127" cy="253898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268590" y="3924031"/>
            <a:ext cx="83273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Training program: </a:t>
            </a:r>
            <a:r>
              <a:rPr lang="pl-PL" sz="2400" b="1" dirty="0"/>
              <a:t>N</a:t>
            </a:r>
            <a:r>
              <a:rPr lang="en-US" sz="2400" b="1" dirty="0"/>
              <a:t>ew materials and biomaterials</a:t>
            </a:r>
            <a:endParaRPr lang="pl-PL" sz="2400" b="1" dirty="0"/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Plastic packaging in the context of development of new materials and biobased materials technology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PhD Agnieszka Kawecka</a:t>
            </a:r>
            <a:endParaRPr lang="en-US" sz="24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6325091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04195"/>
            <a:ext cx="2510820" cy="68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2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100"/>
    </mc:Choice>
    <mc:Fallback xmlns="">
      <p:transition advClick="0" advTm="51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C5CF6F9-9ABA-4555-8A16-70A886FA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/>
              <a:t>Tracciabilità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D22C48E-2BF4-43F8-B34A-1BF67373A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Gli operatori commerciali devono disporre di sistemi e procedure che permettano l’identificazione delle aziende da e verso cui  vengono forniti sia materiali e oggetti sia, eventualmente, sostanze o prodotti utilizzati per la loro produzione.</a:t>
            </a:r>
          </a:p>
          <a:p>
            <a:r>
              <a:rPr lang="it-IT" dirty="0"/>
              <a:t>Questa informazione deve essere resa disponibile su richiesta delle autorità competenti.</a:t>
            </a:r>
          </a:p>
          <a:p>
            <a:r>
              <a:rPr lang="it-IT" dirty="0"/>
              <a:t>La tracciabilità dei materiali e oggetti deve essere garantita in tutte le fasi della loro vita utile, al fine di facilitare il controllo, richiamare prodotti difettosi, informare il consumatore e attribuire le responsabilità.</a:t>
            </a:r>
          </a:p>
        </p:txBody>
      </p:sp>
    </p:spTree>
    <p:extLst>
      <p:ext uri="{BB962C8B-B14F-4D97-AF65-F5344CB8AC3E}">
        <p14:creationId xmlns:p14="http://schemas.microsoft.com/office/powerpoint/2010/main" val="171354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4000"/>
    </mc:Choice>
    <mc:Fallback xmlns="">
      <p:transition advClick="0" advTm="84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C5CF6F9-9ABA-4555-8A16-70A886FA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/>
              <a:t>Dichiarazione di conformità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D22C48E-2BF4-43F8-B34A-1BF67373A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materiali e gli oggetti dovrebbero essere accompagnati da una dichiarazione scritta che attesti il rispetto delle regole ad essi applicate.</a:t>
            </a:r>
          </a:p>
          <a:p>
            <a:r>
              <a:rPr lang="it-IT" dirty="0"/>
              <a:t>Tale conformità deve essere dimostrata rendendo disponibile una appropriata documentazione.</a:t>
            </a:r>
          </a:p>
        </p:txBody>
      </p:sp>
    </p:spTree>
    <p:extLst>
      <p:ext uri="{BB962C8B-B14F-4D97-AF65-F5344CB8AC3E}">
        <p14:creationId xmlns:p14="http://schemas.microsoft.com/office/powerpoint/2010/main" val="176412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4000"/>
    </mc:Choice>
    <mc:Fallback xmlns="">
      <p:transition advClick="0" advTm="84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C5CF6F9-9ABA-4555-8A16-70A886FA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189"/>
          </a:xfrm>
        </p:spPr>
        <p:txBody>
          <a:bodyPr/>
          <a:lstStyle/>
          <a:p>
            <a:pPr algn="ctr"/>
            <a:r>
              <a:rPr lang="it-IT" b="1" dirty="0"/>
              <a:t>Etichettatura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B8DC69B-E3B7-44D0-BF01-CD7AE9792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08314"/>
            <a:ext cx="10429875" cy="496864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I materiali e oggetti che non sono ancora stati posti a contatto con gli alimenti quando immessi sul mercato, devono essere accompagnati da: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Dalla frase «per contatto alimentare», o da una specifica indicazione in merito al proprio utilizzo, come per le macchinette del caffe, le bottiglie di vino, cucchiai, o da un altro simbolo appropriato</a:t>
            </a:r>
          </a:p>
          <a:p>
            <a:pPr algn="just"/>
            <a:r>
              <a:rPr lang="it-IT" dirty="0"/>
              <a:t>Se necessario, istruzioni particolari da osservare per l’utilizzo corretto e sicuro;</a:t>
            </a:r>
          </a:p>
          <a:p>
            <a:pPr algn="just"/>
            <a:r>
              <a:rPr lang="it-IT" dirty="0"/>
              <a:t>Adeguata etichettatura o identificazione per garantire la tracciabilità del materiale o oggetto;</a:t>
            </a:r>
          </a:p>
          <a:p>
            <a:pPr algn="just"/>
            <a:r>
              <a:rPr lang="it-IT" dirty="0"/>
              <a:t>Nel caso di materiali e oggetti attivi, l’informazione sull’uso o sugli usi permessi e altre informazioni rilevanti come il nome e la quantità di sostanze rilasciate dal composto attivo, così da permettere agli operatori commerciali del settore alimentare, che usano questi materiali e oggetti, di ottemperare a qualsiasi altra disposizione comunitaria o, in loro assenza, disposizioni nazionali applicate ad alimenti, incluse le disposizione sulle etichette per alimenti.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199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4000"/>
    </mc:Choice>
    <mc:Fallback xmlns="">
      <p:transition advClick="0" advTm="84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43" y="180833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C5CF6F9-9ABA-4555-8A16-70A886FA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222" y="896711"/>
            <a:ext cx="10515600" cy="1325563"/>
          </a:xfrm>
        </p:spPr>
        <p:txBody>
          <a:bodyPr/>
          <a:lstStyle/>
          <a:p>
            <a:pPr algn="ctr"/>
            <a:r>
              <a:rPr lang="it-IT" b="1" dirty="0"/>
              <a:t>Simbolo dei materiali per contatto alimentare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5C015AA-9C64-4186-95F8-0F206B6293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787" y="2206035"/>
            <a:ext cx="4162425" cy="401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70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4000"/>
    </mc:Choice>
    <mc:Fallback xmlns="">
      <p:transition advClick="0" advTm="84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24082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1"/>
            <a:ext cx="7020518" cy="241756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343" y="6329589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88573"/>
            <a:ext cx="2510820" cy="683233"/>
          </a:xfrm>
          <a:prstGeom prst="rect">
            <a:avLst/>
          </a:prstGeom>
        </p:spPr>
      </p:pic>
      <p:grpSp>
        <p:nvGrpSpPr>
          <p:cNvPr id="21" name="Gruppo 20"/>
          <p:cNvGrpSpPr/>
          <p:nvPr/>
        </p:nvGrpSpPr>
        <p:grpSpPr>
          <a:xfrm>
            <a:off x="882690" y="3537963"/>
            <a:ext cx="6689016" cy="1495608"/>
            <a:chOff x="637238" y="3384637"/>
            <a:chExt cx="6689016" cy="1495608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950" y="3384637"/>
              <a:ext cx="547594" cy="864989"/>
            </a:xfrm>
            <a:prstGeom prst="rect">
              <a:avLst/>
            </a:prstGeom>
          </p:spPr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38" y="3516001"/>
              <a:ext cx="1846995" cy="732119"/>
            </a:xfrm>
            <a:prstGeom prst="rect">
              <a:avLst/>
            </a:prstGeom>
          </p:spPr>
        </p:pic>
        <p:pic>
          <p:nvPicPr>
            <p:cNvPr id="12" name="Immagine 11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06" t="27690" r="12654" b="26918"/>
            <a:stretch/>
          </p:blipFill>
          <p:spPr>
            <a:xfrm>
              <a:off x="1091024" y="4334157"/>
              <a:ext cx="1060681" cy="471414"/>
            </a:xfrm>
            <a:prstGeom prst="rect">
              <a:avLst/>
            </a:prstGeom>
          </p:spPr>
        </p:pic>
        <p:pic>
          <p:nvPicPr>
            <p:cNvPr id="13" name="Immagin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7925" y="4351521"/>
              <a:ext cx="1708329" cy="528724"/>
            </a:xfrm>
            <a:prstGeom prst="rect">
              <a:avLst/>
            </a:prstGeom>
          </p:spPr>
        </p:pic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506" y="4384876"/>
              <a:ext cx="1179010" cy="416691"/>
            </a:xfrm>
            <a:prstGeom prst="rect">
              <a:avLst/>
            </a:prstGeom>
          </p:spPr>
        </p:pic>
        <p:pic>
          <p:nvPicPr>
            <p:cNvPr id="15" name="Immagine 1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2265" y="4398943"/>
              <a:ext cx="1025527" cy="341842"/>
            </a:xfrm>
            <a:prstGeom prst="rect">
              <a:avLst/>
            </a:prstGeom>
          </p:spPr>
        </p:pic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1291" y="3552169"/>
              <a:ext cx="1637441" cy="645829"/>
            </a:xfrm>
            <a:prstGeom prst="rect">
              <a:avLst/>
            </a:prstGeom>
          </p:spPr>
        </p:pic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8032" y="3454004"/>
              <a:ext cx="1521076" cy="856111"/>
            </a:xfrm>
            <a:prstGeom prst="rect">
              <a:avLst/>
            </a:prstGeom>
          </p:spPr>
        </p:pic>
      </p:grpSp>
      <p:sp>
        <p:nvSpPr>
          <p:cNvPr id="20" name="Rettangolo 19"/>
          <p:cNvSpPr/>
          <p:nvPr/>
        </p:nvSpPr>
        <p:spPr>
          <a:xfrm>
            <a:off x="107231" y="5113771"/>
            <a:ext cx="8239935" cy="1207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Copyright: CC BY-NC-SA 4.0: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r>
              <a:rPr lang="en-US" sz="700" u="sng" dirty="0"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  <a:hlinkClick r:id="rId14"/>
              </a:rPr>
              <a:t>https://creativecommons.org/licenses/by-nc-sa/4.0/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With this license, you are free to share the copy and redistribute the material in any medium or format. You can also adapt remix, transform and build upon the material.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However only under the following terms: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Attribution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must give appropriate credit, provide a link to the license, and indicate if changes were made. You may do so in any reasonable manner, but not in any way that suggests the licensor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endorses you or your use.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NonCommercial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— you may not use the material for commercial purposes.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ShareAlike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if you remix, transform, or build upon the material, you must distribute your contributions under the same license as the original.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No additional restrictions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may not apply legal terms or technological measures that legally restrict others from doing anything the license permits.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it-IT" sz="7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2" name="Immagine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10250" y="5758493"/>
            <a:ext cx="1181663" cy="41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2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438667" y="1081093"/>
            <a:ext cx="110952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/>
              <a:t>Modulo: imballaggi plastici nel contesto dello sviluppo di nuovi materiali e tecnologie di materiali bio-based.</a:t>
            </a:r>
          </a:p>
          <a:p>
            <a:r>
              <a:rPr lang="it-IT" sz="2800" b="1" dirty="0"/>
              <a:t>Tema: materiali per imballaggi alimentari – requisiti legislativi, proprietà dei materiali e loro influenza sull’utilizzo ai fini packaging   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546279" y="2946128"/>
            <a:ext cx="8437470" cy="281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/>
              <a:t>Sommario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sz="2000" dirty="0"/>
              <a:t>Introduzione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sz="2000" dirty="0"/>
              <a:t>Definizione di materiali per contatto alimentare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sz="2000" dirty="0"/>
              <a:t>Atti legislativi relativi ai materiali per contatto alimentare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sz="2000" dirty="0"/>
              <a:t>Sicurezza del packaging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t-IT" sz="2000" dirty="0"/>
              <a:t>Migrazione dei materiali plastici</a:t>
            </a:r>
          </a:p>
        </p:txBody>
      </p:sp>
    </p:spTree>
    <p:extLst>
      <p:ext uri="{BB962C8B-B14F-4D97-AF65-F5344CB8AC3E}">
        <p14:creationId xmlns:p14="http://schemas.microsoft.com/office/powerpoint/2010/main" val="70601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427746" y="1178409"/>
            <a:ext cx="25113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/>
              <a:t>1. Introduzione</a:t>
            </a:r>
          </a:p>
        </p:txBody>
      </p:sp>
      <p:sp>
        <p:nvSpPr>
          <p:cNvPr id="3" name="Rettangolo 2"/>
          <p:cNvSpPr/>
          <p:nvPr/>
        </p:nvSpPr>
        <p:spPr>
          <a:xfrm>
            <a:off x="427745" y="1773091"/>
            <a:ext cx="63975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/>
              <a:t>La salvaguardia dei prodotti offerti sul mercato è di particolare importanza, quindi questa tematica trova spazio nei requisiti legali in vigore in molti paesi.</a:t>
            </a:r>
          </a:p>
          <a:p>
            <a:pPr algn="just"/>
            <a:r>
              <a:rPr lang="it-IT" sz="2400" dirty="0"/>
              <a:t>Il packaging, che è parte integrante del prodotto, ha un enorme impatto sul mantenimento della sicurezza e della qualità del prodotto, ma può essere anche fonte di rischi per il prodotto imballato, e quindi per il suo utente.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E9E991DF-7EE4-499E-A9FD-2266AE42A8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79" y="1773091"/>
            <a:ext cx="5105400" cy="3398282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6358EB3E-3117-48CC-83BE-C17CDD861FF4}"/>
              </a:ext>
            </a:extLst>
          </p:cNvPr>
          <p:cNvSpPr txBox="1"/>
          <p:nvPr/>
        </p:nvSpPr>
        <p:spPr>
          <a:xfrm>
            <a:off x="7407945" y="5262498"/>
            <a:ext cx="244792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/>
              <a:t>https://pixabay.com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736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CDA029A6-0D2F-48A9-B263-E333255E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325563"/>
          </a:xfrm>
        </p:spPr>
        <p:txBody>
          <a:bodyPr/>
          <a:lstStyle/>
          <a:p>
            <a:r>
              <a:rPr lang="it-IT" b="1" dirty="0"/>
              <a:t>Materiali per contatto alimentare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6575BBF-D8E1-487D-AB94-52280C0E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403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Materiali e oggetti, inclusi materiali e oggetti per contatto alimentare attivi e intelligenti (da qui in poi riferiti come materiali e oggetti), che nel loro stato finale:</a:t>
            </a:r>
          </a:p>
          <a:p>
            <a:pPr marL="0" indent="0" algn="just">
              <a:buNone/>
            </a:pPr>
            <a:r>
              <a:rPr lang="it-IT" sz="2400" dirty="0"/>
              <a:t>- sono destinati ad essere posti a contatto con alimenti;</a:t>
            </a:r>
          </a:p>
          <a:p>
            <a:pPr marL="493713" indent="0" algn="just">
              <a:buNone/>
            </a:pPr>
            <a:r>
              <a:rPr lang="it-IT" sz="2400" i="1" dirty="0"/>
              <a:t>oppure</a:t>
            </a:r>
          </a:p>
          <a:p>
            <a:pPr marL="0" indent="0" algn="just">
              <a:buNone/>
            </a:pPr>
            <a:r>
              <a:rPr lang="it-IT" sz="2400" dirty="0"/>
              <a:t>- sono già a contatto con alimenti e sono stati progettati con questo scopo;</a:t>
            </a:r>
          </a:p>
          <a:p>
            <a:pPr marL="493713" indent="0" algn="just">
              <a:buNone/>
            </a:pPr>
            <a:r>
              <a:rPr lang="it-IT" sz="2400" i="1" dirty="0"/>
              <a:t>oppure</a:t>
            </a:r>
          </a:p>
          <a:p>
            <a:pPr marL="0" indent="0" algn="just">
              <a:buNone/>
            </a:pPr>
            <a:r>
              <a:rPr lang="it-IT" sz="2400" dirty="0"/>
              <a:t>- possono ragionevolmente entrate a contatto con alimenti o trasferire i loro costituenti all’alimento in normali o prevedibili condizioni di utilizzo. </a:t>
            </a:r>
          </a:p>
        </p:txBody>
      </p:sp>
    </p:spTree>
    <p:extLst>
      <p:ext uri="{BB962C8B-B14F-4D97-AF65-F5344CB8AC3E}">
        <p14:creationId xmlns:p14="http://schemas.microsoft.com/office/powerpoint/2010/main" val="256759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CDA029A6-0D2F-48A9-B263-E333255E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325563"/>
          </a:xfrm>
        </p:spPr>
        <p:txBody>
          <a:bodyPr/>
          <a:lstStyle/>
          <a:p>
            <a:r>
              <a:rPr lang="it-IT" b="1" dirty="0"/>
              <a:t>Norme giuridiche di base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6575BBF-D8E1-487D-AB94-52280C0E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40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it-IT" b="0" i="0" dirty="0">
                <a:solidFill>
                  <a:srgbClr val="444444"/>
                </a:solidFill>
                <a:effectLst/>
              </a:rPr>
              <a:t>Norma (EC) No 1935/2004 del parlamento Europeo e del Concilio del 14 ottobre 2004 su</a:t>
            </a:r>
            <a:r>
              <a:rPr lang="it-IT" dirty="0">
                <a:solidFill>
                  <a:srgbClr val="444444"/>
                </a:solidFill>
              </a:rPr>
              <a:t>i materiali e oggetti destinati al contatto con alimenti e che abroga le direttive </a:t>
            </a:r>
            <a:r>
              <a:rPr lang="it-IT" b="0" i="0" dirty="0">
                <a:solidFill>
                  <a:srgbClr val="444444"/>
                </a:solidFill>
                <a:effectLst/>
              </a:rPr>
              <a:t>80/590/EEC </a:t>
            </a:r>
            <a:r>
              <a:rPr lang="it-IT" dirty="0">
                <a:solidFill>
                  <a:srgbClr val="444444"/>
                </a:solidFill>
              </a:rPr>
              <a:t>e</a:t>
            </a:r>
            <a:r>
              <a:rPr lang="it-IT" b="0" i="0" dirty="0">
                <a:solidFill>
                  <a:srgbClr val="444444"/>
                </a:solidFill>
                <a:effectLst/>
              </a:rPr>
              <a:t> 89/109/EEC</a:t>
            </a:r>
          </a:p>
          <a:p>
            <a:pPr algn="just"/>
            <a:r>
              <a:rPr lang="en-US" b="0" i="0" dirty="0">
                <a:solidFill>
                  <a:srgbClr val="444444"/>
                </a:solidFill>
                <a:effectLst/>
              </a:rPr>
              <a:t> </a:t>
            </a:r>
            <a:r>
              <a:rPr lang="it-IT" b="0" i="0" dirty="0">
                <a:solidFill>
                  <a:srgbClr val="444444"/>
                </a:solidFill>
                <a:effectLst/>
              </a:rPr>
              <a:t>Regolamento della Commissione (EC) No 2023/2006 </a:t>
            </a:r>
            <a:r>
              <a:rPr lang="it-IT" dirty="0">
                <a:solidFill>
                  <a:srgbClr val="444444"/>
                </a:solidFill>
              </a:rPr>
              <a:t>del</a:t>
            </a:r>
            <a:r>
              <a:rPr lang="it-IT" b="0" i="0" dirty="0">
                <a:solidFill>
                  <a:srgbClr val="444444"/>
                </a:solidFill>
                <a:effectLst/>
              </a:rPr>
              <a:t> 22 Dicembre 2006 sul</a:t>
            </a:r>
            <a:r>
              <a:rPr lang="it-IT" dirty="0">
                <a:solidFill>
                  <a:srgbClr val="444444"/>
                </a:solidFill>
              </a:rPr>
              <a:t>le buone prassi di manifattura per materiali e oggetti destinati al contatto alimentare</a:t>
            </a:r>
            <a:endParaRPr lang="it-IT" b="0" i="0" dirty="0">
              <a:solidFill>
                <a:srgbClr val="444444"/>
              </a:solidFill>
              <a:effectLst/>
            </a:endParaRPr>
          </a:p>
          <a:p>
            <a:pPr algn="just"/>
            <a:r>
              <a:rPr lang="it-IT" b="0" i="0" dirty="0">
                <a:solidFill>
                  <a:srgbClr val="444444"/>
                </a:solidFill>
                <a:effectLst/>
              </a:rPr>
              <a:t>Regolamento della Commissione (EC) No 450/2009 </a:t>
            </a:r>
            <a:r>
              <a:rPr lang="it-IT" dirty="0">
                <a:solidFill>
                  <a:srgbClr val="444444"/>
                </a:solidFill>
              </a:rPr>
              <a:t>del</a:t>
            </a:r>
            <a:r>
              <a:rPr lang="it-IT" b="0" i="0" dirty="0">
                <a:solidFill>
                  <a:srgbClr val="444444"/>
                </a:solidFill>
                <a:effectLst/>
              </a:rPr>
              <a:t> 29 Maggio 2009 sui materiali e oggetti attivi ed intelligenti destinati al contatto alimentare 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4772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CDA029A6-0D2F-48A9-B263-E333255E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325563"/>
          </a:xfrm>
        </p:spPr>
        <p:txBody>
          <a:bodyPr/>
          <a:lstStyle/>
          <a:p>
            <a:r>
              <a:rPr lang="it-IT" b="1" dirty="0"/>
              <a:t>Norme giuridiche relative alle plastiche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6575BBF-D8E1-487D-AB94-52280C0E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40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it-IT" sz="28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Regolamento della Commissione (EU) No 10/2011 </a:t>
            </a:r>
            <a:r>
              <a:rPr lang="it-IT" dirty="0">
                <a:solidFill>
                  <a:srgbClr val="444444"/>
                </a:solidFill>
                <a:latin typeface="Roboto" panose="02000000000000000000" pitchFamily="2" charset="0"/>
              </a:rPr>
              <a:t>del</a:t>
            </a:r>
            <a:r>
              <a:rPr lang="it-IT" sz="28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14 </a:t>
            </a:r>
            <a:r>
              <a:rPr lang="it-IT" dirty="0">
                <a:solidFill>
                  <a:srgbClr val="444444"/>
                </a:solidFill>
                <a:latin typeface="Roboto" panose="02000000000000000000" pitchFamily="2" charset="0"/>
              </a:rPr>
              <a:t>Gennaio</a:t>
            </a:r>
            <a:r>
              <a:rPr lang="it-IT" sz="28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2011 su materiali e oggetti plastici destinati al contatto alimentare</a:t>
            </a:r>
          </a:p>
          <a:p>
            <a:pPr algn="just"/>
            <a:r>
              <a:rPr lang="it-IT" sz="28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Regolamento della Commissione (EC) No 282/2008 del 27 Marzo 2008 sui materiali e oggetti di plastica riciclata desinati al contatto alimentare che modifica il Regolamento (EC) No. 2023/2006 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20287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CDA029A6-0D2F-48A9-B263-E333255E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325563"/>
          </a:xfrm>
        </p:spPr>
        <p:txBody>
          <a:bodyPr/>
          <a:lstStyle/>
          <a:p>
            <a:r>
              <a:rPr lang="it-IT" b="1" dirty="0"/>
              <a:t>Requisiti generali di sicurezza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6575BBF-D8E1-487D-AB94-52280C0E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40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dirty="0"/>
              <a:t>I materiali devono essere prodotti in conformità con le buone prassi di manifattura di modo che, sotto le normali o prevedibili condizioni di utilizzo, non trasferiscano i propri costituenti nell’alimento in quantitativi tali da poter:</a:t>
            </a:r>
          </a:p>
          <a:p>
            <a:pPr marL="0" indent="0" algn="just">
              <a:buNone/>
            </a:pPr>
            <a:r>
              <a:rPr lang="it-IT" dirty="0"/>
              <a:t>- mettere in pericolo la salute umana;</a:t>
            </a:r>
          </a:p>
          <a:p>
            <a:pPr marL="493713" indent="0" algn="just">
              <a:buNone/>
            </a:pPr>
            <a:r>
              <a:rPr lang="it-IT" i="1" dirty="0"/>
              <a:t>oppure</a:t>
            </a:r>
          </a:p>
          <a:p>
            <a:pPr marL="0" indent="0" algn="just">
              <a:buNone/>
            </a:pPr>
            <a:r>
              <a:rPr lang="it-IT" dirty="0"/>
              <a:t>- causare un cambiamento inaccettabile nella composizione dell’alimento;</a:t>
            </a:r>
          </a:p>
          <a:p>
            <a:pPr marL="493713" indent="0" algn="just">
              <a:buNone/>
            </a:pPr>
            <a:r>
              <a:rPr lang="it-IT" i="1" dirty="0"/>
              <a:t>oppure</a:t>
            </a:r>
          </a:p>
          <a:p>
            <a:pPr marL="0" indent="0" algn="just">
              <a:buNone/>
            </a:pPr>
            <a:r>
              <a:rPr lang="it-IT" dirty="0"/>
              <a:t>- causare un deterioramento delle proprie caratteristiche organolettiche.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it-IT" dirty="0"/>
              <a:t>L’etichetta, la pubblicità e la presentazione del materiale o dell’oggetto non devono trarre in inganno il consumatore.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26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CDA029A6-0D2F-48A9-B263-E333255E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2787"/>
            <a:ext cx="10515600" cy="1325563"/>
          </a:xfrm>
        </p:spPr>
        <p:txBody>
          <a:bodyPr/>
          <a:lstStyle/>
          <a:p>
            <a:r>
              <a:rPr lang="it-IT" b="1" dirty="0"/>
              <a:t>Buone prassi di manifattura - </a:t>
            </a:r>
            <a:br>
              <a:rPr lang="en-US" b="1" dirty="0"/>
            </a:br>
            <a:r>
              <a:rPr lang="en-US" b="1" dirty="0"/>
              <a:t>Good Manufacturing Practice (GMP)</a:t>
            </a:r>
            <a:endParaRPr lang="pl-PL" b="1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6575BBF-D8E1-487D-AB94-52280C0E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7918"/>
            <a:ext cx="10515600" cy="38790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Si riferiscono a quegli aspetti legati alla garanzia qualitativa i quali assicurano che i materiali e oggetti sono prodotti in modo attento e controllato per assicurare la conformità sia con le regole ad essi applicati, sia con gli standard qualitativi adeguati per la loro applicazione, evitando di mettere in pericolo la salute umana o causare cambiamenti inaccettabili nella composizione o nelle caratteristiche organolettiche dell’alimento. </a:t>
            </a:r>
          </a:p>
          <a:p>
            <a:pPr marL="0" indent="0" algn="just">
              <a:buNone/>
            </a:pPr>
            <a:r>
              <a:rPr lang="it-IT" sz="2000" dirty="0"/>
              <a:t>Regolamento della Commissione (EC) No 2023/2006 del 22 dicembre 2006 sulle buone prassi di manifattura per materiali e oggetti destinati al contatto alimentare.</a:t>
            </a:r>
          </a:p>
        </p:txBody>
      </p:sp>
    </p:spTree>
    <p:extLst>
      <p:ext uri="{BB962C8B-B14F-4D97-AF65-F5344CB8AC3E}">
        <p14:creationId xmlns:p14="http://schemas.microsoft.com/office/powerpoint/2010/main" val="318363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4" y="148676"/>
            <a:ext cx="2279705" cy="720006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8472" y="6222410"/>
            <a:ext cx="1621007" cy="440662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7D633C43-9F72-45B8-8E0D-5F66B1233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3262" y="748641"/>
            <a:ext cx="7765473" cy="1325563"/>
          </a:xfrm>
        </p:spPr>
        <p:txBody>
          <a:bodyPr/>
          <a:lstStyle/>
          <a:p>
            <a:pPr algn="ctr"/>
            <a:r>
              <a:rPr lang="it-IT" b="1" dirty="0"/>
              <a:t>Misure specifiche per gruppi di materiali e oggetti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845EFCD-E4C3-4B5D-99C4-F2891F9EF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92969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/>
              <a:t>Queste specifiche misure possono includere:</a:t>
            </a:r>
          </a:p>
          <a:p>
            <a:pPr algn="just"/>
            <a:r>
              <a:rPr lang="it-IT" dirty="0"/>
              <a:t>Una lista di sostanze autorizzate per l’utilizzo nella manifattura di materiali e oggetti</a:t>
            </a:r>
          </a:p>
          <a:p>
            <a:pPr algn="just"/>
            <a:r>
              <a:rPr lang="it-IT" dirty="0"/>
              <a:t>Standard di purezza per le sostanze sopramenzionate</a:t>
            </a:r>
          </a:p>
          <a:p>
            <a:pPr algn="just"/>
            <a:r>
              <a:rPr lang="it-IT" dirty="0"/>
              <a:t>Condizioni speciali di utilizzo per tali sostanze e/o per i materiali ed oggetti nei quali vengono utilizzate</a:t>
            </a:r>
          </a:p>
          <a:p>
            <a:pPr algn="just"/>
            <a:r>
              <a:rPr lang="it-IT" dirty="0"/>
              <a:t>Limiti specifici sulla migrazione di certe sostanze o gruppi di costituenti verso l’interno o la superfice dell’alimento, tenendo conto anche di altre fonti di esposizione a questi contaminanti</a:t>
            </a:r>
          </a:p>
          <a:p>
            <a:pPr algn="just"/>
            <a:r>
              <a:rPr lang="it-IT" dirty="0"/>
              <a:t>Un limite complessivo della migrazione dei costituenti verso l’interno o la superfice dell’alimento</a:t>
            </a:r>
          </a:p>
          <a:p>
            <a:pPr algn="just"/>
            <a:r>
              <a:rPr lang="it-IT" dirty="0"/>
              <a:t>Disposizioni finalizzate alla protezione della salute umana contro l’ingestione di derivati tossici</a:t>
            </a:r>
          </a:p>
          <a:p>
            <a:pPr algn="just"/>
            <a:r>
              <a:rPr lang="it-IT" dirty="0"/>
              <a:t>Disposizioni specifiche per garantire la tracciabilità</a:t>
            </a:r>
          </a:p>
        </p:txBody>
      </p:sp>
    </p:spTree>
    <p:extLst>
      <p:ext uri="{BB962C8B-B14F-4D97-AF65-F5344CB8AC3E}">
        <p14:creationId xmlns:p14="http://schemas.microsoft.com/office/powerpoint/2010/main" val="216604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84000"/>
    </mc:Choice>
    <mc:Fallback xmlns="">
      <p:transition advClick="0" advTm="84000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1172</Words>
  <Application>Microsoft Macintosh PowerPoint</Application>
  <PresentationFormat>Widescreen</PresentationFormat>
  <Paragraphs>82</Paragraphs>
  <Slides>14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Materiali per contatto alimentare</vt:lpstr>
      <vt:lpstr>Norme giuridiche di base</vt:lpstr>
      <vt:lpstr>Norme giuridiche relative alle plastiche</vt:lpstr>
      <vt:lpstr>Requisiti generali di sicurezza</vt:lpstr>
      <vt:lpstr>Buone prassi di manifattura -  Good Manufacturing Practice (GMP)</vt:lpstr>
      <vt:lpstr>Misure specifiche per gruppi di materiali e oggetti</vt:lpstr>
      <vt:lpstr>Tracciabilità</vt:lpstr>
      <vt:lpstr>Dichiarazione di conformità</vt:lpstr>
      <vt:lpstr>Etichettatura</vt:lpstr>
      <vt:lpstr>Simbolo dei materiali per contatto alimentare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Susana Remotti</dc:creator>
  <cp:lastModifiedBy>Paola SCARFATO</cp:lastModifiedBy>
  <cp:revision>88</cp:revision>
  <dcterms:created xsi:type="dcterms:W3CDTF">2021-03-03T15:15:32Z</dcterms:created>
  <dcterms:modified xsi:type="dcterms:W3CDTF">2022-09-27T17:07:12Z</dcterms:modified>
</cp:coreProperties>
</file>