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embeddedFontLst>
    <p:embeddedFont>
      <p:font typeface="Arial Narrow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0" roundtripDataSignature="AMtx7mg9JENUJaP+LRZwSnCxEB3rFERN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ArialNarrow-bold.fntdata"/><Relationship Id="rId16" Type="http://schemas.openxmlformats.org/officeDocument/2006/relationships/font" Target="fonts/ArialNarrow-regular.fntdata"/><Relationship Id="rId5" Type="http://schemas.openxmlformats.org/officeDocument/2006/relationships/slide" Target="slides/slide1.xml"/><Relationship Id="rId19" Type="http://schemas.openxmlformats.org/officeDocument/2006/relationships/font" Target="fonts/ArialNarrow-boldItalic.fntdata"/><Relationship Id="rId6" Type="http://schemas.openxmlformats.org/officeDocument/2006/relationships/slide" Target="slides/slide2.xml"/><Relationship Id="rId18" Type="http://schemas.openxmlformats.org/officeDocument/2006/relationships/font" Target="fonts/ArialNarrow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9" name="Google Shape;19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" type="objOnly">
  <p:cSld name="OBJECT_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 txBox="1"/>
          <p:nvPr>
            <p:ph idx="1" type="body"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7" name="Google Shape;37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1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1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4" name="Google Shape;64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2"/>
          <p:cNvSpPr txBox="1"/>
          <p:nvPr/>
        </p:nvSpPr>
        <p:spPr>
          <a:xfrm>
            <a:off x="9359900" y="188913"/>
            <a:ext cx="2986088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7.png"/><Relationship Id="rId5" Type="http://schemas.openxmlformats.org/officeDocument/2006/relationships/image" Target="../media/image6.jpg"/><Relationship Id="rId6" Type="http://schemas.openxmlformats.org/officeDocument/2006/relationships/image" Target="../media/image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png"/><Relationship Id="rId4" Type="http://schemas.openxmlformats.org/officeDocument/2006/relationships/image" Target="../media/image4.png"/><Relationship Id="rId5" Type="http://schemas.openxmlformats.org/officeDocument/2006/relationships/image" Target="../media/image15.jpg"/><Relationship Id="rId6" Type="http://schemas.openxmlformats.org/officeDocument/2006/relationships/image" Target="../media/image8.png"/><Relationship Id="rId7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27.png"/><Relationship Id="rId10" Type="http://schemas.openxmlformats.org/officeDocument/2006/relationships/image" Target="../media/image28.png"/><Relationship Id="rId13" Type="http://schemas.openxmlformats.org/officeDocument/2006/relationships/image" Target="../media/image33.png"/><Relationship Id="rId1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Relationship Id="rId4" Type="http://schemas.openxmlformats.org/officeDocument/2006/relationships/image" Target="../media/image30.png"/><Relationship Id="rId9" Type="http://schemas.openxmlformats.org/officeDocument/2006/relationships/image" Target="../media/image29.png"/><Relationship Id="rId15" Type="http://schemas.openxmlformats.org/officeDocument/2006/relationships/hyperlink" Target="https://creativecommons.org/licenses/by-nc-sa/4.0/" TargetMode="External"/><Relationship Id="rId14" Type="http://schemas.openxmlformats.org/officeDocument/2006/relationships/image" Target="../media/image31.png"/><Relationship Id="rId16" Type="http://schemas.openxmlformats.org/officeDocument/2006/relationships/image" Target="../media/image21.png"/><Relationship Id="rId5" Type="http://schemas.openxmlformats.org/officeDocument/2006/relationships/image" Target="../media/image6.jpg"/><Relationship Id="rId6" Type="http://schemas.openxmlformats.org/officeDocument/2006/relationships/image" Target="../media/image9.jpg"/><Relationship Id="rId7" Type="http://schemas.openxmlformats.org/officeDocument/2006/relationships/image" Target="../media/image26.jpg"/><Relationship Id="rId8" Type="http://schemas.openxmlformats.org/officeDocument/2006/relationships/image" Target="../media/image3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5.jpg"/><Relationship Id="rId5" Type="http://schemas.openxmlformats.org/officeDocument/2006/relationships/image" Target="../media/image8.png"/><Relationship Id="rId6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4.png"/><Relationship Id="rId5" Type="http://schemas.openxmlformats.org/officeDocument/2006/relationships/image" Target="../media/image15.jpg"/><Relationship Id="rId6" Type="http://schemas.openxmlformats.org/officeDocument/2006/relationships/image" Target="../media/image8.png"/><Relationship Id="rId7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4.png"/><Relationship Id="rId5" Type="http://schemas.openxmlformats.org/officeDocument/2006/relationships/image" Target="../media/image15.jpg"/><Relationship Id="rId6" Type="http://schemas.openxmlformats.org/officeDocument/2006/relationships/image" Target="../media/image8.png"/><Relationship Id="rId7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4.png"/><Relationship Id="rId5" Type="http://schemas.openxmlformats.org/officeDocument/2006/relationships/image" Target="../media/image15.jpg"/><Relationship Id="rId6" Type="http://schemas.openxmlformats.org/officeDocument/2006/relationships/image" Target="../media/image8.png"/><Relationship Id="rId7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4.png"/><Relationship Id="rId5" Type="http://schemas.openxmlformats.org/officeDocument/2006/relationships/image" Target="../media/image15.jpg"/><Relationship Id="rId6" Type="http://schemas.openxmlformats.org/officeDocument/2006/relationships/image" Target="../media/image8.png"/><Relationship Id="rId7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4" Type="http://schemas.openxmlformats.org/officeDocument/2006/relationships/image" Target="../media/image4.png"/><Relationship Id="rId5" Type="http://schemas.openxmlformats.org/officeDocument/2006/relationships/image" Target="../media/image15.jpg"/><Relationship Id="rId6" Type="http://schemas.openxmlformats.org/officeDocument/2006/relationships/image" Target="../media/image8.png"/><Relationship Id="rId7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Relationship Id="rId4" Type="http://schemas.openxmlformats.org/officeDocument/2006/relationships/image" Target="../media/image4.png"/><Relationship Id="rId5" Type="http://schemas.openxmlformats.org/officeDocument/2006/relationships/image" Target="../media/image15.jpg"/><Relationship Id="rId6" Type="http://schemas.openxmlformats.org/officeDocument/2006/relationships/image" Target="../media/image8.png"/><Relationship Id="rId7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4.png"/><Relationship Id="rId5" Type="http://schemas.openxmlformats.org/officeDocument/2006/relationships/image" Target="../media/image15.jpg"/><Relationship Id="rId6" Type="http://schemas.openxmlformats.org/officeDocument/2006/relationships/image" Target="../media/image8.png"/><Relationship Id="rId7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2" name="Google Shape;92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</a:blip>
          <a:srcRect b="0" l="0" r="11809" t="0"/>
          <a:stretch/>
        </p:blipFill>
        <p:spPr>
          <a:xfrm>
            <a:off x="0" y="0"/>
            <a:ext cx="12208933" cy="6921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8590" y="117180"/>
            <a:ext cx="7373127" cy="2538989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/>
          <p:nvPr/>
        </p:nvSpPr>
        <p:spPr>
          <a:xfrm>
            <a:off x="268590" y="3924031"/>
            <a:ext cx="8327377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Programma di formazione: moduli</a:t>
            </a:r>
            <a:endParaRPr/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Eco-design e nuovi processi di produzione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Nuovi materiali e materiali bio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Coinvolgimento dei cittadini e dei consumatori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Gestione e valorizzazione dei residui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48000" y="6325091"/>
            <a:ext cx="7552267" cy="428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6">
            <a:alphaModFix/>
          </a:blip>
          <a:srcRect b="0" l="0" r="24555" t="0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34825" y="1163941"/>
            <a:ext cx="7830080" cy="527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10"/>
          <p:cNvSpPr/>
          <p:nvPr/>
        </p:nvSpPr>
        <p:spPr>
          <a:xfrm>
            <a:off x="366998" y="1434246"/>
            <a:ext cx="2735126" cy="3139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Nel 2018, dai 5 milioni di tonnellate di plastica riciclata prodotte in Europa, l'80% è rientrato nell'economia europea per fabbricare nuovi prodotti. Il resto è stato esportato al di fuori dell'Europa per rientrare in altre regioni delle economie mondiali.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07" name="Google Shape;207;p10"/>
          <p:cNvSpPr txBox="1"/>
          <p:nvPr/>
        </p:nvSpPr>
        <p:spPr>
          <a:xfrm>
            <a:off x="3102123" y="148676"/>
            <a:ext cx="69507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Plastica davvero riciclata Unione Europea</a:t>
            </a:r>
            <a:endParaRPr/>
          </a:p>
        </p:txBody>
      </p:sp>
      <p:pic>
        <p:nvPicPr>
          <p:cNvPr id="208" name="Google Shape;20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0"/>
          <p:cNvSpPr txBox="1"/>
          <p:nvPr/>
        </p:nvSpPr>
        <p:spPr>
          <a:xfrm>
            <a:off x="173014" y="5945503"/>
            <a:ext cx="3672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Fonte:PlasticsEurope</a:t>
            </a:r>
            <a:endParaRPr b="1" i="0" sz="12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18" name="Google Shape;218;p1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19" name="Google Shape;219;p11"/>
          <p:cNvPicPr preferRelativeResize="0"/>
          <p:nvPr/>
        </p:nvPicPr>
        <p:blipFill rotWithShape="1">
          <a:blip r:embed="rId3">
            <a:alphaModFix/>
          </a:blip>
          <a:srcRect b="0" l="0" r="11809" t="0"/>
          <a:stretch/>
        </p:blipFill>
        <p:spPr>
          <a:xfrm>
            <a:off x="0" y="0"/>
            <a:ext cx="12208933" cy="624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8590" y="117181"/>
            <a:ext cx="7020518" cy="2417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96343" y="6329589"/>
            <a:ext cx="7552267" cy="428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1"/>
          <p:cNvPicPr preferRelativeResize="0"/>
          <p:nvPr/>
        </p:nvPicPr>
        <p:blipFill rotWithShape="1">
          <a:blip r:embed="rId6">
            <a:alphaModFix/>
          </a:blip>
          <a:srcRect b="0" l="0" r="24555" t="0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3" name="Google Shape;223;p11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224" name="Google Shape;224;p1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5" name="Google Shape;225;p1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6" name="Google Shape;226;p11"/>
            <p:cNvPicPr preferRelativeResize="0"/>
            <p:nvPr/>
          </p:nvPicPr>
          <p:blipFill rotWithShape="1">
            <a:blip r:embed="rId9">
              <a:alphaModFix/>
            </a:blip>
            <a:srcRect b="26917" l="12506" r="12654" t="27690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7" name="Google Shape;227;p11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8" name="Google Shape;228;p11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" name="Google Shape;229;p11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0" name="Google Shape;230;p11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1" name="Google Shape;231;p11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2" name="Google Shape;232;p11"/>
          <p:cNvSpPr/>
          <p:nvPr/>
        </p:nvSpPr>
        <p:spPr>
          <a:xfrm>
            <a:off x="107231" y="5113771"/>
            <a:ext cx="8239935" cy="12072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Copyright: CC BY-NC-SA 4.0:</a:t>
            </a:r>
            <a:r>
              <a:rPr b="0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700" u="sng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https://creativecommons.org/licenses/by-nc-sa/4.0/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 questa licenza, sei libero di condividere la copia e ridistribuire il materiale in qualsiasi mezzo o formato. Puoi anche adattare remix, trasformare e costruire sul materiale.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Tuttaviasolo alle seguenti condizioni: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Attribuzione —</a:t>
            </a:r>
            <a:r>
              <a:rPr b="0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 necessario fornire un credito appropriato, fornire un collegamento alla licenza e indicare se sono state apportate modifiche. Puoi farlo in qualsiasi modo ragionevole, ma non in alcun modo che suggerisca illicenziante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approvatu o il tuo uso.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 commerciale</a:t>
            </a:r>
            <a:r>
              <a:rPr b="0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— non puoi utilizzare il materiale per scopi commerciali.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Condividere allo stesso modo—</a:t>
            </a:r>
            <a:r>
              <a:rPr b="0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remixi, trasformi o costruisci il materiale, devi distribuire i tuoi contributi con la stessa licenza dell'originale.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Nessuna restrizione aggiuntiva —</a:t>
            </a:r>
            <a:r>
              <a:rPr b="0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 puoi applicare termini legali o misure tecnologiche che limitino legalmente gli altri a fare qualsiasi cosa consentita dalla licenza.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3" name="Google Shape;233;p11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910250" y="5758493"/>
            <a:ext cx="1181663" cy="412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/>
          <p:nvPr/>
        </p:nvSpPr>
        <p:spPr>
          <a:xfrm>
            <a:off x="1692873" y="2124949"/>
            <a:ext cx="851746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4800"/>
              <a:buFont typeface="Calibri"/>
              <a:buNone/>
            </a:pPr>
            <a:r>
              <a:rPr b="1" i="0" lang="en-US" sz="4800" u="none" cap="none" strike="noStrike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Plastica raccolta differenziata: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4800"/>
              <a:buFont typeface="Calibri"/>
              <a:buNone/>
            </a:pPr>
            <a:r>
              <a:rPr b="1" i="0" lang="en-US" sz="4800" u="none" cap="none" strike="noStrike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situazione attuale in Europa</a:t>
            </a:r>
            <a:endParaRPr/>
          </a:p>
        </p:txBody>
      </p:sp>
      <p:pic>
        <p:nvPicPr>
          <p:cNvPr id="103" name="Google Shape;10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/>
          <p:nvPr/>
        </p:nvSpPr>
        <p:spPr>
          <a:xfrm>
            <a:off x="3931065" y="93927"/>
            <a:ext cx="606751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Situazione attuale nell'UE</a:t>
            </a:r>
            <a:endParaRPr/>
          </a:p>
        </p:txBody>
      </p:sp>
      <p:sp>
        <p:nvSpPr>
          <p:cNvPr id="112" name="Google Shape;112;p3"/>
          <p:cNvSpPr txBox="1"/>
          <p:nvPr/>
        </p:nvSpPr>
        <p:spPr>
          <a:xfrm>
            <a:off x="173014" y="4473528"/>
            <a:ext cx="3671887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Fonte:PlasticsEurope</a:t>
            </a:r>
            <a:endParaRPr b="1" i="0" sz="12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3" name="Google Shape;113;p3"/>
          <p:cNvSpPr/>
          <p:nvPr/>
        </p:nvSpPr>
        <p:spPr>
          <a:xfrm>
            <a:off x="728133" y="980702"/>
            <a:ext cx="73152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PLASTICA POST-CONSUMO TRATTAMENTO DEI RIFIUTI</a:t>
            </a:r>
            <a:endParaRPr/>
          </a:p>
        </p:txBody>
      </p:sp>
      <p:pic>
        <p:nvPicPr>
          <p:cNvPr id="114" name="Google Shape;11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46435" y="1597716"/>
            <a:ext cx="8793051" cy="4043362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"/>
          <p:cNvSpPr/>
          <p:nvPr/>
        </p:nvSpPr>
        <p:spPr>
          <a:xfrm>
            <a:off x="2312376" y="5725913"/>
            <a:ext cx="789796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Nel 2018, 29,1 milioni tonnellate di rifiuti di plastica sono stati raccolti nel EU28+NA/CH in ordine di essere curato. Le esportazioni di rifiuti di plastica al di fuori dell’UE sono diminuite del 39% dal 2016 al 2018.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" name="Google Shape;11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/>
          <p:nvPr/>
        </p:nvSpPr>
        <p:spPr>
          <a:xfrm>
            <a:off x="279200" y="1783874"/>
            <a:ext cx="2853267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Dal 2006, i totale rifiuti di plastica inviati a raccolta differenziata è raddoppiato. Tuttavia, nel 2018 il 25% dei rifiuti di plastica post-consumo è stato ancora inviato in discarica.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728133" y="980702"/>
            <a:ext cx="73152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PLASTICA POST-CONSUMO TRATTAMENTO DEI RIFIUTI</a:t>
            </a:r>
            <a:endParaRPr/>
          </a:p>
        </p:txBody>
      </p:sp>
      <p:pic>
        <p:nvPicPr>
          <p:cNvPr id="126" name="Google Shape;12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32467" y="1635841"/>
            <a:ext cx="8318929" cy="4619908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4"/>
          <p:cNvSpPr/>
          <p:nvPr/>
        </p:nvSpPr>
        <p:spPr>
          <a:xfrm>
            <a:off x="3171468" y="6274111"/>
            <a:ext cx="60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none" cap="none" strike="noStrike">
                <a:solidFill>
                  <a:srgbClr val="646463"/>
                </a:solidFill>
                <a:latin typeface="Arial"/>
                <a:ea typeface="Arial"/>
                <a:cs typeface="Arial"/>
                <a:sym typeface="Arial"/>
              </a:rPr>
              <a:t>* Composto Annuale Crescita </a:t>
            </a:r>
            <a:br>
              <a:rPr b="0" i="0" lang="en-US" sz="800" u="none" cap="none" strike="noStrike">
                <a:solidFill>
                  <a:srgbClr val="64646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800" u="none" cap="none" strike="noStrike">
                <a:solidFill>
                  <a:srgbClr val="646463"/>
                </a:solidFill>
                <a:latin typeface="Arial"/>
                <a:ea typeface="Arial"/>
                <a:cs typeface="Arial"/>
                <a:sym typeface="Arial"/>
              </a:rPr>
              <a:t>Il tasso è il tasso di crescita medio annuo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none" cap="none" strike="noStrike">
                <a:solidFill>
                  <a:srgbClr val="646463"/>
                </a:solidFill>
                <a:latin typeface="Arial"/>
                <a:ea typeface="Arial"/>
                <a:cs typeface="Arial"/>
                <a:sym typeface="Arial"/>
              </a:rPr>
              <a:t>in un determinato periodo di tempo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284429" y="3715057"/>
            <a:ext cx="28480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riciclaggio può avvenire all'interno e all'esterno  dell'UE)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4"/>
          <p:cNvSpPr txBox="1"/>
          <p:nvPr/>
        </p:nvSpPr>
        <p:spPr>
          <a:xfrm>
            <a:off x="3931065" y="93927"/>
            <a:ext cx="606751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Attuale situazione nell'UE</a:t>
            </a:r>
            <a:endParaRPr/>
          </a:p>
        </p:txBody>
      </p:sp>
      <p:sp>
        <p:nvSpPr>
          <p:cNvPr id="134" name="Google Shape;134;p4"/>
          <p:cNvSpPr txBox="1"/>
          <p:nvPr/>
        </p:nvSpPr>
        <p:spPr>
          <a:xfrm>
            <a:off x="362314" y="5945503"/>
            <a:ext cx="3672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Fonte:PlasticsEurope</a:t>
            </a:r>
            <a:endParaRPr b="1" i="0" sz="12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25280" y="1287996"/>
            <a:ext cx="8737601" cy="5348568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5"/>
          <p:cNvSpPr/>
          <p:nvPr/>
        </p:nvSpPr>
        <p:spPr>
          <a:xfrm>
            <a:off x="202277" y="1784753"/>
            <a:ext cx="2523003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paesi con restrizioni alle discariche di rifiuti riciclabili e recuperabili hanno, in media, più alto tassi di riciclaggio dei rifiuti di plastica post-consumo.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/>
          <p:nvPr/>
        </p:nvSpPr>
        <p:spPr>
          <a:xfrm>
            <a:off x="675379" y="887886"/>
            <a:ext cx="73152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PLASTICA POST-CONSUMO TRATTAMENTO DEI RIFIUTI</a:t>
            </a:r>
            <a:endParaRPr/>
          </a:p>
        </p:txBody>
      </p:sp>
      <p:pic>
        <p:nvPicPr>
          <p:cNvPr id="142" name="Google Shape;14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5"/>
          <p:cNvSpPr txBox="1"/>
          <p:nvPr/>
        </p:nvSpPr>
        <p:spPr>
          <a:xfrm>
            <a:off x="3931065" y="93927"/>
            <a:ext cx="606751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Attuale situazione nell'UE</a:t>
            </a:r>
            <a:endParaRPr/>
          </a:p>
        </p:txBody>
      </p:sp>
      <p:sp>
        <p:nvSpPr>
          <p:cNvPr id="147" name="Google Shape;147;p5"/>
          <p:cNvSpPr txBox="1"/>
          <p:nvPr/>
        </p:nvSpPr>
        <p:spPr>
          <a:xfrm>
            <a:off x="202264" y="5945503"/>
            <a:ext cx="3672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Fonte:PlasticsEurope</a:t>
            </a:r>
            <a:endParaRPr b="1" i="0" sz="12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83887" y="1454758"/>
            <a:ext cx="7279746" cy="463469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6"/>
          <p:cNvSpPr/>
          <p:nvPr/>
        </p:nvSpPr>
        <p:spPr>
          <a:xfrm>
            <a:off x="728133" y="980702"/>
            <a:ext cx="73152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PLASTICA </a:t>
            </a:r>
            <a:r>
              <a:rPr b="1" i="0" lang="en-US" sz="2000" u="none" cap="none" strike="noStrike">
                <a:solidFill>
                  <a:srgbClr val="005C2A"/>
                </a:solidFill>
                <a:latin typeface="Calibri"/>
                <a:ea typeface="Calibri"/>
                <a:cs typeface="Calibri"/>
                <a:sym typeface="Calibri"/>
              </a:rPr>
              <a:t>CONFEZIONE </a:t>
            </a:r>
            <a:r>
              <a:rPr b="1" i="0" lang="en-US" sz="20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TRATTAMENTO RIFIUTI POST-CONSUMO</a:t>
            </a:r>
            <a:endParaRPr/>
          </a:p>
        </p:txBody>
      </p:sp>
      <p:sp>
        <p:nvSpPr>
          <p:cNvPr id="154" name="Google Shape;154;p6"/>
          <p:cNvSpPr/>
          <p:nvPr/>
        </p:nvSpPr>
        <p:spPr>
          <a:xfrm>
            <a:off x="521023" y="2081563"/>
            <a:ext cx="2362853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Nel 2018 sono stati raccolti 17,8 milioni di tonnellate di rifiuti di imballaggio post-consumo in plastica per essere trattati.</a:t>
            </a:r>
            <a:endParaRPr/>
          </a:p>
        </p:txBody>
      </p:sp>
      <p:pic>
        <p:nvPicPr>
          <p:cNvPr id="155" name="Google Shape;15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6"/>
          <p:cNvSpPr txBox="1"/>
          <p:nvPr/>
        </p:nvSpPr>
        <p:spPr>
          <a:xfrm>
            <a:off x="3931065" y="93927"/>
            <a:ext cx="606751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Attuale situazione nell'UE</a:t>
            </a:r>
            <a:endParaRPr/>
          </a:p>
        </p:txBody>
      </p:sp>
      <p:sp>
        <p:nvSpPr>
          <p:cNvPr id="160" name="Google Shape;160;p6"/>
          <p:cNvSpPr txBox="1"/>
          <p:nvPr/>
        </p:nvSpPr>
        <p:spPr>
          <a:xfrm>
            <a:off x="347739" y="5812553"/>
            <a:ext cx="3672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Fonte:PlasticsEurope</a:t>
            </a:r>
            <a:endParaRPr b="1" i="0" sz="12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6209" y="1565582"/>
            <a:ext cx="8648700" cy="48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7"/>
          <p:cNvSpPr/>
          <p:nvPr/>
        </p:nvSpPr>
        <p:spPr>
          <a:xfrm>
            <a:off x="728133" y="980702"/>
            <a:ext cx="73152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PLASTICA </a:t>
            </a:r>
            <a:r>
              <a:rPr b="1" i="0" lang="en-US" sz="2000" u="none" cap="none" strike="noStrike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CONFEZIONE </a:t>
            </a:r>
            <a:r>
              <a:rPr b="1" i="0" lang="en-US" sz="20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TRATTAMENTO RIFIUTI POST-CONSUMO</a:t>
            </a:r>
            <a:endParaRPr/>
          </a:p>
        </p:txBody>
      </p:sp>
      <p:sp>
        <p:nvSpPr>
          <p:cNvPr id="167" name="Google Shape;167;p7"/>
          <p:cNvSpPr/>
          <p:nvPr/>
        </p:nvSpPr>
        <p:spPr>
          <a:xfrm>
            <a:off x="375396" y="2155155"/>
            <a:ext cx="1998527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Nel 2018 sono stati raccolti 17,8 milioni di tonnellate di rifiuti di imballaggio post-consumo in plastica per essere trattati.</a:t>
            </a:r>
            <a:endParaRPr/>
          </a:p>
        </p:txBody>
      </p:sp>
      <p:pic>
        <p:nvPicPr>
          <p:cNvPr id="168" name="Google Shape;16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7"/>
          <p:cNvSpPr txBox="1"/>
          <p:nvPr/>
        </p:nvSpPr>
        <p:spPr>
          <a:xfrm>
            <a:off x="3931065" y="93927"/>
            <a:ext cx="606751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Attuale situazione nell'UE</a:t>
            </a:r>
            <a:endParaRPr/>
          </a:p>
        </p:txBody>
      </p:sp>
      <p:sp>
        <p:nvSpPr>
          <p:cNvPr id="173" name="Google Shape;173;p7"/>
          <p:cNvSpPr txBox="1"/>
          <p:nvPr/>
        </p:nvSpPr>
        <p:spPr>
          <a:xfrm>
            <a:off x="375389" y="5945503"/>
            <a:ext cx="3672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Fonte:PlasticsEurope</a:t>
            </a:r>
            <a:endParaRPr b="1" i="0" sz="12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8"/>
          <p:cNvSpPr/>
          <p:nvPr/>
        </p:nvSpPr>
        <p:spPr>
          <a:xfrm>
            <a:off x="274566" y="1565582"/>
            <a:ext cx="2585641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Tassi di riciclaggio della plastica gamma rifiuti di imballaggio in Europatra il 26% e il 52%.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Questa vasta gamma può essere spiegata dalle differenze nei sistemi di raccolta, nelle infrastrutture disponibili e nel comportamento dei consumatori. </a:t>
            </a:r>
            <a:endParaRPr/>
          </a:p>
        </p:txBody>
      </p:sp>
      <p:sp>
        <p:nvSpPr>
          <p:cNvPr id="179" name="Google Shape;179;p8"/>
          <p:cNvSpPr/>
          <p:nvPr/>
        </p:nvSpPr>
        <p:spPr>
          <a:xfrm>
            <a:off x="707813" y="881945"/>
            <a:ext cx="73152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PLASTICA </a:t>
            </a:r>
            <a:r>
              <a:rPr b="1" i="0" lang="en-US" sz="2000" u="none" cap="none" strike="noStrike">
                <a:solidFill>
                  <a:srgbClr val="005C2A"/>
                </a:solidFill>
                <a:latin typeface="Calibri"/>
                <a:ea typeface="Calibri"/>
                <a:cs typeface="Calibri"/>
                <a:sym typeface="Calibri"/>
              </a:rPr>
              <a:t>CONFEZIONE </a:t>
            </a:r>
            <a:r>
              <a:rPr b="1" i="0" lang="en-US" sz="20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TRATTAMENTO RIFIUTI POST-CONSUMO</a:t>
            </a:r>
            <a:endParaRPr/>
          </a:p>
        </p:txBody>
      </p:sp>
      <p:sp>
        <p:nvSpPr>
          <p:cNvPr id="180" name="Google Shape;180;p8"/>
          <p:cNvSpPr/>
          <p:nvPr/>
        </p:nvSpPr>
        <p:spPr>
          <a:xfrm>
            <a:off x="9262762" y="4179585"/>
            <a:ext cx="2368495" cy="1754326"/>
          </a:xfrm>
          <a:prstGeom prst="rect">
            <a:avLst/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00" scaled="0"/>
          </a:gra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nuova direttiva (UE) 2018/852 sugli imballaggi e i rifiuti di imballaggio fissa obiettivi di riciclaggio più elevati per materiale (50% per gli imballaggi in plastica entro il 2025 e 55% entro il 2030), insieme a un nuovo metodo di calcolo delle prestazioni di riciclaggio.</a:t>
            </a:r>
            <a:endParaRPr/>
          </a:p>
        </p:txBody>
      </p:sp>
      <p:grpSp>
        <p:nvGrpSpPr>
          <p:cNvPr id="181" name="Google Shape;181;p8"/>
          <p:cNvGrpSpPr/>
          <p:nvPr/>
        </p:nvGrpSpPr>
        <p:grpSpPr>
          <a:xfrm>
            <a:off x="2860207" y="1380812"/>
            <a:ext cx="6076188" cy="5205941"/>
            <a:chOff x="915459" y="1468567"/>
            <a:chExt cx="6076188" cy="5205941"/>
          </a:xfrm>
        </p:grpSpPr>
        <p:pic>
          <p:nvPicPr>
            <p:cNvPr id="182" name="Google Shape;182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15459" y="1468567"/>
              <a:ext cx="6076188" cy="52059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" name="Google Shape;183;p8"/>
            <p:cNvSpPr/>
            <p:nvPr/>
          </p:nvSpPr>
          <p:spPr>
            <a:xfrm>
              <a:off x="2795954" y="2066192"/>
              <a:ext cx="193431" cy="3877408"/>
            </a:xfrm>
            <a:prstGeom prst="rect">
              <a:avLst/>
            </a:prstGeom>
            <a:noFill/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4" name="Google Shape;18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8"/>
          <p:cNvSpPr txBox="1"/>
          <p:nvPr/>
        </p:nvSpPr>
        <p:spPr>
          <a:xfrm>
            <a:off x="3931065" y="93927"/>
            <a:ext cx="606751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Attuale situazione nell'UE</a:t>
            </a:r>
            <a:endParaRPr/>
          </a:p>
        </p:txBody>
      </p:sp>
      <p:sp>
        <p:nvSpPr>
          <p:cNvPr id="189" name="Google Shape;189;p8"/>
          <p:cNvSpPr/>
          <p:nvPr/>
        </p:nvSpPr>
        <p:spPr>
          <a:xfrm>
            <a:off x="9222709" y="1711990"/>
            <a:ext cx="2694725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media, il riciclo del 42% degli imballaggi in plastica rappresenta un incremento di 1,2 punti rispetto al 2016, in particolare grazie al miglioramento della raccolta dei rifiuti.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3783" y="605672"/>
            <a:ext cx="8944975" cy="528333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9"/>
          <p:cNvSpPr txBox="1"/>
          <p:nvPr/>
        </p:nvSpPr>
        <p:spPr>
          <a:xfrm>
            <a:off x="4486541" y="148676"/>
            <a:ext cx="545221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Plastica davvero riciclata nell'UE</a:t>
            </a:r>
            <a:endParaRPr/>
          </a:p>
        </p:txBody>
      </p:sp>
      <p:sp>
        <p:nvSpPr>
          <p:cNvPr id="196" name="Google Shape;196;p9"/>
          <p:cNvSpPr/>
          <p:nvPr/>
        </p:nvSpPr>
        <p:spPr>
          <a:xfrm>
            <a:off x="599441" y="6016741"/>
            <a:ext cx="976067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Nel 2019, quasi 5 milioni di tonnellate di riciclati di plastica sono stati prodotti negli impianti di riciclaggio europei.</a:t>
            </a:r>
            <a:endParaRPr/>
          </a:p>
        </p:txBody>
      </p:sp>
      <p:pic>
        <p:nvPicPr>
          <p:cNvPr id="197" name="Google Shape;19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2020-10-16T09:45:44Z</dcterms:created>
  <dc:creator>Marco Monti</dc:creator>
</cp:coreProperties>
</file>