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364" r:id="rId4"/>
    <p:sldId id="405" r:id="rId5"/>
    <p:sldId id="366" r:id="rId6"/>
    <p:sldId id="420" r:id="rId7"/>
    <p:sldId id="410" r:id="rId8"/>
    <p:sldId id="412" r:id="rId9"/>
    <p:sldId id="413" r:id="rId10"/>
    <p:sldId id="408" r:id="rId11"/>
    <p:sldId id="421" r:id="rId12"/>
    <p:sldId id="414" r:id="rId13"/>
    <p:sldId id="415" r:id="rId14"/>
    <p:sldId id="382" r:id="rId15"/>
    <p:sldId id="389" r:id="rId16"/>
    <p:sldId id="390" r:id="rId17"/>
    <p:sldId id="391" r:id="rId18"/>
    <p:sldId id="400" r:id="rId19"/>
    <p:sldId id="258"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1" autoAdjust="0"/>
    <p:restoredTop sz="93979" autoAdjust="0"/>
  </p:normalViewPr>
  <p:slideViewPr>
    <p:cSldViewPr snapToGrid="0">
      <p:cViewPr varScale="1">
        <p:scale>
          <a:sx n="96" d="100"/>
          <a:sy n="96" d="100"/>
        </p:scale>
        <p:origin x="192" y="2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62037-5A13-43EA-A66B-3CF35177416B}" type="datetimeFigureOut">
              <a:rPr lang="it-IT" smtClean="0"/>
              <a:t>28/09/22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8CD49-6B17-4FCE-9B2F-CEFC911C0673}" type="slidenum">
              <a:rPr lang="it-IT" smtClean="0"/>
              <a:t>‹N›</a:t>
            </a:fld>
            <a:endParaRPr lang="it-IT"/>
          </a:p>
        </p:txBody>
      </p:sp>
    </p:spTree>
    <p:extLst>
      <p:ext uri="{BB962C8B-B14F-4D97-AF65-F5344CB8AC3E}">
        <p14:creationId xmlns:p14="http://schemas.microsoft.com/office/powerpoint/2010/main" val="429227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E8CD49-6B17-4FCE-9B2F-CEFC911C0673}" type="slidenum">
              <a:rPr lang="it-IT" smtClean="0"/>
              <a:t>1</a:t>
            </a:fld>
            <a:endParaRPr lang="it-IT"/>
          </a:p>
        </p:txBody>
      </p:sp>
    </p:spTree>
    <p:extLst>
      <p:ext uri="{BB962C8B-B14F-4D97-AF65-F5344CB8AC3E}">
        <p14:creationId xmlns:p14="http://schemas.microsoft.com/office/powerpoint/2010/main" val="95831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8D425AF2-B521-4C8A-9D5F-861618BBE4C5}" type="slidenum">
              <a:rPr lang="it-IT" altLang="it-IT">
                <a:solidFill>
                  <a:prstClr val="black"/>
                </a:solidFill>
              </a:rPr>
              <a:pPr eaLnBrk="1" hangingPunct="1"/>
              <a:t>16</a:t>
            </a:fld>
            <a:endParaRPr lang="it-IT" altLang="it-IT" dirty="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45106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001" indent="-301923" eaLnBrk="0" hangingPunct="0">
              <a:defRPr>
                <a:solidFill>
                  <a:schemeClr val="tx1"/>
                </a:solidFill>
                <a:latin typeface="Arial" charset="0"/>
              </a:defRPr>
            </a:lvl2pPr>
            <a:lvl3pPr marL="1207694" indent="-241539" eaLnBrk="0" hangingPunct="0">
              <a:defRPr>
                <a:solidFill>
                  <a:schemeClr val="tx1"/>
                </a:solidFill>
                <a:latin typeface="Arial" charset="0"/>
              </a:defRPr>
            </a:lvl3pPr>
            <a:lvl4pPr marL="1690771" indent="-241539" eaLnBrk="0" hangingPunct="0">
              <a:defRPr>
                <a:solidFill>
                  <a:schemeClr val="tx1"/>
                </a:solidFill>
                <a:latin typeface="Arial" charset="0"/>
              </a:defRPr>
            </a:lvl4pPr>
            <a:lvl5pPr marL="2173849" indent="-241539" eaLnBrk="0" hangingPunct="0">
              <a:defRPr>
                <a:solidFill>
                  <a:schemeClr val="tx1"/>
                </a:solidFill>
                <a:latin typeface="Arial" charset="0"/>
              </a:defRPr>
            </a:lvl5pPr>
            <a:lvl6pPr marL="2656926" indent="-241539" eaLnBrk="0" fontAlgn="base" hangingPunct="0">
              <a:spcBef>
                <a:spcPct val="0"/>
              </a:spcBef>
              <a:spcAft>
                <a:spcPct val="0"/>
              </a:spcAft>
              <a:defRPr>
                <a:solidFill>
                  <a:schemeClr val="tx1"/>
                </a:solidFill>
                <a:latin typeface="Arial" charset="0"/>
              </a:defRPr>
            </a:lvl6pPr>
            <a:lvl7pPr marL="3140004" indent="-241539" eaLnBrk="0" fontAlgn="base" hangingPunct="0">
              <a:spcBef>
                <a:spcPct val="0"/>
              </a:spcBef>
              <a:spcAft>
                <a:spcPct val="0"/>
              </a:spcAft>
              <a:defRPr>
                <a:solidFill>
                  <a:schemeClr val="tx1"/>
                </a:solidFill>
                <a:latin typeface="Arial" charset="0"/>
              </a:defRPr>
            </a:lvl7pPr>
            <a:lvl8pPr marL="3623081" indent="-241539" eaLnBrk="0" fontAlgn="base" hangingPunct="0">
              <a:spcBef>
                <a:spcPct val="0"/>
              </a:spcBef>
              <a:spcAft>
                <a:spcPct val="0"/>
              </a:spcAft>
              <a:defRPr>
                <a:solidFill>
                  <a:schemeClr val="tx1"/>
                </a:solidFill>
                <a:latin typeface="Arial" charset="0"/>
              </a:defRPr>
            </a:lvl8pPr>
            <a:lvl9pPr marL="4106159" indent="-241539" eaLnBrk="0" fontAlgn="base" hangingPunct="0">
              <a:spcBef>
                <a:spcPct val="0"/>
              </a:spcBef>
              <a:spcAft>
                <a:spcPct val="0"/>
              </a:spcAft>
              <a:defRPr>
                <a:solidFill>
                  <a:schemeClr val="tx1"/>
                </a:solidFill>
                <a:latin typeface="Arial" charset="0"/>
              </a:defRPr>
            </a:lvl9pPr>
          </a:lstStyle>
          <a:p>
            <a:pPr eaLnBrk="1" hangingPunct="1"/>
            <a:fld id="{BE1904C5-9691-4F6B-A4AB-20EE01A66C45}" type="slidenum">
              <a:rPr lang="it-IT" altLang="it-IT">
                <a:solidFill>
                  <a:prstClr val="black"/>
                </a:solidFill>
              </a:rPr>
              <a:pPr eaLnBrk="1" hangingPunct="1"/>
              <a:t>17</a:t>
            </a:fld>
            <a:endParaRPr lang="it-IT" altLang="it-IT"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45715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it-IT" altLang="it-IT" dirty="0"/>
          </a:p>
        </p:txBody>
      </p:sp>
    </p:spTree>
    <p:extLst>
      <p:ext uri="{BB962C8B-B14F-4D97-AF65-F5344CB8AC3E}">
        <p14:creationId xmlns:p14="http://schemas.microsoft.com/office/powerpoint/2010/main" val="359967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E8CD49-6B17-4FCE-9B2F-CEFC911C0673}" type="slidenum">
              <a:rPr lang="it-IT" smtClean="0"/>
              <a:t>3</a:t>
            </a:fld>
            <a:endParaRPr lang="it-IT" dirty="0"/>
          </a:p>
        </p:txBody>
      </p:sp>
    </p:spTree>
    <p:extLst>
      <p:ext uri="{BB962C8B-B14F-4D97-AF65-F5344CB8AC3E}">
        <p14:creationId xmlns:p14="http://schemas.microsoft.com/office/powerpoint/2010/main" val="377452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E8CD49-6B17-4FCE-9B2F-CEFC911C0673}" type="slidenum">
              <a:rPr lang="it-IT" smtClean="0"/>
              <a:t>4</a:t>
            </a:fld>
            <a:endParaRPr lang="it-IT" dirty="0"/>
          </a:p>
        </p:txBody>
      </p:sp>
    </p:spTree>
    <p:extLst>
      <p:ext uri="{BB962C8B-B14F-4D97-AF65-F5344CB8AC3E}">
        <p14:creationId xmlns:p14="http://schemas.microsoft.com/office/powerpoint/2010/main" val="429481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it-IT" altLang="it-IT" dirty="0"/>
          </a:p>
        </p:txBody>
      </p:sp>
    </p:spTree>
    <p:extLst>
      <p:ext uri="{BB962C8B-B14F-4D97-AF65-F5344CB8AC3E}">
        <p14:creationId xmlns:p14="http://schemas.microsoft.com/office/powerpoint/2010/main" val="240474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it-IT" altLang="it-IT" dirty="0"/>
          </a:p>
        </p:txBody>
      </p:sp>
    </p:spTree>
    <p:extLst>
      <p:ext uri="{BB962C8B-B14F-4D97-AF65-F5344CB8AC3E}">
        <p14:creationId xmlns:p14="http://schemas.microsoft.com/office/powerpoint/2010/main" val="36352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breaker plate</a:t>
            </a:r>
            <a:r>
              <a:rPr lang="en-US" dirty="0"/>
              <a:t>, </a:t>
            </a:r>
            <a:r>
              <a:rPr lang="en-US" sz="1200" dirty="0"/>
              <a:t>a round disk containing many holes that is placed between the extruder and adapter,</a:t>
            </a:r>
            <a:r>
              <a:rPr lang="en-US" sz="1200" baseline="0" dirty="0"/>
              <a:t> </a:t>
            </a:r>
            <a:r>
              <a:rPr lang="en-US" dirty="0"/>
              <a:t> has the following functions:</a:t>
            </a:r>
          </a:p>
          <a:p>
            <a:pPr marL="0" indent="0">
              <a:buFontTx/>
              <a:buNone/>
            </a:pPr>
            <a:r>
              <a:rPr lang="en-US" dirty="0"/>
              <a:t>it stops the spiraling of the polymer melt coming off the screw by forcing the polymer in straight lines as it passes through the breaker plate;</a:t>
            </a:r>
          </a:p>
          <a:p>
            <a:pPr marL="0" indent="0">
              <a:buFontTx/>
              <a:buNone/>
            </a:pPr>
            <a:r>
              <a:rPr lang="en-US" dirty="0"/>
              <a:t>it provides a seal between the extruder and the die/adapter.</a:t>
            </a:r>
          </a:p>
          <a:p>
            <a:pPr marL="0" indent="0">
              <a:buFont typeface="Arial" panose="020B0604020202020204" pitchFamily="34" charset="0"/>
              <a:buNone/>
            </a:pPr>
            <a:r>
              <a:rPr lang="en-US" b="1" dirty="0"/>
              <a:t>Screens </a:t>
            </a:r>
            <a:r>
              <a:rPr lang="en-US" dirty="0"/>
              <a:t>in the breaker plate filter contamination from the polymer melt and create pressure at the extruder head. Screens clogged with contaminants cause high pressure at the extruder head and reduce the extruder throughput. If the formulation contains fillers or reinforcements, all screens must be removed.</a:t>
            </a:r>
          </a:p>
          <a:p>
            <a:pPr marL="0" indent="0">
              <a:buFont typeface="Arial" panose="020B0604020202020204" pitchFamily="34" charset="0"/>
              <a:buNone/>
            </a:pPr>
            <a:endParaRPr lang="en-US" dirty="0"/>
          </a:p>
          <a:p>
            <a:endParaRPr lang="it-IT" dirty="0"/>
          </a:p>
        </p:txBody>
      </p:sp>
      <p:sp>
        <p:nvSpPr>
          <p:cNvPr id="4" name="Segnaposto numero diapositiva 3"/>
          <p:cNvSpPr>
            <a:spLocks noGrp="1"/>
          </p:cNvSpPr>
          <p:nvPr>
            <p:ph type="sldNum" sz="quarter" idx="10"/>
          </p:nvPr>
        </p:nvSpPr>
        <p:spPr/>
        <p:txBody>
          <a:bodyPr/>
          <a:lstStyle/>
          <a:p>
            <a:fld id="{2EE8CD49-6B17-4FCE-9B2F-CEFC911C0673}" type="slidenum">
              <a:rPr lang="it-IT" smtClean="0"/>
              <a:t>10</a:t>
            </a:fld>
            <a:endParaRPr lang="it-IT" dirty="0"/>
          </a:p>
        </p:txBody>
      </p:sp>
    </p:spTree>
    <p:extLst>
      <p:ext uri="{BB962C8B-B14F-4D97-AF65-F5344CB8AC3E}">
        <p14:creationId xmlns:p14="http://schemas.microsoft.com/office/powerpoint/2010/main" val="159678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04CA-D9CB-4C67-B1D5-64D233D98669}" type="slidenum">
              <a:rPr lang="it-IT"/>
              <a:pPr/>
              <a:t>13</a:t>
            </a:fld>
            <a:endParaRPr lang="it-IT"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val="423693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6A5F7-0F95-4CC8-AAC8-C4DEF746C7F6}" type="slidenum">
              <a:rPr lang="it-IT"/>
              <a:pPr/>
              <a:t>14</a:t>
            </a:fld>
            <a:endParaRPr lang="it-IT"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val="1866422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09B06-B412-41EF-95B7-B21D69AC2B58}" type="slidenum">
              <a:rPr lang="it-IT"/>
              <a:pPr/>
              <a:t>15</a:t>
            </a:fld>
            <a:endParaRPr lang="it-IT"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val="55857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E6A3198-6781-4266-AAA5-E69564690795}" type="datetimeFigureOut">
              <a:rPr lang="it-IT" smtClean="0"/>
              <a:t>28/09/22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15291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clrChange>
              <a:clrFrom>
                <a:srgbClr val="FEFEFE"/>
              </a:clrFrom>
              <a:clrTo>
                <a:srgbClr val="FEFEFE">
                  <a:alpha val="0"/>
                </a:srgbClr>
              </a:clrTo>
            </a:clrChange>
          </a:blip>
          <a:stretch>
            <a:fillRect/>
          </a:stretch>
        </p:blipFill>
        <p:spPr>
          <a:xfrm>
            <a:off x="10438472" y="6222410"/>
            <a:ext cx="1621007" cy="440662"/>
          </a:xfrm>
          <a:prstGeom prst="rect">
            <a:avLst/>
          </a:prstGeom>
        </p:spPr>
      </p:pic>
      <p:pic>
        <p:nvPicPr>
          <p:cNvPr id="9" name="Immagin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4" y="148676"/>
            <a:ext cx="2279705" cy="720006"/>
          </a:xfrm>
          <a:prstGeom prst="rect">
            <a:avLst/>
          </a:prstGeom>
        </p:spPr>
      </p:pic>
      <p:pic>
        <p:nvPicPr>
          <p:cNvPr id="10" name="Immagin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0340" y="148676"/>
            <a:ext cx="1849139" cy="572304"/>
          </a:xfrm>
          <a:prstGeom prst="rect">
            <a:avLst/>
          </a:prstGeom>
        </p:spPr>
      </p:pic>
      <p:pic>
        <p:nvPicPr>
          <p:cNvPr id="11" name="Immagin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7010" y="791239"/>
            <a:ext cx="1375798" cy="774343"/>
          </a:xfrm>
          <a:prstGeom prst="rect">
            <a:avLst/>
          </a:prstGeom>
        </p:spPr>
      </p:pic>
    </p:spTree>
    <p:extLst>
      <p:ext uri="{BB962C8B-B14F-4D97-AF65-F5344CB8AC3E}">
        <p14:creationId xmlns:p14="http://schemas.microsoft.com/office/powerpoint/2010/main" val="273069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E6A3198-6781-4266-AAA5-E69564690795}" type="datetimeFigureOut">
              <a:rPr lang="it-IT" smtClean="0"/>
              <a:t>28/09/22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21347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E6A3198-6781-4266-AAA5-E69564690795}" type="datetimeFigureOut">
              <a:rPr lang="it-IT" smtClean="0"/>
              <a:t>28/09/22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275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E6A3198-6781-4266-AAA5-E69564690795}" type="datetimeFigureOut">
              <a:rPr lang="it-IT" smtClean="0"/>
              <a:t>28/09/22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77290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E6A3198-6781-4266-AAA5-E69564690795}" type="datetimeFigureOut">
              <a:rPr lang="it-IT" smtClean="0"/>
              <a:t>28/09/22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89536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E6A3198-6781-4266-AAA5-E69564690795}" type="datetimeFigureOut">
              <a:rPr lang="it-IT" smtClean="0"/>
              <a:t>28/09/22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49291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A3198-6781-4266-AAA5-E69564690795}" type="datetimeFigureOut">
              <a:rPr lang="it-IT" smtClean="0"/>
              <a:t>28/09/22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A01FA-0AA1-4447-B2B2-931DE577AD2A}" type="slidenum">
              <a:rPr lang="it-IT" smtClean="0"/>
              <a:t>‹N›</a:t>
            </a:fld>
            <a:endParaRPr lang="it-IT"/>
          </a:p>
        </p:txBody>
      </p:sp>
    </p:spTree>
    <p:extLst>
      <p:ext uri="{BB962C8B-B14F-4D97-AF65-F5344CB8AC3E}">
        <p14:creationId xmlns:p14="http://schemas.microsoft.com/office/powerpoint/2010/main" val="143748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5.jpeg"/><Relationship Id="rId7"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6.wmf"/><Relationship Id="rId4" Type="http://schemas.openxmlformats.org/officeDocument/2006/relationships/oleObject" Target="../embeddings/oleObject2.bin"/><Relationship Id="rId9" Type="http://schemas.openxmlformats.org/officeDocument/2006/relationships/image" Target="../media/image3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8.jpeg"/><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7.JPG"/><Relationship Id="rId9" Type="http://schemas.openxmlformats.org/officeDocument/2006/relationships/image" Target="../media/image43.png"/><Relationship Id="rId1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ogle.com/url?sa=t&amp;rct=j&amp;q=&amp;esrc=s&amp;source=web&amp;cd=&amp;cad=rja&amp;uact=8&amp;ved=2ahUKEwiogtP81qDxAhUewAIHHbh5DDwQwqsBMAN6BAgdEAE&amp;url=https://www.youtube.com/watch?v%3DTp2Rdx69SSo&amp;usg=AOvVaw3joHxhiDBo0kYsU3IToLMj"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11809"/>
          <a:stretch/>
        </p:blipFill>
        <p:spPr>
          <a:xfrm>
            <a:off x="0" y="0"/>
            <a:ext cx="12208933" cy="692191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590" y="117180"/>
            <a:ext cx="7373127" cy="2538989"/>
          </a:xfrm>
          <a:prstGeom prst="rect">
            <a:avLst/>
          </a:prstGeom>
        </p:spPr>
      </p:pic>
      <p:sp>
        <p:nvSpPr>
          <p:cNvPr id="6" name="Rettangolo 5"/>
          <p:cNvSpPr/>
          <p:nvPr/>
        </p:nvSpPr>
        <p:spPr>
          <a:xfrm>
            <a:off x="268590" y="3924031"/>
            <a:ext cx="8327377" cy="2308324"/>
          </a:xfrm>
          <a:prstGeom prst="rect">
            <a:avLst/>
          </a:prstGeom>
        </p:spPr>
        <p:txBody>
          <a:bodyPr wrap="square">
            <a:spAutoFit/>
          </a:bodyPr>
          <a:lstStyle/>
          <a:p>
            <a:pPr algn="ctr"/>
            <a:r>
              <a:rPr lang="en-US" sz="2400" b="1" dirty="0"/>
              <a:t>Training program: modules</a:t>
            </a:r>
          </a:p>
          <a:p>
            <a:pPr marL="285750" indent="-285750" algn="ctr">
              <a:buFont typeface="Arial" panose="020B0604020202020204" pitchFamily="34" charset="0"/>
              <a:buChar char="•"/>
            </a:pPr>
            <a:r>
              <a:rPr lang="en-US" sz="2400" dirty="0"/>
              <a:t>New materials and biomaterials</a:t>
            </a:r>
          </a:p>
          <a:p>
            <a:pPr marL="285750" indent="-285750" algn="ctr">
              <a:buFont typeface="Arial" panose="020B0604020202020204" pitchFamily="34" charset="0"/>
              <a:buChar char="•"/>
            </a:pPr>
            <a:r>
              <a:rPr lang="en-US" sz="2400" dirty="0"/>
              <a:t> </a:t>
            </a:r>
            <a:r>
              <a:rPr lang="en-US" sz="2400" b="1" dirty="0">
                <a:solidFill>
                  <a:srgbClr val="C00000"/>
                </a:solidFill>
              </a:rPr>
              <a:t>Eco-design &amp; novel manufacturing processing</a:t>
            </a:r>
          </a:p>
          <a:p>
            <a:pPr marL="285750" indent="-285750" algn="ctr">
              <a:buFont typeface="Arial" panose="020B0604020202020204" pitchFamily="34" charset="0"/>
              <a:buChar char="•"/>
            </a:pPr>
            <a:r>
              <a:rPr lang="en-US" sz="2400" dirty="0"/>
              <a:t>Citizen and Consumer Engagement</a:t>
            </a:r>
          </a:p>
          <a:p>
            <a:pPr marL="285750" indent="-285750" algn="ctr">
              <a:buFont typeface="Arial" panose="020B0604020202020204" pitchFamily="34" charset="0"/>
              <a:buChar char="•"/>
            </a:pPr>
            <a:r>
              <a:rPr lang="it-IT" sz="2400" dirty="0"/>
              <a:t>Residue management and </a:t>
            </a:r>
            <a:r>
              <a:rPr lang="it-IT" sz="2400" dirty="0" err="1"/>
              <a:t>valorisation</a:t>
            </a:r>
            <a:endParaRPr lang="it-IT" sz="2400" dirty="0"/>
          </a:p>
          <a:p>
            <a:pPr algn="ctr"/>
            <a:endParaRPr lang="en-US" sz="2400" dirty="0"/>
          </a:p>
        </p:txBody>
      </p:sp>
      <p:pic>
        <p:nvPicPr>
          <p:cNvPr id="7" name="Immagin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5091"/>
            <a:ext cx="7552267" cy="428571"/>
          </a:xfrm>
          <a:prstGeom prst="rect">
            <a:avLst/>
          </a:prstGeom>
        </p:spPr>
      </p:pic>
      <p:pic>
        <p:nvPicPr>
          <p:cNvPr id="8" name="Immagine 7"/>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268590" y="6104195"/>
            <a:ext cx="2510820" cy="683233"/>
          </a:xfrm>
          <a:prstGeom prst="rect">
            <a:avLst/>
          </a:prstGeom>
        </p:spPr>
      </p:pic>
    </p:spTree>
    <p:extLst>
      <p:ext uri="{BB962C8B-B14F-4D97-AF65-F5344CB8AC3E}">
        <p14:creationId xmlns:p14="http://schemas.microsoft.com/office/powerpoint/2010/main" val="3365225765"/>
      </p:ext>
    </p:extLst>
  </p:cSld>
  <p:clrMapOvr>
    <a:masterClrMapping/>
  </p:clrMapOvr>
  <mc:AlternateContent xmlns:mc="http://schemas.openxmlformats.org/markup-compatibility/2006" xmlns:p14="http://schemas.microsoft.com/office/powerpoint/2010/main">
    <mc:Choice Requires="p14">
      <p:transition p14:dur="0" advClick="0" advTm="5100"/>
    </mc:Choice>
    <mc:Fallback xmlns="">
      <p:transition advClick="0" advTm="5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43218" y="4075733"/>
            <a:ext cx="5569084" cy="2246769"/>
          </a:xfrm>
          <a:prstGeom prst="rect">
            <a:avLst/>
          </a:prstGeom>
        </p:spPr>
        <p:txBody>
          <a:bodyPr wrap="square">
            <a:spAutoFit/>
          </a:bodyPr>
          <a:lstStyle/>
          <a:p>
            <a:pPr algn="just">
              <a:spcAft>
                <a:spcPts val="1200"/>
              </a:spcAft>
            </a:pPr>
            <a:r>
              <a:rPr lang="it-IT" sz="2400" dirty="0"/>
              <a:t>L’assemblaggio della testa dell’estrusore comprende:</a:t>
            </a:r>
          </a:p>
          <a:p>
            <a:pPr marL="342900" indent="-342900" algn="just">
              <a:spcAft>
                <a:spcPts val="600"/>
              </a:spcAft>
              <a:buClr>
                <a:srgbClr val="C00000"/>
              </a:buClr>
              <a:buSzPct val="80000"/>
              <a:buFont typeface="Wingdings" panose="05000000000000000000" pitchFamily="2" charset="2"/>
              <a:buChar char="q"/>
            </a:pPr>
            <a:r>
              <a:rPr lang="it-IT" sz="2400" b="1" dirty="0"/>
              <a:t>Disco forato</a:t>
            </a:r>
            <a:endParaRPr lang="it-IT" sz="2400" dirty="0"/>
          </a:p>
          <a:p>
            <a:pPr marL="342900" indent="-342900" algn="just">
              <a:spcAft>
                <a:spcPts val="600"/>
              </a:spcAft>
              <a:buClr>
                <a:srgbClr val="C00000"/>
              </a:buClr>
              <a:buSzPct val="80000"/>
              <a:buFont typeface="Wingdings" panose="05000000000000000000" pitchFamily="2" charset="2"/>
              <a:buChar char="q"/>
            </a:pPr>
            <a:r>
              <a:rPr lang="it-IT" sz="2400" b="1" dirty="0"/>
              <a:t>Adattatore</a:t>
            </a:r>
            <a:r>
              <a:rPr lang="it-IT" sz="2400" dirty="0"/>
              <a:t> </a:t>
            </a:r>
          </a:p>
          <a:p>
            <a:pPr marL="342900" indent="-342900" algn="just">
              <a:spcAft>
                <a:spcPts val="600"/>
              </a:spcAft>
              <a:buClr>
                <a:srgbClr val="C00000"/>
              </a:buClr>
              <a:buSzPct val="80000"/>
              <a:buFont typeface="Wingdings" panose="05000000000000000000" pitchFamily="2" charset="2"/>
              <a:buChar char="q"/>
            </a:pPr>
            <a:r>
              <a:rPr lang="it-IT" sz="2400" b="1" dirty="0"/>
              <a:t>Filiera (die)</a:t>
            </a:r>
            <a:endParaRPr lang="it-IT" sz="2400" dirty="0"/>
          </a:p>
        </p:txBody>
      </p:sp>
      <p:sp>
        <p:nvSpPr>
          <p:cNvPr id="7" name="Rectangle 4"/>
          <p:cNvSpPr>
            <a:spLocks noChangeArrowheads="1"/>
          </p:cNvSpPr>
          <p:nvPr/>
        </p:nvSpPr>
        <p:spPr bwMode="auto">
          <a:xfrm>
            <a:off x="2541964" y="342173"/>
            <a:ext cx="7498912" cy="637918"/>
          </a:xfrm>
          <a:prstGeom prst="rect">
            <a:avLst/>
          </a:prstGeom>
          <a:noFill/>
          <a:ln w="9525">
            <a:noFill/>
            <a:miter lim="800000"/>
            <a:headEnd/>
            <a:tailEnd/>
          </a:ln>
          <a:effectLst/>
        </p:spPr>
        <p:txBody>
          <a:bodyPr anchor="ctr"/>
          <a:lstStyle/>
          <a:p>
            <a:pPr algn="ctr">
              <a:defRPr/>
            </a:pPr>
            <a:r>
              <a:rPr lang="en-US" sz="2800" b="1" dirty="0">
                <a:solidFill>
                  <a:srgbClr val="C00000"/>
                </a:solidFill>
              </a:rPr>
              <a:t>ASSEMBLAGGIO DELLA TESTA DELL’ESTRUSORE</a:t>
            </a:r>
            <a:endParaRPr lang="en-GB" sz="2800" b="1" dirty="0">
              <a:solidFill>
                <a:srgbClr val="C00000"/>
              </a:solidFill>
            </a:endParaRPr>
          </a:p>
        </p:txBody>
      </p:sp>
      <p:pic>
        <p:nvPicPr>
          <p:cNvPr id="3" name="Immagine 2"/>
          <p:cNvPicPr>
            <a:picLocks noChangeAspect="1"/>
          </p:cNvPicPr>
          <p:nvPr/>
        </p:nvPicPr>
        <p:blipFill rotWithShape="1">
          <a:blip r:embed="rId3"/>
          <a:srcRect r="52835"/>
          <a:stretch/>
        </p:blipFill>
        <p:spPr>
          <a:xfrm>
            <a:off x="4471792" y="4774867"/>
            <a:ext cx="2014502" cy="1729658"/>
          </a:xfrm>
          <a:prstGeom prst="rect">
            <a:avLst/>
          </a:prstGeom>
        </p:spPr>
      </p:pic>
      <p:pic>
        <p:nvPicPr>
          <p:cNvPr id="10" name="Immagine 9"/>
          <p:cNvPicPr>
            <a:picLocks noChangeAspect="1"/>
          </p:cNvPicPr>
          <p:nvPr/>
        </p:nvPicPr>
        <p:blipFill rotWithShape="1">
          <a:blip r:embed="rId3"/>
          <a:srcRect l="48279"/>
          <a:stretch/>
        </p:blipFill>
        <p:spPr>
          <a:xfrm>
            <a:off x="443218" y="893528"/>
            <a:ext cx="3360100" cy="2630850"/>
          </a:xfrm>
          <a:prstGeom prst="rect">
            <a:avLst/>
          </a:prstGeom>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792" y="1163061"/>
            <a:ext cx="2789046" cy="209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4789" y="1177086"/>
            <a:ext cx="2751164" cy="206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8356" y="3524378"/>
            <a:ext cx="2371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268" y="4075733"/>
            <a:ext cx="2743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98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clrChange>
              <a:clrFrom>
                <a:srgbClr val="FEFEFE"/>
              </a:clrFrom>
              <a:clrTo>
                <a:srgbClr val="FEFEFE">
                  <a:alpha val="0"/>
                </a:srgbClr>
              </a:clrTo>
            </a:clrChange>
          </a:blip>
          <a:stretch>
            <a:fillRect/>
          </a:stretch>
        </p:blipFill>
        <p:spPr>
          <a:xfrm>
            <a:off x="10438472" y="6222410"/>
            <a:ext cx="1621007" cy="440662"/>
          </a:xfrm>
          <a:prstGeom prst="rect">
            <a:avLst/>
          </a:prstGeom>
        </p:spPr>
      </p:pic>
      <p:pic>
        <p:nvPicPr>
          <p:cNvPr id="8" name="Immagin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4" y="148676"/>
            <a:ext cx="2279705" cy="720006"/>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340" y="148676"/>
            <a:ext cx="1849139" cy="57230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7010" y="791239"/>
            <a:ext cx="1375798" cy="774343"/>
          </a:xfrm>
          <a:prstGeom prst="rect">
            <a:avLst/>
          </a:prstGeom>
        </p:spPr>
      </p:pic>
      <p:sp>
        <p:nvSpPr>
          <p:cNvPr id="10" name="Rettangolo 9"/>
          <p:cNvSpPr/>
          <p:nvPr/>
        </p:nvSpPr>
        <p:spPr>
          <a:xfrm>
            <a:off x="703991" y="809310"/>
            <a:ext cx="9995338" cy="461665"/>
          </a:xfrm>
          <a:prstGeom prst="rect">
            <a:avLst/>
          </a:prstGeom>
        </p:spPr>
        <p:txBody>
          <a:bodyPr wrap="square">
            <a:spAutoFit/>
          </a:bodyPr>
          <a:lstStyle/>
          <a:p>
            <a:r>
              <a:rPr lang="en-US" sz="2400" b="1" dirty="0">
                <a:solidFill>
                  <a:srgbClr val="C00000"/>
                </a:solidFill>
              </a:rPr>
              <a:t>Corso 1-Processi di </a:t>
            </a:r>
            <a:r>
              <a:rPr lang="it-IT" sz="2400" b="1" dirty="0">
                <a:solidFill>
                  <a:srgbClr val="C00000"/>
                </a:solidFill>
              </a:rPr>
              <a:t>Manifattura</a:t>
            </a:r>
            <a:r>
              <a:rPr lang="en-US" sz="2400" b="1" dirty="0">
                <a:solidFill>
                  <a:srgbClr val="C00000"/>
                </a:solidFill>
              </a:rPr>
              <a:t> </a:t>
            </a:r>
            <a:r>
              <a:rPr lang="it-IT" sz="2400" b="1" dirty="0">
                <a:solidFill>
                  <a:srgbClr val="C00000"/>
                </a:solidFill>
              </a:rPr>
              <a:t>Innovativi</a:t>
            </a:r>
            <a:r>
              <a:rPr lang="en-US" sz="2400" b="1" dirty="0">
                <a:solidFill>
                  <a:srgbClr val="C00000"/>
                </a:solidFill>
              </a:rPr>
              <a:t> per Sistemi Packaging  (3 ECTS)</a:t>
            </a:r>
          </a:p>
        </p:txBody>
      </p:sp>
      <p:sp>
        <p:nvSpPr>
          <p:cNvPr id="11" name="Rettangolo 10"/>
          <p:cNvSpPr/>
          <p:nvPr/>
        </p:nvSpPr>
        <p:spPr>
          <a:xfrm>
            <a:off x="385574" y="1341234"/>
            <a:ext cx="10632173" cy="3847207"/>
          </a:xfrm>
          <a:prstGeom prst="rect">
            <a:avLst/>
          </a:prstGeom>
        </p:spPr>
        <p:txBody>
          <a:bodyPr wrap="square">
            <a:spAutoFit/>
          </a:bodyPr>
          <a:lstStyle/>
          <a:p>
            <a:pPr>
              <a:spcAft>
                <a:spcPts val="600"/>
              </a:spcAft>
            </a:pPr>
            <a:r>
              <a:rPr lang="it-IT" sz="1600" dirty="0"/>
              <a:t>1. </a:t>
            </a:r>
            <a:r>
              <a:rPr lang="it-IT" sz="1600" b="1" dirty="0"/>
              <a:t>PROCESSI DI PRODUZIONE PER IMBALLAGGI PLASTICI FLESSIBILI (0.6 ETCS)</a:t>
            </a:r>
          </a:p>
          <a:p>
            <a:pPr lvl="1">
              <a:spcAft>
                <a:spcPts val="600"/>
              </a:spcAft>
            </a:pPr>
            <a:r>
              <a:rPr lang="it-IT" sz="1600" dirty="0"/>
              <a:t>1.1.	Basi dei processi di estrusione </a:t>
            </a:r>
          </a:p>
          <a:p>
            <a:pPr lvl="2"/>
            <a:r>
              <a:rPr lang="it-IT" sz="1600" dirty="0"/>
              <a:t>1.1.1 Processo di estrusione: descrizione e attrezzatura</a:t>
            </a:r>
          </a:p>
          <a:p>
            <a:pPr lvl="2">
              <a:spcAft>
                <a:spcPts val="600"/>
              </a:spcAft>
            </a:pPr>
            <a:r>
              <a:rPr lang="it-IT" sz="1600" b="1" dirty="0">
                <a:solidFill>
                  <a:srgbClr val="00B050"/>
                </a:solidFill>
              </a:rPr>
              <a:t>1.1.2 Analisi del processo di estrusione monovite</a:t>
            </a:r>
          </a:p>
          <a:p>
            <a:pPr lvl="1">
              <a:spcAft>
                <a:spcPts val="600"/>
              </a:spcAft>
            </a:pPr>
            <a:r>
              <a:rPr lang="it-IT" sz="1600" dirty="0"/>
              <a:t>1.2.	Processi industriali per la produzione di imballaggi flessibili</a:t>
            </a:r>
          </a:p>
          <a:p>
            <a:pPr lvl="2"/>
            <a:r>
              <a:rPr lang="it-IT" sz="1600" dirty="0"/>
              <a:t>1.2.2. Filmatura piana</a:t>
            </a:r>
          </a:p>
          <a:p>
            <a:pPr lvl="4"/>
            <a:r>
              <a:rPr lang="it-IT" sz="1400" i="1" dirty="0"/>
              <a:t>Descrizione del processo</a:t>
            </a:r>
          </a:p>
          <a:p>
            <a:pPr lvl="4"/>
            <a:r>
              <a:rPr lang="it-IT" sz="1400" i="1" dirty="0"/>
              <a:t>Tipologie di teste e die per la filmatura piana</a:t>
            </a:r>
          </a:p>
          <a:p>
            <a:pPr lvl="4"/>
            <a:r>
              <a:rPr lang="it-IT" sz="1400" i="1" dirty="0"/>
              <a:t>Testa del tipo ad «appendiabiti»</a:t>
            </a:r>
            <a:endParaRPr lang="it-IT" sz="1400" i="1" dirty="0">
              <a:highlight>
                <a:srgbClr val="FFFF00"/>
              </a:highlight>
            </a:endParaRPr>
          </a:p>
          <a:p>
            <a:pPr lvl="4"/>
            <a:r>
              <a:rPr lang="it-IT" sz="1400" i="1" dirty="0"/>
              <a:t>Parametri di processo: Draw ratio, temperatura del Chill roll, distanza tra il Die e il chill roll</a:t>
            </a:r>
          </a:p>
          <a:p>
            <a:pPr lvl="2"/>
            <a:r>
              <a:rPr lang="it-IT" sz="1600" dirty="0"/>
              <a:t>1.2.1. Filmatura in bolla</a:t>
            </a:r>
          </a:p>
          <a:p>
            <a:pPr lvl="4"/>
            <a:r>
              <a:rPr lang="it-IT" sz="1400" i="1" dirty="0"/>
              <a:t>Parametri di processo per la filmatura in bolla</a:t>
            </a:r>
          </a:p>
          <a:p>
            <a:pPr lvl="4"/>
            <a:r>
              <a:rPr lang="it-IT" sz="1400" i="1" dirty="0"/>
              <a:t>Draw ratio e blow up ratio</a:t>
            </a:r>
          </a:p>
          <a:p>
            <a:pPr lvl="4"/>
            <a:r>
              <a:rPr lang="it-IT" sz="1400" i="1" dirty="0"/>
              <a:t>Altezza della linea di gelo</a:t>
            </a:r>
          </a:p>
          <a:p>
            <a:pPr lvl="4"/>
            <a:endParaRPr lang="it-IT" sz="1400" i="1" dirty="0"/>
          </a:p>
        </p:txBody>
      </p:sp>
      <p:sp>
        <p:nvSpPr>
          <p:cNvPr id="2" name="CasellaDiTesto 1">
            <a:extLst>
              <a:ext uri="{FF2B5EF4-FFF2-40B4-BE49-F238E27FC236}">
                <a16:creationId xmlns:a16="http://schemas.microsoft.com/office/drawing/2014/main" id="{7DBBAFF1-F003-EA07-BF4B-9B43ED9EB8DB}"/>
              </a:ext>
            </a:extLst>
          </p:cNvPr>
          <p:cNvSpPr txBox="1"/>
          <p:nvPr/>
        </p:nvSpPr>
        <p:spPr>
          <a:xfrm>
            <a:off x="385574" y="6051793"/>
            <a:ext cx="10052898" cy="584775"/>
          </a:xfrm>
          <a:prstGeom prst="rect">
            <a:avLst/>
          </a:prstGeom>
          <a:noFill/>
        </p:spPr>
        <p:txBody>
          <a:bodyPr wrap="square" rtlCol="0">
            <a:spAutoFit/>
          </a:bodyPr>
          <a:lstStyle/>
          <a:p>
            <a:r>
              <a:rPr lang="it-IT" sz="1600" b="0" i="0" u="none" strike="noStrike" dirty="0">
                <a:solidFill>
                  <a:schemeClr val="tx1">
                    <a:lumMod val="50000"/>
                    <a:lumOff val="50000"/>
                  </a:schemeClr>
                </a:solidFill>
                <a:effectLst/>
              </a:rPr>
              <a:t>________________________________________________________________________________________________</a:t>
            </a:r>
          </a:p>
          <a:p>
            <a:r>
              <a:rPr lang="it-IT" sz="1600" b="0" i="0" u="none" strike="noStrike" dirty="0">
                <a:solidFill>
                  <a:schemeClr val="tx1">
                    <a:lumMod val="50000"/>
                    <a:lumOff val="50000"/>
                  </a:schemeClr>
                </a:solidFill>
                <a:effectLst/>
              </a:rPr>
              <a:t>prof. L. Incarnato – Università degli Studi di Salerno</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1776279012"/>
      </p:ext>
    </p:extLst>
  </p:cSld>
  <p:clrMapOvr>
    <a:masterClrMapping/>
  </p:clrMapOvr>
  <mc:AlternateContent xmlns:mc="http://schemas.openxmlformats.org/markup-compatibility/2006" xmlns:p14="http://schemas.microsoft.com/office/powerpoint/2010/main">
    <mc:Choice Requires="p14">
      <p:transition p14:dur="10" advClick="0" advTm="84000"/>
    </mc:Choice>
    <mc:Fallback xmlns="">
      <p:transition advClick="0" advTm="8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20988" y="380365"/>
            <a:ext cx="7498912" cy="637918"/>
          </a:xfrm>
          <a:prstGeom prst="rect">
            <a:avLst/>
          </a:prstGeom>
          <a:noFill/>
          <a:ln w="9525">
            <a:noFill/>
            <a:miter lim="800000"/>
            <a:headEnd/>
            <a:tailEnd/>
          </a:ln>
          <a:effectLst/>
        </p:spPr>
        <p:txBody>
          <a:bodyPr anchor="ctr"/>
          <a:lstStyle/>
          <a:p>
            <a:pPr algn="ctr">
              <a:defRPr/>
            </a:pPr>
            <a:r>
              <a:rPr lang="it-IT" sz="2800" b="1" dirty="0">
                <a:solidFill>
                  <a:srgbClr val="C00000"/>
                </a:solidFill>
              </a:rPr>
              <a:t>ESTRUSORE MONOVITE: zone funzionali</a:t>
            </a:r>
          </a:p>
        </p:txBody>
      </p:sp>
      <p:sp>
        <p:nvSpPr>
          <p:cNvPr id="3" name="Rettangolo 2"/>
          <p:cNvSpPr/>
          <p:nvPr/>
        </p:nvSpPr>
        <p:spPr>
          <a:xfrm>
            <a:off x="400134" y="1222378"/>
            <a:ext cx="9619766" cy="1175706"/>
          </a:xfrm>
          <a:prstGeom prst="rect">
            <a:avLst/>
          </a:prstGeom>
        </p:spPr>
        <p:txBody>
          <a:bodyPr wrap="square">
            <a:spAutoFit/>
          </a:bodyPr>
          <a:lstStyle/>
          <a:p>
            <a:pPr algn="just">
              <a:lnSpc>
                <a:spcPct val="120000"/>
              </a:lnSpc>
            </a:pPr>
            <a:r>
              <a:rPr lang="it-IT" sz="2000" dirty="0"/>
              <a:t>La descrizione di un processo di estrusione standard può essere relazionato alle zone funzionali dell’apparecchiatura. Queste zone corrispondono alle caratteristiche fisiche acquisite dal polimero durante il suo spostamento dalla tramoggia vero il die dell’estrusore.</a:t>
            </a:r>
          </a:p>
        </p:txBody>
      </p:sp>
      <p:sp>
        <p:nvSpPr>
          <p:cNvPr id="6" name="Rettangolo 5"/>
          <p:cNvSpPr/>
          <p:nvPr/>
        </p:nvSpPr>
        <p:spPr>
          <a:xfrm>
            <a:off x="400133" y="2698551"/>
            <a:ext cx="5337209" cy="2284921"/>
          </a:xfrm>
          <a:prstGeom prst="rect">
            <a:avLst/>
          </a:prstGeom>
        </p:spPr>
        <p:txBody>
          <a:bodyPr wrap="square">
            <a:spAutoFit/>
          </a:bodyPr>
          <a:lstStyle/>
          <a:p>
            <a:pPr>
              <a:lnSpc>
                <a:spcPct val="120000"/>
              </a:lnSpc>
            </a:pPr>
            <a:r>
              <a:rPr lang="it-IT" sz="2000" dirty="0"/>
              <a:t> </a:t>
            </a:r>
          </a:p>
          <a:p>
            <a:pPr>
              <a:lnSpc>
                <a:spcPct val="120000"/>
              </a:lnSpc>
              <a:spcAft>
                <a:spcPts val="1200"/>
              </a:spcAft>
            </a:pPr>
            <a:r>
              <a:rPr lang="it-IT" sz="2000" dirty="0"/>
              <a:t>Queste zone funzionali sono chiamate: </a:t>
            </a:r>
          </a:p>
          <a:p>
            <a:pPr marL="457200" indent="-457200">
              <a:lnSpc>
                <a:spcPct val="120000"/>
              </a:lnSpc>
              <a:buClr>
                <a:srgbClr val="C00000"/>
              </a:buClr>
              <a:buSzPct val="100000"/>
              <a:buFont typeface="+mj-lt"/>
              <a:buAutoNum type="arabicPeriod"/>
            </a:pPr>
            <a:r>
              <a:rPr lang="it-IT" sz="2400" b="1" dirty="0">
                <a:solidFill>
                  <a:srgbClr val="C00000"/>
                </a:solidFill>
              </a:rPr>
              <a:t>Zona di trasporto del solido</a:t>
            </a:r>
          </a:p>
          <a:p>
            <a:pPr marL="457200" indent="-457200">
              <a:lnSpc>
                <a:spcPct val="120000"/>
              </a:lnSpc>
              <a:buClr>
                <a:srgbClr val="C00000"/>
              </a:buClr>
              <a:buSzPct val="100000"/>
              <a:buFont typeface="+mj-lt"/>
              <a:buAutoNum type="arabicPeriod"/>
            </a:pPr>
            <a:r>
              <a:rPr lang="it-IT" sz="2400" b="1" dirty="0">
                <a:solidFill>
                  <a:srgbClr val="C00000"/>
                </a:solidFill>
              </a:rPr>
              <a:t>Zona di plastificazione o fusione</a:t>
            </a:r>
          </a:p>
          <a:p>
            <a:pPr marL="457200" indent="-457200">
              <a:lnSpc>
                <a:spcPct val="120000"/>
              </a:lnSpc>
              <a:buClr>
                <a:srgbClr val="C00000"/>
              </a:buClr>
              <a:buSzPct val="100000"/>
              <a:buFont typeface="+mj-lt"/>
              <a:buAutoNum type="arabicPeriod"/>
            </a:pPr>
            <a:r>
              <a:rPr lang="it-IT" sz="2400" b="1" dirty="0">
                <a:solidFill>
                  <a:srgbClr val="C00000"/>
                </a:solidFill>
              </a:rPr>
              <a:t>Zona di trasporto del fuso</a:t>
            </a:r>
          </a:p>
        </p:txBody>
      </p:sp>
      <p:grpSp>
        <p:nvGrpSpPr>
          <p:cNvPr id="10" name="Gruppo 9"/>
          <p:cNvGrpSpPr/>
          <p:nvPr/>
        </p:nvGrpSpPr>
        <p:grpSpPr>
          <a:xfrm>
            <a:off x="5737342" y="2566204"/>
            <a:ext cx="6140232" cy="2895756"/>
            <a:chOff x="5554462" y="2648653"/>
            <a:chExt cx="6140232" cy="2895756"/>
          </a:xfrm>
        </p:grpSpPr>
        <p:pic>
          <p:nvPicPr>
            <p:cNvPr id="5" name="Immagin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35" b="9568"/>
            <a:stretch/>
          </p:blipFill>
          <p:spPr bwMode="auto">
            <a:xfrm>
              <a:off x="5554462" y="2648653"/>
              <a:ext cx="6140232" cy="289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6468176" y="4876650"/>
              <a:ext cx="750771" cy="400110"/>
            </a:xfrm>
            <a:prstGeom prst="rect">
              <a:avLst/>
            </a:prstGeom>
            <a:solidFill>
              <a:schemeClr val="bg1"/>
            </a:solidFill>
          </p:spPr>
          <p:txBody>
            <a:bodyPr wrap="square" rtlCol="0" anchor="ctr" anchorCtr="1">
              <a:spAutoFit/>
            </a:bodyPr>
            <a:lstStyle/>
            <a:p>
              <a:r>
                <a:rPr lang="it-IT" sz="2000" b="1" dirty="0">
                  <a:solidFill>
                    <a:srgbClr val="C00000"/>
                  </a:solidFill>
                </a:rPr>
                <a:t>1</a:t>
              </a:r>
            </a:p>
          </p:txBody>
        </p:sp>
        <p:sp>
          <p:nvSpPr>
            <p:cNvPr id="8" name="CasellaDiTesto 7"/>
            <p:cNvSpPr txBox="1"/>
            <p:nvPr/>
          </p:nvSpPr>
          <p:spPr>
            <a:xfrm>
              <a:off x="7921933" y="4864618"/>
              <a:ext cx="873151" cy="400110"/>
            </a:xfrm>
            <a:prstGeom prst="rect">
              <a:avLst/>
            </a:prstGeom>
            <a:solidFill>
              <a:schemeClr val="bg1"/>
            </a:solidFill>
          </p:spPr>
          <p:txBody>
            <a:bodyPr wrap="square" rtlCol="0" anchor="ctr" anchorCtr="1">
              <a:spAutoFit/>
            </a:bodyPr>
            <a:lstStyle/>
            <a:p>
              <a:r>
                <a:rPr lang="it-IT" sz="2000" b="1" dirty="0">
                  <a:solidFill>
                    <a:srgbClr val="C00000"/>
                  </a:solidFill>
                </a:rPr>
                <a:t>2</a:t>
              </a:r>
            </a:p>
          </p:txBody>
        </p:sp>
        <p:sp>
          <p:nvSpPr>
            <p:cNvPr id="9" name="CasellaDiTesto 8"/>
            <p:cNvSpPr txBox="1"/>
            <p:nvPr/>
          </p:nvSpPr>
          <p:spPr>
            <a:xfrm>
              <a:off x="9583323" y="4864618"/>
              <a:ext cx="873151" cy="400110"/>
            </a:xfrm>
            <a:prstGeom prst="rect">
              <a:avLst/>
            </a:prstGeom>
            <a:solidFill>
              <a:schemeClr val="bg1"/>
            </a:solidFill>
          </p:spPr>
          <p:txBody>
            <a:bodyPr wrap="square" rtlCol="0" anchor="ctr" anchorCtr="1">
              <a:spAutoFit/>
            </a:bodyPr>
            <a:lstStyle/>
            <a:p>
              <a:r>
                <a:rPr lang="it-IT" sz="2000" b="1" dirty="0">
                  <a:solidFill>
                    <a:srgbClr val="C00000"/>
                  </a:solidFill>
                </a:rPr>
                <a:t>3</a:t>
              </a:r>
            </a:p>
          </p:txBody>
        </p:sp>
      </p:grpSp>
      <p:sp>
        <p:nvSpPr>
          <p:cNvPr id="12" name="Rettangolo 11"/>
          <p:cNvSpPr/>
          <p:nvPr/>
        </p:nvSpPr>
        <p:spPr>
          <a:xfrm>
            <a:off x="400133" y="5737804"/>
            <a:ext cx="10151562" cy="806375"/>
          </a:xfrm>
          <a:prstGeom prst="rect">
            <a:avLst/>
          </a:prstGeom>
        </p:spPr>
        <p:txBody>
          <a:bodyPr wrap="square">
            <a:spAutoFit/>
          </a:bodyPr>
          <a:lstStyle/>
          <a:p>
            <a:pPr>
              <a:lnSpc>
                <a:spcPct val="120000"/>
              </a:lnSpc>
            </a:pPr>
            <a:r>
              <a:rPr lang="it-IT" sz="2000" dirty="0"/>
              <a:t>La </a:t>
            </a:r>
            <a:r>
              <a:rPr lang="it-IT" sz="2000" b="1" dirty="0"/>
              <a:t>vite dell’estrusore</a:t>
            </a:r>
            <a:r>
              <a:rPr lang="it-IT" sz="2000" dirty="0"/>
              <a:t> deve essere progettata con le </a:t>
            </a:r>
            <a:r>
              <a:rPr lang="it-IT" sz="2000" b="1" dirty="0"/>
              <a:t>opportune caratteristiche geometriche</a:t>
            </a:r>
            <a:r>
              <a:rPr lang="it-IT" sz="2000" dirty="0"/>
              <a:t> al fine di favorire i processi sopramenzionati.</a:t>
            </a:r>
          </a:p>
        </p:txBody>
      </p:sp>
    </p:spTree>
    <p:extLst>
      <p:ext uri="{BB962C8B-B14F-4D97-AF65-F5344CB8AC3E}">
        <p14:creationId xmlns:p14="http://schemas.microsoft.com/office/powerpoint/2010/main" val="200837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561215" y="250399"/>
            <a:ext cx="7498912" cy="750690"/>
          </a:xfrm>
          <a:prstGeom prst="rect">
            <a:avLst/>
          </a:prstGeom>
          <a:noFill/>
          <a:ln w="9525">
            <a:noFill/>
            <a:miter lim="800000"/>
            <a:headEnd/>
            <a:tailEnd/>
          </a:ln>
          <a:effectLst/>
        </p:spPr>
        <p:txBody>
          <a:bodyPr anchor="ctr"/>
          <a:lstStyle/>
          <a:p>
            <a:pPr algn="ctr">
              <a:defRPr/>
            </a:pPr>
            <a:r>
              <a:rPr lang="en-US" sz="2600" b="1" dirty="0">
                <a:solidFill>
                  <a:srgbClr val="C00000"/>
                </a:solidFill>
              </a:rPr>
              <a:t>ALIMENTAZIONE DEL POLIMERO e ZONA DI TRASPORTO DEL SOLIDO</a:t>
            </a:r>
            <a:endParaRPr lang="en-GB" sz="2600" b="1" dirty="0">
              <a:solidFill>
                <a:srgbClr val="C00000"/>
              </a:solidFill>
            </a:endParaRPr>
          </a:p>
        </p:txBody>
      </p:sp>
      <p:pic>
        <p:nvPicPr>
          <p:cNvPr id="8" name="Picture 2" descr="C:\Users\Utente principale\Desktop\flood fee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784"/>
          <a:stretch/>
        </p:blipFill>
        <p:spPr bwMode="auto">
          <a:xfrm>
            <a:off x="391809" y="1883164"/>
            <a:ext cx="2124411" cy="1538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tente principale\Desktop\starve feeding.jpg"/>
          <p:cNvPicPr>
            <a:picLocks noChangeAspect="1" noChangeArrowheads="1"/>
          </p:cNvPicPr>
          <p:nvPr/>
        </p:nvPicPr>
        <p:blipFill rotWithShape="1">
          <a:blip r:embed="rId4">
            <a:extLst>
              <a:ext uri="{28A0092B-C50C-407E-A947-70E740481C1C}">
                <a14:useLocalDpi xmlns:a14="http://schemas.microsoft.com/office/drawing/2010/main" val="0"/>
              </a:ext>
            </a:extLst>
          </a:blip>
          <a:srcRect t="11173"/>
          <a:stretch/>
        </p:blipFill>
        <p:spPr bwMode="auto">
          <a:xfrm>
            <a:off x="5365861" y="1603237"/>
            <a:ext cx="2397282" cy="2231639"/>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7990414" y="1736922"/>
            <a:ext cx="3556317" cy="2031325"/>
          </a:xfrm>
          <a:prstGeom prst="rect">
            <a:avLst/>
          </a:prstGeom>
        </p:spPr>
        <p:txBody>
          <a:bodyPr wrap="square">
            <a:spAutoFit/>
          </a:bodyPr>
          <a:lstStyle/>
          <a:p>
            <a:pPr algn="just">
              <a:spcAft>
                <a:spcPts val="600"/>
              </a:spcAft>
              <a:buClr>
                <a:srgbClr val="C00000"/>
              </a:buClr>
              <a:buSzPct val="80000"/>
            </a:pPr>
            <a:r>
              <a:rPr lang="it-IT" dirty="0"/>
              <a:t>«</a:t>
            </a:r>
            <a:r>
              <a:rPr lang="it-IT" b="1" dirty="0"/>
              <a:t>bocca affamata</a:t>
            </a:r>
            <a:r>
              <a:rPr lang="it-IT" dirty="0"/>
              <a:t>» o «</a:t>
            </a:r>
            <a:r>
              <a:rPr lang="it-IT" b="1" dirty="0"/>
              <a:t>alimentazione misurata</a:t>
            </a:r>
            <a:r>
              <a:rPr lang="it-IT" dirty="0"/>
              <a:t>» è eseguita usufruendo di un dispositivo gravimetrico o volumetrico il quale controlla accuratamente la quantità di granuli solidi inviati nella zona di alimentazione dell’estrusore</a:t>
            </a:r>
          </a:p>
        </p:txBody>
      </p:sp>
      <p:sp>
        <p:nvSpPr>
          <p:cNvPr id="11" name="Rettangolo 10"/>
          <p:cNvSpPr/>
          <p:nvPr/>
        </p:nvSpPr>
        <p:spPr>
          <a:xfrm>
            <a:off x="531156" y="1080357"/>
            <a:ext cx="9219235" cy="369332"/>
          </a:xfrm>
          <a:prstGeom prst="rect">
            <a:avLst/>
          </a:prstGeom>
        </p:spPr>
        <p:txBody>
          <a:bodyPr wrap="square">
            <a:spAutoFit/>
          </a:bodyPr>
          <a:lstStyle/>
          <a:p>
            <a:pPr>
              <a:spcAft>
                <a:spcPts val="600"/>
              </a:spcAft>
            </a:pPr>
            <a:r>
              <a:rPr lang="it-IT" dirty="0"/>
              <a:t>L’alimentazione di un estrusore può essere eseguita in due modi:</a:t>
            </a:r>
          </a:p>
        </p:txBody>
      </p:sp>
      <p:sp>
        <p:nvSpPr>
          <p:cNvPr id="12" name="Rettangolo 11"/>
          <p:cNvSpPr/>
          <p:nvPr/>
        </p:nvSpPr>
        <p:spPr>
          <a:xfrm>
            <a:off x="2561215" y="2052262"/>
            <a:ext cx="2723629" cy="1200329"/>
          </a:xfrm>
          <a:prstGeom prst="rect">
            <a:avLst/>
          </a:prstGeom>
        </p:spPr>
        <p:txBody>
          <a:bodyPr wrap="square">
            <a:spAutoFit/>
          </a:bodyPr>
          <a:lstStyle/>
          <a:p>
            <a:pPr algn="just">
              <a:spcAft>
                <a:spcPts val="600"/>
              </a:spcAft>
              <a:buClr>
                <a:srgbClr val="C00000"/>
              </a:buClr>
              <a:buSzPct val="80000"/>
            </a:pPr>
            <a:r>
              <a:rPr lang="it-IT" dirty="0"/>
              <a:t>“</a:t>
            </a:r>
            <a:r>
              <a:rPr lang="it-IT" b="1" dirty="0"/>
              <a:t>bocca piena</a:t>
            </a:r>
            <a:r>
              <a:rPr lang="it-IT" dirty="0"/>
              <a:t>” consiste nel flusso dei pellet di polimero in una tramoggia per effetto della gravità </a:t>
            </a:r>
          </a:p>
        </p:txBody>
      </p:sp>
      <p:sp>
        <p:nvSpPr>
          <p:cNvPr id="13" name="Rettangolo 12"/>
          <p:cNvSpPr/>
          <p:nvPr/>
        </p:nvSpPr>
        <p:spPr>
          <a:xfrm>
            <a:off x="5641286" y="4671510"/>
            <a:ext cx="5620273" cy="1477328"/>
          </a:xfrm>
          <a:prstGeom prst="rect">
            <a:avLst/>
          </a:prstGeom>
        </p:spPr>
        <p:txBody>
          <a:bodyPr wrap="square">
            <a:spAutoFit/>
          </a:bodyPr>
          <a:lstStyle/>
          <a:p>
            <a:pPr algn="just"/>
            <a:r>
              <a:rPr lang="it-IT" dirty="0"/>
              <a:t>Per ottimizzare il flusso in questa sezione, è necessario </a:t>
            </a:r>
            <a:r>
              <a:rPr lang="it-IT" u="sng" dirty="0"/>
              <a:t>massimizzare l’attrito tra il polimero e il barrel</a:t>
            </a:r>
            <a:r>
              <a:rPr lang="it-IT" dirty="0"/>
              <a:t> e </a:t>
            </a:r>
            <a:r>
              <a:rPr lang="it-IT" u="sng" dirty="0"/>
              <a:t>minimizzare la forza d’attrito tra il polimero e la vite</a:t>
            </a:r>
            <a:r>
              <a:rPr lang="it-IT" dirty="0"/>
              <a:t>, così che il materiale ruoti ad una velocità inferiore di quella della vite e viene spinto in avanti verso il die.</a:t>
            </a:r>
          </a:p>
        </p:txBody>
      </p:sp>
      <p:pic>
        <p:nvPicPr>
          <p:cNvPr id="14" name="Immagine 13"/>
          <p:cNvPicPr/>
          <p:nvPr/>
        </p:nvPicPr>
        <p:blipFill rotWithShape="1">
          <a:blip r:embed="rId5" cstate="print"/>
          <a:srcRect l="6343" t="6005" r="2570" b="28838"/>
          <a:stretch/>
        </p:blipFill>
        <p:spPr bwMode="auto">
          <a:xfrm>
            <a:off x="531156" y="3988424"/>
            <a:ext cx="4940728" cy="2160414"/>
          </a:xfrm>
          <a:prstGeom prst="rect">
            <a:avLst/>
          </a:prstGeom>
          <a:noFill/>
          <a:ln w="9525">
            <a:noFill/>
            <a:miter lim="800000"/>
            <a:headEnd/>
            <a:tailEnd/>
          </a:ln>
        </p:spPr>
      </p:pic>
      <p:sp>
        <p:nvSpPr>
          <p:cNvPr id="2" name="Ovale 1"/>
          <p:cNvSpPr/>
          <p:nvPr/>
        </p:nvSpPr>
        <p:spPr>
          <a:xfrm>
            <a:off x="231007" y="3855165"/>
            <a:ext cx="2088681" cy="2240981"/>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40911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p:nvPr/>
        </p:nvPicPr>
        <p:blipFill rotWithShape="1">
          <a:blip r:embed="rId3" cstate="print"/>
          <a:srcRect l="6343" t="6005" r="2570" b="28838"/>
          <a:stretch/>
        </p:blipFill>
        <p:spPr bwMode="auto">
          <a:xfrm>
            <a:off x="3070459" y="1230618"/>
            <a:ext cx="5958038" cy="2205601"/>
          </a:xfrm>
          <a:prstGeom prst="rect">
            <a:avLst/>
          </a:prstGeom>
          <a:noFill/>
          <a:ln w="9525">
            <a:noFill/>
            <a:miter lim="800000"/>
            <a:headEnd/>
            <a:tailEnd/>
          </a:ln>
        </p:spPr>
      </p:pic>
      <p:sp>
        <p:nvSpPr>
          <p:cNvPr id="7" name="Ovale 6"/>
          <p:cNvSpPr/>
          <p:nvPr/>
        </p:nvSpPr>
        <p:spPr>
          <a:xfrm>
            <a:off x="5127653" y="1809549"/>
            <a:ext cx="1042142" cy="162667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ctangle 4"/>
          <p:cNvSpPr>
            <a:spLocks noChangeArrowheads="1"/>
          </p:cNvSpPr>
          <p:nvPr/>
        </p:nvSpPr>
        <p:spPr bwMode="auto">
          <a:xfrm>
            <a:off x="2499923" y="233259"/>
            <a:ext cx="7498912" cy="637918"/>
          </a:xfrm>
          <a:prstGeom prst="rect">
            <a:avLst/>
          </a:prstGeom>
          <a:noFill/>
          <a:ln w="9525">
            <a:noFill/>
            <a:miter lim="800000"/>
            <a:headEnd/>
            <a:tailEnd/>
          </a:ln>
          <a:effectLst/>
        </p:spPr>
        <p:txBody>
          <a:bodyPr anchor="ctr"/>
          <a:lstStyle/>
          <a:p>
            <a:pPr algn="ctr">
              <a:defRPr/>
            </a:pPr>
            <a:r>
              <a:rPr lang="it-IT" sz="2800" b="1" cap="all" dirty="0">
                <a:solidFill>
                  <a:srgbClr val="C00000"/>
                </a:solidFill>
              </a:rPr>
              <a:t>Zona di fusione</a:t>
            </a:r>
          </a:p>
        </p:txBody>
      </p:sp>
      <p:sp>
        <p:nvSpPr>
          <p:cNvPr id="2" name="Rettangolo 1"/>
          <p:cNvSpPr/>
          <p:nvPr/>
        </p:nvSpPr>
        <p:spPr>
          <a:xfrm>
            <a:off x="386340" y="3841620"/>
            <a:ext cx="10879067" cy="2400657"/>
          </a:xfrm>
          <a:prstGeom prst="rect">
            <a:avLst/>
          </a:prstGeom>
        </p:spPr>
        <p:txBody>
          <a:bodyPr wrap="square">
            <a:spAutoFit/>
          </a:bodyPr>
          <a:lstStyle/>
          <a:p>
            <a:pPr marL="285750" indent="-285750" algn="just">
              <a:spcAft>
                <a:spcPts val="600"/>
              </a:spcAft>
              <a:buClr>
                <a:srgbClr val="C00000"/>
              </a:buClr>
              <a:buSzPct val="80000"/>
              <a:buFont typeface="Wingdings" panose="05000000000000000000" pitchFamily="2" charset="2"/>
              <a:buChar char="q"/>
            </a:pPr>
            <a:r>
              <a:rPr lang="it-IT" sz="2000" dirty="0"/>
              <a:t>La zona di fusione inizia nel punto in cui il polimero comincia a formare un film fuso sulla superfice del barrel e si estende fino al punto in cui tutto il polimero collocato nel canale della vite è fuso.</a:t>
            </a:r>
          </a:p>
          <a:p>
            <a:pPr marL="285750" indent="-285750" algn="just">
              <a:spcAft>
                <a:spcPts val="600"/>
              </a:spcAft>
              <a:buClr>
                <a:srgbClr val="C00000"/>
              </a:buClr>
              <a:buSzPct val="80000"/>
              <a:buFont typeface="Wingdings" panose="05000000000000000000" pitchFamily="2" charset="2"/>
              <a:buChar char="q"/>
            </a:pPr>
            <a:r>
              <a:rPr lang="it-IT" sz="2000" dirty="0"/>
              <a:t>In questa sezione la vite deve trasportare i pellet solidi, fonderli completamente, in un tratto quanto più piccolo possibile, e trasportare il polimero fuso in avanti contro un gradiente di pressione. </a:t>
            </a:r>
          </a:p>
          <a:p>
            <a:pPr marL="285750" indent="-285750" algn="just">
              <a:spcAft>
                <a:spcPts val="600"/>
              </a:spcAft>
              <a:buClr>
                <a:srgbClr val="C00000"/>
              </a:buClr>
              <a:buSzPct val="80000"/>
              <a:buFont typeface="Wingdings" panose="05000000000000000000" pitchFamily="2" charset="2"/>
              <a:buChar char="q"/>
            </a:pPr>
            <a:r>
              <a:rPr lang="it-IT" sz="2000" dirty="0"/>
              <a:t>L’</a:t>
            </a:r>
            <a:r>
              <a:rPr lang="it-IT" sz="2000" b="1" dirty="0"/>
              <a:t>incremento di temperatura</a:t>
            </a:r>
            <a:r>
              <a:rPr lang="it-IT" sz="2000" dirty="0"/>
              <a:t>, che determina la fusione del polimero, è dovuto sia al trasporto di calore dal barrel (che normalmente è riscaldato elettricamente), sia alla </a:t>
            </a:r>
            <a:r>
              <a:rPr lang="it-IT" sz="2000" b="1" dirty="0"/>
              <a:t>generazione di calore per effetto dell’attrito</a:t>
            </a:r>
            <a:r>
              <a:rPr lang="it-IT" sz="2000" dirty="0"/>
              <a:t>. </a:t>
            </a:r>
          </a:p>
        </p:txBody>
      </p:sp>
    </p:spTree>
    <p:extLst>
      <p:ext uri="{BB962C8B-B14F-4D97-AF65-F5344CB8AC3E}">
        <p14:creationId xmlns:p14="http://schemas.microsoft.com/office/powerpoint/2010/main" val="223651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499923" y="233259"/>
            <a:ext cx="7498912" cy="637918"/>
          </a:xfrm>
          <a:prstGeom prst="rect">
            <a:avLst/>
          </a:prstGeom>
          <a:noFill/>
          <a:ln w="9525">
            <a:noFill/>
            <a:miter lim="800000"/>
            <a:headEnd/>
            <a:tailEnd/>
          </a:ln>
          <a:effectLst/>
        </p:spPr>
        <p:txBody>
          <a:bodyPr anchor="ctr"/>
          <a:lstStyle/>
          <a:p>
            <a:pPr algn="ctr">
              <a:defRPr/>
            </a:pPr>
            <a:r>
              <a:rPr lang="it-IT" sz="2800" b="1" cap="all" dirty="0">
                <a:solidFill>
                  <a:srgbClr val="C00000"/>
                </a:solidFill>
              </a:rPr>
              <a:t>Zona di trasporto del fuso</a:t>
            </a:r>
          </a:p>
        </p:txBody>
      </p:sp>
      <p:sp>
        <p:nvSpPr>
          <p:cNvPr id="6" name="Rettangolo 5"/>
          <p:cNvSpPr/>
          <p:nvPr/>
        </p:nvSpPr>
        <p:spPr>
          <a:xfrm>
            <a:off x="542683" y="3705815"/>
            <a:ext cx="10466693" cy="2631490"/>
          </a:xfrm>
          <a:prstGeom prst="rect">
            <a:avLst/>
          </a:prstGeom>
        </p:spPr>
        <p:txBody>
          <a:bodyPr wrap="square">
            <a:spAutoFit/>
          </a:bodyPr>
          <a:lstStyle/>
          <a:p>
            <a:pPr marL="342900" indent="-342900">
              <a:spcAft>
                <a:spcPts val="600"/>
              </a:spcAft>
              <a:buClr>
                <a:srgbClr val="C00000"/>
              </a:buClr>
              <a:buSzPct val="80000"/>
              <a:buFont typeface="Wingdings" panose="05000000000000000000" pitchFamily="2" charset="2"/>
              <a:buChar char="q"/>
            </a:pPr>
            <a:r>
              <a:rPr lang="it-IT" sz="2000" dirty="0"/>
              <a:t>La </a:t>
            </a:r>
            <a:r>
              <a:rPr lang="it-IT" sz="2000" b="1" dirty="0"/>
              <a:t>reologia del polimero</a:t>
            </a:r>
            <a:r>
              <a:rPr lang="it-IT" sz="2000" dirty="0"/>
              <a:t> gioca un ruolo chiave in questa zona.</a:t>
            </a:r>
          </a:p>
          <a:p>
            <a:pPr marL="342900" indent="-342900">
              <a:spcAft>
                <a:spcPts val="600"/>
              </a:spcAft>
              <a:buClr>
                <a:srgbClr val="C00000"/>
              </a:buClr>
              <a:buSzPct val="80000"/>
              <a:buFont typeface="Wingdings" panose="05000000000000000000" pitchFamily="2" charset="2"/>
              <a:buChar char="q"/>
            </a:pPr>
            <a:r>
              <a:rPr lang="it-IT" sz="2000" dirty="0"/>
              <a:t>L’analisi di questa zona è importante per determinare la relazione tra: </a:t>
            </a:r>
          </a:p>
          <a:p>
            <a:pPr marL="1257300" lvl="2" indent="-342900">
              <a:spcAft>
                <a:spcPts val="300"/>
              </a:spcAft>
              <a:buClr>
                <a:srgbClr val="C00000"/>
              </a:buClr>
              <a:buSzPct val="80000"/>
              <a:buFont typeface="Arial" panose="020B0604020202020204" pitchFamily="34" charset="0"/>
              <a:buChar char="•"/>
            </a:pPr>
            <a:r>
              <a:rPr lang="it-IT" sz="2000" dirty="0"/>
              <a:t>la </a:t>
            </a:r>
            <a:r>
              <a:rPr lang="it-IT" sz="2000" b="1" dirty="0">
                <a:solidFill>
                  <a:srgbClr val="C00000"/>
                </a:solidFill>
              </a:rPr>
              <a:t>portata del fuso  </a:t>
            </a:r>
          </a:p>
          <a:p>
            <a:pPr marL="1257300" lvl="2" indent="-342900">
              <a:spcAft>
                <a:spcPts val="300"/>
              </a:spcAft>
              <a:buClr>
                <a:srgbClr val="C00000"/>
              </a:buClr>
              <a:buSzPct val="80000"/>
              <a:buFont typeface="Arial" panose="020B0604020202020204" pitchFamily="34" charset="0"/>
              <a:buChar char="•"/>
            </a:pPr>
            <a:r>
              <a:rPr lang="it-IT" sz="2000" dirty="0"/>
              <a:t>le </a:t>
            </a:r>
            <a:r>
              <a:rPr lang="it-IT" sz="2000" b="1" dirty="0">
                <a:solidFill>
                  <a:srgbClr val="C00000"/>
                </a:solidFill>
              </a:rPr>
              <a:t>condizioni di processo</a:t>
            </a:r>
          </a:p>
          <a:p>
            <a:pPr marL="1257300" lvl="2" indent="-342900">
              <a:spcAft>
                <a:spcPts val="600"/>
              </a:spcAft>
              <a:buClr>
                <a:srgbClr val="C00000"/>
              </a:buClr>
              <a:buSzPct val="80000"/>
              <a:buFont typeface="Arial" panose="020B0604020202020204" pitchFamily="34" charset="0"/>
              <a:buChar char="•"/>
            </a:pPr>
            <a:r>
              <a:rPr lang="it-IT" sz="2000" dirty="0"/>
              <a:t>le </a:t>
            </a:r>
            <a:r>
              <a:rPr lang="it-IT" sz="2000" b="1" dirty="0">
                <a:solidFill>
                  <a:srgbClr val="C00000"/>
                </a:solidFill>
              </a:rPr>
              <a:t>caratteristiche geometriche della vite</a:t>
            </a:r>
          </a:p>
          <a:p>
            <a:pPr marL="342900" indent="-342900">
              <a:spcBef>
                <a:spcPts val="600"/>
              </a:spcBef>
              <a:spcAft>
                <a:spcPts val="300"/>
              </a:spcAft>
              <a:buClr>
                <a:srgbClr val="C00000"/>
              </a:buClr>
              <a:buSzPct val="80000"/>
              <a:buFont typeface="Wingdings" panose="05000000000000000000" pitchFamily="2" charset="2"/>
              <a:buChar char="q"/>
            </a:pPr>
            <a:r>
              <a:rPr lang="it-IT" sz="2000" dirty="0"/>
              <a:t>In questa zona il polimero fuso (fluido ad alta viscosità) deve essere </a:t>
            </a:r>
            <a:r>
              <a:rPr lang="it-IT" sz="2000" b="1" dirty="0"/>
              <a:t>trasportato</a:t>
            </a:r>
            <a:r>
              <a:rPr lang="it-IT" sz="2000" dirty="0"/>
              <a:t> e </a:t>
            </a:r>
            <a:r>
              <a:rPr lang="it-IT" sz="2000" b="1" dirty="0"/>
              <a:t>pressurizzato</a:t>
            </a:r>
            <a:r>
              <a:rPr lang="it-IT" sz="2000" dirty="0"/>
              <a:t> così che possa passare attraverso la testa dell’estrusore che esercita una resistenza al flusso.</a:t>
            </a:r>
          </a:p>
        </p:txBody>
      </p:sp>
      <p:pic>
        <p:nvPicPr>
          <p:cNvPr id="9" name="Immagine 8"/>
          <p:cNvPicPr/>
          <p:nvPr/>
        </p:nvPicPr>
        <p:blipFill rotWithShape="1">
          <a:blip r:embed="rId3" cstate="print"/>
          <a:srcRect l="6343" t="6005" r="2570" b="28838"/>
          <a:stretch/>
        </p:blipFill>
        <p:spPr bwMode="auto">
          <a:xfrm>
            <a:off x="2839452" y="1215335"/>
            <a:ext cx="5313145" cy="2146322"/>
          </a:xfrm>
          <a:prstGeom prst="rect">
            <a:avLst/>
          </a:prstGeom>
          <a:noFill/>
          <a:ln w="9525">
            <a:noFill/>
            <a:miter lim="800000"/>
            <a:headEnd/>
            <a:tailEnd/>
          </a:ln>
        </p:spPr>
      </p:pic>
      <p:sp>
        <p:nvSpPr>
          <p:cNvPr id="11" name="Ovale 10"/>
          <p:cNvSpPr/>
          <p:nvPr/>
        </p:nvSpPr>
        <p:spPr>
          <a:xfrm>
            <a:off x="5573028" y="1907340"/>
            <a:ext cx="1751798" cy="1452531"/>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0601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ext Box 124"/>
          <p:cNvSpPr txBox="1">
            <a:spLocks noChangeArrowheads="1"/>
          </p:cNvSpPr>
          <p:nvPr/>
        </p:nvSpPr>
        <p:spPr bwMode="auto">
          <a:xfrm>
            <a:off x="654518" y="1203026"/>
            <a:ext cx="95930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t-IT" altLang="it-IT" sz="2000" dirty="0">
                <a:latin typeface="+mn-lt"/>
              </a:rPr>
              <a:t>Per l’analisi di questa zona bisognerebbe considerare che la vite lavora sempre accoppiata con un die.</a:t>
            </a:r>
          </a:p>
          <a:p>
            <a:pPr algn="just" eaLnBrk="1" hangingPunct="1"/>
            <a:r>
              <a:rPr lang="it-IT" altLang="it-IT" sz="2000" dirty="0">
                <a:latin typeface="+mn-lt"/>
              </a:rPr>
              <a:t>La </a:t>
            </a:r>
            <a:r>
              <a:rPr lang="it-IT" altLang="it-IT" sz="2000" b="1" dirty="0">
                <a:latin typeface="+mn-lt"/>
              </a:rPr>
              <a:t>portata netta </a:t>
            </a:r>
            <a:r>
              <a:rPr lang="it-IT" altLang="it-IT" sz="2400" b="1" dirty="0">
                <a:solidFill>
                  <a:srgbClr val="C00000"/>
                </a:solidFill>
                <a:latin typeface="+mn-lt"/>
              </a:rPr>
              <a:t>q </a:t>
            </a:r>
            <a:r>
              <a:rPr lang="it-IT" altLang="it-IT" sz="2000" dirty="0">
                <a:latin typeface="+mn-lt"/>
              </a:rPr>
              <a:t>che esce dall’estrusore è data dalla differenza tra la </a:t>
            </a:r>
            <a:r>
              <a:rPr lang="it-IT" altLang="it-IT" sz="2000" b="1" dirty="0">
                <a:latin typeface="+mn-lt"/>
              </a:rPr>
              <a:t>drag flow rate </a:t>
            </a:r>
            <a:r>
              <a:rPr lang="it-IT" altLang="it-IT" sz="2400" b="1" dirty="0">
                <a:solidFill>
                  <a:srgbClr val="C00000"/>
                </a:solidFill>
                <a:latin typeface="+mn-lt"/>
              </a:rPr>
              <a:t>q</a:t>
            </a:r>
            <a:r>
              <a:rPr lang="it-IT" altLang="it-IT" sz="2400" b="1" baseline="-25000" dirty="0">
                <a:solidFill>
                  <a:srgbClr val="C00000"/>
                </a:solidFill>
                <a:latin typeface="+mn-lt"/>
              </a:rPr>
              <a:t>d</a:t>
            </a:r>
            <a:r>
              <a:rPr lang="it-IT" altLang="it-IT" sz="2400" b="1" dirty="0">
                <a:solidFill>
                  <a:srgbClr val="C00000"/>
                </a:solidFill>
                <a:latin typeface="+mn-lt"/>
              </a:rPr>
              <a:t> </a:t>
            </a:r>
            <a:r>
              <a:rPr lang="it-IT" altLang="it-IT" sz="2000" dirty="0">
                <a:latin typeface="+mn-lt"/>
              </a:rPr>
              <a:t>e la </a:t>
            </a:r>
            <a:r>
              <a:rPr lang="it-IT" altLang="it-IT" sz="2000" b="1" dirty="0">
                <a:latin typeface="+mn-lt"/>
              </a:rPr>
              <a:t>back pressure flow rate </a:t>
            </a:r>
            <a:r>
              <a:rPr lang="it-IT" altLang="it-IT" sz="2400" dirty="0">
                <a:solidFill>
                  <a:srgbClr val="C00000"/>
                </a:solidFill>
                <a:latin typeface="+mn-lt"/>
              </a:rPr>
              <a:t>q</a:t>
            </a:r>
            <a:r>
              <a:rPr lang="it-IT" altLang="it-IT" sz="2400" baseline="-25000" dirty="0">
                <a:solidFill>
                  <a:srgbClr val="C00000"/>
                </a:solidFill>
                <a:latin typeface="+mn-lt"/>
              </a:rPr>
              <a:t>p</a:t>
            </a:r>
            <a:r>
              <a:rPr lang="it-IT" altLang="it-IT" sz="2400" dirty="0">
                <a:solidFill>
                  <a:srgbClr val="C00000"/>
                </a:solidFill>
                <a:latin typeface="+mn-lt"/>
              </a:rPr>
              <a:t> </a:t>
            </a:r>
            <a:r>
              <a:rPr lang="it-IT" altLang="it-IT" sz="2000" dirty="0">
                <a:latin typeface="+mn-lt"/>
              </a:rPr>
              <a:t>dovuta alla presenza del gradiente di pressione:</a:t>
            </a:r>
          </a:p>
        </p:txBody>
      </p:sp>
      <p:sp>
        <p:nvSpPr>
          <p:cNvPr id="2" name="Rettangolo 1"/>
          <p:cNvSpPr/>
          <p:nvPr/>
        </p:nvSpPr>
        <p:spPr>
          <a:xfrm>
            <a:off x="1256319" y="3794543"/>
            <a:ext cx="2487208" cy="769441"/>
          </a:xfrm>
          <a:prstGeom prst="rect">
            <a:avLst/>
          </a:prstGeom>
        </p:spPr>
        <p:txBody>
          <a:bodyPr wrap="square">
            <a:spAutoFit/>
          </a:bodyPr>
          <a:lstStyle/>
          <a:p>
            <a:r>
              <a:rPr lang="it-IT" sz="4400" b="1" dirty="0">
                <a:solidFill>
                  <a:srgbClr val="C00000"/>
                </a:solidFill>
              </a:rPr>
              <a:t>q=q</a:t>
            </a:r>
            <a:r>
              <a:rPr lang="it-IT" sz="4400" b="1" baseline="-25000" dirty="0">
                <a:solidFill>
                  <a:srgbClr val="C00000"/>
                </a:solidFill>
              </a:rPr>
              <a:t>d</a:t>
            </a:r>
            <a:r>
              <a:rPr lang="it-IT" sz="4400" b="1" dirty="0">
                <a:solidFill>
                  <a:srgbClr val="C00000"/>
                </a:solidFill>
              </a:rPr>
              <a:t>-q</a:t>
            </a:r>
            <a:r>
              <a:rPr lang="it-IT" sz="4400" b="1" baseline="-25000" dirty="0">
                <a:solidFill>
                  <a:srgbClr val="C00000"/>
                </a:solidFill>
              </a:rPr>
              <a:t>p</a:t>
            </a:r>
          </a:p>
        </p:txBody>
      </p:sp>
      <p:sp>
        <p:nvSpPr>
          <p:cNvPr id="7" name="Rectangle 4"/>
          <p:cNvSpPr>
            <a:spLocks noChangeArrowheads="1"/>
          </p:cNvSpPr>
          <p:nvPr/>
        </p:nvSpPr>
        <p:spPr bwMode="auto">
          <a:xfrm>
            <a:off x="2499923" y="233259"/>
            <a:ext cx="7498912" cy="637918"/>
          </a:xfrm>
          <a:prstGeom prst="rect">
            <a:avLst/>
          </a:prstGeom>
          <a:noFill/>
          <a:ln w="9525">
            <a:noFill/>
            <a:miter lim="800000"/>
            <a:headEnd/>
            <a:tailEnd/>
          </a:ln>
          <a:effectLst/>
        </p:spPr>
        <p:txBody>
          <a:bodyPr anchor="ctr"/>
          <a:lstStyle/>
          <a:p>
            <a:pPr algn="ctr">
              <a:defRPr/>
            </a:pPr>
            <a:r>
              <a:rPr lang="en-US" sz="2800" b="1" dirty="0">
                <a:solidFill>
                  <a:srgbClr val="C00000"/>
                </a:solidFill>
              </a:rPr>
              <a:t>ZONA DI TRASPOTO DEL FUSO</a:t>
            </a:r>
          </a:p>
        </p:txBody>
      </p:sp>
      <p:pic>
        <p:nvPicPr>
          <p:cNvPr id="4" name="Immagine 3"/>
          <p:cNvPicPr>
            <a:picLocks noChangeAspect="1"/>
          </p:cNvPicPr>
          <p:nvPr/>
        </p:nvPicPr>
        <p:blipFill>
          <a:blip r:embed="rId3"/>
          <a:stretch>
            <a:fillRect/>
          </a:stretch>
        </p:blipFill>
        <p:spPr>
          <a:xfrm>
            <a:off x="3624920" y="3173067"/>
            <a:ext cx="6279476" cy="3008678"/>
          </a:xfrm>
          <a:prstGeom prst="rect">
            <a:avLst/>
          </a:prstGeom>
        </p:spPr>
      </p:pic>
    </p:spTree>
    <p:extLst>
      <p:ext uri="{BB962C8B-B14F-4D97-AF65-F5344CB8AC3E}">
        <p14:creationId xmlns:p14="http://schemas.microsoft.com/office/powerpoint/2010/main" val="360818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3" name="Group 86"/>
          <p:cNvGrpSpPr>
            <a:grpSpLocks/>
          </p:cNvGrpSpPr>
          <p:nvPr/>
        </p:nvGrpSpPr>
        <p:grpSpPr bwMode="auto">
          <a:xfrm>
            <a:off x="5006237" y="790589"/>
            <a:ext cx="4650272" cy="2065371"/>
            <a:chOff x="793" y="1327"/>
            <a:chExt cx="3946" cy="1605"/>
          </a:xfrm>
        </p:grpSpPr>
        <p:grpSp>
          <p:nvGrpSpPr>
            <p:cNvPr id="12300" name="Group 85"/>
            <p:cNvGrpSpPr>
              <a:grpSpLocks/>
            </p:cNvGrpSpPr>
            <p:nvPr/>
          </p:nvGrpSpPr>
          <p:grpSpPr bwMode="auto">
            <a:xfrm>
              <a:off x="793" y="1327"/>
              <a:ext cx="3946" cy="1605"/>
              <a:chOff x="793" y="1236"/>
              <a:chExt cx="3946" cy="1605"/>
            </a:xfrm>
          </p:grpSpPr>
          <p:grpSp>
            <p:nvGrpSpPr>
              <p:cNvPr id="12302" name="Group 84"/>
              <p:cNvGrpSpPr>
                <a:grpSpLocks/>
              </p:cNvGrpSpPr>
              <p:nvPr/>
            </p:nvGrpSpPr>
            <p:grpSpPr bwMode="auto">
              <a:xfrm>
                <a:off x="793" y="1236"/>
                <a:ext cx="3946" cy="1605"/>
                <a:chOff x="793" y="919"/>
                <a:chExt cx="3946" cy="1605"/>
              </a:xfrm>
            </p:grpSpPr>
            <p:sp>
              <p:nvSpPr>
                <p:cNvPr id="12304" name="Line 41"/>
                <p:cNvSpPr>
                  <a:spLocks noChangeShapeType="1"/>
                </p:cNvSpPr>
                <p:nvPr/>
              </p:nvSpPr>
              <p:spPr bwMode="auto">
                <a:xfrm>
                  <a:off x="3833"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05" name="Group 83"/>
                <p:cNvGrpSpPr>
                  <a:grpSpLocks/>
                </p:cNvGrpSpPr>
                <p:nvPr/>
              </p:nvGrpSpPr>
              <p:grpSpPr bwMode="auto">
                <a:xfrm>
                  <a:off x="793" y="919"/>
                  <a:ext cx="3946" cy="1605"/>
                  <a:chOff x="793" y="919"/>
                  <a:chExt cx="3946" cy="1605"/>
                </a:xfrm>
              </p:grpSpPr>
              <p:sp>
                <p:nvSpPr>
                  <p:cNvPr id="12306" name="Line 43"/>
                  <p:cNvSpPr>
                    <a:spLocks noChangeShapeType="1"/>
                  </p:cNvSpPr>
                  <p:nvPr/>
                </p:nvSpPr>
                <p:spPr bwMode="auto">
                  <a:xfrm>
                    <a:off x="4014"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07" name="Group 82"/>
                  <p:cNvGrpSpPr>
                    <a:grpSpLocks/>
                  </p:cNvGrpSpPr>
                  <p:nvPr/>
                </p:nvGrpSpPr>
                <p:grpSpPr bwMode="auto">
                  <a:xfrm>
                    <a:off x="793" y="919"/>
                    <a:ext cx="3946" cy="1605"/>
                    <a:chOff x="793" y="919"/>
                    <a:chExt cx="3946" cy="1605"/>
                  </a:xfrm>
                </p:grpSpPr>
                <p:sp>
                  <p:nvSpPr>
                    <p:cNvPr id="12308" name="Line 42"/>
                    <p:cNvSpPr>
                      <a:spLocks noChangeShapeType="1"/>
                    </p:cNvSpPr>
                    <p:nvPr/>
                  </p:nvSpPr>
                  <p:spPr bwMode="auto">
                    <a:xfrm>
                      <a:off x="3923"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09" name="Group 81"/>
                    <p:cNvGrpSpPr>
                      <a:grpSpLocks/>
                    </p:cNvGrpSpPr>
                    <p:nvPr/>
                  </p:nvGrpSpPr>
                  <p:grpSpPr bwMode="auto">
                    <a:xfrm>
                      <a:off x="793" y="919"/>
                      <a:ext cx="3946" cy="1605"/>
                      <a:chOff x="793" y="919"/>
                      <a:chExt cx="3946" cy="1605"/>
                    </a:xfrm>
                  </p:grpSpPr>
                  <p:sp>
                    <p:nvSpPr>
                      <p:cNvPr id="12310" name="Line 40"/>
                      <p:cNvSpPr>
                        <a:spLocks noChangeShapeType="1"/>
                      </p:cNvSpPr>
                      <p:nvPr/>
                    </p:nvSpPr>
                    <p:spPr bwMode="auto">
                      <a:xfrm>
                        <a:off x="3742"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11" name="Group 80"/>
                      <p:cNvGrpSpPr>
                        <a:grpSpLocks/>
                      </p:cNvGrpSpPr>
                      <p:nvPr/>
                    </p:nvGrpSpPr>
                    <p:grpSpPr bwMode="auto">
                      <a:xfrm>
                        <a:off x="793" y="919"/>
                        <a:ext cx="3946" cy="1605"/>
                        <a:chOff x="793" y="919"/>
                        <a:chExt cx="3946" cy="1605"/>
                      </a:xfrm>
                    </p:grpSpPr>
                    <p:sp>
                      <p:nvSpPr>
                        <p:cNvPr id="12312" name="Line 44"/>
                        <p:cNvSpPr>
                          <a:spLocks noChangeShapeType="1"/>
                        </p:cNvSpPr>
                        <p:nvPr/>
                      </p:nvSpPr>
                      <p:spPr bwMode="auto">
                        <a:xfrm>
                          <a:off x="4105"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13" name="Group 79"/>
                        <p:cNvGrpSpPr>
                          <a:grpSpLocks/>
                        </p:cNvGrpSpPr>
                        <p:nvPr/>
                      </p:nvGrpSpPr>
                      <p:grpSpPr bwMode="auto">
                        <a:xfrm>
                          <a:off x="793" y="919"/>
                          <a:ext cx="3946" cy="1605"/>
                          <a:chOff x="793" y="919"/>
                          <a:chExt cx="3946" cy="1605"/>
                        </a:xfrm>
                      </p:grpSpPr>
                      <p:sp>
                        <p:nvSpPr>
                          <p:cNvPr id="12314" name="Line 45"/>
                          <p:cNvSpPr>
                            <a:spLocks noChangeShapeType="1"/>
                          </p:cNvSpPr>
                          <p:nvPr/>
                        </p:nvSpPr>
                        <p:spPr bwMode="auto">
                          <a:xfrm>
                            <a:off x="3560"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15" name="Group 78"/>
                          <p:cNvGrpSpPr>
                            <a:grpSpLocks/>
                          </p:cNvGrpSpPr>
                          <p:nvPr/>
                        </p:nvGrpSpPr>
                        <p:grpSpPr bwMode="auto">
                          <a:xfrm>
                            <a:off x="793" y="919"/>
                            <a:ext cx="3946" cy="1605"/>
                            <a:chOff x="793" y="919"/>
                            <a:chExt cx="3946" cy="1605"/>
                          </a:xfrm>
                        </p:grpSpPr>
                        <p:sp>
                          <p:nvSpPr>
                            <p:cNvPr id="12316" name="Line 55"/>
                            <p:cNvSpPr>
                              <a:spLocks noChangeShapeType="1"/>
                            </p:cNvSpPr>
                            <p:nvPr/>
                          </p:nvSpPr>
                          <p:spPr bwMode="auto">
                            <a:xfrm>
                              <a:off x="3470"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17" name="Group 77"/>
                            <p:cNvGrpSpPr>
                              <a:grpSpLocks/>
                            </p:cNvGrpSpPr>
                            <p:nvPr/>
                          </p:nvGrpSpPr>
                          <p:grpSpPr bwMode="auto">
                            <a:xfrm>
                              <a:off x="793" y="919"/>
                              <a:ext cx="3946" cy="1605"/>
                              <a:chOff x="793" y="919"/>
                              <a:chExt cx="3946" cy="1605"/>
                            </a:xfrm>
                          </p:grpSpPr>
                          <p:sp>
                            <p:nvSpPr>
                              <p:cNvPr id="12318" name="Line 39"/>
                              <p:cNvSpPr>
                                <a:spLocks noChangeShapeType="1"/>
                              </p:cNvSpPr>
                              <p:nvPr/>
                            </p:nvSpPr>
                            <p:spPr bwMode="auto">
                              <a:xfrm>
                                <a:off x="4195" y="2387"/>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19" name="Group 76"/>
                              <p:cNvGrpSpPr>
                                <a:grpSpLocks/>
                              </p:cNvGrpSpPr>
                              <p:nvPr/>
                            </p:nvGrpSpPr>
                            <p:grpSpPr bwMode="auto">
                              <a:xfrm>
                                <a:off x="793" y="919"/>
                                <a:ext cx="3946" cy="1605"/>
                                <a:chOff x="793" y="919"/>
                                <a:chExt cx="3946" cy="1605"/>
                              </a:xfrm>
                            </p:grpSpPr>
                            <p:grpSp>
                              <p:nvGrpSpPr>
                                <p:cNvPr id="12320" name="Group 75"/>
                                <p:cNvGrpSpPr>
                                  <a:grpSpLocks/>
                                </p:cNvGrpSpPr>
                                <p:nvPr/>
                              </p:nvGrpSpPr>
                              <p:grpSpPr bwMode="auto">
                                <a:xfrm>
                                  <a:off x="793" y="919"/>
                                  <a:ext cx="3946" cy="1605"/>
                                  <a:chOff x="793" y="919"/>
                                  <a:chExt cx="3946" cy="1605"/>
                                </a:xfrm>
                              </p:grpSpPr>
                              <p:grpSp>
                                <p:nvGrpSpPr>
                                  <p:cNvPr id="12322" name="Group 70"/>
                                  <p:cNvGrpSpPr>
                                    <a:grpSpLocks/>
                                  </p:cNvGrpSpPr>
                                  <p:nvPr/>
                                </p:nvGrpSpPr>
                                <p:grpSpPr bwMode="auto">
                                  <a:xfrm>
                                    <a:off x="793" y="919"/>
                                    <a:ext cx="3946" cy="1605"/>
                                    <a:chOff x="657" y="1009"/>
                                    <a:chExt cx="3946" cy="1605"/>
                                  </a:xfrm>
                                </p:grpSpPr>
                                <p:sp>
                                  <p:nvSpPr>
                                    <p:cNvPr id="12327" name="Line 48"/>
                                    <p:cNvSpPr>
                                      <a:spLocks noChangeShapeType="1"/>
                                    </p:cNvSpPr>
                                    <p:nvPr/>
                                  </p:nvSpPr>
                                  <p:spPr bwMode="auto">
                                    <a:xfrm>
                                      <a:off x="3742"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28" name="Line 49"/>
                                    <p:cNvSpPr>
                                      <a:spLocks noChangeShapeType="1"/>
                                    </p:cNvSpPr>
                                    <p:nvPr/>
                                  </p:nvSpPr>
                                  <p:spPr bwMode="auto">
                                    <a:xfrm>
                                      <a:off x="3833"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29" name="Line 50"/>
                                    <p:cNvSpPr>
                                      <a:spLocks noChangeShapeType="1"/>
                                    </p:cNvSpPr>
                                    <p:nvPr/>
                                  </p:nvSpPr>
                                  <p:spPr bwMode="auto">
                                    <a:xfrm>
                                      <a:off x="3923"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30" name="Line 51"/>
                                    <p:cNvSpPr>
                                      <a:spLocks noChangeShapeType="1"/>
                                    </p:cNvSpPr>
                                    <p:nvPr/>
                                  </p:nvSpPr>
                                  <p:spPr bwMode="auto">
                                    <a:xfrm>
                                      <a:off x="4014"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31" name="Line 52"/>
                                    <p:cNvSpPr>
                                      <a:spLocks noChangeShapeType="1"/>
                                    </p:cNvSpPr>
                                    <p:nvPr/>
                                  </p:nvSpPr>
                                  <p:spPr bwMode="auto">
                                    <a:xfrm>
                                      <a:off x="4105" y="2478"/>
                                      <a:ext cx="9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32" name="Line 53"/>
                                    <p:cNvSpPr>
                                      <a:spLocks noChangeShapeType="1"/>
                                    </p:cNvSpPr>
                                    <p:nvPr/>
                                  </p:nvSpPr>
                                  <p:spPr bwMode="auto">
                                    <a:xfrm>
                                      <a:off x="4195"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nvGrpSpPr>
                                    <p:cNvPr id="12333" name="Group 69"/>
                                    <p:cNvGrpSpPr>
                                      <a:grpSpLocks/>
                                    </p:cNvGrpSpPr>
                                    <p:nvPr/>
                                  </p:nvGrpSpPr>
                                  <p:grpSpPr bwMode="auto">
                                    <a:xfrm>
                                      <a:off x="657" y="1009"/>
                                      <a:ext cx="3946" cy="1605"/>
                                      <a:chOff x="657" y="1009"/>
                                      <a:chExt cx="3946" cy="1605"/>
                                    </a:xfrm>
                                  </p:grpSpPr>
                                  <p:pic>
                                    <p:nvPicPr>
                                      <p:cNvPr id="12335" name="Picture 4"/>
                                      <p:cNvPicPr>
                                        <a:picLocks noChangeAspect="1" noChangeArrowheads="1"/>
                                      </p:cNvPicPr>
                                      <p:nvPr/>
                                    </p:nvPicPr>
                                    <p:blipFill>
                                      <a:blip r:embed="rId3">
                                        <a:extLst>
                                          <a:ext uri="{28A0092B-C50C-407E-A947-70E740481C1C}">
                                            <a14:useLocalDpi xmlns:a14="http://schemas.microsoft.com/office/drawing/2010/main" val="0"/>
                                          </a:ext>
                                        </a:extLst>
                                      </a:blip>
                                      <a:srcRect l="8891" t="8310"/>
                                      <a:stretch>
                                        <a:fillRect/>
                                      </a:stretch>
                                    </p:blipFill>
                                    <p:spPr bwMode="auto">
                                      <a:xfrm>
                                        <a:off x="884" y="1389"/>
                                        <a:ext cx="3719" cy="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36" name="Line 8"/>
                                      <p:cNvSpPr>
                                        <a:spLocks noChangeShapeType="1"/>
                                      </p:cNvSpPr>
                                      <p:nvPr/>
                                    </p:nvSpPr>
                                    <p:spPr bwMode="auto">
                                      <a:xfrm>
                                        <a:off x="1882" y="1253"/>
                                        <a:ext cx="1451"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37" name="Line 9"/>
                                      <p:cNvSpPr>
                                        <a:spLocks noChangeShapeType="1"/>
                                      </p:cNvSpPr>
                                      <p:nvPr/>
                                    </p:nvSpPr>
                                    <p:spPr bwMode="auto">
                                      <a:xfrm>
                                        <a:off x="1882" y="1207"/>
                                        <a:ext cx="0" cy="18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38" name="Line 10"/>
                                      <p:cNvSpPr>
                                        <a:spLocks noChangeShapeType="1"/>
                                      </p:cNvSpPr>
                                      <p:nvPr/>
                                    </p:nvSpPr>
                                    <p:spPr bwMode="auto">
                                      <a:xfrm>
                                        <a:off x="3334" y="1207"/>
                                        <a:ext cx="0" cy="18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39" name="Text Box 11"/>
                                      <p:cNvSpPr txBox="1">
                                        <a:spLocks noChangeArrowheads="1"/>
                                      </p:cNvSpPr>
                                      <p:nvPr/>
                                    </p:nvSpPr>
                                    <p:spPr bwMode="auto">
                                      <a:xfrm>
                                        <a:off x="1973" y="1009"/>
                                        <a:ext cx="1219"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en-GB" altLang="it-IT" sz="1600" dirty="0">
                                            <a:solidFill>
                                              <a:srgbClr val="FF0000"/>
                                            </a:solidFill>
                                            <a:latin typeface="+mn-lt"/>
                                          </a:rPr>
                                          <a:t>Thread spacing</a:t>
                                        </a:r>
                                      </a:p>
                                    </p:txBody>
                                  </p:sp>
                                  <p:sp>
                                    <p:nvSpPr>
                                      <p:cNvPr id="12340" name="Line 12"/>
                                      <p:cNvSpPr>
                                        <a:spLocks noChangeShapeType="1"/>
                                      </p:cNvSpPr>
                                      <p:nvPr/>
                                    </p:nvSpPr>
                                    <p:spPr bwMode="auto">
                                      <a:xfrm flipV="1">
                                        <a:off x="2290" y="1752"/>
                                        <a:ext cx="1043" cy="273"/>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41" name="Text Box 13"/>
                                      <p:cNvSpPr txBox="1">
                                        <a:spLocks noChangeArrowheads="1"/>
                                      </p:cNvSpPr>
                                      <p:nvPr/>
                                    </p:nvSpPr>
                                    <p:spPr bwMode="auto">
                                      <a:xfrm>
                                        <a:off x="2609" y="1706"/>
                                        <a:ext cx="262"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it-IT" altLang="it-IT" sz="1600" dirty="0">
                                            <a:solidFill>
                                              <a:srgbClr val="FF0000"/>
                                            </a:solidFill>
                                            <a:latin typeface="+mn-lt"/>
                                          </a:rPr>
                                          <a:t>W</a:t>
                                        </a:r>
                                      </a:p>
                                    </p:txBody>
                                  </p:sp>
                                  <p:sp>
                                    <p:nvSpPr>
                                      <p:cNvPr id="12342" name="Text Box 14"/>
                                      <p:cNvSpPr txBox="1">
                                        <a:spLocks noChangeArrowheads="1"/>
                                      </p:cNvSpPr>
                                      <p:nvPr/>
                                    </p:nvSpPr>
                                    <p:spPr bwMode="auto">
                                      <a:xfrm>
                                        <a:off x="657" y="1797"/>
                                        <a:ext cx="233"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it-IT" altLang="it-IT" dirty="0">
                                            <a:solidFill>
                                              <a:srgbClr val="FF0000"/>
                                            </a:solidFill>
                                            <a:latin typeface="+mn-lt"/>
                                          </a:rPr>
                                          <a:t>D</a:t>
                                        </a:r>
                                      </a:p>
                                    </p:txBody>
                                  </p:sp>
                                  <p:sp>
                                    <p:nvSpPr>
                                      <p:cNvPr id="12343" name="Line 15"/>
                                      <p:cNvSpPr>
                                        <a:spLocks noChangeShapeType="1"/>
                                      </p:cNvSpPr>
                                      <p:nvPr/>
                                    </p:nvSpPr>
                                    <p:spPr bwMode="auto">
                                      <a:xfrm flipV="1">
                                        <a:off x="884" y="1616"/>
                                        <a:ext cx="0" cy="499"/>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44" name="Line 16"/>
                                      <p:cNvSpPr>
                                        <a:spLocks noChangeShapeType="1"/>
                                      </p:cNvSpPr>
                                      <p:nvPr/>
                                    </p:nvSpPr>
                                    <p:spPr bwMode="auto">
                                      <a:xfrm>
                                        <a:off x="839" y="1616"/>
                                        <a:ext cx="13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45" name="Line 17"/>
                                      <p:cNvSpPr>
                                        <a:spLocks noChangeShapeType="1"/>
                                      </p:cNvSpPr>
                                      <p:nvPr/>
                                    </p:nvSpPr>
                                    <p:spPr bwMode="auto">
                                      <a:xfrm flipH="1">
                                        <a:off x="839" y="2115"/>
                                        <a:ext cx="13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46" name="Line 21"/>
                                      <p:cNvSpPr>
                                        <a:spLocks noChangeShapeType="1"/>
                                      </p:cNvSpPr>
                                      <p:nvPr/>
                                    </p:nvSpPr>
                                    <p:spPr bwMode="auto">
                                      <a:xfrm flipV="1">
                                        <a:off x="1973" y="1842"/>
                                        <a:ext cx="0" cy="59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47" name="Line 28"/>
                                      <p:cNvSpPr>
                                        <a:spLocks noChangeShapeType="1"/>
                                      </p:cNvSpPr>
                                      <p:nvPr/>
                                    </p:nvSpPr>
                                    <p:spPr bwMode="auto">
                                      <a:xfrm flipH="1" flipV="1">
                                        <a:off x="2154" y="2115"/>
                                        <a:ext cx="182" cy="31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48" name="Text Box 29"/>
                                      <p:cNvSpPr txBox="1">
                                        <a:spLocks noChangeArrowheads="1"/>
                                      </p:cNvSpPr>
                                      <p:nvPr/>
                                    </p:nvSpPr>
                                    <p:spPr bwMode="auto">
                                      <a:xfrm>
                                        <a:off x="2018" y="2341"/>
                                        <a:ext cx="219"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el-GR" altLang="it-IT">
                                            <a:solidFill>
                                              <a:srgbClr val="FF0000"/>
                                            </a:solidFill>
                                            <a:latin typeface="+mn-lt"/>
                                          </a:rPr>
                                          <a:t>θ</a:t>
                                        </a:r>
                                      </a:p>
                                    </p:txBody>
                                  </p:sp>
                                  <p:sp>
                                    <p:nvSpPr>
                                      <p:cNvPr id="12349" name="Freeform 30"/>
                                      <p:cNvSpPr>
                                        <a:spLocks/>
                                      </p:cNvSpPr>
                                      <p:nvPr/>
                                    </p:nvSpPr>
                                    <p:spPr bwMode="auto">
                                      <a:xfrm>
                                        <a:off x="2005" y="2304"/>
                                        <a:ext cx="219" cy="76"/>
                                      </a:xfrm>
                                      <a:custGeom>
                                        <a:avLst/>
                                        <a:gdLst>
                                          <a:gd name="T0" fmla="*/ 0 w 219"/>
                                          <a:gd name="T1" fmla="*/ 51 h 76"/>
                                          <a:gd name="T2" fmla="*/ 124 w 219"/>
                                          <a:gd name="T3" fmla="*/ 66 h 76"/>
                                          <a:gd name="T4" fmla="*/ 168 w 219"/>
                                          <a:gd name="T5" fmla="*/ 51 h 76"/>
                                          <a:gd name="T6" fmla="*/ 212 w 219"/>
                                          <a:gd name="T7" fmla="*/ 22 h 76"/>
                                          <a:gd name="T8" fmla="*/ 219 w 219"/>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76">
                                            <a:moveTo>
                                              <a:pt x="0" y="51"/>
                                            </a:moveTo>
                                            <a:cubicBezTo>
                                              <a:pt x="74" y="75"/>
                                              <a:pt x="9" y="76"/>
                                              <a:pt x="124" y="66"/>
                                            </a:cubicBezTo>
                                            <a:cubicBezTo>
                                              <a:pt x="139" y="61"/>
                                              <a:pt x="154" y="58"/>
                                              <a:pt x="168" y="51"/>
                                            </a:cubicBezTo>
                                            <a:cubicBezTo>
                                              <a:pt x="183" y="43"/>
                                              <a:pt x="212" y="22"/>
                                              <a:pt x="212" y="22"/>
                                            </a:cubicBezTo>
                                            <a:cubicBezTo>
                                              <a:pt x="214" y="15"/>
                                              <a:pt x="219" y="0"/>
                                              <a:pt x="219" y="0"/>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0" name="Line 31"/>
                                      <p:cNvSpPr>
                                        <a:spLocks noChangeShapeType="1"/>
                                      </p:cNvSpPr>
                                      <p:nvPr/>
                                    </p:nvSpPr>
                                    <p:spPr bwMode="auto">
                                      <a:xfrm>
                                        <a:off x="3334" y="2432"/>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1" name="Line 46"/>
                                      <p:cNvSpPr>
                                        <a:spLocks noChangeShapeType="1"/>
                                      </p:cNvSpPr>
                                      <p:nvPr/>
                                    </p:nvSpPr>
                                    <p:spPr bwMode="auto">
                                      <a:xfrm>
                                        <a:off x="3560"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2" name="Line 47"/>
                                      <p:cNvSpPr>
                                        <a:spLocks noChangeShapeType="1"/>
                                      </p:cNvSpPr>
                                      <p:nvPr/>
                                    </p:nvSpPr>
                                    <p:spPr bwMode="auto">
                                      <a:xfrm>
                                        <a:off x="3651"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3" name="Line 54"/>
                                      <p:cNvSpPr>
                                        <a:spLocks noChangeShapeType="1"/>
                                      </p:cNvSpPr>
                                      <p:nvPr/>
                                    </p:nvSpPr>
                                    <p:spPr bwMode="auto">
                                      <a:xfrm>
                                        <a:off x="3515"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4" name="Line 56"/>
                                      <p:cNvSpPr>
                                        <a:spLocks noChangeShapeType="1"/>
                                      </p:cNvSpPr>
                                      <p:nvPr/>
                                    </p:nvSpPr>
                                    <p:spPr bwMode="auto">
                                      <a:xfrm>
                                        <a:off x="3470"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5" name="Line 57"/>
                                      <p:cNvSpPr>
                                        <a:spLocks noChangeShapeType="1"/>
                                      </p:cNvSpPr>
                                      <p:nvPr/>
                                    </p:nvSpPr>
                                    <p:spPr bwMode="auto">
                                      <a:xfrm>
                                        <a:off x="3379" y="2478"/>
                                        <a:ext cx="9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6" name="Text Box 61"/>
                                      <p:cNvSpPr txBox="1">
                                        <a:spLocks noChangeArrowheads="1"/>
                                      </p:cNvSpPr>
                                      <p:nvPr/>
                                    </p:nvSpPr>
                                    <p:spPr bwMode="auto">
                                      <a:xfrm>
                                        <a:off x="3379" y="2251"/>
                                        <a:ext cx="271"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it-IT" altLang="it-IT" sz="1400" dirty="0">
                                            <a:solidFill>
                                              <a:srgbClr val="FF0000"/>
                                            </a:solidFill>
                                            <a:latin typeface="+mn-lt"/>
                                          </a:rPr>
                                          <a:t>d</a:t>
                                        </a:r>
                                      </a:p>
                                    </p:txBody>
                                  </p:sp>
                                  <p:sp>
                                    <p:nvSpPr>
                                      <p:cNvPr id="12357" name="Line 62"/>
                                      <p:cNvSpPr>
                                        <a:spLocks noChangeShapeType="1"/>
                                      </p:cNvSpPr>
                                      <p:nvPr/>
                                    </p:nvSpPr>
                                    <p:spPr bwMode="auto">
                                      <a:xfrm flipH="1">
                                        <a:off x="4105" y="2115"/>
                                        <a:ext cx="0" cy="317"/>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58" name="Text Box 63"/>
                                      <p:cNvSpPr txBox="1">
                                        <a:spLocks noChangeArrowheads="1"/>
                                      </p:cNvSpPr>
                                      <p:nvPr/>
                                    </p:nvSpPr>
                                    <p:spPr bwMode="auto">
                                      <a:xfrm>
                                        <a:off x="4150" y="2160"/>
                                        <a:ext cx="23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it-IT" altLang="it-IT" dirty="0">
                                            <a:solidFill>
                                              <a:srgbClr val="FF0000"/>
                                            </a:solidFill>
                                            <a:latin typeface="+mn-lt"/>
                                          </a:rPr>
                                          <a:t>H</a:t>
                                        </a:r>
                                      </a:p>
                                    </p:txBody>
                                  </p:sp>
                                </p:grpSp>
                                <p:sp>
                                  <p:nvSpPr>
                                    <p:cNvPr id="12334" name="Line 60"/>
                                    <p:cNvSpPr>
                                      <a:spLocks noChangeShapeType="1"/>
                                    </p:cNvSpPr>
                                    <p:nvPr/>
                                  </p:nvSpPr>
                                  <p:spPr bwMode="auto">
                                    <a:xfrm flipH="1">
                                      <a:off x="3606" y="2296"/>
                                      <a:ext cx="0" cy="136"/>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grpSp>
                                <p:nvGrpSpPr>
                                  <p:cNvPr id="12323" name="Group 73"/>
                                  <p:cNvGrpSpPr>
                                    <a:grpSpLocks/>
                                  </p:cNvGrpSpPr>
                                  <p:nvPr/>
                                </p:nvGrpSpPr>
                                <p:grpSpPr bwMode="auto">
                                  <a:xfrm>
                                    <a:off x="1701" y="1298"/>
                                    <a:ext cx="544" cy="240"/>
                                    <a:chOff x="1565" y="1344"/>
                                    <a:chExt cx="544" cy="240"/>
                                  </a:xfrm>
                                </p:grpSpPr>
                                <p:sp>
                                  <p:nvSpPr>
                                    <p:cNvPr id="12324" name="Line 18"/>
                                    <p:cNvSpPr>
                                      <a:spLocks noChangeShapeType="1"/>
                                    </p:cNvSpPr>
                                    <p:nvPr/>
                                  </p:nvSpPr>
                                  <p:spPr bwMode="auto">
                                    <a:xfrm flipV="1">
                                      <a:off x="1610" y="1480"/>
                                      <a:ext cx="181" cy="4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25" name="Line 19"/>
                                    <p:cNvSpPr>
                                      <a:spLocks noChangeShapeType="1"/>
                                    </p:cNvSpPr>
                                    <p:nvPr/>
                                  </p:nvSpPr>
                                  <p:spPr bwMode="auto">
                                    <a:xfrm flipH="1">
                                      <a:off x="1927" y="1389"/>
                                      <a:ext cx="182" cy="4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sp>
                                  <p:nvSpPr>
                                    <p:cNvPr id="12326" name="Text Box 20"/>
                                    <p:cNvSpPr txBox="1">
                                      <a:spLocks noChangeArrowheads="1"/>
                                    </p:cNvSpPr>
                                    <p:nvPr/>
                                  </p:nvSpPr>
                                  <p:spPr bwMode="auto">
                                    <a:xfrm>
                                      <a:off x="1565" y="1344"/>
                                      <a:ext cx="21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it-IT" altLang="it-IT" sz="1600" dirty="0">
                                          <a:solidFill>
                                            <a:srgbClr val="FF0000"/>
                                          </a:solidFill>
                                          <a:latin typeface="+mn-lt"/>
                                        </a:rPr>
                                        <a:t>e</a:t>
                                      </a:r>
                                    </a:p>
                                  </p:txBody>
                                </p:sp>
                              </p:grpSp>
                            </p:grpSp>
                            <p:sp>
                              <p:nvSpPr>
                                <p:cNvPr id="12321" name="Line 59"/>
                                <p:cNvSpPr>
                                  <a:spLocks noChangeShapeType="1"/>
                                </p:cNvSpPr>
                                <p:nvPr/>
                              </p:nvSpPr>
                              <p:spPr bwMode="auto">
                                <a:xfrm>
                                  <a:off x="3606" y="2205"/>
                                  <a:ext cx="22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grpSp>
                      </p:grpSp>
                    </p:grpSp>
                  </p:grpSp>
                </p:grpSp>
              </p:grpSp>
            </p:grpSp>
          </p:grpSp>
          <p:sp>
            <p:nvSpPr>
              <p:cNvPr id="12303" name="Line 26"/>
              <p:cNvSpPr>
                <a:spLocks noChangeShapeType="1"/>
              </p:cNvSpPr>
              <p:nvPr/>
            </p:nvSpPr>
            <p:spPr bwMode="auto">
              <a:xfrm>
                <a:off x="1837" y="161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sp>
          <p:nvSpPr>
            <p:cNvPr id="12301" name="Line 27"/>
            <p:cNvSpPr>
              <a:spLocks noChangeShapeType="1"/>
            </p:cNvSpPr>
            <p:nvPr/>
          </p:nvSpPr>
          <p:spPr bwMode="auto">
            <a:xfrm>
              <a:off x="3288" y="170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it-IT" dirty="0">
                <a:solidFill>
                  <a:srgbClr val="000000"/>
                </a:solidFill>
              </a:endParaRPr>
            </a:p>
          </p:txBody>
        </p:sp>
      </p:grpSp>
      <p:sp>
        <p:nvSpPr>
          <p:cNvPr id="12298" name="Text Box 64"/>
          <p:cNvSpPr txBox="1">
            <a:spLocks noChangeArrowheads="1"/>
          </p:cNvSpPr>
          <p:nvPr/>
        </p:nvSpPr>
        <p:spPr bwMode="auto">
          <a:xfrm>
            <a:off x="9909375" y="1697831"/>
            <a:ext cx="871538" cy="923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it-IT" altLang="it-IT" dirty="0">
                <a:solidFill>
                  <a:srgbClr val="000000"/>
                </a:solidFill>
                <a:latin typeface="+mn-lt"/>
              </a:rPr>
              <a:t>H &lt;&lt; W</a:t>
            </a:r>
          </a:p>
          <a:p>
            <a:pPr algn="l" eaLnBrk="1" hangingPunct="1"/>
            <a:r>
              <a:rPr lang="it-IT" altLang="it-IT" dirty="0">
                <a:solidFill>
                  <a:srgbClr val="000000"/>
                </a:solidFill>
                <a:latin typeface="+mn-lt"/>
              </a:rPr>
              <a:t>H &lt;&lt; D</a:t>
            </a:r>
          </a:p>
          <a:p>
            <a:pPr algn="l" eaLnBrk="1" hangingPunct="1"/>
            <a:r>
              <a:rPr lang="it-IT" altLang="it-IT" dirty="0">
                <a:solidFill>
                  <a:srgbClr val="000000"/>
                </a:solidFill>
                <a:latin typeface="+mn-lt"/>
              </a:rPr>
              <a:t>H  &gt; d</a:t>
            </a:r>
          </a:p>
        </p:txBody>
      </p:sp>
      <p:sp>
        <p:nvSpPr>
          <p:cNvPr id="73" name="Rectangle 4"/>
          <p:cNvSpPr>
            <a:spLocks noChangeArrowheads="1"/>
          </p:cNvSpPr>
          <p:nvPr/>
        </p:nvSpPr>
        <p:spPr bwMode="auto">
          <a:xfrm>
            <a:off x="2524961" y="171306"/>
            <a:ext cx="7498912" cy="637918"/>
          </a:xfrm>
          <a:prstGeom prst="rect">
            <a:avLst/>
          </a:prstGeom>
          <a:noFill/>
          <a:ln w="9525">
            <a:noFill/>
            <a:miter lim="800000"/>
            <a:headEnd/>
            <a:tailEnd/>
          </a:ln>
          <a:effectLst/>
        </p:spPr>
        <p:txBody>
          <a:bodyPr anchor="ctr"/>
          <a:lstStyle/>
          <a:p>
            <a:pPr algn="ctr">
              <a:defRPr/>
            </a:pPr>
            <a:r>
              <a:rPr lang="en-US" sz="2800" b="1" dirty="0">
                <a:solidFill>
                  <a:srgbClr val="C00000"/>
                </a:solidFill>
              </a:rPr>
              <a:t>PORTATA DELLA VITE</a:t>
            </a:r>
          </a:p>
        </p:txBody>
      </p:sp>
      <p:sp>
        <p:nvSpPr>
          <p:cNvPr id="75" name="Text Box 5"/>
          <p:cNvSpPr txBox="1">
            <a:spLocks noChangeArrowheads="1"/>
          </p:cNvSpPr>
          <p:nvPr/>
        </p:nvSpPr>
        <p:spPr bwMode="auto">
          <a:xfrm>
            <a:off x="515506" y="1119849"/>
            <a:ext cx="4970235" cy="1785104"/>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Clr>
                <a:srgbClr val="C00000"/>
              </a:buClr>
              <a:buSzPct val="80000"/>
            </a:pPr>
            <a:r>
              <a:rPr lang="it-IT" altLang="it-IT" dirty="0">
                <a:solidFill>
                  <a:srgbClr val="000000"/>
                </a:solidFill>
                <a:latin typeface="+mn-lt"/>
              </a:rPr>
              <a:t>IPOTESI PER L’ANALISI DEL FLUSSO</a:t>
            </a:r>
          </a:p>
          <a:p>
            <a:pPr marL="342900" indent="-342900" eaLnBrk="1" hangingPunct="1">
              <a:spcAft>
                <a:spcPts val="600"/>
              </a:spcAft>
              <a:buClr>
                <a:srgbClr val="C00000"/>
              </a:buClr>
              <a:buSzPct val="80000"/>
              <a:buFont typeface="Wingdings" panose="05000000000000000000" pitchFamily="2" charset="2"/>
              <a:buChar char="q"/>
            </a:pPr>
            <a:r>
              <a:rPr lang="it-IT" altLang="it-IT" dirty="0">
                <a:solidFill>
                  <a:srgbClr val="000000"/>
                </a:solidFill>
                <a:latin typeface="+mn-lt"/>
              </a:rPr>
              <a:t>Fluido incomprimibile e Newtoniano</a:t>
            </a:r>
          </a:p>
          <a:p>
            <a:pPr marL="342900" indent="-342900" eaLnBrk="1" hangingPunct="1">
              <a:spcAft>
                <a:spcPts val="600"/>
              </a:spcAft>
              <a:buClr>
                <a:srgbClr val="C00000"/>
              </a:buClr>
              <a:buSzPct val="80000"/>
              <a:buFont typeface="Wingdings" panose="05000000000000000000" pitchFamily="2" charset="2"/>
              <a:buChar char="q"/>
            </a:pPr>
            <a:r>
              <a:rPr lang="it-IT" altLang="it-IT" dirty="0">
                <a:solidFill>
                  <a:srgbClr val="000000"/>
                </a:solidFill>
                <a:latin typeface="+mn-lt"/>
              </a:rPr>
              <a:t>Flusso isotermo e stazionario</a:t>
            </a:r>
          </a:p>
          <a:p>
            <a:pPr marL="342900" indent="-342900" eaLnBrk="1" hangingPunct="1">
              <a:spcAft>
                <a:spcPts val="600"/>
              </a:spcAft>
              <a:buClr>
                <a:srgbClr val="C00000"/>
              </a:buClr>
              <a:buSzPct val="80000"/>
              <a:buFont typeface="Wingdings" panose="05000000000000000000" pitchFamily="2" charset="2"/>
              <a:buChar char="q"/>
            </a:pPr>
            <a:r>
              <a:rPr lang="it-IT" altLang="it-IT" dirty="0">
                <a:solidFill>
                  <a:srgbClr val="000000"/>
                </a:solidFill>
                <a:latin typeface="+mn-lt"/>
              </a:rPr>
              <a:t>Perdita di flusso trascurabile</a:t>
            </a:r>
          </a:p>
          <a:p>
            <a:pPr marL="342900" indent="-342900" eaLnBrk="1" hangingPunct="1">
              <a:spcAft>
                <a:spcPts val="600"/>
              </a:spcAft>
              <a:buClr>
                <a:srgbClr val="C00000"/>
              </a:buClr>
              <a:buSzPct val="80000"/>
              <a:buFont typeface="Wingdings" panose="05000000000000000000" pitchFamily="2" charset="2"/>
              <a:buChar char="q"/>
            </a:pPr>
            <a:r>
              <a:rPr lang="it-IT" altLang="it-IT" dirty="0">
                <a:solidFill>
                  <a:srgbClr val="000000"/>
                </a:solidFill>
                <a:latin typeface="+mn-lt"/>
              </a:rPr>
              <a:t>Forze gravitazionale ed inerziale trascurabili</a:t>
            </a:r>
          </a:p>
        </p:txBody>
      </p:sp>
      <p:grpSp>
        <p:nvGrpSpPr>
          <p:cNvPr id="3" name="Gruppo 2"/>
          <p:cNvGrpSpPr/>
          <p:nvPr/>
        </p:nvGrpSpPr>
        <p:grpSpPr>
          <a:xfrm>
            <a:off x="758608" y="3198658"/>
            <a:ext cx="10022305" cy="2160587"/>
            <a:chOff x="709946" y="3573202"/>
            <a:chExt cx="10022305" cy="2160587"/>
          </a:xfrm>
        </p:grpSpPr>
        <p:sp>
          <p:nvSpPr>
            <p:cNvPr id="77" name="Rectangle 32"/>
            <p:cNvSpPr>
              <a:spLocks noChangeArrowheads="1"/>
            </p:cNvSpPr>
            <p:nvPr/>
          </p:nvSpPr>
          <p:spPr bwMode="auto">
            <a:xfrm>
              <a:off x="709946" y="3573202"/>
              <a:ext cx="10022305" cy="2160587"/>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sz="2400" dirty="0">
                <a:effectLst>
                  <a:outerShdw blurRad="38100" dist="38100" dir="2700000" algn="tl">
                    <a:srgbClr val="000000">
                      <a:alpha val="43137"/>
                    </a:srgbClr>
                  </a:outerShdw>
                </a:effectLst>
                <a:latin typeface="Calibri" pitchFamily="34" charset="0"/>
              </a:endParaRPr>
            </a:p>
          </p:txBody>
        </p:sp>
        <p:sp>
          <p:nvSpPr>
            <p:cNvPr id="78" name="Text Box 12"/>
            <p:cNvSpPr txBox="1">
              <a:spLocks noChangeArrowheads="1"/>
            </p:cNvSpPr>
            <p:nvPr/>
          </p:nvSpPr>
          <p:spPr bwMode="auto">
            <a:xfrm>
              <a:off x="6601387" y="3764898"/>
              <a:ext cx="40751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a:tailEnd/>
                </a14:hiddenLine>
              </a:ext>
            </a:extLst>
          </p:spPr>
          <p:txBody>
            <a:bodyPr wrap="square">
              <a:spAutoFit/>
            </a:bodyPr>
            <a:lstStyle>
              <a:lvl1pPr eaLnBrk="0" hangingPunct="0">
                <a:defRPr sz="2800" b="1">
                  <a:solidFill>
                    <a:schemeClr val="tx1"/>
                  </a:solidFill>
                  <a:latin typeface="Verdana" pitchFamily="34" charset="0"/>
                </a:defRPr>
              </a:lvl1pPr>
              <a:lvl2pPr marL="742950" indent="-285750" eaLnBrk="0" hangingPunct="0">
                <a:defRPr sz="2800" b="1">
                  <a:solidFill>
                    <a:schemeClr val="tx1"/>
                  </a:solidFill>
                  <a:latin typeface="Verdana" pitchFamily="34" charset="0"/>
                </a:defRPr>
              </a:lvl2pPr>
              <a:lvl3pPr marL="1143000" indent="-228600" eaLnBrk="0" hangingPunct="0">
                <a:defRPr sz="2800" b="1">
                  <a:solidFill>
                    <a:schemeClr val="tx1"/>
                  </a:solidFill>
                  <a:latin typeface="Verdana" pitchFamily="34" charset="0"/>
                </a:defRPr>
              </a:lvl3pPr>
              <a:lvl4pPr marL="1600200" indent="-228600" eaLnBrk="0" hangingPunct="0">
                <a:defRPr sz="2800" b="1">
                  <a:solidFill>
                    <a:schemeClr val="tx1"/>
                  </a:solidFill>
                  <a:latin typeface="Verdana" pitchFamily="34" charset="0"/>
                </a:defRPr>
              </a:lvl4pPr>
              <a:lvl5pPr marL="2057400" indent="-228600" eaLnBrk="0" hangingPunct="0">
                <a:defRPr sz="2800" b="1">
                  <a:solidFill>
                    <a:schemeClr val="tx1"/>
                  </a:solidFill>
                  <a:latin typeface="Verdana" pitchFamily="34" charset="0"/>
                </a:defRPr>
              </a:lvl5pPr>
              <a:lvl6pPr marL="2514600" indent="-228600" algn="ctr" eaLnBrk="0" fontAlgn="base" hangingPunct="0">
                <a:spcBef>
                  <a:spcPct val="0"/>
                </a:spcBef>
                <a:spcAft>
                  <a:spcPct val="0"/>
                </a:spcAft>
                <a:defRPr sz="2800" b="1">
                  <a:solidFill>
                    <a:schemeClr val="tx1"/>
                  </a:solidFill>
                  <a:latin typeface="Verdana" pitchFamily="34" charset="0"/>
                </a:defRPr>
              </a:lvl6pPr>
              <a:lvl7pPr marL="2971800" indent="-228600" algn="ctr" eaLnBrk="0" fontAlgn="base" hangingPunct="0">
                <a:spcBef>
                  <a:spcPct val="0"/>
                </a:spcBef>
                <a:spcAft>
                  <a:spcPct val="0"/>
                </a:spcAft>
                <a:defRPr sz="2800" b="1">
                  <a:solidFill>
                    <a:schemeClr val="tx1"/>
                  </a:solidFill>
                  <a:latin typeface="Verdana" pitchFamily="34" charset="0"/>
                </a:defRPr>
              </a:lvl7pPr>
              <a:lvl8pPr marL="3429000" indent="-228600" algn="ctr" eaLnBrk="0" fontAlgn="base" hangingPunct="0">
                <a:spcBef>
                  <a:spcPct val="0"/>
                </a:spcBef>
                <a:spcAft>
                  <a:spcPct val="0"/>
                </a:spcAft>
                <a:defRPr sz="2800" b="1">
                  <a:solidFill>
                    <a:schemeClr val="tx1"/>
                  </a:solidFill>
                  <a:latin typeface="Verdana" pitchFamily="34" charset="0"/>
                </a:defRPr>
              </a:lvl8pPr>
              <a:lvl9pPr marL="3886200" indent="-228600" algn="ctr" eaLnBrk="0" fontAlgn="base" hangingPunct="0">
                <a:spcBef>
                  <a:spcPct val="0"/>
                </a:spcBef>
                <a:spcAft>
                  <a:spcPct val="0"/>
                </a:spcAft>
                <a:defRPr sz="2800" b="1">
                  <a:solidFill>
                    <a:schemeClr val="tx1"/>
                  </a:solidFill>
                  <a:latin typeface="Verdana" pitchFamily="34" charset="0"/>
                </a:defRPr>
              </a:lvl9pPr>
            </a:lstStyle>
            <a:p>
              <a:pPr algn="just" eaLnBrk="1" hangingPunct="1">
                <a:buSzPct val="85000"/>
                <a:buFont typeface="Wingdings" pitchFamily="2" charset="2"/>
                <a:buNone/>
              </a:pPr>
              <a:r>
                <a:rPr kumimoji="1" lang="en-GB" altLang="it-IT" sz="2400" u="sng" dirty="0">
                  <a:solidFill>
                    <a:srgbClr val="C00000"/>
                  </a:solidFill>
                  <a:latin typeface="Calibri" pitchFamily="34" charset="0"/>
                </a:rPr>
                <a:t>Drag Flow rate</a:t>
              </a:r>
              <a:r>
                <a:rPr kumimoji="1" lang="en-GB" altLang="it-IT" sz="2400" dirty="0">
                  <a:solidFill>
                    <a:srgbClr val="C00000"/>
                  </a:solidFill>
                  <a:latin typeface="Calibri" pitchFamily="34" charset="0"/>
                </a:rPr>
                <a:t>:</a:t>
              </a:r>
            </a:p>
            <a:p>
              <a:pPr algn="l" eaLnBrk="1" hangingPunct="1">
                <a:buSzPct val="85000"/>
                <a:buFont typeface="Wingdings" pitchFamily="2" charset="2"/>
                <a:buNone/>
              </a:pPr>
              <a:r>
                <a:rPr kumimoji="1" lang="it-IT" altLang="it-IT" sz="1800" b="0" dirty="0">
                  <a:latin typeface="Calibri" pitchFamily="34" charset="0"/>
                  <a:sym typeface="Symbol" pitchFamily="18" charset="2"/>
                </a:rPr>
                <a:t>Dipende dalla velocità della vite </a:t>
              </a:r>
              <a:r>
                <a:rPr kumimoji="1" lang="en-GB" altLang="it-IT" sz="1800" b="0" dirty="0">
                  <a:latin typeface="Calibri" pitchFamily="34" charset="0"/>
                  <a:sym typeface="Symbol" pitchFamily="18" charset="2"/>
                </a:rPr>
                <a:t>(N)</a:t>
              </a:r>
            </a:p>
          </p:txBody>
        </p:sp>
        <p:sp>
          <p:nvSpPr>
            <p:cNvPr id="79" name="Text Box 12"/>
            <p:cNvSpPr txBox="1">
              <a:spLocks noChangeArrowheads="1"/>
            </p:cNvSpPr>
            <p:nvPr/>
          </p:nvSpPr>
          <p:spPr bwMode="auto">
            <a:xfrm>
              <a:off x="1037402" y="4270583"/>
              <a:ext cx="24463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a:tailEnd/>
                </a14:hiddenLine>
              </a:ext>
            </a:extLst>
          </p:spPr>
          <p:txBody>
            <a:bodyPr>
              <a:spAutoFit/>
            </a:bodyPr>
            <a:lstStyle>
              <a:lvl1pPr eaLnBrk="0" hangingPunct="0">
                <a:defRPr sz="2800" b="1">
                  <a:solidFill>
                    <a:schemeClr val="tx1"/>
                  </a:solidFill>
                  <a:latin typeface="Verdana" pitchFamily="34" charset="0"/>
                </a:defRPr>
              </a:lvl1pPr>
              <a:lvl2pPr marL="742950" indent="-285750" eaLnBrk="0" hangingPunct="0">
                <a:defRPr sz="2800" b="1">
                  <a:solidFill>
                    <a:schemeClr val="tx1"/>
                  </a:solidFill>
                  <a:latin typeface="Verdana" pitchFamily="34" charset="0"/>
                </a:defRPr>
              </a:lvl2pPr>
              <a:lvl3pPr marL="1143000" indent="-228600" eaLnBrk="0" hangingPunct="0">
                <a:defRPr sz="2800" b="1">
                  <a:solidFill>
                    <a:schemeClr val="tx1"/>
                  </a:solidFill>
                  <a:latin typeface="Verdana" pitchFamily="34" charset="0"/>
                </a:defRPr>
              </a:lvl3pPr>
              <a:lvl4pPr marL="1600200" indent="-228600" eaLnBrk="0" hangingPunct="0">
                <a:defRPr sz="2800" b="1">
                  <a:solidFill>
                    <a:schemeClr val="tx1"/>
                  </a:solidFill>
                  <a:latin typeface="Verdana" pitchFamily="34" charset="0"/>
                </a:defRPr>
              </a:lvl4pPr>
              <a:lvl5pPr marL="2057400" indent="-228600" eaLnBrk="0" hangingPunct="0">
                <a:defRPr sz="2800" b="1">
                  <a:solidFill>
                    <a:schemeClr val="tx1"/>
                  </a:solidFill>
                  <a:latin typeface="Verdana" pitchFamily="34" charset="0"/>
                </a:defRPr>
              </a:lvl5pPr>
              <a:lvl6pPr marL="2514600" indent="-228600" algn="ctr" eaLnBrk="0" fontAlgn="base" hangingPunct="0">
                <a:spcBef>
                  <a:spcPct val="0"/>
                </a:spcBef>
                <a:spcAft>
                  <a:spcPct val="0"/>
                </a:spcAft>
                <a:defRPr sz="2800" b="1">
                  <a:solidFill>
                    <a:schemeClr val="tx1"/>
                  </a:solidFill>
                  <a:latin typeface="Verdana" pitchFamily="34" charset="0"/>
                </a:defRPr>
              </a:lvl6pPr>
              <a:lvl7pPr marL="2971800" indent="-228600" algn="ctr" eaLnBrk="0" fontAlgn="base" hangingPunct="0">
                <a:spcBef>
                  <a:spcPct val="0"/>
                </a:spcBef>
                <a:spcAft>
                  <a:spcPct val="0"/>
                </a:spcAft>
                <a:defRPr sz="2800" b="1">
                  <a:solidFill>
                    <a:schemeClr val="tx1"/>
                  </a:solidFill>
                  <a:latin typeface="Verdana" pitchFamily="34" charset="0"/>
                </a:defRPr>
              </a:lvl7pPr>
              <a:lvl8pPr marL="3429000" indent="-228600" algn="ctr" eaLnBrk="0" fontAlgn="base" hangingPunct="0">
                <a:spcBef>
                  <a:spcPct val="0"/>
                </a:spcBef>
                <a:spcAft>
                  <a:spcPct val="0"/>
                </a:spcAft>
                <a:defRPr sz="2800" b="1">
                  <a:solidFill>
                    <a:schemeClr val="tx1"/>
                  </a:solidFill>
                  <a:latin typeface="Verdana" pitchFamily="34" charset="0"/>
                </a:defRPr>
              </a:lvl8pPr>
              <a:lvl9pPr marL="3886200" indent="-228600" algn="ctr" eaLnBrk="0" fontAlgn="base" hangingPunct="0">
                <a:spcBef>
                  <a:spcPct val="0"/>
                </a:spcBef>
                <a:spcAft>
                  <a:spcPct val="0"/>
                </a:spcAft>
                <a:defRPr sz="2800" b="1">
                  <a:solidFill>
                    <a:schemeClr val="tx1"/>
                  </a:solidFill>
                  <a:latin typeface="Verdana" pitchFamily="34" charset="0"/>
                </a:defRPr>
              </a:lvl9pPr>
            </a:lstStyle>
            <a:p>
              <a:pPr algn="just" eaLnBrk="1" hangingPunct="1">
                <a:lnSpc>
                  <a:spcPct val="120000"/>
                </a:lnSpc>
                <a:buSzPct val="85000"/>
                <a:buFont typeface="Wingdings" pitchFamily="2" charset="2"/>
                <a:buNone/>
              </a:pPr>
              <a:r>
                <a:rPr kumimoji="1" lang="it-IT" altLang="it-IT" sz="3200" b="0" dirty="0">
                  <a:latin typeface="Calibri" pitchFamily="34" charset="0"/>
                </a:rPr>
                <a:t>Q=Q</a:t>
              </a:r>
              <a:r>
                <a:rPr kumimoji="1" lang="it-IT" altLang="it-IT" sz="3200" b="0" baseline="-25000" dirty="0">
                  <a:latin typeface="Calibri" pitchFamily="34" charset="0"/>
                </a:rPr>
                <a:t>D</a:t>
              </a:r>
              <a:r>
                <a:rPr kumimoji="1" lang="it-IT" altLang="it-IT" sz="3200" b="0" dirty="0">
                  <a:latin typeface="Calibri" pitchFamily="34" charset="0"/>
                </a:rPr>
                <a:t>-Q</a:t>
              </a:r>
              <a:r>
                <a:rPr kumimoji="1" lang="it-IT" altLang="it-IT" sz="3200" b="0" baseline="-25000" dirty="0">
                  <a:latin typeface="Calibri" pitchFamily="34" charset="0"/>
                </a:rPr>
                <a:t>P</a:t>
              </a:r>
            </a:p>
          </p:txBody>
        </p:sp>
        <p:graphicFrame>
          <p:nvGraphicFramePr>
            <p:cNvPr id="80" name="Object 15"/>
            <p:cNvGraphicFramePr>
              <a:graphicFrameLocks noChangeAspect="1"/>
            </p:cNvGraphicFramePr>
            <p:nvPr/>
          </p:nvGraphicFramePr>
          <p:xfrm>
            <a:off x="3483740" y="4728627"/>
            <a:ext cx="1800225" cy="852487"/>
          </p:xfrm>
          <a:graphic>
            <a:graphicData uri="http://schemas.openxmlformats.org/presentationml/2006/ole">
              <mc:AlternateContent xmlns:mc="http://schemas.openxmlformats.org/markup-compatibility/2006">
                <mc:Choice xmlns:v="urn:schemas-microsoft-com:vml" Requires="v">
                  <p:oleObj name="Equazione" r:id="rId4" imgW="939600" imgH="444240" progId="Equation.3">
                    <p:embed/>
                  </p:oleObj>
                </mc:Choice>
                <mc:Fallback>
                  <p:oleObj name="Equazione" r:id="rId4" imgW="939600" imgH="444240" progId="Equation.3">
                    <p:embed/>
                    <p:pic>
                      <p:nvPicPr>
                        <p:cNvPr id="80" name="Object 15"/>
                        <p:cNvPicPr>
                          <a:picLocks noChangeAspect="1" noChangeArrowheads="1"/>
                        </p:cNvPicPr>
                        <p:nvPr/>
                      </p:nvPicPr>
                      <p:blipFill>
                        <a:blip r:embed="rId5"/>
                        <a:srcRect/>
                        <a:stretch>
                          <a:fillRect/>
                        </a:stretch>
                      </p:blipFill>
                      <p:spPr bwMode="auto">
                        <a:xfrm>
                          <a:off x="3483740" y="4728627"/>
                          <a:ext cx="1800225"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 name="Object 16"/>
            <p:cNvGraphicFramePr>
              <a:graphicFrameLocks noChangeAspect="1"/>
            </p:cNvGraphicFramePr>
            <p:nvPr/>
          </p:nvGraphicFramePr>
          <p:xfrm>
            <a:off x="3474926" y="3728452"/>
            <a:ext cx="2725738" cy="804862"/>
          </p:xfrm>
          <a:graphic>
            <a:graphicData uri="http://schemas.openxmlformats.org/presentationml/2006/ole">
              <mc:AlternateContent xmlns:mc="http://schemas.openxmlformats.org/markup-compatibility/2006">
                <mc:Choice xmlns:v="urn:schemas-microsoft-com:vml" Requires="v">
                  <p:oleObj name="Equazione" r:id="rId6" imgW="1422360" imgH="419040" progId="Equation.3">
                    <p:embed/>
                  </p:oleObj>
                </mc:Choice>
                <mc:Fallback>
                  <p:oleObj name="Equazione" r:id="rId6" imgW="1422360" imgH="419040" progId="Equation.3">
                    <p:embed/>
                    <p:pic>
                      <p:nvPicPr>
                        <p:cNvPr id="81" name="Object 16"/>
                        <p:cNvPicPr>
                          <a:picLocks noChangeAspect="1" noChangeArrowheads="1"/>
                        </p:cNvPicPr>
                        <p:nvPr/>
                      </p:nvPicPr>
                      <p:blipFill>
                        <a:blip r:embed="rId7"/>
                        <a:srcRect/>
                        <a:stretch>
                          <a:fillRect/>
                        </a:stretch>
                      </p:blipFill>
                      <p:spPr bwMode="auto">
                        <a:xfrm>
                          <a:off x="3474926" y="3728452"/>
                          <a:ext cx="2725738"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 name="Text Box 12"/>
            <p:cNvSpPr txBox="1">
              <a:spLocks noChangeArrowheads="1"/>
            </p:cNvSpPr>
            <p:nvPr/>
          </p:nvSpPr>
          <p:spPr bwMode="auto">
            <a:xfrm>
              <a:off x="6641541" y="4785776"/>
              <a:ext cx="4003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a:tailEnd/>
                </a14:hiddenLine>
              </a:ext>
            </a:extLst>
          </p:spPr>
          <p:txBody>
            <a:bodyPr wrap="square">
              <a:spAutoFit/>
            </a:bodyPr>
            <a:lstStyle>
              <a:lvl1pPr eaLnBrk="0" hangingPunct="0">
                <a:defRPr sz="2800" b="1">
                  <a:solidFill>
                    <a:schemeClr val="tx1"/>
                  </a:solidFill>
                  <a:latin typeface="Verdana" pitchFamily="34" charset="0"/>
                </a:defRPr>
              </a:lvl1pPr>
              <a:lvl2pPr marL="742950" indent="-285750" eaLnBrk="0" hangingPunct="0">
                <a:defRPr sz="2800" b="1">
                  <a:solidFill>
                    <a:schemeClr val="tx1"/>
                  </a:solidFill>
                  <a:latin typeface="Verdana" pitchFamily="34" charset="0"/>
                </a:defRPr>
              </a:lvl2pPr>
              <a:lvl3pPr marL="1143000" indent="-228600" eaLnBrk="0" hangingPunct="0">
                <a:defRPr sz="2800" b="1">
                  <a:solidFill>
                    <a:schemeClr val="tx1"/>
                  </a:solidFill>
                  <a:latin typeface="Verdana" pitchFamily="34" charset="0"/>
                </a:defRPr>
              </a:lvl3pPr>
              <a:lvl4pPr marL="1600200" indent="-228600" eaLnBrk="0" hangingPunct="0">
                <a:defRPr sz="2800" b="1">
                  <a:solidFill>
                    <a:schemeClr val="tx1"/>
                  </a:solidFill>
                  <a:latin typeface="Verdana" pitchFamily="34" charset="0"/>
                </a:defRPr>
              </a:lvl4pPr>
              <a:lvl5pPr marL="2057400" indent="-228600" eaLnBrk="0" hangingPunct="0">
                <a:defRPr sz="2800" b="1">
                  <a:solidFill>
                    <a:schemeClr val="tx1"/>
                  </a:solidFill>
                  <a:latin typeface="Verdana" pitchFamily="34" charset="0"/>
                </a:defRPr>
              </a:lvl5pPr>
              <a:lvl6pPr marL="2514600" indent="-228600" algn="ctr" eaLnBrk="0" fontAlgn="base" hangingPunct="0">
                <a:spcBef>
                  <a:spcPct val="0"/>
                </a:spcBef>
                <a:spcAft>
                  <a:spcPct val="0"/>
                </a:spcAft>
                <a:defRPr sz="2800" b="1">
                  <a:solidFill>
                    <a:schemeClr val="tx1"/>
                  </a:solidFill>
                  <a:latin typeface="Verdana" pitchFamily="34" charset="0"/>
                </a:defRPr>
              </a:lvl6pPr>
              <a:lvl7pPr marL="2971800" indent="-228600" algn="ctr" eaLnBrk="0" fontAlgn="base" hangingPunct="0">
                <a:spcBef>
                  <a:spcPct val="0"/>
                </a:spcBef>
                <a:spcAft>
                  <a:spcPct val="0"/>
                </a:spcAft>
                <a:defRPr sz="2800" b="1">
                  <a:solidFill>
                    <a:schemeClr val="tx1"/>
                  </a:solidFill>
                  <a:latin typeface="Verdana" pitchFamily="34" charset="0"/>
                </a:defRPr>
              </a:lvl7pPr>
              <a:lvl8pPr marL="3429000" indent="-228600" algn="ctr" eaLnBrk="0" fontAlgn="base" hangingPunct="0">
                <a:spcBef>
                  <a:spcPct val="0"/>
                </a:spcBef>
                <a:spcAft>
                  <a:spcPct val="0"/>
                </a:spcAft>
                <a:defRPr sz="2800" b="1">
                  <a:solidFill>
                    <a:schemeClr val="tx1"/>
                  </a:solidFill>
                  <a:latin typeface="Verdana" pitchFamily="34" charset="0"/>
                </a:defRPr>
              </a:lvl8pPr>
              <a:lvl9pPr marL="3886200" indent="-228600" algn="ctr" eaLnBrk="0" fontAlgn="base" hangingPunct="0">
                <a:spcBef>
                  <a:spcPct val="0"/>
                </a:spcBef>
                <a:spcAft>
                  <a:spcPct val="0"/>
                </a:spcAft>
                <a:defRPr sz="2800" b="1">
                  <a:solidFill>
                    <a:schemeClr val="tx1"/>
                  </a:solidFill>
                  <a:latin typeface="Verdana" pitchFamily="34" charset="0"/>
                </a:defRPr>
              </a:lvl9pPr>
            </a:lstStyle>
            <a:p>
              <a:pPr algn="just" eaLnBrk="1" hangingPunct="1">
                <a:buSzPct val="85000"/>
                <a:buFont typeface="Wingdings" pitchFamily="2" charset="2"/>
                <a:buNone/>
              </a:pPr>
              <a:r>
                <a:rPr kumimoji="1" lang="en-GB" altLang="it-IT" sz="2400" u="sng" dirty="0">
                  <a:solidFill>
                    <a:srgbClr val="C00000"/>
                  </a:solidFill>
                  <a:latin typeface="Calibri" pitchFamily="34" charset="0"/>
                </a:rPr>
                <a:t>Pressure Flow rate</a:t>
              </a:r>
              <a:r>
                <a:rPr kumimoji="1" lang="en-GB" altLang="it-IT" sz="2400" dirty="0">
                  <a:solidFill>
                    <a:srgbClr val="C00000"/>
                  </a:solidFill>
                  <a:latin typeface="Calibri" pitchFamily="34" charset="0"/>
                </a:rPr>
                <a:t>:</a:t>
              </a:r>
            </a:p>
            <a:p>
              <a:pPr algn="just" eaLnBrk="1" hangingPunct="1">
                <a:buSzPct val="85000"/>
                <a:buFont typeface="Wingdings" pitchFamily="2" charset="2"/>
                <a:buNone/>
              </a:pPr>
              <a:r>
                <a:rPr kumimoji="1" lang="it-IT" altLang="it-IT" sz="1800" b="0" dirty="0">
                  <a:latin typeface="Calibri" pitchFamily="34" charset="0"/>
                </a:rPr>
                <a:t>Dipende dalla viscosità del polimero</a:t>
              </a:r>
              <a:r>
                <a:rPr kumimoji="1" lang="it-IT" altLang="it-IT" sz="1800" b="0" dirty="0">
                  <a:latin typeface="Calibri" pitchFamily="34" charset="0"/>
                  <a:sym typeface="Symbol" pitchFamily="18" charset="2"/>
                </a:rPr>
                <a:t> </a:t>
              </a:r>
              <a:r>
                <a:rPr kumimoji="1" lang="en-GB" altLang="it-IT" sz="1800" b="0" dirty="0">
                  <a:latin typeface="Calibri" pitchFamily="34" charset="0"/>
                  <a:sym typeface="Symbol" pitchFamily="18" charset="2"/>
                </a:rPr>
                <a:t>()</a:t>
              </a:r>
            </a:p>
          </p:txBody>
        </p:sp>
      </p:grpSp>
      <p:sp>
        <p:nvSpPr>
          <p:cNvPr id="83" name="Rettangolo 82"/>
          <p:cNvSpPr/>
          <p:nvPr/>
        </p:nvSpPr>
        <p:spPr>
          <a:xfrm>
            <a:off x="491022" y="5639859"/>
            <a:ext cx="6361890" cy="707886"/>
          </a:xfrm>
          <a:prstGeom prst="rect">
            <a:avLst/>
          </a:prstGeom>
        </p:spPr>
        <p:txBody>
          <a:bodyPr wrap="square">
            <a:spAutoFit/>
          </a:bodyPr>
          <a:lstStyle/>
          <a:p>
            <a:r>
              <a:rPr lang="it-IT" sz="2000" dirty="0">
                <a:latin typeface="Calibri" panose="020F0502020204030204" pitchFamily="34" charset="0"/>
              </a:rPr>
              <a:t>Raccogliendo tutti i parametri geometrici (</a:t>
            </a:r>
            <a:r>
              <a:rPr lang="it-IT" sz="2000" b="1" dirty="0">
                <a:latin typeface="Calibri" pitchFamily="34" charset="0"/>
              </a:rPr>
              <a:t>A</a:t>
            </a:r>
            <a:r>
              <a:rPr lang="it-IT" sz="2000" dirty="0">
                <a:latin typeface="Calibri" pitchFamily="34" charset="0"/>
              </a:rPr>
              <a:t> e </a:t>
            </a:r>
            <a:r>
              <a:rPr lang="it-IT" sz="2000" b="1" dirty="0">
                <a:latin typeface="Calibri" pitchFamily="34" charset="0"/>
              </a:rPr>
              <a:t>B</a:t>
            </a:r>
            <a:r>
              <a:rPr lang="it-IT" sz="2000" dirty="0">
                <a:latin typeface="Calibri" pitchFamily="34" charset="0"/>
              </a:rPr>
              <a:t> sono </a:t>
            </a:r>
            <a:r>
              <a:rPr lang="it-IT" sz="2000" b="1" dirty="0">
                <a:latin typeface="Calibri" pitchFamily="34" charset="0"/>
              </a:rPr>
              <a:t>funzioni dei parametri progettuali dell’estrusore)</a:t>
            </a:r>
            <a:r>
              <a:rPr lang="it-IT" sz="2000" dirty="0">
                <a:latin typeface="Calibri" panose="020F0502020204030204" pitchFamily="34" charset="0"/>
              </a:rPr>
              <a:t> abbiamo: </a:t>
            </a:r>
          </a:p>
        </p:txBody>
      </p:sp>
      <p:graphicFrame>
        <p:nvGraphicFramePr>
          <p:cNvPr id="84" name="Object 18"/>
          <p:cNvGraphicFramePr>
            <a:graphicFrameLocks noChangeAspect="1"/>
          </p:cNvGraphicFramePr>
          <p:nvPr/>
        </p:nvGraphicFramePr>
        <p:xfrm>
          <a:off x="7545267" y="5661988"/>
          <a:ext cx="1903575" cy="822325"/>
        </p:xfrm>
        <a:graphic>
          <a:graphicData uri="http://schemas.openxmlformats.org/presentationml/2006/ole">
            <mc:AlternateContent xmlns:mc="http://schemas.openxmlformats.org/markup-compatibility/2006">
              <mc:Choice xmlns:v="urn:schemas-microsoft-com:vml" Requires="v">
                <p:oleObj name="Equation" r:id="rId8" imgW="914400" imgH="419100" progId="Equation.3">
                  <p:embed/>
                </p:oleObj>
              </mc:Choice>
              <mc:Fallback>
                <p:oleObj name="Equation" r:id="rId8" imgW="914400" imgH="419100" progId="Equation.3">
                  <p:embed/>
                  <p:pic>
                    <p:nvPicPr>
                      <p:cNvPr id="8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5267" y="5661988"/>
                        <a:ext cx="1903575" cy="8223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9035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517523" y="363088"/>
            <a:ext cx="7498912" cy="807343"/>
          </a:xfrm>
          <a:prstGeom prst="rect">
            <a:avLst/>
          </a:prstGeom>
          <a:noFill/>
          <a:ln w="9525">
            <a:noFill/>
            <a:miter lim="800000"/>
            <a:headEnd/>
            <a:tailEnd/>
          </a:ln>
          <a:effectLst/>
        </p:spPr>
        <p:txBody>
          <a:bodyPr anchor="ctr"/>
          <a:lstStyle/>
          <a:p>
            <a:pPr algn="ctr">
              <a:defRPr/>
            </a:pPr>
            <a:r>
              <a:rPr lang="en-US" sz="2800" b="1" dirty="0">
                <a:solidFill>
                  <a:srgbClr val="C00000"/>
                </a:solidFill>
              </a:rPr>
              <a:t>PARAMETRI DA CONTROLLARE DURANTE L’ESTRUSIONE</a:t>
            </a:r>
          </a:p>
        </p:txBody>
      </p:sp>
      <p:sp>
        <p:nvSpPr>
          <p:cNvPr id="2" name="Rettangolo 1"/>
          <p:cNvSpPr/>
          <p:nvPr/>
        </p:nvSpPr>
        <p:spPr>
          <a:xfrm>
            <a:off x="618424" y="1336766"/>
            <a:ext cx="4751671" cy="5115246"/>
          </a:xfrm>
          <a:prstGeom prst="rect">
            <a:avLst/>
          </a:prstGeom>
        </p:spPr>
        <p:txBody>
          <a:bodyPr wrap="square">
            <a:spAutoFit/>
          </a:bodyPr>
          <a:lstStyle/>
          <a:p>
            <a:pPr>
              <a:lnSpc>
                <a:spcPct val="120000"/>
              </a:lnSpc>
              <a:spcBef>
                <a:spcPts val="600"/>
              </a:spcBef>
            </a:pPr>
            <a:r>
              <a:rPr lang="it-IT" sz="2000" dirty="0"/>
              <a:t>Ottimizzare una particolare operazione di estrusione dipende sia dai </a:t>
            </a:r>
            <a:r>
              <a:rPr lang="it-IT" sz="2000" b="1" dirty="0"/>
              <a:t>parametri di progetto dell’apparecchiatura</a:t>
            </a:r>
            <a:r>
              <a:rPr lang="it-IT" sz="2000" dirty="0"/>
              <a:t> sia dalle </a:t>
            </a:r>
            <a:r>
              <a:rPr lang="it-IT" sz="2000" b="1" dirty="0"/>
              <a:t>condizioni di processo</a:t>
            </a:r>
          </a:p>
          <a:p>
            <a:pPr>
              <a:lnSpc>
                <a:spcPct val="120000"/>
              </a:lnSpc>
              <a:spcBef>
                <a:spcPts val="600"/>
              </a:spcBef>
            </a:pPr>
            <a:r>
              <a:rPr lang="it-IT" sz="2000" dirty="0"/>
              <a:t>• Tipo di estrusore—Monovite o Bivite</a:t>
            </a:r>
          </a:p>
          <a:p>
            <a:pPr>
              <a:lnSpc>
                <a:spcPct val="120000"/>
              </a:lnSpc>
              <a:spcBef>
                <a:spcPts val="600"/>
              </a:spcBef>
            </a:pPr>
            <a:r>
              <a:rPr lang="it-IT" sz="2000" dirty="0"/>
              <a:t>• Dimensione estrusore—piccolo o grande</a:t>
            </a:r>
          </a:p>
          <a:p>
            <a:pPr>
              <a:lnSpc>
                <a:spcPct val="120000"/>
              </a:lnSpc>
              <a:spcBef>
                <a:spcPts val="600"/>
              </a:spcBef>
            </a:pPr>
            <a:r>
              <a:rPr lang="it-IT" sz="2000" dirty="0"/>
              <a:t>• Particolare design della vite utilizzata</a:t>
            </a:r>
          </a:p>
          <a:p>
            <a:pPr>
              <a:lnSpc>
                <a:spcPct val="120000"/>
              </a:lnSpc>
              <a:spcBef>
                <a:spcPts val="600"/>
              </a:spcBef>
            </a:pPr>
            <a:r>
              <a:rPr lang="it-IT" sz="2000" dirty="0"/>
              <a:t>• Design del die</a:t>
            </a:r>
          </a:p>
          <a:p>
            <a:pPr>
              <a:lnSpc>
                <a:spcPct val="120000"/>
              </a:lnSpc>
              <a:spcBef>
                <a:spcPts val="600"/>
              </a:spcBef>
            </a:pPr>
            <a:r>
              <a:rPr lang="it-IT" sz="2000" dirty="0"/>
              <a:t>• Livello di produzione</a:t>
            </a:r>
          </a:p>
          <a:p>
            <a:pPr>
              <a:lnSpc>
                <a:spcPct val="120000"/>
              </a:lnSpc>
              <a:spcBef>
                <a:spcPts val="600"/>
              </a:spcBef>
            </a:pPr>
            <a:r>
              <a:rPr lang="it-IT" sz="2000" dirty="0"/>
              <a:t>• Processo a valle</a:t>
            </a:r>
          </a:p>
          <a:p>
            <a:pPr>
              <a:lnSpc>
                <a:spcPct val="120000"/>
              </a:lnSpc>
              <a:spcBef>
                <a:spcPts val="600"/>
              </a:spcBef>
            </a:pPr>
            <a:r>
              <a:rPr lang="it-IT" sz="2000" dirty="0"/>
              <a:t>• Tipo e formulazione della resina</a:t>
            </a:r>
          </a:p>
          <a:p>
            <a:pPr>
              <a:lnSpc>
                <a:spcPct val="120000"/>
              </a:lnSpc>
              <a:spcBef>
                <a:spcPts val="600"/>
              </a:spcBef>
            </a:pPr>
            <a:r>
              <a:rPr lang="it-IT" sz="2000" dirty="0"/>
              <a:t>• Additivi nella resina</a:t>
            </a:r>
          </a:p>
        </p:txBody>
      </p:sp>
      <p:sp>
        <p:nvSpPr>
          <p:cNvPr id="4" name="Rettangolo 3"/>
          <p:cNvSpPr/>
          <p:nvPr/>
        </p:nvSpPr>
        <p:spPr>
          <a:xfrm>
            <a:off x="5577839" y="1336766"/>
            <a:ext cx="6208295" cy="4638193"/>
          </a:xfrm>
          <a:prstGeom prst="rect">
            <a:avLst/>
          </a:prstGeom>
          <a:solidFill>
            <a:schemeClr val="bg1"/>
          </a:solidFill>
        </p:spPr>
        <p:txBody>
          <a:bodyPr wrap="square">
            <a:spAutoFit/>
          </a:bodyPr>
          <a:lstStyle/>
          <a:p>
            <a:pPr>
              <a:spcAft>
                <a:spcPts val="1200"/>
              </a:spcAft>
            </a:pPr>
            <a:r>
              <a:rPr lang="it-IT" sz="2000" dirty="0"/>
              <a:t>Oltre le condizioni di processo ed i parametri di progetto dell’apparecchiatura, è necessaria la </a:t>
            </a:r>
            <a:r>
              <a:rPr lang="it-IT" sz="2000" b="1" dirty="0"/>
              <a:t>comprensione dei materiali</a:t>
            </a:r>
            <a:r>
              <a:rPr lang="it-IT" sz="2000" dirty="0"/>
              <a:t> e delle loro trasformazioni durante tutte le fasi.</a:t>
            </a:r>
          </a:p>
          <a:p>
            <a:pPr>
              <a:lnSpc>
                <a:spcPct val="120000"/>
              </a:lnSpc>
              <a:spcBef>
                <a:spcPts val="600"/>
              </a:spcBef>
            </a:pPr>
            <a:r>
              <a:rPr lang="it-IT" sz="2000" dirty="0"/>
              <a:t>•Qual è la formulazione reologica e come cambia con la temperatura e lo shear?</a:t>
            </a:r>
          </a:p>
          <a:p>
            <a:pPr>
              <a:lnSpc>
                <a:spcPct val="120000"/>
              </a:lnSpc>
              <a:spcBef>
                <a:spcPts val="600"/>
              </a:spcBef>
            </a:pPr>
            <a:r>
              <a:rPr lang="it-IT" sz="2000" dirty="0"/>
              <a:t>• Quali sono le opportune condizioni di essiccamento?</a:t>
            </a:r>
          </a:p>
          <a:p>
            <a:pPr>
              <a:lnSpc>
                <a:spcPct val="120000"/>
              </a:lnSpc>
              <a:spcBef>
                <a:spcPts val="600"/>
              </a:spcBef>
            </a:pPr>
            <a:r>
              <a:rPr lang="it-IT" sz="2000" dirty="0"/>
              <a:t>• In che modo l’umidità inficia sulle proprietà?</a:t>
            </a:r>
          </a:p>
          <a:p>
            <a:pPr>
              <a:lnSpc>
                <a:spcPct val="120000"/>
              </a:lnSpc>
              <a:spcBef>
                <a:spcPts val="600"/>
              </a:spcBef>
            </a:pPr>
            <a:r>
              <a:rPr lang="it-IT" sz="2000" dirty="0"/>
              <a:t>• Qual è la corretta temperatura di fusione?</a:t>
            </a:r>
          </a:p>
          <a:p>
            <a:pPr>
              <a:lnSpc>
                <a:spcPct val="120000"/>
              </a:lnSpc>
              <a:spcBef>
                <a:spcPts val="600"/>
              </a:spcBef>
            </a:pPr>
            <a:r>
              <a:rPr lang="it-IT" sz="2000" dirty="0"/>
              <a:t>• Cos’è il ritiro del materiale?</a:t>
            </a:r>
          </a:p>
          <a:p>
            <a:pPr>
              <a:lnSpc>
                <a:spcPct val="120000"/>
              </a:lnSpc>
              <a:spcBef>
                <a:spcPts val="600"/>
              </a:spcBef>
            </a:pPr>
            <a:r>
              <a:rPr lang="it-IT" sz="2000" dirty="0"/>
              <a:t>• Il polimero è amorfo o cristallino?</a:t>
            </a:r>
          </a:p>
          <a:p>
            <a:pPr>
              <a:lnSpc>
                <a:spcPct val="120000"/>
              </a:lnSpc>
              <a:spcBef>
                <a:spcPts val="600"/>
              </a:spcBef>
            </a:pPr>
            <a:r>
              <a:rPr lang="it-IT" sz="2000" dirty="0"/>
              <a:t>• Quali sono i raffreddamenti richiesti (Tg or Tm)?</a:t>
            </a:r>
          </a:p>
        </p:txBody>
      </p:sp>
    </p:spTree>
    <p:extLst>
      <p:ext uri="{BB962C8B-B14F-4D97-AF65-F5344CB8AC3E}">
        <p14:creationId xmlns:p14="http://schemas.microsoft.com/office/powerpoint/2010/main" val="404357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r="11809"/>
          <a:stretch/>
        </p:blipFill>
        <p:spPr>
          <a:xfrm>
            <a:off x="0" y="0"/>
            <a:ext cx="12208933" cy="624082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90" y="117181"/>
            <a:ext cx="7020518" cy="2417566"/>
          </a:xfrm>
          <a:prstGeom prst="rect">
            <a:avLst/>
          </a:prstGeom>
        </p:spPr>
      </p:pic>
      <p:pic>
        <p:nvPicPr>
          <p:cNvPr id="7" name="Immagin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6343" y="6329589"/>
            <a:ext cx="7552267" cy="428571"/>
          </a:xfrm>
          <a:prstGeom prst="rect">
            <a:avLst/>
          </a:prstGeom>
        </p:spPr>
      </p:pic>
      <p:pic>
        <p:nvPicPr>
          <p:cNvPr id="8" name="Immagine 7"/>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268590" y="6188573"/>
            <a:ext cx="2510820" cy="683233"/>
          </a:xfrm>
          <a:prstGeom prst="rect">
            <a:avLst/>
          </a:prstGeom>
        </p:spPr>
      </p:pic>
      <p:grpSp>
        <p:nvGrpSpPr>
          <p:cNvPr id="21" name="Gruppo 20"/>
          <p:cNvGrpSpPr/>
          <p:nvPr/>
        </p:nvGrpSpPr>
        <p:grpSpPr>
          <a:xfrm>
            <a:off x="882690" y="3537963"/>
            <a:ext cx="6689016" cy="1495608"/>
            <a:chOff x="637238" y="3384637"/>
            <a:chExt cx="6689016" cy="1495608"/>
          </a:xfrm>
        </p:grpSpPr>
        <p:pic>
          <p:nvPicPr>
            <p:cNvPr id="10" name="Immagin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6950" y="3384637"/>
              <a:ext cx="547594" cy="864989"/>
            </a:xfrm>
            <a:prstGeom prst="rect">
              <a:avLst/>
            </a:prstGeom>
          </p:spPr>
        </p:pic>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38" y="3516001"/>
              <a:ext cx="1846995" cy="732119"/>
            </a:xfrm>
            <a:prstGeom prst="rect">
              <a:avLst/>
            </a:prstGeom>
          </p:spPr>
        </p:pic>
        <p:pic>
          <p:nvPicPr>
            <p:cNvPr id="12" name="Immagine 11"/>
            <p:cNvPicPr>
              <a:picLocks noChangeAspect="1"/>
            </p:cNvPicPr>
            <p:nvPr/>
          </p:nvPicPr>
          <p:blipFill rotWithShape="1">
            <a:blip r:embed="rId8" cstate="print">
              <a:extLst>
                <a:ext uri="{28A0092B-C50C-407E-A947-70E740481C1C}">
                  <a14:useLocalDpi xmlns:a14="http://schemas.microsoft.com/office/drawing/2010/main" val="0"/>
                </a:ext>
              </a:extLst>
            </a:blip>
            <a:srcRect l="12506" t="27690" r="12654" b="26918"/>
            <a:stretch/>
          </p:blipFill>
          <p:spPr>
            <a:xfrm>
              <a:off x="1091024" y="4334157"/>
              <a:ext cx="1060681" cy="471414"/>
            </a:xfrm>
            <a:prstGeom prst="rect">
              <a:avLst/>
            </a:prstGeom>
          </p:spPr>
        </p:pic>
        <p:pic>
          <p:nvPicPr>
            <p:cNvPr id="13" name="Immagin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7925" y="4351521"/>
              <a:ext cx="1708329" cy="528724"/>
            </a:xfrm>
            <a:prstGeom prst="rect">
              <a:avLst/>
            </a:prstGeom>
          </p:spPr>
        </p:pic>
        <p:pic>
          <p:nvPicPr>
            <p:cNvPr id="14" name="Immagine 1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0506" y="4384876"/>
              <a:ext cx="1179010" cy="416691"/>
            </a:xfrm>
            <a:prstGeom prst="rect">
              <a:avLst/>
            </a:prstGeom>
          </p:spPr>
        </p:pic>
        <p:pic>
          <p:nvPicPr>
            <p:cNvPr id="15" name="Immagin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2265" y="4398943"/>
              <a:ext cx="1025527" cy="341842"/>
            </a:xfrm>
            <a:prstGeom prst="rect">
              <a:avLst/>
            </a:prstGeom>
          </p:spPr>
        </p:pic>
        <p:pic>
          <p:nvPicPr>
            <p:cNvPr id="16" name="Immagin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1291" y="3552169"/>
              <a:ext cx="1637441" cy="645829"/>
            </a:xfrm>
            <a:prstGeom prst="rect">
              <a:avLst/>
            </a:prstGeom>
          </p:spPr>
        </p:pic>
        <p:pic>
          <p:nvPicPr>
            <p:cNvPr id="17" name="Immagin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8032" y="3454004"/>
              <a:ext cx="1521076" cy="856111"/>
            </a:xfrm>
            <a:prstGeom prst="rect">
              <a:avLst/>
            </a:prstGeom>
          </p:spPr>
        </p:pic>
      </p:grpSp>
      <p:sp>
        <p:nvSpPr>
          <p:cNvPr id="20" name="Rettangolo 19"/>
          <p:cNvSpPr/>
          <p:nvPr/>
        </p:nvSpPr>
        <p:spPr>
          <a:xfrm>
            <a:off x="107231" y="5113771"/>
            <a:ext cx="8239935" cy="1207254"/>
          </a:xfrm>
          <a:prstGeom prst="rect">
            <a:avLst/>
          </a:prstGeom>
        </p:spPr>
        <p:txBody>
          <a:bodyPr wrap="square">
            <a:spAutoFit/>
          </a:bodyPr>
          <a:lstStyle/>
          <a:p>
            <a:pPr algn="just">
              <a:lnSpc>
                <a:spcPct val="115000"/>
              </a:lnSpc>
              <a:spcAft>
                <a:spcPts val="0"/>
              </a:spcAft>
            </a:pPr>
            <a:r>
              <a:rPr lang="en-US" sz="700" b="1" dirty="0">
                <a:latin typeface="Arial" panose="020B0604020202020204" pitchFamily="34" charset="0"/>
                <a:ea typeface="Arial" panose="020B0604020202020204" pitchFamily="34" charset="0"/>
              </a:rPr>
              <a:t>Copyright: CC BY-NC-SA 4.0:</a:t>
            </a:r>
            <a:r>
              <a:rPr lang="en-US" sz="700" dirty="0">
                <a:latin typeface="Arial" panose="020B0604020202020204" pitchFamily="34" charset="0"/>
                <a:ea typeface="Arial" panose="020B0604020202020204" pitchFamily="34" charset="0"/>
              </a:rPr>
              <a:t>  </a:t>
            </a:r>
            <a:r>
              <a:rPr lang="en-US" sz="700" u="sng" dirty="0">
                <a:solidFill>
                  <a:srgbClr val="0000FF"/>
                </a:solidFill>
                <a:latin typeface="Arial" panose="020B0604020202020204" pitchFamily="34" charset="0"/>
                <a:ea typeface="Arial" panose="020B0604020202020204" pitchFamily="34" charset="0"/>
                <a:hlinkClick r:id="rId14"/>
              </a:rPr>
              <a:t>https://creativecommons.org/licenses/by-nc-sa/4.0/</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dirty="0">
                <a:latin typeface="Arial" panose="020B0604020202020204" pitchFamily="34" charset="0"/>
                <a:ea typeface="Arial" panose="020B0604020202020204" pitchFamily="34" charset="0"/>
              </a:rPr>
              <a:t>With this license, you are free to share the copy and redistribute the material in any medium or format. You can also adapt remix, transform and build upon the material.</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a:latin typeface="Arial" panose="020B0604020202020204" pitchFamily="34" charset="0"/>
                <a:ea typeface="Arial" panose="020B0604020202020204" pitchFamily="34" charset="0"/>
              </a:rPr>
              <a:t>However only under the following terms:</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a:latin typeface="Arial" panose="020B0604020202020204" pitchFamily="34" charset="0"/>
                <a:ea typeface="Arial" panose="020B0604020202020204" pitchFamily="34" charset="0"/>
              </a:rPr>
              <a:t>Attribution — </a:t>
            </a:r>
            <a:r>
              <a:rPr lang="en-US" sz="700" dirty="0">
                <a:latin typeface="Arial" panose="020B0604020202020204" pitchFamily="34" charset="0"/>
                <a:ea typeface="Arial" panose="020B0604020202020204" pitchFamily="34" charset="0"/>
              </a:rPr>
              <a:t>you must give appropriate credit, provide a link to the license, and indicate if changes were made. You may do so in any reasonable manner, but not in any way that suggests the licensor</a:t>
            </a:r>
          </a:p>
          <a:p>
            <a:pPr algn="just">
              <a:lnSpc>
                <a:spcPct val="115000"/>
              </a:lnSpc>
              <a:spcAft>
                <a:spcPts val="0"/>
              </a:spcAft>
            </a:pPr>
            <a:r>
              <a:rPr lang="en-US" sz="700" dirty="0">
                <a:latin typeface="Arial" panose="020B0604020202020204" pitchFamily="34" charset="0"/>
                <a:ea typeface="Arial" panose="020B0604020202020204" pitchFamily="34" charset="0"/>
              </a:rPr>
              <a:t>endorses you or your use.</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err="1">
                <a:latin typeface="Arial" panose="020B0604020202020204" pitchFamily="34" charset="0"/>
                <a:ea typeface="Arial" panose="020B0604020202020204" pitchFamily="34" charset="0"/>
              </a:rPr>
              <a:t>NonCommercial</a:t>
            </a:r>
            <a:r>
              <a:rPr lang="en-US" sz="700" dirty="0">
                <a:latin typeface="Arial" panose="020B0604020202020204" pitchFamily="34" charset="0"/>
                <a:ea typeface="Arial" panose="020B0604020202020204" pitchFamily="34" charset="0"/>
              </a:rPr>
              <a:t> — you may not use the material for commercial purposes.</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err="1">
                <a:latin typeface="Arial" panose="020B0604020202020204" pitchFamily="34" charset="0"/>
                <a:ea typeface="Arial" panose="020B0604020202020204" pitchFamily="34" charset="0"/>
              </a:rPr>
              <a:t>ShareAlike</a:t>
            </a:r>
            <a:r>
              <a:rPr lang="en-US" sz="700" b="1" dirty="0">
                <a:latin typeface="Arial" panose="020B0604020202020204" pitchFamily="34" charset="0"/>
                <a:ea typeface="Arial" panose="020B0604020202020204" pitchFamily="34" charset="0"/>
              </a:rPr>
              <a:t> — </a:t>
            </a:r>
            <a:r>
              <a:rPr lang="en-US" sz="700" dirty="0">
                <a:latin typeface="Arial" panose="020B0604020202020204" pitchFamily="34" charset="0"/>
                <a:ea typeface="Arial" panose="020B0604020202020204" pitchFamily="34" charset="0"/>
              </a:rPr>
              <a:t>if you remix, transform, or build upon the material, you must distribute your contributions under the same license as the original.</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a:latin typeface="Arial" panose="020B0604020202020204" pitchFamily="34" charset="0"/>
                <a:ea typeface="Arial" panose="020B0604020202020204" pitchFamily="34" charset="0"/>
              </a:rPr>
              <a:t>No additional restrictions — </a:t>
            </a:r>
            <a:r>
              <a:rPr lang="en-US" sz="700" dirty="0">
                <a:latin typeface="Arial" panose="020B0604020202020204" pitchFamily="34" charset="0"/>
                <a:ea typeface="Arial" panose="020B0604020202020204" pitchFamily="34" charset="0"/>
              </a:rPr>
              <a:t>you may not apply legal terms or technological measures that legally restrict others from doing anything the license permits.</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dirty="0">
                <a:latin typeface="Arial" panose="020B0604020202020204" pitchFamily="34" charset="0"/>
                <a:ea typeface="Arial" panose="020B0604020202020204" pitchFamily="34" charset="0"/>
              </a:rPr>
              <a:t> </a:t>
            </a:r>
            <a:endParaRPr lang="it-IT" sz="700" dirty="0">
              <a:effectLst/>
              <a:latin typeface="Arial" panose="020B0604020202020204" pitchFamily="34" charset="0"/>
              <a:ea typeface="Arial" panose="020B0604020202020204" pitchFamily="34" charset="0"/>
            </a:endParaRPr>
          </a:p>
        </p:txBody>
      </p:sp>
      <p:pic>
        <p:nvPicPr>
          <p:cNvPr id="22" name="Immagine 21"/>
          <p:cNvPicPr>
            <a:picLocks noChangeAspect="1"/>
          </p:cNvPicPr>
          <p:nvPr/>
        </p:nvPicPr>
        <p:blipFill>
          <a:blip r:embed="rId15"/>
          <a:stretch>
            <a:fillRect/>
          </a:stretch>
        </p:blipFill>
        <p:spPr>
          <a:xfrm>
            <a:off x="6910250" y="5758493"/>
            <a:ext cx="1181663" cy="412093"/>
          </a:xfrm>
          <a:prstGeom prst="rect">
            <a:avLst/>
          </a:prstGeom>
        </p:spPr>
      </p:pic>
    </p:spTree>
    <p:extLst>
      <p:ext uri="{BB962C8B-B14F-4D97-AF65-F5344CB8AC3E}">
        <p14:creationId xmlns:p14="http://schemas.microsoft.com/office/powerpoint/2010/main" val="3701425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clrChange>
              <a:clrFrom>
                <a:srgbClr val="FEFEFE"/>
              </a:clrFrom>
              <a:clrTo>
                <a:srgbClr val="FEFEFE">
                  <a:alpha val="0"/>
                </a:srgbClr>
              </a:clrTo>
            </a:clrChange>
          </a:blip>
          <a:stretch>
            <a:fillRect/>
          </a:stretch>
        </p:blipFill>
        <p:spPr>
          <a:xfrm>
            <a:off x="10438472" y="6222410"/>
            <a:ext cx="1621007" cy="440662"/>
          </a:xfrm>
          <a:prstGeom prst="rect">
            <a:avLst/>
          </a:prstGeom>
        </p:spPr>
      </p:pic>
      <p:pic>
        <p:nvPicPr>
          <p:cNvPr id="8" name="Immagin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4" y="148676"/>
            <a:ext cx="2279705" cy="720006"/>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340" y="148676"/>
            <a:ext cx="1849139" cy="57230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7010" y="791239"/>
            <a:ext cx="1375798" cy="774343"/>
          </a:xfrm>
          <a:prstGeom prst="rect">
            <a:avLst/>
          </a:prstGeom>
        </p:spPr>
      </p:pic>
      <p:sp>
        <p:nvSpPr>
          <p:cNvPr id="10" name="Rettangolo 9"/>
          <p:cNvSpPr/>
          <p:nvPr/>
        </p:nvSpPr>
        <p:spPr>
          <a:xfrm>
            <a:off x="703991" y="809310"/>
            <a:ext cx="9995338" cy="461665"/>
          </a:xfrm>
          <a:prstGeom prst="rect">
            <a:avLst/>
          </a:prstGeom>
        </p:spPr>
        <p:txBody>
          <a:bodyPr wrap="square">
            <a:spAutoFit/>
          </a:bodyPr>
          <a:lstStyle/>
          <a:p>
            <a:r>
              <a:rPr lang="en-US" sz="2400" b="1" dirty="0">
                <a:solidFill>
                  <a:srgbClr val="C00000"/>
                </a:solidFill>
              </a:rPr>
              <a:t>Corso 1-Processi di </a:t>
            </a:r>
            <a:r>
              <a:rPr lang="it-IT" sz="2400" b="1" dirty="0">
                <a:solidFill>
                  <a:srgbClr val="C00000"/>
                </a:solidFill>
              </a:rPr>
              <a:t>Manifattura</a:t>
            </a:r>
            <a:r>
              <a:rPr lang="en-US" sz="2400" b="1" dirty="0">
                <a:solidFill>
                  <a:srgbClr val="C00000"/>
                </a:solidFill>
              </a:rPr>
              <a:t> </a:t>
            </a:r>
            <a:r>
              <a:rPr lang="it-IT" sz="2400" b="1" dirty="0">
                <a:solidFill>
                  <a:srgbClr val="C00000"/>
                </a:solidFill>
              </a:rPr>
              <a:t>Innovativi per Sistemi Packaging  </a:t>
            </a:r>
            <a:r>
              <a:rPr lang="en-US" sz="2400" b="1" dirty="0">
                <a:solidFill>
                  <a:srgbClr val="C00000"/>
                </a:solidFill>
              </a:rPr>
              <a:t>(3 ECTS)</a:t>
            </a:r>
          </a:p>
        </p:txBody>
      </p:sp>
      <p:sp>
        <p:nvSpPr>
          <p:cNvPr id="11" name="Rettangolo 10"/>
          <p:cNvSpPr/>
          <p:nvPr/>
        </p:nvSpPr>
        <p:spPr>
          <a:xfrm>
            <a:off x="385574" y="1341234"/>
            <a:ext cx="10632173" cy="3847207"/>
          </a:xfrm>
          <a:prstGeom prst="rect">
            <a:avLst/>
          </a:prstGeom>
        </p:spPr>
        <p:txBody>
          <a:bodyPr wrap="square">
            <a:spAutoFit/>
          </a:bodyPr>
          <a:lstStyle/>
          <a:p>
            <a:pPr>
              <a:spcAft>
                <a:spcPts val="600"/>
              </a:spcAft>
            </a:pPr>
            <a:r>
              <a:rPr lang="it-IT" sz="1600" dirty="0"/>
              <a:t>1. </a:t>
            </a:r>
            <a:r>
              <a:rPr lang="it-IT" sz="1600" b="1" dirty="0"/>
              <a:t>PROCESSI DI PRODUZIONE PER IMBALLAGGI PLASTICI FLESSIBILI (0.6 ETCS)</a:t>
            </a:r>
          </a:p>
          <a:p>
            <a:pPr lvl="1">
              <a:spcAft>
                <a:spcPts val="600"/>
              </a:spcAft>
            </a:pPr>
            <a:r>
              <a:rPr lang="it-IT" sz="1600" b="1" dirty="0">
                <a:solidFill>
                  <a:srgbClr val="00B050"/>
                </a:solidFill>
              </a:rPr>
              <a:t>1.1.	Basi dei processi di estrusione </a:t>
            </a:r>
          </a:p>
          <a:p>
            <a:pPr lvl="2"/>
            <a:r>
              <a:rPr lang="it-IT" sz="1600" b="1" dirty="0">
                <a:solidFill>
                  <a:srgbClr val="00B050"/>
                </a:solidFill>
              </a:rPr>
              <a:t>1.1.1 Processo di estrusione: descrizione e attrezzatura</a:t>
            </a:r>
          </a:p>
          <a:p>
            <a:pPr lvl="2">
              <a:spcAft>
                <a:spcPts val="600"/>
              </a:spcAft>
            </a:pPr>
            <a:r>
              <a:rPr lang="it-IT" sz="1600" dirty="0"/>
              <a:t>1.1.2 Analisi del processo di estrusione monovite</a:t>
            </a:r>
          </a:p>
          <a:p>
            <a:pPr lvl="1">
              <a:spcAft>
                <a:spcPts val="600"/>
              </a:spcAft>
            </a:pPr>
            <a:r>
              <a:rPr lang="it-IT" sz="1600" dirty="0"/>
              <a:t>1.2.	Processi industriali per la produzione di imballaggi flessibili</a:t>
            </a:r>
          </a:p>
          <a:p>
            <a:pPr lvl="2"/>
            <a:r>
              <a:rPr lang="it-IT" sz="1600" dirty="0"/>
              <a:t>1.2.2. Filmatura piana</a:t>
            </a:r>
          </a:p>
          <a:p>
            <a:pPr lvl="4"/>
            <a:r>
              <a:rPr lang="it-IT" sz="1400" i="1" dirty="0"/>
              <a:t>Descrizione del processo</a:t>
            </a:r>
          </a:p>
          <a:p>
            <a:pPr lvl="4"/>
            <a:r>
              <a:rPr lang="it-IT" sz="1400" i="1" dirty="0"/>
              <a:t>Tipologie di teste e die per la filmatura piana</a:t>
            </a:r>
          </a:p>
          <a:p>
            <a:pPr lvl="4"/>
            <a:r>
              <a:rPr lang="it-IT" sz="1400" i="1" dirty="0"/>
              <a:t>Testa del tipo ad «appendiabiti»</a:t>
            </a:r>
          </a:p>
          <a:p>
            <a:pPr lvl="4"/>
            <a:r>
              <a:rPr lang="it-IT" sz="1400" i="1" dirty="0"/>
              <a:t>Parametri di processo: Draw ratio, temperatura del Chill roll, distanza tra il Die e il chill roll</a:t>
            </a:r>
          </a:p>
          <a:p>
            <a:pPr lvl="2"/>
            <a:r>
              <a:rPr lang="it-IT" sz="1600" dirty="0"/>
              <a:t>1.2.1. Filmatura in bolla</a:t>
            </a:r>
          </a:p>
          <a:p>
            <a:pPr lvl="4"/>
            <a:r>
              <a:rPr lang="it-IT" sz="1400" i="1" dirty="0"/>
              <a:t>Parametri di processo per la filmatura in bolla</a:t>
            </a:r>
          </a:p>
          <a:p>
            <a:pPr lvl="4"/>
            <a:r>
              <a:rPr lang="it-IT" sz="1400" i="1" dirty="0"/>
              <a:t>Draw ratio e blow up ratio</a:t>
            </a:r>
          </a:p>
          <a:p>
            <a:pPr lvl="4"/>
            <a:r>
              <a:rPr lang="it-IT" sz="1400" i="1" dirty="0"/>
              <a:t>Altezza della linea di gelo</a:t>
            </a:r>
          </a:p>
          <a:p>
            <a:pPr lvl="4"/>
            <a:endParaRPr lang="it-IT" sz="1400" i="1" dirty="0"/>
          </a:p>
        </p:txBody>
      </p:sp>
      <p:sp>
        <p:nvSpPr>
          <p:cNvPr id="3" name="CasellaDiTesto 2">
            <a:extLst>
              <a:ext uri="{FF2B5EF4-FFF2-40B4-BE49-F238E27FC236}">
                <a16:creationId xmlns:a16="http://schemas.microsoft.com/office/drawing/2014/main" id="{E7F92D19-6304-B24E-D213-87EB3BA9FC19}"/>
              </a:ext>
            </a:extLst>
          </p:cNvPr>
          <p:cNvSpPr txBox="1"/>
          <p:nvPr/>
        </p:nvSpPr>
        <p:spPr>
          <a:xfrm>
            <a:off x="385574" y="6051793"/>
            <a:ext cx="10052898" cy="584775"/>
          </a:xfrm>
          <a:prstGeom prst="rect">
            <a:avLst/>
          </a:prstGeom>
          <a:noFill/>
        </p:spPr>
        <p:txBody>
          <a:bodyPr wrap="square" rtlCol="0">
            <a:spAutoFit/>
          </a:bodyPr>
          <a:lstStyle/>
          <a:p>
            <a:r>
              <a:rPr lang="it-IT" sz="1600" b="0" i="0" u="none" strike="noStrike" dirty="0">
                <a:solidFill>
                  <a:schemeClr val="tx1">
                    <a:lumMod val="50000"/>
                    <a:lumOff val="50000"/>
                  </a:schemeClr>
                </a:solidFill>
                <a:effectLst/>
              </a:rPr>
              <a:t>________________________________________________________________________________________________</a:t>
            </a:r>
          </a:p>
          <a:p>
            <a:r>
              <a:rPr lang="it-IT" sz="1600" b="0" i="0" u="none" strike="noStrike" dirty="0">
                <a:solidFill>
                  <a:schemeClr val="tx1">
                    <a:lumMod val="50000"/>
                    <a:lumOff val="50000"/>
                  </a:schemeClr>
                </a:solidFill>
                <a:effectLst/>
              </a:rPr>
              <a:t>prof. L. Incarnato – Università degli Studi di Salerno</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706019030"/>
      </p:ext>
    </p:extLst>
  </p:cSld>
  <p:clrMapOvr>
    <a:masterClrMapping/>
  </p:clrMapOvr>
  <mc:AlternateContent xmlns:mc="http://schemas.openxmlformats.org/markup-compatibility/2006" xmlns:p14="http://schemas.microsoft.com/office/powerpoint/2010/main">
    <mc:Choice Requires="p14">
      <p:transition p14:dur="10" advClick="0" advTm="84000"/>
    </mc:Choice>
    <mc:Fallback xmlns="">
      <p:transition advClick="0" advTm="8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3145" y="4533148"/>
            <a:ext cx="10714722" cy="1845120"/>
          </a:xfrm>
          <a:prstGeom prst="rect">
            <a:avLst/>
          </a:prstGeom>
        </p:spPr>
        <p:txBody>
          <a:bodyPr wrap="square">
            <a:spAutoFit/>
          </a:bodyPr>
          <a:lstStyle/>
          <a:p>
            <a:pPr>
              <a:lnSpc>
                <a:spcPct val="110000"/>
              </a:lnSpc>
              <a:spcAft>
                <a:spcPts val="600"/>
              </a:spcAft>
              <a:buClr>
                <a:srgbClr val="C00000"/>
              </a:buClr>
              <a:buSzPct val="80000"/>
            </a:pPr>
            <a:r>
              <a:rPr lang="it-IT" sz="2000" dirty="0">
                <a:latin typeface="Calibri" panose="020F0502020204030204" pitchFamily="34" charset="0"/>
              </a:rPr>
              <a:t>Consiste nella </a:t>
            </a:r>
            <a:r>
              <a:rPr lang="it-IT" sz="2000" b="1" dirty="0">
                <a:latin typeface="Calibri" panose="020F0502020204030204" pitchFamily="34" charset="0"/>
              </a:rPr>
              <a:t>conversione continua di granuli polimerici solidi in un fluido ad elevata viscosità</a:t>
            </a:r>
            <a:r>
              <a:rPr lang="it-IT" sz="2000" dirty="0">
                <a:latin typeface="Calibri" panose="020F0502020204030204" pitchFamily="34" charset="0"/>
              </a:rPr>
              <a:t>, il quale viene successivamente pressurizzato al fine di permetterne il passaggio attraverso un die che ha la funzione di </a:t>
            </a:r>
            <a:r>
              <a:rPr lang="it-IT" sz="2000" b="1" dirty="0">
                <a:latin typeface="Calibri" panose="020F0502020204030204" pitchFamily="34" charset="0"/>
              </a:rPr>
              <a:t>foggiare il materiale fuso</a:t>
            </a:r>
            <a:r>
              <a:rPr lang="it-IT" sz="2000" dirty="0">
                <a:latin typeface="Calibri" panose="020F0502020204030204" pitchFamily="34" charset="0"/>
              </a:rPr>
              <a:t>.</a:t>
            </a:r>
          </a:p>
          <a:p>
            <a:pPr>
              <a:lnSpc>
                <a:spcPct val="110000"/>
              </a:lnSpc>
              <a:spcAft>
                <a:spcPts val="600"/>
              </a:spcAft>
              <a:buClr>
                <a:srgbClr val="C00000"/>
              </a:buClr>
              <a:buSzPct val="80000"/>
            </a:pPr>
            <a:r>
              <a:rPr lang="it-IT" sz="2000" dirty="0">
                <a:latin typeface="Calibri" panose="020F0502020204030204" pitchFamily="34" charset="0"/>
              </a:rPr>
              <a:t>Questo processo è effettuato attraverso un </a:t>
            </a:r>
            <a:r>
              <a:rPr lang="it-IT" sz="2000" b="1" dirty="0">
                <a:latin typeface="Calibri" panose="020F0502020204030204" pitchFamily="34" charset="0"/>
              </a:rPr>
              <a:t>ESTRUSORE </a:t>
            </a:r>
            <a:r>
              <a:rPr lang="it-IT" sz="2000" dirty="0">
                <a:latin typeface="Calibri" panose="020F0502020204030204" pitchFamily="34" charset="0"/>
              </a:rPr>
              <a:t>il quale rappresenta l’apparecchiatura base per i processi industriali dei materiali polimerici termoplastici.</a:t>
            </a:r>
            <a:endParaRPr lang="it-IT" sz="2000" b="1" dirty="0">
              <a:latin typeface="Calibri" panose="020F0502020204030204" pitchFamily="34" charset="0"/>
            </a:endParaRPr>
          </a:p>
        </p:txBody>
      </p:sp>
      <p:sp>
        <p:nvSpPr>
          <p:cNvPr id="4" name="Rectangle 4"/>
          <p:cNvSpPr>
            <a:spLocks noChangeArrowheads="1"/>
          </p:cNvSpPr>
          <p:nvPr/>
        </p:nvSpPr>
        <p:spPr bwMode="auto">
          <a:xfrm>
            <a:off x="2263667" y="310487"/>
            <a:ext cx="7498912" cy="649288"/>
          </a:xfrm>
          <a:prstGeom prst="rect">
            <a:avLst/>
          </a:prstGeom>
          <a:noFill/>
          <a:ln w="9525">
            <a:noFill/>
            <a:miter lim="800000"/>
            <a:headEnd/>
            <a:tailEnd/>
          </a:ln>
          <a:effectLst/>
        </p:spPr>
        <p:txBody>
          <a:bodyPr anchor="ctr"/>
          <a:lstStyle/>
          <a:p>
            <a:pPr algn="ctr">
              <a:defRPr/>
            </a:pPr>
            <a:r>
              <a:rPr lang="it-IT" sz="2800" b="1" dirty="0">
                <a:solidFill>
                  <a:srgbClr val="C00000"/>
                </a:solidFill>
              </a:rPr>
              <a:t>PROCESSO DI ESTRUSIONE</a:t>
            </a:r>
          </a:p>
        </p:txBody>
      </p:sp>
      <p:pic>
        <p:nvPicPr>
          <p:cNvPr id="12" name="Immagine 11"/>
          <p:cNvPicPr>
            <a:picLocks noChangeAspect="1"/>
          </p:cNvPicPr>
          <p:nvPr/>
        </p:nvPicPr>
        <p:blipFill>
          <a:blip r:embed="rId3"/>
          <a:stretch>
            <a:fillRect/>
          </a:stretch>
        </p:blipFill>
        <p:spPr>
          <a:xfrm>
            <a:off x="10073726" y="1361428"/>
            <a:ext cx="1752600" cy="2609850"/>
          </a:xfrm>
          <a:prstGeom prst="rect">
            <a:avLst/>
          </a:prstGeom>
        </p:spPr>
      </p:pic>
      <p:sp>
        <p:nvSpPr>
          <p:cNvPr id="8" name="Rettangolo 7"/>
          <p:cNvSpPr/>
          <p:nvPr/>
        </p:nvSpPr>
        <p:spPr>
          <a:xfrm>
            <a:off x="463145" y="1133015"/>
            <a:ext cx="9299434" cy="1091068"/>
          </a:xfrm>
          <a:prstGeom prst="rect">
            <a:avLst/>
          </a:prstGeom>
        </p:spPr>
        <p:txBody>
          <a:bodyPr wrap="square">
            <a:spAutoFit/>
          </a:bodyPr>
          <a:lstStyle/>
          <a:p>
            <a:pPr algn="just">
              <a:lnSpc>
                <a:spcPct val="110000"/>
              </a:lnSpc>
              <a:spcAft>
                <a:spcPts val="600"/>
              </a:spcAft>
              <a:buClr>
                <a:srgbClr val="C00000"/>
              </a:buClr>
              <a:buSzPct val="80000"/>
            </a:pPr>
            <a:r>
              <a:rPr lang="it-IT" sz="2000" dirty="0">
                <a:latin typeface="Calibri" panose="020F0502020204030204" pitchFamily="34" charset="0"/>
              </a:rPr>
              <a:t>L’estrusione rappresenta </a:t>
            </a:r>
            <a:r>
              <a:rPr lang="it-IT" sz="2000" b="1" dirty="0">
                <a:latin typeface="Calibri" panose="020F0502020204030204" pitchFamily="34" charset="0"/>
              </a:rPr>
              <a:t>la più importante operazione di processo dei polimeri</a:t>
            </a:r>
            <a:r>
              <a:rPr lang="it-IT" sz="2000" dirty="0">
                <a:latin typeface="Calibri" panose="020F0502020204030204" pitchFamily="34" charset="0"/>
              </a:rPr>
              <a:t>. E’ un </a:t>
            </a:r>
            <a:r>
              <a:rPr lang="it-IT" sz="2000" b="1" dirty="0">
                <a:latin typeface="Calibri" panose="020F0502020204030204" pitchFamily="34" charset="0"/>
              </a:rPr>
              <a:t>processo continuo</a:t>
            </a:r>
            <a:r>
              <a:rPr lang="it-IT" sz="2000" dirty="0">
                <a:latin typeface="Calibri" panose="020F0502020204030204" pitchFamily="34" charset="0"/>
              </a:rPr>
              <a:t> che permette di ottenere oggetti a sezione costante, eventualmente anche a geometria complessa, e con elevate lunghezze come tubi, film, barre, fibre ecc.</a:t>
            </a:r>
          </a:p>
        </p:txBody>
      </p:sp>
      <p:pic>
        <p:nvPicPr>
          <p:cNvPr id="2" name="Immagine 1"/>
          <p:cNvPicPr>
            <a:picLocks noChangeAspect="1"/>
          </p:cNvPicPr>
          <p:nvPr/>
        </p:nvPicPr>
        <p:blipFill>
          <a:blip r:embed="rId4"/>
          <a:stretch>
            <a:fillRect/>
          </a:stretch>
        </p:blipFill>
        <p:spPr>
          <a:xfrm>
            <a:off x="6813340" y="2317999"/>
            <a:ext cx="2590800" cy="1762125"/>
          </a:xfrm>
          <a:prstGeom prst="rect">
            <a:avLst/>
          </a:prstGeom>
        </p:spPr>
      </p:pic>
      <p:pic>
        <p:nvPicPr>
          <p:cNvPr id="5" name="Immagine 4"/>
          <p:cNvPicPr>
            <a:picLocks noChangeAspect="1"/>
          </p:cNvPicPr>
          <p:nvPr/>
        </p:nvPicPr>
        <p:blipFill>
          <a:blip r:embed="rId5"/>
          <a:stretch>
            <a:fillRect/>
          </a:stretch>
        </p:blipFill>
        <p:spPr>
          <a:xfrm>
            <a:off x="687089" y="2351983"/>
            <a:ext cx="3117467" cy="2070193"/>
          </a:xfrm>
          <a:prstGeom prst="rect">
            <a:avLst/>
          </a:prstGeom>
        </p:spPr>
      </p:pic>
      <p:pic>
        <p:nvPicPr>
          <p:cNvPr id="6" name="Immagine 5"/>
          <p:cNvPicPr>
            <a:picLocks noChangeAspect="1"/>
          </p:cNvPicPr>
          <p:nvPr/>
        </p:nvPicPr>
        <p:blipFill>
          <a:blip r:embed="rId6"/>
          <a:stretch>
            <a:fillRect/>
          </a:stretch>
        </p:blipFill>
        <p:spPr>
          <a:xfrm>
            <a:off x="4093786" y="2887411"/>
            <a:ext cx="2403267" cy="1419225"/>
          </a:xfrm>
          <a:prstGeom prst="rect">
            <a:avLst/>
          </a:prstGeom>
        </p:spPr>
      </p:pic>
    </p:spTree>
    <p:extLst>
      <p:ext uri="{BB962C8B-B14F-4D97-AF65-F5344CB8AC3E}">
        <p14:creationId xmlns:p14="http://schemas.microsoft.com/office/powerpoint/2010/main" val="165108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568919" y="2332372"/>
            <a:ext cx="8398967" cy="3375993"/>
          </a:xfrm>
          <a:prstGeom prst="rect">
            <a:avLst/>
          </a:prstGeom>
        </p:spPr>
      </p:pic>
      <p:sp>
        <p:nvSpPr>
          <p:cNvPr id="4" name="Rectangle 4"/>
          <p:cNvSpPr>
            <a:spLocks noChangeArrowheads="1"/>
          </p:cNvSpPr>
          <p:nvPr/>
        </p:nvSpPr>
        <p:spPr bwMode="auto">
          <a:xfrm>
            <a:off x="2382346" y="195558"/>
            <a:ext cx="7498912" cy="906908"/>
          </a:xfrm>
          <a:prstGeom prst="rect">
            <a:avLst/>
          </a:prstGeom>
          <a:noFill/>
          <a:ln w="9525">
            <a:noFill/>
            <a:miter lim="800000"/>
            <a:headEnd/>
            <a:tailEnd/>
          </a:ln>
          <a:effectLst/>
        </p:spPr>
        <p:txBody>
          <a:bodyPr anchor="ctr"/>
          <a:lstStyle/>
          <a:p>
            <a:pPr algn="ctr">
              <a:defRPr/>
            </a:pPr>
            <a:r>
              <a:rPr lang="it-IT" sz="2800" b="1" dirty="0">
                <a:solidFill>
                  <a:srgbClr val="C00000"/>
                </a:solidFill>
              </a:rPr>
              <a:t>SCHMA DI UNA LINEA DI ESTRUSIONE CON SISTEMA DI RAFFREDDAMENTO ED ESTRAZIONE</a:t>
            </a:r>
          </a:p>
        </p:txBody>
      </p:sp>
      <p:sp>
        <p:nvSpPr>
          <p:cNvPr id="5" name="Rectangle 3"/>
          <p:cNvSpPr>
            <a:spLocks noChangeArrowheads="1"/>
          </p:cNvSpPr>
          <p:nvPr/>
        </p:nvSpPr>
        <p:spPr bwMode="auto">
          <a:xfrm>
            <a:off x="451142" y="1217970"/>
            <a:ext cx="94301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Verdana" pitchFamily="34" charset="0"/>
              </a:defRPr>
            </a:lvl1pPr>
            <a:lvl2pPr marL="742950" indent="-285750" eaLnBrk="0" hangingPunct="0">
              <a:defRPr sz="2800" b="1">
                <a:solidFill>
                  <a:schemeClr val="tx1"/>
                </a:solidFill>
                <a:latin typeface="Verdana" pitchFamily="34" charset="0"/>
              </a:defRPr>
            </a:lvl2pPr>
            <a:lvl3pPr marL="1143000" indent="-228600" eaLnBrk="0" hangingPunct="0">
              <a:defRPr sz="2800" b="1">
                <a:solidFill>
                  <a:schemeClr val="tx1"/>
                </a:solidFill>
                <a:latin typeface="Verdana" pitchFamily="34" charset="0"/>
              </a:defRPr>
            </a:lvl3pPr>
            <a:lvl4pPr marL="1600200" indent="-228600" eaLnBrk="0" hangingPunct="0">
              <a:defRPr sz="2800" b="1">
                <a:solidFill>
                  <a:schemeClr val="tx1"/>
                </a:solidFill>
                <a:latin typeface="Verdana" pitchFamily="34" charset="0"/>
              </a:defRPr>
            </a:lvl4pPr>
            <a:lvl5pPr marL="2057400" indent="-228600" eaLnBrk="0" hangingPunct="0">
              <a:defRPr sz="2800" b="1">
                <a:solidFill>
                  <a:schemeClr val="tx1"/>
                </a:solidFill>
                <a:latin typeface="Verdana" pitchFamily="34" charset="0"/>
              </a:defRPr>
            </a:lvl5pPr>
            <a:lvl6pPr marL="2514600" indent="-228600" algn="ctr" eaLnBrk="0" fontAlgn="base" hangingPunct="0">
              <a:spcBef>
                <a:spcPct val="0"/>
              </a:spcBef>
              <a:spcAft>
                <a:spcPct val="0"/>
              </a:spcAft>
              <a:defRPr sz="2800" b="1">
                <a:solidFill>
                  <a:schemeClr val="tx1"/>
                </a:solidFill>
                <a:latin typeface="Verdana" pitchFamily="34" charset="0"/>
              </a:defRPr>
            </a:lvl6pPr>
            <a:lvl7pPr marL="2971800" indent="-228600" algn="ctr" eaLnBrk="0" fontAlgn="base" hangingPunct="0">
              <a:spcBef>
                <a:spcPct val="0"/>
              </a:spcBef>
              <a:spcAft>
                <a:spcPct val="0"/>
              </a:spcAft>
              <a:defRPr sz="2800" b="1">
                <a:solidFill>
                  <a:schemeClr val="tx1"/>
                </a:solidFill>
                <a:latin typeface="Verdana" pitchFamily="34" charset="0"/>
              </a:defRPr>
            </a:lvl7pPr>
            <a:lvl8pPr marL="3429000" indent="-228600" algn="ctr" eaLnBrk="0" fontAlgn="base" hangingPunct="0">
              <a:spcBef>
                <a:spcPct val="0"/>
              </a:spcBef>
              <a:spcAft>
                <a:spcPct val="0"/>
              </a:spcAft>
              <a:defRPr sz="2800" b="1">
                <a:solidFill>
                  <a:schemeClr val="tx1"/>
                </a:solidFill>
                <a:latin typeface="Verdana" pitchFamily="34" charset="0"/>
              </a:defRPr>
            </a:lvl8pPr>
            <a:lvl9pPr marL="3886200" indent="-228600" algn="ctr" eaLnBrk="0" fontAlgn="base" hangingPunct="0">
              <a:spcBef>
                <a:spcPct val="0"/>
              </a:spcBef>
              <a:spcAft>
                <a:spcPct val="0"/>
              </a:spcAft>
              <a:defRPr sz="2800" b="1">
                <a:solidFill>
                  <a:schemeClr val="tx1"/>
                </a:solidFill>
                <a:latin typeface="Verdana" pitchFamily="34" charset="0"/>
              </a:defRPr>
            </a:lvl9pPr>
          </a:lstStyle>
          <a:p>
            <a:pPr algn="just" eaLnBrk="1" hangingPunct="1"/>
            <a:r>
              <a:rPr lang="it-IT" altLang="it-IT" sz="2000" b="0" dirty="0">
                <a:latin typeface="+mn-lt"/>
              </a:rPr>
              <a:t>L’estrusione di materiali polimerici per la produzione di prodotti finiti per applicazioni industriali o commerciali è un processo integrato, con l’</a:t>
            </a:r>
            <a:r>
              <a:rPr lang="it-IT" altLang="it-IT" sz="2000" dirty="0">
                <a:solidFill>
                  <a:srgbClr val="C00000"/>
                </a:solidFill>
                <a:latin typeface="+mn-lt"/>
              </a:rPr>
              <a:t>ESTRUSORE</a:t>
            </a:r>
            <a:r>
              <a:rPr lang="it-IT" altLang="it-IT" sz="2000" b="0" dirty="0">
                <a:latin typeface="+mn-lt"/>
              </a:rPr>
              <a:t> che rappresenta l’unità fondamentale dell’intera linea.</a:t>
            </a:r>
          </a:p>
        </p:txBody>
      </p:sp>
      <p:sp>
        <p:nvSpPr>
          <p:cNvPr id="8" name="Ovale 7"/>
          <p:cNvSpPr/>
          <p:nvPr/>
        </p:nvSpPr>
        <p:spPr>
          <a:xfrm>
            <a:off x="1395664" y="2361658"/>
            <a:ext cx="4566786" cy="3277254"/>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p:cNvSpPr/>
          <p:nvPr/>
        </p:nvSpPr>
        <p:spPr>
          <a:xfrm>
            <a:off x="451142" y="5737651"/>
            <a:ext cx="9231873" cy="882742"/>
          </a:xfrm>
          <a:prstGeom prst="rect">
            <a:avLst/>
          </a:prstGeom>
        </p:spPr>
        <p:txBody>
          <a:bodyPr wrap="square">
            <a:spAutoFit/>
          </a:bodyPr>
          <a:lstStyle/>
          <a:p>
            <a:pPr>
              <a:lnSpc>
                <a:spcPct val="107000"/>
              </a:lnSpc>
              <a:spcAft>
                <a:spcPts val="800"/>
              </a:spcAft>
            </a:pPr>
            <a:r>
              <a:rPr lang="it-IT"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https://www.google.com/url?sa=t&amp;rct=j&amp;q=&amp;esrc=s&amp;source=web&amp;cd=&amp;cad=rja&amp;uact=8&amp;ved=2ahUKEwiogtP81qDxAhUewAIHHbh5DDwQwqsBMAN6BAgdEAE&amp;url=https%3A%2F%2Fwww.youtube.com%2Fwatch%3Fv%3DTp2Rdx69SSo&amp;usg=AOvVaw3joHxhiDBo0kYsU3IToLMj</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43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arrotondato 32"/>
          <p:cNvSpPr/>
          <p:nvPr/>
        </p:nvSpPr>
        <p:spPr>
          <a:xfrm>
            <a:off x="1275347" y="1032159"/>
            <a:ext cx="8487232" cy="104756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218" name="Rectangle 3"/>
          <p:cNvSpPr>
            <a:spLocks noChangeArrowheads="1"/>
          </p:cNvSpPr>
          <p:nvPr/>
        </p:nvSpPr>
        <p:spPr bwMode="auto">
          <a:xfrm>
            <a:off x="6684552" y="2801809"/>
            <a:ext cx="494276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Verdana" pitchFamily="34" charset="0"/>
              </a:defRPr>
            </a:lvl1pPr>
            <a:lvl2pPr marL="742950" indent="-285750" eaLnBrk="0" hangingPunct="0">
              <a:defRPr sz="2800" b="1">
                <a:solidFill>
                  <a:schemeClr val="tx1"/>
                </a:solidFill>
                <a:latin typeface="Verdana" pitchFamily="34" charset="0"/>
              </a:defRPr>
            </a:lvl2pPr>
            <a:lvl3pPr marL="1143000" indent="-228600" eaLnBrk="0" hangingPunct="0">
              <a:defRPr sz="2800" b="1">
                <a:solidFill>
                  <a:schemeClr val="tx1"/>
                </a:solidFill>
                <a:latin typeface="Verdana" pitchFamily="34" charset="0"/>
              </a:defRPr>
            </a:lvl3pPr>
            <a:lvl4pPr marL="1600200" indent="-228600" eaLnBrk="0" hangingPunct="0">
              <a:defRPr sz="2800" b="1">
                <a:solidFill>
                  <a:schemeClr val="tx1"/>
                </a:solidFill>
                <a:latin typeface="Verdana" pitchFamily="34" charset="0"/>
              </a:defRPr>
            </a:lvl4pPr>
            <a:lvl5pPr marL="2057400" indent="-228600" eaLnBrk="0" hangingPunct="0">
              <a:defRPr sz="2800" b="1">
                <a:solidFill>
                  <a:schemeClr val="tx1"/>
                </a:solidFill>
                <a:latin typeface="Verdana" pitchFamily="34" charset="0"/>
              </a:defRPr>
            </a:lvl5pPr>
            <a:lvl6pPr marL="2514600" indent="-228600" algn="ctr" eaLnBrk="0" fontAlgn="base" hangingPunct="0">
              <a:spcBef>
                <a:spcPct val="0"/>
              </a:spcBef>
              <a:spcAft>
                <a:spcPct val="0"/>
              </a:spcAft>
              <a:defRPr sz="2800" b="1">
                <a:solidFill>
                  <a:schemeClr val="tx1"/>
                </a:solidFill>
                <a:latin typeface="Verdana" pitchFamily="34" charset="0"/>
              </a:defRPr>
            </a:lvl6pPr>
            <a:lvl7pPr marL="2971800" indent="-228600" algn="ctr" eaLnBrk="0" fontAlgn="base" hangingPunct="0">
              <a:spcBef>
                <a:spcPct val="0"/>
              </a:spcBef>
              <a:spcAft>
                <a:spcPct val="0"/>
              </a:spcAft>
              <a:defRPr sz="2800" b="1">
                <a:solidFill>
                  <a:schemeClr val="tx1"/>
                </a:solidFill>
                <a:latin typeface="Verdana" pitchFamily="34" charset="0"/>
              </a:defRPr>
            </a:lvl7pPr>
            <a:lvl8pPr marL="3429000" indent="-228600" algn="ctr" eaLnBrk="0" fontAlgn="base" hangingPunct="0">
              <a:spcBef>
                <a:spcPct val="0"/>
              </a:spcBef>
              <a:spcAft>
                <a:spcPct val="0"/>
              </a:spcAft>
              <a:defRPr sz="2800" b="1">
                <a:solidFill>
                  <a:schemeClr val="tx1"/>
                </a:solidFill>
                <a:latin typeface="Verdana" pitchFamily="34" charset="0"/>
              </a:defRPr>
            </a:lvl8pPr>
            <a:lvl9pPr marL="3886200" indent="-228600" algn="ctr" eaLnBrk="0" fontAlgn="base" hangingPunct="0">
              <a:spcBef>
                <a:spcPct val="0"/>
              </a:spcBef>
              <a:spcAft>
                <a:spcPct val="0"/>
              </a:spcAft>
              <a:defRPr sz="2800" b="1">
                <a:solidFill>
                  <a:schemeClr val="tx1"/>
                </a:solidFill>
                <a:latin typeface="Verdana" pitchFamily="34" charset="0"/>
              </a:defRPr>
            </a:lvl9pPr>
          </a:lstStyle>
          <a:p>
            <a:pPr algn="just" eaLnBrk="1" hangingPunct="1"/>
            <a:r>
              <a:rPr lang="it-IT" altLang="it-IT" sz="2000" b="0" dirty="0">
                <a:latin typeface="+mn-lt"/>
              </a:rPr>
              <a:t>Un estrusore standard, cioè un </a:t>
            </a:r>
            <a:r>
              <a:rPr lang="it-IT" altLang="it-IT" sz="2000" dirty="0">
                <a:latin typeface="+mn-lt"/>
              </a:rPr>
              <a:t>ESTRUSORE MONOVITE</a:t>
            </a:r>
            <a:r>
              <a:rPr lang="it-IT" altLang="it-IT" sz="2000" b="0" dirty="0">
                <a:latin typeface="+mn-lt"/>
              </a:rPr>
              <a:t>, è composto da un cilindro riscaldato chiamato </a:t>
            </a:r>
            <a:r>
              <a:rPr lang="it-IT" altLang="it-IT" sz="2000" dirty="0">
                <a:latin typeface="+mn-lt"/>
              </a:rPr>
              <a:t>barrel, </a:t>
            </a:r>
            <a:r>
              <a:rPr lang="it-IT" altLang="it-IT" sz="2000" b="0" dirty="0">
                <a:latin typeface="+mn-lt"/>
              </a:rPr>
              <a:t>nel quale può ruotare una </a:t>
            </a:r>
            <a:r>
              <a:rPr lang="it-IT" altLang="it-IT" sz="2000" dirty="0">
                <a:latin typeface="+mn-lt"/>
              </a:rPr>
              <a:t>vite senza fine</a:t>
            </a:r>
            <a:r>
              <a:rPr lang="it-IT" altLang="it-IT" sz="2000" b="0" dirty="0">
                <a:latin typeface="+mn-lt"/>
              </a:rPr>
              <a:t>.</a:t>
            </a:r>
          </a:p>
          <a:p>
            <a:pPr algn="just" eaLnBrk="1" hangingPunct="1"/>
            <a:r>
              <a:rPr lang="it-IT" altLang="it-IT" sz="2000" b="0" dirty="0">
                <a:latin typeface="+mn-lt"/>
              </a:rPr>
              <a:t>Il barrel è generalmente riscaldato da elementi riscaldatori, fornendo quindi l’energia termica necessaria per la fusione del materiale che viene alimentato alla macchina sottoforma di granuli o polvere attraverso una </a:t>
            </a:r>
            <a:r>
              <a:rPr lang="it-IT" altLang="it-IT" sz="2000" dirty="0">
                <a:latin typeface="+mn-lt"/>
              </a:rPr>
              <a:t>tramoggia di alimentazione</a:t>
            </a:r>
            <a:r>
              <a:rPr lang="it-IT" altLang="it-IT" sz="2000" b="0" dirty="0">
                <a:latin typeface="+mn-lt"/>
              </a:rPr>
              <a:t>.</a:t>
            </a:r>
          </a:p>
        </p:txBody>
      </p:sp>
      <p:sp>
        <p:nvSpPr>
          <p:cNvPr id="5" name="Rectangle 4"/>
          <p:cNvSpPr>
            <a:spLocks noChangeArrowheads="1"/>
          </p:cNvSpPr>
          <p:nvPr/>
        </p:nvSpPr>
        <p:spPr bwMode="auto">
          <a:xfrm>
            <a:off x="2263667" y="310487"/>
            <a:ext cx="7498912" cy="649288"/>
          </a:xfrm>
          <a:prstGeom prst="rect">
            <a:avLst/>
          </a:prstGeom>
          <a:noFill/>
          <a:ln w="9525">
            <a:noFill/>
            <a:miter lim="800000"/>
            <a:headEnd/>
            <a:tailEnd/>
          </a:ln>
          <a:effectLst/>
        </p:spPr>
        <p:txBody>
          <a:bodyPr anchor="ctr"/>
          <a:lstStyle/>
          <a:p>
            <a:pPr algn="ctr">
              <a:defRPr/>
            </a:pPr>
            <a:r>
              <a:rPr lang="it-IT" sz="2800" b="1" dirty="0">
                <a:solidFill>
                  <a:srgbClr val="C00000"/>
                </a:solidFill>
              </a:rPr>
              <a:t>ESTRUSORE MONOVITE</a:t>
            </a:r>
          </a:p>
        </p:txBody>
      </p:sp>
      <p:pic>
        <p:nvPicPr>
          <p:cNvPr id="4" name="Immagine 3"/>
          <p:cNvPicPr>
            <a:picLocks noChangeAspect="1"/>
          </p:cNvPicPr>
          <p:nvPr/>
        </p:nvPicPr>
        <p:blipFill>
          <a:blip r:embed="rId3">
            <a:extLst>
              <a:ext uri="{BEBA8EAE-BF5A-486C-A8C5-ECC9F3942E4B}">
                <a14:imgProps xmlns:a14="http://schemas.microsoft.com/office/drawing/2010/main">
                  <a14:imgLayer r:embed="rId4">
                    <a14:imgEffect>
                      <a14:sharpenSoften amount="28000"/>
                    </a14:imgEffect>
                    <a14:imgEffect>
                      <a14:brightnessContrast contrast="12000"/>
                    </a14:imgEffect>
                  </a14:imgLayer>
                </a14:imgProps>
              </a:ext>
            </a:extLst>
          </a:blip>
          <a:stretch>
            <a:fillRect/>
          </a:stretch>
        </p:blipFill>
        <p:spPr>
          <a:xfrm>
            <a:off x="441398" y="2368673"/>
            <a:ext cx="6243154" cy="3625057"/>
          </a:xfrm>
          <a:prstGeom prst="rect">
            <a:avLst/>
          </a:prstGeom>
        </p:spPr>
      </p:pic>
      <p:sp>
        <p:nvSpPr>
          <p:cNvPr id="34" name="Rectangle 3"/>
          <p:cNvSpPr>
            <a:spLocks noChangeArrowheads="1"/>
          </p:cNvSpPr>
          <p:nvPr/>
        </p:nvSpPr>
        <p:spPr bwMode="auto">
          <a:xfrm>
            <a:off x="1275347" y="1140442"/>
            <a:ext cx="84872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Verdana" pitchFamily="34" charset="0"/>
              </a:defRPr>
            </a:lvl1pPr>
            <a:lvl2pPr marL="742950" indent="-285750" eaLnBrk="0" hangingPunct="0">
              <a:defRPr sz="2800" b="1">
                <a:solidFill>
                  <a:schemeClr val="tx1"/>
                </a:solidFill>
                <a:latin typeface="Verdana" pitchFamily="34" charset="0"/>
              </a:defRPr>
            </a:lvl2pPr>
            <a:lvl3pPr marL="1143000" indent="-228600" eaLnBrk="0" hangingPunct="0">
              <a:defRPr sz="2800" b="1">
                <a:solidFill>
                  <a:schemeClr val="tx1"/>
                </a:solidFill>
                <a:latin typeface="Verdana" pitchFamily="34" charset="0"/>
              </a:defRPr>
            </a:lvl3pPr>
            <a:lvl4pPr marL="1600200" indent="-228600" eaLnBrk="0" hangingPunct="0">
              <a:defRPr sz="2800" b="1">
                <a:solidFill>
                  <a:schemeClr val="tx1"/>
                </a:solidFill>
                <a:latin typeface="Verdana" pitchFamily="34" charset="0"/>
              </a:defRPr>
            </a:lvl4pPr>
            <a:lvl5pPr marL="2057400" indent="-228600" eaLnBrk="0" hangingPunct="0">
              <a:defRPr sz="2800" b="1">
                <a:solidFill>
                  <a:schemeClr val="tx1"/>
                </a:solidFill>
                <a:latin typeface="Verdana" pitchFamily="34" charset="0"/>
              </a:defRPr>
            </a:lvl5pPr>
            <a:lvl6pPr marL="2514600" indent="-228600" algn="ctr" eaLnBrk="0" fontAlgn="base" hangingPunct="0">
              <a:spcBef>
                <a:spcPct val="0"/>
              </a:spcBef>
              <a:spcAft>
                <a:spcPct val="0"/>
              </a:spcAft>
              <a:defRPr sz="2800" b="1">
                <a:solidFill>
                  <a:schemeClr val="tx1"/>
                </a:solidFill>
                <a:latin typeface="Verdana" pitchFamily="34" charset="0"/>
              </a:defRPr>
            </a:lvl6pPr>
            <a:lvl7pPr marL="2971800" indent="-228600" algn="ctr" eaLnBrk="0" fontAlgn="base" hangingPunct="0">
              <a:spcBef>
                <a:spcPct val="0"/>
              </a:spcBef>
              <a:spcAft>
                <a:spcPct val="0"/>
              </a:spcAft>
              <a:defRPr sz="2800" b="1">
                <a:solidFill>
                  <a:schemeClr val="tx1"/>
                </a:solidFill>
                <a:latin typeface="Verdana" pitchFamily="34" charset="0"/>
              </a:defRPr>
            </a:lvl7pPr>
            <a:lvl8pPr marL="3429000" indent="-228600" algn="ctr" eaLnBrk="0" fontAlgn="base" hangingPunct="0">
              <a:spcBef>
                <a:spcPct val="0"/>
              </a:spcBef>
              <a:spcAft>
                <a:spcPct val="0"/>
              </a:spcAft>
              <a:defRPr sz="2800" b="1">
                <a:solidFill>
                  <a:schemeClr val="tx1"/>
                </a:solidFill>
                <a:latin typeface="Verdana" pitchFamily="34" charset="0"/>
              </a:defRPr>
            </a:lvl8pPr>
            <a:lvl9pPr marL="3886200" indent="-228600" algn="ctr" eaLnBrk="0" fontAlgn="base" hangingPunct="0">
              <a:spcBef>
                <a:spcPct val="0"/>
              </a:spcBef>
              <a:spcAft>
                <a:spcPct val="0"/>
              </a:spcAft>
              <a:defRPr sz="2800" b="1">
                <a:solidFill>
                  <a:schemeClr val="tx1"/>
                </a:solidFill>
                <a:latin typeface="Verdana" pitchFamily="34" charset="0"/>
              </a:defRPr>
            </a:lvl9pPr>
          </a:lstStyle>
          <a:p>
            <a:pPr algn="ctr" eaLnBrk="1" hangingPunct="1"/>
            <a:r>
              <a:rPr lang="it-IT" altLang="it-IT" sz="2400" b="0" dirty="0">
                <a:solidFill>
                  <a:schemeClr val="bg1"/>
                </a:solidFill>
                <a:latin typeface="+mn-lt"/>
              </a:rPr>
              <a:t>L’estrusore è essenzialmente una </a:t>
            </a:r>
            <a:r>
              <a:rPr lang="it-IT" altLang="it-IT" sz="2400" dirty="0">
                <a:solidFill>
                  <a:schemeClr val="bg1"/>
                </a:solidFill>
                <a:latin typeface="+mn-lt"/>
              </a:rPr>
              <a:t>POMPA </a:t>
            </a:r>
            <a:r>
              <a:rPr lang="it-IT" altLang="it-IT" sz="2400" b="0" dirty="0">
                <a:solidFill>
                  <a:schemeClr val="bg1"/>
                </a:solidFill>
                <a:latin typeface="+mn-lt"/>
              </a:rPr>
              <a:t>che è progettata per </a:t>
            </a:r>
            <a:r>
              <a:rPr lang="it-IT" altLang="it-IT" sz="2400" dirty="0">
                <a:solidFill>
                  <a:schemeClr val="bg1"/>
                </a:solidFill>
                <a:latin typeface="+mn-lt"/>
              </a:rPr>
              <a:t>FONDERE, TRASPORTARE </a:t>
            </a:r>
            <a:r>
              <a:rPr lang="it-IT" altLang="it-IT" sz="2400" b="0" dirty="0">
                <a:solidFill>
                  <a:schemeClr val="bg1"/>
                </a:solidFill>
                <a:latin typeface="+mn-lt"/>
              </a:rPr>
              <a:t>e</a:t>
            </a:r>
            <a:r>
              <a:rPr lang="it-IT" altLang="it-IT" sz="2400" dirty="0">
                <a:solidFill>
                  <a:schemeClr val="bg1"/>
                </a:solidFill>
                <a:latin typeface="+mn-lt"/>
              </a:rPr>
              <a:t> PRESSURIZZARE </a:t>
            </a:r>
            <a:r>
              <a:rPr lang="it-IT" altLang="it-IT" sz="2400" b="0" dirty="0">
                <a:solidFill>
                  <a:schemeClr val="bg1"/>
                </a:solidFill>
                <a:latin typeface="+mn-lt"/>
              </a:rPr>
              <a:t>fluidi ad alta viscosità.</a:t>
            </a:r>
            <a:endParaRPr lang="it-IT" altLang="it-IT" sz="2400" dirty="0">
              <a:solidFill>
                <a:schemeClr val="bg1"/>
              </a:solidFill>
              <a:latin typeface="+mn-lt"/>
            </a:endParaRPr>
          </a:p>
        </p:txBody>
      </p:sp>
    </p:spTree>
    <p:extLst>
      <p:ext uri="{BB962C8B-B14F-4D97-AF65-F5344CB8AC3E}">
        <p14:creationId xmlns:p14="http://schemas.microsoft.com/office/powerpoint/2010/main" val="198032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2196028" y="207918"/>
            <a:ext cx="7498912" cy="649288"/>
          </a:xfrm>
          <a:prstGeom prst="rect">
            <a:avLst/>
          </a:prstGeom>
          <a:noFill/>
          <a:ln w="9525">
            <a:noFill/>
            <a:miter lim="800000"/>
            <a:headEnd/>
            <a:tailEnd/>
          </a:ln>
          <a:effectLst/>
        </p:spPr>
        <p:txBody>
          <a:bodyPr anchor="ctr"/>
          <a:lstStyle/>
          <a:p>
            <a:pPr algn="ctr"/>
            <a:r>
              <a:rPr lang="it-IT" sz="2800" b="1" dirty="0">
                <a:solidFill>
                  <a:srgbClr val="C00000"/>
                </a:solidFill>
              </a:rPr>
              <a:t>TIPOLOGIE DI ESTRUSORE</a:t>
            </a:r>
          </a:p>
        </p:txBody>
      </p:sp>
      <p:pic>
        <p:nvPicPr>
          <p:cNvPr id="10" name="Immagine 9"/>
          <p:cNvPicPr>
            <a:picLocks noChangeAspect="1"/>
          </p:cNvPicPr>
          <p:nvPr/>
        </p:nvPicPr>
        <p:blipFill rotWithShape="1">
          <a:blip r:embed="rId2"/>
          <a:srcRect l="4806" t="28017" r="51068" b="39209"/>
          <a:stretch/>
        </p:blipFill>
        <p:spPr>
          <a:xfrm>
            <a:off x="682948" y="1317793"/>
            <a:ext cx="3026161" cy="1663254"/>
          </a:xfrm>
          <a:prstGeom prst="rect">
            <a:avLst/>
          </a:prstGeom>
        </p:spPr>
      </p:pic>
      <p:pic>
        <p:nvPicPr>
          <p:cNvPr id="13" name="Immagine 12"/>
          <p:cNvPicPr>
            <a:picLocks noChangeAspect="1"/>
          </p:cNvPicPr>
          <p:nvPr/>
        </p:nvPicPr>
        <p:blipFill rotWithShape="1">
          <a:blip r:embed="rId2"/>
          <a:srcRect l="50982" t="28017" r="6576" b="34429"/>
          <a:stretch/>
        </p:blipFill>
        <p:spPr>
          <a:xfrm>
            <a:off x="4897823" y="1173314"/>
            <a:ext cx="2910672" cy="1905835"/>
          </a:xfrm>
          <a:prstGeom prst="rect">
            <a:avLst/>
          </a:prstGeom>
        </p:spPr>
      </p:pic>
      <p:grpSp>
        <p:nvGrpSpPr>
          <p:cNvPr id="12" name="Gruppo 11"/>
          <p:cNvGrpSpPr/>
          <p:nvPr/>
        </p:nvGrpSpPr>
        <p:grpSpPr>
          <a:xfrm>
            <a:off x="8074007" y="1346795"/>
            <a:ext cx="3753036" cy="3103104"/>
            <a:chOff x="8121317" y="1287442"/>
            <a:chExt cx="3753036" cy="3103104"/>
          </a:xfrm>
        </p:grpSpPr>
        <p:pic>
          <p:nvPicPr>
            <p:cNvPr id="2" name="Immagine 1"/>
            <p:cNvPicPr>
              <a:picLocks noChangeAspect="1"/>
            </p:cNvPicPr>
            <p:nvPr/>
          </p:nvPicPr>
          <p:blipFill rotWithShape="1">
            <a:blip r:embed="rId3"/>
            <a:srcRect l="16305" t="44802" r="11979" b="1365"/>
            <a:stretch/>
          </p:blipFill>
          <p:spPr>
            <a:xfrm>
              <a:off x="8121317" y="1287442"/>
              <a:ext cx="3753036" cy="3103104"/>
            </a:xfrm>
            <a:prstGeom prst="rect">
              <a:avLst/>
            </a:prstGeom>
          </p:spPr>
        </p:pic>
        <p:sp>
          <p:nvSpPr>
            <p:cNvPr id="11" name="CasellaDiTesto 10"/>
            <p:cNvSpPr txBox="1"/>
            <p:nvPr/>
          </p:nvSpPr>
          <p:spPr>
            <a:xfrm>
              <a:off x="8542417" y="1715319"/>
              <a:ext cx="336885" cy="369332"/>
            </a:xfrm>
            <a:prstGeom prst="rect">
              <a:avLst/>
            </a:prstGeom>
            <a:noFill/>
            <a:ln>
              <a:noFill/>
            </a:ln>
          </p:spPr>
          <p:txBody>
            <a:bodyPr wrap="square" rtlCol="0" anchor="ctr" anchorCtr="1">
              <a:spAutoFit/>
            </a:bodyPr>
            <a:lstStyle/>
            <a:p>
              <a:r>
                <a:rPr lang="it-IT" b="1" dirty="0"/>
                <a:t>A</a:t>
              </a:r>
            </a:p>
          </p:txBody>
        </p:sp>
        <p:sp>
          <p:nvSpPr>
            <p:cNvPr id="15" name="CasellaDiTesto 14"/>
            <p:cNvSpPr txBox="1"/>
            <p:nvPr/>
          </p:nvSpPr>
          <p:spPr>
            <a:xfrm>
              <a:off x="8542417" y="2650464"/>
              <a:ext cx="336885" cy="369332"/>
            </a:xfrm>
            <a:prstGeom prst="rect">
              <a:avLst/>
            </a:prstGeom>
            <a:noFill/>
            <a:ln>
              <a:noFill/>
            </a:ln>
          </p:spPr>
          <p:txBody>
            <a:bodyPr wrap="square" rtlCol="0" anchor="ctr" anchorCtr="1">
              <a:spAutoFit/>
            </a:bodyPr>
            <a:lstStyle/>
            <a:p>
              <a:r>
                <a:rPr lang="it-IT" b="1" dirty="0"/>
                <a:t>B</a:t>
              </a:r>
            </a:p>
          </p:txBody>
        </p:sp>
        <p:sp>
          <p:nvSpPr>
            <p:cNvPr id="16" name="CasellaDiTesto 15"/>
            <p:cNvSpPr txBox="1"/>
            <p:nvPr/>
          </p:nvSpPr>
          <p:spPr>
            <a:xfrm>
              <a:off x="8181469" y="3769895"/>
              <a:ext cx="336885" cy="369332"/>
            </a:xfrm>
            <a:prstGeom prst="rect">
              <a:avLst/>
            </a:prstGeom>
            <a:noFill/>
            <a:ln>
              <a:noFill/>
            </a:ln>
          </p:spPr>
          <p:txBody>
            <a:bodyPr wrap="square" rtlCol="0" anchor="ctr" anchorCtr="1">
              <a:spAutoFit/>
            </a:bodyPr>
            <a:lstStyle/>
            <a:p>
              <a:r>
                <a:rPr lang="it-IT" b="1" dirty="0"/>
                <a:t>C</a:t>
              </a:r>
            </a:p>
          </p:txBody>
        </p:sp>
      </p:grpSp>
      <p:sp>
        <p:nvSpPr>
          <p:cNvPr id="17" name="Rettangolo 16"/>
          <p:cNvSpPr/>
          <p:nvPr/>
        </p:nvSpPr>
        <p:spPr>
          <a:xfrm>
            <a:off x="8181468" y="4818423"/>
            <a:ext cx="3891261" cy="1169551"/>
          </a:xfrm>
          <a:prstGeom prst="rect">
            <a:avLst/>
          </a:prstGeom>
        </p:spPr>
        <p:txBody>
          <a:bodyPr wrap="square">
            <a:spAutoFit/>
          </a:bodyPr>
          <a:lstStyle/>
          <a:p>
            <a:pPr marL="277813" indent="-277813" algn="just">
              <a:spcBef>
                <a:spcPts val="600"/>
              </a:spcBef>
              <a:buFont typeface="+mj-lt"/>
              <a:buAutoNum type="alphaUcPeriod"/>
            </a:pPr>
            <a:r>
              <a:rPr lang="it-IT" sz="2000" b="1" dirty="0"/>
              <a:t>Controrotante</a:t>
            </a:r>
          </a:p>
          <a:p>
            <a:pPr marL="277813" indent="-277813" algn="just">
              <a:spcBef>
                <a:spcPts val="600"/>
              </a:spcBef>
              <a:buFont typeface="+mj-lt"/>
              <a:buAutoNum type="alphaUcPeriod"/>
            </a:pPr>
            <a:r>
              <a:rPr lang="it-IT" sz="2000" b="1" dirty="0"/>
              <a:t>Co-rotante</a:t>
            </a:r>
          </a:p>
          <a:p>
            <a:pPr marL="277813" indent="-277813" algn="just">
              <a:spcBef>
                <a:spcPts val="600"/>
              </a:spcBef>
              <a:buFont typeface="+mj-lt"/>
              <a:buAutoNum type="alphaUcPeriod"/>
            </a:pPr>
            <a:r>
              <a:rPr lang="it-IT" sz="2000" b="1" dirty="0"/>
              <a:t>Modalità di interazione delle viti</a:t>
            </a:r>
          </a:p>
        </p:txBody>
      </p:sp>
      <p:sp>
        <p:nvSpPr>
          <p:cNvPr id="18" name="Rettangolo 17"/>
          <p:cNvSpPr/>
          <p:nvPr/>
        </p:nvSpPr>
        <p:spPr>
          <a:xfrm>
            <a:off x="265589" y="3172207"/>
            <a:ext cx="7489886" cy="3477875"/>
          </a:xfrm>
          <a:prstGeom prst="rect">
            <a:avLst/>
          </a:prstGeom>
          <a:solidFill>
            <a:schemeClr val="bg1"/>
          </a:solidFill>
        </p:spPr>
        <p:txBody>
          <a:bodyPr wrap="square">
            <a:spAutoFit/>
          </a:bodyPr>
          <a:lstStyle/>
          <a:p>
            <a:pPr algn="just">
              <a:spcAft>
                <a:spcPts val="1200"/>
              </a:spcAft>
              <a:buClr>
                <a:srgbClr val="C00000"/>
              </a:buClr>
              <a:buSzPct val="80000"/>
            </a:pPr>
            <a:r>
              <a:rPr lang="it-IT" sz="2000" b="1" dirty="0" err="1"/>
              <a:t>ESTRUSORi</a:t>
            </a:r>
            <a:r>
              <a:rPr lang="it-IT" sz="2000" b="1" dirty="0"/>
              <a:t> BIVITE:</a:t>
            </a:r>
            <a:endParaRPr lang="it-IT" sz="2000" dirty="0"/>
          </a:p>
          <a:p>
            <a:pPr marL="285750" indent="-285750" algn="just">
              <a:spcAft>
                <a:spcPts val="600"/>
              </a:spcAft>
              <a:buClr>
                <a:srgbClr val="C00000"/>
              </a:buClr>
              <a:buSzPct val="80000"/>
              <a:buFont typeface="Wingdings" panose="05000000000000000000" pitchFamily="2" charset="2"/>
              <a:buChar char="q"/>
            </a:pPr>
            <a:r>
              <a:rPr lang="it-IT" sz="2000" dirty="0"/>
              <a:t>Possiedono due viti rotanti parallele in un barrel la cui sezione trasversale presenta una forma tale da permettere, con una certa misura, l’interazione tra le viti (estrusori a viti </a:t>
            </a:r>
            <a:r>
              <a:rPr lang="it-IT" sz="2000" b="1" dirty="0"/>
              <a:t>compenetrate</a:t>
            </a:r>
            <a:r>
              <a:rPr lang="it-IT" sz="2000" dirty="0"/>
              <a:t> e </a:t>
            </a:r>
            <a:r>
              <a:rPr lang="it-IT" sz="2000" b="1" dirty="0"/>
              <a:t>non-compenetrate</a:t>
            </a:r>
            <a:r>
              <a:rPr lang="it-IT" sz="2000" dirty="0"/>
              <a:t>);</a:t>
            </a:r>
          </a:p>
          <a:p>
            <a:pPr marL="285750" indent="-285750" algn="just">
              <a:spcAft>
                <a:spcPts val="600"/>
              </a:spcAft>
              <a:buClr>
                <a:srgbClr val="C00000"/>
              </a:buClr>
              <a:buSzPct val="80000"/>
              <a:buFont typeface="Wingdings" panose="05000000000000000000" pitchFamily="2" charset="2"/>
              <a:buChar char="q"/>
            </a:pPr>
            <a:r>
              <a:rPr lang="it-IT" sz="2000" dirty="0"/>
              <a:t>Possono essere classificati come </a:t>
            </a:r>
            <a:r>
              <a:rPr lang="it-IT" sz="2000" b="1" dirty="0"/>
              <a:t>co-rotanti</a:t>
            </a:r>
            <a:r>
              <a:rPr lang="it-IT" sz="2000" dirty="0"/>
              <a:t> e </a:t>
            </a:r>
            <a:r>
              <a:rPr lang="it-IT" sz="2000" b="1" dirty="0"/>
              <a:t>controrotanti</a:t>
            </a:r>
            <a:r>
              <a:rPr lang="it-IT" sz="2000" dirty="0"/>
              <a:t> sulla base della direzione di rotazione delle viti;</a:t>
            </a:r>
          </a:p>
          <a:p>
            <a:pPr marL="285750" indent="-285750" algn="just">
              <a:spcAft>
                <a:spcPts val="600"/>
              </a:spcAft>
              <a:buClr>
                <a:srgbClr val="C00000"/>
              </a:buClr>
              <a:buSzPct val="80000"/>
              <a:buFont typeface="Wingdings" panose="05000000000000000000" pitchFamily="2" charset="2"/>
              <a:buChar char="q"/>
            </a:pPr>
            <a:r>
              <a:rPr lang="it-IT" sz="2000" dirty="0"/>
              <a:t>Mostrano un </a:t>
            </a:r>
            <a:r>
              <a:rPr lang="it-IT" sz="2000" b="1" dirty="0"/>
              <a:t>effetto di miscelazione superiore</a:t>
            </a:r>
            <a:r>
              <a:rPr lang="it-IT" sz="2000" dirty="0"/>
              <a:t> ed un </a:t>
            </a:r>
            <a:r>
              <a:rPr lang="it-IT" sz="2000" b="1" dirty="0"/>
              <a:t>migliore controllo del tempo di residenza</a:t>
            </a:r>
            <a:r>
              <a:rPr lang="it-IT" sz="2000" dirty="0"/>
              <a:t> del materiale processato, rispetto agli estrusori monovite.</a:t>
            </a:r>
          </a:p>
        </p:txBody>
      </p:sp>
    </p:spTree>
    <p:extLst>
      <p:ext uri="{BB962C8B-B14F-4D97-AF65-F5344CB8AC3E}">
        <p14:creationId xmlns:p14="http://schemas.microsoft.com/office/powerpoint/2010/main" val="74328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80250" y="404819"/>
            <a:ext cx="7498912" cy="649288"/>
          </a:xfrm>
          <a:prstGeom prst="rect">
            <a:avLst/>
          </a:prstGeom>
          <a:noFill/>
          <a:ln w="9525">
            <a:noFill/>
            <a:miter lim="800000"/>
            <a:headEnd/>
            <a:tailEnd/>
          </a:ln>
          <a:effectLst/>
        </p:spPr>
        <p:txBody>
          <a:bodyPr anchor="ctr"/>
          <a:lstStyle/>
          <a:p>
            <a:pPr algn="ctr"/>
            <a:r>
              <a:rPr lang="it-IT" sz="2800" b="1" dirty="0">
                <a:solidFill>
                  <a:srgbClr val="C00000"/>
                </a:solidFill>
              </a:rPr>
              <a:t>GEOMETRIA DELLA VITE</a:t>
            </a:r>
          </a:p>
        </p:txBody>
      </p:sp>
      <p:pic>
        <p:nvPicPr>
          <p:cNvPr id="6" name="Immagine 5"/>
          <p:cNvPicPr>
            <a:picLocks noChangeAspect="1"/>
          </p:cNvPicPr>
          <p:nvPr/>
        </p:nvPicPr>
        <p:blipFill>
          <a:blip r:embed="rId3"/>
          <a:stretch>
            <a:fillRect/>
          </a:stretch>
        </p:blipFill>
        <p:spPr>
          <a:xfrm>
            <a:off x="549867" y="1407240"/>
            <a:ext cx="4271756" cy="2108139"/>
          </a:xfrm>
          <a:prstGeom prst="rect">
            <a:avLst/>
          </a:prstGeom>
        </p:spPr>
      </p:pic>
      <p:sp>
        <p:nvSpPr>
          <p:cNvPr id="28" name="Rettangolo 27"/>
          <p:cNvSpPr/>
          <p:nvPr/>
        </p:nvSpPr>
        <p:spPr>
          <a:xfrm>
            <a:off x="5049855" y="1953477"/>
            <a:ext cx="6202078" cy="1323439"/>
          </a:xfrm>
          <a:prstGeom prst="rect">
            <a:avLst/>
          </a:prstGeom>
        </p:spPr>
        <p:txBody>
          <a:bodyPr wrap="square">
            <a:spAutoFit/>
          </a:bodyPr>
          <a:lstStyle/>
          <a:p>
            <a:pPr algn="just"/>
            <a:r>
              <a:rPr lang="it-IT" sz="2000" dirty="0"/>
              <a:t>In genere, la </a:t>
            </a:r>
            <a:r>
              <a:rPr lang="it-IT" sz="2000" b="1" dirty="0"/>
              <a:t>lunghezza della vite L</a:t>
            </a:r>
            <a:r>
              <a:rPr lang="it-IT" sz="2000" dirty="0"/>
              <a:t> è relazionata al diametro della vite D dal </a:t>
            </a:r>
            <a:r>
              <a:rPr lang="it-IT" sz="2000" b="1" dirty="0">
                <a:solidFill>
                  <a:srgbClr val="C00000"/>
                </a:solidFill>
              </a:rPr>
              <a:t>rapporto L/D</a:t>
            </a:r>
            <a:r>
              <a:rPr lang="it-IT" sz="2000" dirty="0"/>
              <a:t>. Questo rapporto permette di esprimere la lunghezza della vite in funzione di certi valori del diametro.</a:t>
            </a:r>
          </a:p>
        </p:txBody>
      </p:sp>
      <p:sp>
        <p:nvSpPr>
          <p:cNvPr id="31" name="Rettangolo 30"/>
          <p:cNvSpPr/>
          <p:nvPr/>
        </p:nvSpPr>
        <p:spPr>
          <a:xfrm>
            <a:off x="6677280" y="4237274"/>
            <a:ext cx="4574653" cy="2169825"/>
          </a:xfrm>
          <a:prstGeom prst="rect">
            <a:avLst/>
          </a:prstGeom>
        </p:spPr>
        <p:txBody>
          <a:bodyPr wrap="square">
            <a:spAutoFit/>
          </a:bodyPr>
          <a:lstStyle/>
          <a:p>
            <a:pPr algn="just"/>
            <a:r>
              <a:rPr lang="it-IT" sz="2000" dirty="0"/>
              <a:t>La geometria, lungo il profilo della vite di un estrusore standard, permette di identificare tre zone differenti: </a:t>
            </a:r>
          </a:p>
          <a:p>
            <a:pPr algn="just">
              <a:spcBef>
                <a:spcPts val="600"/>
              </a:spcBef>
            </a:pPr>
            <a:r>
              <a:rPr lang="it-IT" sz="2000" b="1" dirty="0">
                <a:solidFill>
                  <a:srgbClr val="C00000"/>
                </a:solidFill>
              </a:rPr>
              <a:t>a) Alimentazione (</a:t>
            </a:r>
            <a:r>
              <a:rPr lang="it-IT" sz="2000" b="1" i="1" dirty="0">
                <a:solidFill>
                  <a:srgbClr val="C00000"/>
                </a:solidFill>
              </a:rPr>
              <a:t>Feed</a:t>
            </a:r>
            <a:r>
              <a:rPr lang="it-IT" sz="2000" b="1" dirty="0">
                <a:solidFill>
                  <a:srgbClr val="C00000"/>
                </a:solidFill>
              </a:rPr>
              <a:t>)</a:t>
            </a:r>
          </a:p>
          <a:p>
            <a:pPr algn="just">
              <a:spcBef>
                <a:spcPts val="600"/>
              </a:spcBef>
            </a:pPr>
            <a:r>
              <a:rPr lang="it-IT" sz="2000" b="1" dirty="0">
                <a:solidFill>
                  <a:srgbClr val="C00000"/>
                </a:solidFill>
              </a:rPr>
              <a:t>b) Compressione (</a:t>
            </a:r>
            <a:r>
              <a:rPr lang="it-IT" sz="2000" b="1" i="1" dirty="0" err="1">
                <a:solidFill>
                  <a:srgbClr val="C00000"/>
                </a:solidFill>
              </a:rPr>
              <a:t>Transition</a:t>
            </a:r>
            <a:r>
              <a:rPr lang="it-IT" sz="2000" b="1" dirty="0">
                <a:solidFill>
                  <a:srgbClr val="C00000"/>
                </a:solidFill>
              </a:rPr>
              <a:t>)</a:t>
            </a:r>
          </a:p>
          <a:p>
            <a:pPr algn="just">
              <a:spcBef>
                <a:spcPts val="600"/>
              </a:spcBef>
            </a:pPr>
            <a:r>
              <a:rPr lang="it-IT" sz="2000" b="1" dirty="0">
                <a:solidFill>
                  <a:srgbClr val="C00000"/>
                </a:solidFill>
              </a:rPr>
              <a:t>c) Dosaggio (</a:t>
            </a:r>
            <a:r>
              <a:rPr lang="it-IT" sz="2000" b="1" i="1" dirty="0" err="1">
                <a:solidFill>
                  <a:srgbClr val="C00000"/>
                </a:solidFill>
              </a:rPr>
              <a:t>Metering</a:t>
            </a:r>
            <a:r>
              <a:rPr lang="it-IT" sz="2000" b="1" dirty="0">
                <a:solidFill>
                  <a:srgbClr val="C00000"/>
                </a:solidFill>
              </a:rPr>
              <a:t>)</a:t>
            </a:r>
          </a:p>
        </p:txBody>
      </p:sp>
      <p:pic>
        <p:nvPicPr>
          <p:cNvPr id="52" name="Immagine 51"/>
          <p:cNvPicPr>
            <a:picLocks noChangeAspect="1"/>
          </p:cNvPicPr>
          <p:nvPr/>
        </p:nvPicPr>
        <p:blipFill>
          <a:blip r:embed="rId4"/>
          <a:stretch>
            <a:fillRect/>
          </a:stretch>
        </p:blipFill>
        <p:spPr>
          <a:xfrm>
            <a:off x="924025" y="4448899"/>
            <a:ext cx="5256535" cy="1226525"/>
          </a:xfrm>
          <a:prstGeom prst="rect">
            <a:avLst/>
          </a:prstGeom>
        </p:spPr>
      </p:pic>
    </p:spTree>
    <p:extLst>
      <p:ext uri="{BB962C8B-B14F-4D97-AF65-F5344CB8AC3E}">
        <p14:creationId xmlns:p14="http://schemas.microsoft.com/office/powerpoint/2010/main" val="372071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5760" y="4090696"/>
            <a:ext cx="8951495" cy="1323439"/>
          </a:xfrm>
          <a:prstGeom prst="rect">
            <a:avLst/>
          </a:prstGeom>
          <a:solidFill>
            <a:schemeClr val="bg1"/>
          </a:solidFill>
        </p:spPr>
        <p:txBody>
          <a:bodyPr wrap="square">
            <a:spAutoFit/>
          </a:bodyPr>
          <a:lstStyle/>
          <a:p>
            <a:pPr marL="285750" indent="-285750" algn="just">
              <a:buClr>
                <a:srgbClr val="C00000"/>
              </a:buClr>
              <a:buSzPct val="80000"/>
              <a:buFont typeface="Wingdings" panose="05000000000000000000" pitchFamily="2" charset="2"/>
              <a:buChar char="q"/>
            </a:pPr>
            <a:r>
              <a:rPr lang="it-IT" sz="2000" dirty="0"/>
              <a:t>Nella </a:t>
            </a:r>
            <a:r>
              <a:rPr lang="it-IT" sz="2000" b="1" dirty="0"/>
              <a:t>zona di compressione</a:t>
            </a:r>
            <a:r>
              <a:rPr lang="it-IT" sz="2000" dirty="0"/>
              <a:t> la profondità del canale diminuisce nella direzione del flusso di materiale, al fine di favorire la pressurizzazione del polimero. Il rapporto tra la sezione trasversale iniziale e quella finale di questa zona è detto </a:t>
            </a:r>
            <a:r>
              <a:rPr lang="it-IT" sz="2000" b="1" dirty="0">
                <a:solidFill>
                  <a:srgbClr val="C00000"/>
                </a:solidFill>
              </a:rPr>
              <a:t>Rapporto di compressione (RC) </a:t>
            </a:r>
            <a:r>
              <a:rPr lang="it-IT" sz="2000" dirty="0"/>
              <a:t>della vite.</a:t>
            </a:r>
          </a:p>
        </p:txBody>
      </p:sp>
      <p:graphicFrame>
        <p:nvGraphicFramePr>
          <p:cNvPr id="3" name="Oggetto 2"/>
          <p:cNvGraphicFramePr>
            <a:graphicFrameLocks noChangeAspect="1"/>
          </p:cNvGraphicFramePr>
          <p:nvPr>
            <p:extLst>
              <p:ext uri="{D42A27DB-BD31-4B8C-83A1-F6EECF244321}">
                <p14:modId xmlns:p14="http://schemas.microsoft.com/office/powerpoint/2010/main" val="1694904890"/>
              </p:ext>
            </p:extLst>
          </p:nvPr>
        </p:nvGraphicFramePr>
        <p:xfrm>
          <a:off x="9625158" y="4151796"/>
          <a:ext cx="2049807" cy="762751"/>
        </p:xfrm>
        <a:graphic>
          <a:graphicData uri="http://schemas.openxmlformats.org/presentationml/2006/ole">
            <mc:AlternateContent xmlns:mc="http://schemas.openxmlformats.org/markup-compatibility/2006">
              <mc:Choice xmlns:v="urn:schemas-microsoft-com:vml" Requires="v">
                <p:oleObj name="Equazione" r:id="rId2" imgW="1054080" imgH="431640" progId="Equation.3">
                  <p:embed/>
                </p:oleObj>
              </mc:Choice>
              <mc:Fallback>
                <p:oleObj name="Equazione" r:id="rId2" imgW="1054080" imgH="431640" progId="Equation.3">
                  <p:embed/>
                  <p:pic>
                    <p:nvPicPr>
                      <p:cNvPr id="39" name="Oggetto 38"/>
                      <p:cNvPicPr>
                        <a:picLocks noChangeAspect="1" noChangeArrowheads="1"/>
                      </p:cNvPicPr>
                      <p:nvPr/>
                    </p:nvPicPr>
                    <p:blipFill>
                      <a:blip r:embed="rId3"/>
                      <a:srcRect/>
                      <a:stretch>
                        <a:fillRect/>
                      </a:stretch>
                    </p:blipFill>
                    <p:spPr bwMode="auto">
                      <a:xfrm>
                        <a:off x="9625158" y="4151796"/>
                        <a:ext cx="2049807" cy="762751"/>
                      </a:xfrm>
                      <a:prstGeom prst="rect">
                        <a:avLst/>
                      </a:prstGeom>
                      <a:solidFill>
                        <a:srgbClr val="FFFF00"/>
                      </a:solidFill>
                      <a:ln>
                        <a:noFill/>
                      </a:ln>
                      <a:effectLst/>
                    </p:spPr>
                  </p:pic>
                </p:oleObj>
              </mc:Fallback>
            </mc:AlternateContent>
          </a:graphicData>
        </a:graphic>
      </p:graphicFrame>
      <p:grpSp>
        <p:nvGrpSpPr>
          <p:cNvPr id="6" name="Gruppo 5"/>
          <p:cNvGrpSpPr/>
          <p:nvPr/>
        </p:nvGrpSpPr>
        <p:grpSpPr>
          <a:xfrm>
            <a:off x="904775" y="1599354"/>
            <a:ext cx="5310784" cy="2107320"/>
            <a:chOff x="4531768" y="1930357"/>
            <a:chExt cx="6766853" cy="2809103"/>
          </a:xfrm>
        </p:grpSpPr>
        <p:grpSp>
          <p:nvGrpSpPr>
            <p:cNvPr id="7" name="Gruppo 22"/>
            <p:cNvGrpSpPr>
              <a:grpSpLocks/>
            </p:cNvGrpSpPr>
            <p:nvPr/>
          </p:nvGrpSpPr>
          <p:grpSpPr bwMode="auto">
            <a:xfrm>
              <a:off x="4531768" y="1930357"/>
              <a:ext cx="6766853" cy="2809103"/>
              <a:chOff x="755576" y="2852936"/>
              <a:chExt cx="7416824" cy="2809157"/>
            </a:xfrm>
          </p:grpSpPr>
          <p:grpSp>
            <p:nvGrpSpPr>
              <p:cNvPr id="9" name="Group 14"/>
              <p:cNvGrpSpPr>
                <a:grpSpLocks/>
              </p:cNvGrpSpPr>
              <p:nvPr/>
            </p:nvGrpSpPr>
            <p:grpSpPr bwMode="auto">
              <a:xfrm>
                <a:off x="755576" y="2852936"/>
                <a:ext cx="7416824" cy="2809157"/>
                <a:chOff x="1128" y="1861"/>
                <a:chExt cx="3762" cy="1757"/>
              </a:xfrm>
            </p:grpSpPr>
            <p:sp>
              <p:nvSpPr>
                <p:cNvPr id="15" name="Rectangle 13"/>
                <p:cNvSpPr>
                  <a:spLocks noChangeArrowheads="1"/>
                </p:cNvSpPr>
                <p:nvPr/>
              </p:nvSpPr>
              <p:spPr bwMode="auto">
                <a:xfrm>
                  <a:off x="1128" y="1861"/>
                  <a:ext cx="3762" cy="1757"/>
                </a:xfrm>
                <a:prstGeom prst="rect">
                  <a:avLst/>
                </a:prstGeom>
                <a:solidFill>
                  <a:schemeClr val="bg1"/>
                </a:solidFill>
                <a:ln w="38100">
                  <a:solidFill>
                    <a:srgbClr val="CC0000"/>
                  </a:solidFill>
                  <a:miter lim="800000"/>
                  <a:headEnd/>
                  <a:tailEnd/>
                </a:ln>
                <a:effectLst/>
              </p:spPr>
              <p:txBody>
                <a:bodyPr wrap="none" anchor="ctr"/>
                <a:lstStyle/>
                <a:p>
                  <a:pPr algn="ctr" eaLnBrk="1" hangingPunct="1">
                    <a:defRPr/>
                  </a:pPr>
                  <a:endParaRPr lang="en-GB" b="1" dirty="0">
                    <a:effectLst>
                      <a:outerShdw blurRad="38100" dist="38100" dir="2700000" algn="tl">
                        <a:srgbClr val="000000">
                          <a:alpha val="43137"/>
                        </a:srgbClr>
                      </a:outerShdw>
                    </a:effectLst>
                    <a:cs typeface="+mn-cs"/>
                  </a:endParaRPr>
                </a:p>
              </p:txBody>
            </p:sp>
            <p:pic>
              <p:nvPicPr>
                <p:cNvPr id="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3689"/>
                <a:stretch/>
              </p:blipFill>
              <p:spPr bwMode="auto">
                <a:xfrm>
                  <a:off x="1292" y="1987"/>
                  <a:ext cx="3444"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6"/>
              <p:cNvSpPr txBox="1">
                <a:spLocks noChangeArrowheads="1"/>
              </p:cNvSpPr>
              <p:nvPr/>
            </p:nvSpPr>
            <p:spPr bwMode="auto">
              <a:xfrm>
                <a:off x="2771801" y="2996952"/>
                <a:ext cx="1368152" cy="39067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kumimoji="1" lang="en-GB" altLang="it-IT" sz="1400" b="1" i="1" dirty="0">
                    <a:solidFill>
                      <a:srgbClr val="000099"/>
                    </a:solidFill>
                    <a:latin typeface="+mn-lt"/>
                  </a:rPr>
                  <a:t>thread</a:t>
                </a:r>
              </a:p>
            </p:txBody>
          </p:sp>
          <p:sp>
            <p:nvSpPr>
              <p:cNvPr id="11" name="Text Box 6"/>
              <p:cNvSpPr txBox="1">
                <a:spLocks noChangeArrowheads="1"/>
              </p:cNvSpPr>
              <p:nvPr/>
            </p:nvSpPr>
            <p:spPr bwMode="auto">
              <a:xfrm>
                <a:off x="2195735" y="5186220"/>
                <a:ext cx="1296144" cy="39067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kumimoji="1" lang="en-GB" altLang="it-IT" sz="1400" b="1" i="1" dirty="0">
                    <a:solidFill>
                      <a:srgbClr val="000099"/>
                    </a:solidFill>
                    <a:latin typeface="+mn-lt"/>
                  </a:rPr>
                  <a:t>Feed</a:t>
                </a:r>
              </a:p>
            </p:txBody>
          </p:sp>
          <p:sp>
            <p:nvSpPr>
              <p:cNvPr id="12" name="Text Box 6"/>
              <p:cNvSpPr txBox="1">
                <a:spLocks noChangeArrowheads="1"/>
              </p:cNvSpPr>
              <p:nvPr/>
            </p:nvSpPr>
            <p:spPr bwMode="auto">
              <a:xfrm>
                <a:off x="3851920" y="5186220"/>
                <a:ext cx="1296144" cy="39067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kumimoji="1" lang="en-GB" altLang="it-IT" sz="1400" b="1" i="1" dirty="0">
                    <a:solidFill>
                      <a:srgbClr val="000099"/>
                    </a:solidFill>
                    <a:latin typeface="+mn-lt"/>
                  </a:rPr>
                  <a:t>Transition</a:t>
                </a:r>
              </a:p>
            </p:txBody>
          </p:sp>
          <p:sp>
            <p:nvSpPr>
              <p:cNvPr id="13" name="Text Box 6"/>
              <p:cNvSpPr txBox="1">
                <a:spLocks noChangeArrowheads="1"/>
              </p:cNvSpPr>
              <p:nvPr/>
            </p:nvSpPr>
            <p:spPr bwMode="auto">
              <a:xfrm>
                <a:off x="5580112" y="5186220"/>
                <a:ext cx="1296144" cy="39067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kumimoji="1" lang="en-GB" altLang="it-IT" sz="1400" b="1" i="1" dirty="0">
                    <a:solidFill>
                      <a:srgbClr val="000099"/>
                    </a:solidFill>
                    <a:latin typeface="+mn-lt"/>
                  </a:rPr>
                  <a:t>metering</a:t>
                </a:r>
              </a:p>
            </p:txBody>
          </p:sp>
          <p:sp>
            <p:nvSpPr>
              <p:cNvPr id="14" name="Text Box 6"/>
              <p:cNvSpPr txBox="1">
                <a:spLocks noChangeArrowheads="1"/>
              </p:cNvSpPr>
              <p:nvPr/>
            </p:nvSpPr>
            <p:spPr bwMode="auto">
              <a:xfrm>
                <a:off x="4571999" y="2968486"/>
                <a:ext cx="1368152" cy="39067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kumimoji="1" lang="en-GB" altLang="it-IT" sz="1400" b="1" i="1" dirty="0">
                    <a:solidFill>
                      <a:srgbClr val="000099"/>
                    </a:solidFill>
                    <a:latin typeface="+mn-lt"/>
                  </a:rPr>
                  <a:t>root</a:t>
                </a:r>
              </a:p>
            </p:txBody>
          </p:sp>
        </p:grpSp>
        <p:sp>
          <p:nvSpPr>
            <p:cNvPr id="8" name="Text Box 6"/>
            <p:cNvSpPr txBox="1">
              <a:spLocks noChangeArrowheads="1"/>
            </p:cNvSpPr>
            <p:nvPr/>
          </p:nvSpPr>
          <p:spPr bwMode="auto">
            <a:xfrm>
              <a:off x="6915063" y="2414930"/>
              <a:ext cx="883403" cy="390664"/>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kumimoji="1" lang="en-GB" altLang="it-IT" sz="1400" b="1" i="1" dirty="0">
                  <a:solidFill>
                    <a:srgbClr val="000099"/>
                  </a:solidFill>
                  <a:latin typeface="+mn-lt"/>
                </a:rPr>
                <a:t>crest</a:t>
              </a:r>
            </a:p>
          </p:txBody>
        </p:sp>
      </p:grpSp>
      <p:sp>
        <p:nvSpPr>
          <p:cNvPr id="17" name="Rettangolo 16"/>
          <p:cNvSpPr/>
          <p:nvPr/>
        </p:nvSpPr>
        <p:spPr>
          <a:xfrm>
            <a:off x="6447076" y="2151568"/>
            <a:ext cx="4741725" cy="1323439"/>
          </a:xfrm>
          <a:prstGeom prst="rect">
            <a:avLst/>
          </a:prstGeom>
          <a:solidFill>
            <a:schemeClr val="bg1"/>
          </a:solidFill>
        </p:spPr>
        <p:txBody>
          <a:bodyPr wrap="square">
            <a:spAutoFit/>
          </a:bodyPr>
          <a:lstStyle/>
          <a:p>
            <a:pPr marL="285750" indent="-285750" algn="just">
              <a:spcAft>
                <a:spcPts val="600"/>
              </a:spcAft>
              <a:buClr>
                <a:srgbClr val="C00000"/>
              </a:buClr>
              <a:buSzPct val="80000"/>
              <a:buFont typeface="Wingdings" panose="05000000000000000000" pitchFamily="2" charset="2"/>
              <a:buChar char="q"/>
            </a:pPr>
            <a:r>
              <a:rPr lang="it-IT" sz="2000" dirty="0"/>
              <a:t>Nella </a:t>
            </a:r>
            <a:r>
              <a:rPr lang="it-IT" sz="2000" b="1" dirty="0"/>
              <a:t>zona di alimentazione</a:t>
            </a:r>
            <a:r>
              <a:rPr lang="it-IT" sz="2000" dirty="0"/>
              <a:t>, la profondità dei canali è elevata e costante, al fine di trasportare e compattare facilmente il polimero solido.</a:t>
            </a:r>
          </a:p>
        </p:txBody>
      </p:sp>
      <p:sp>
        <p:nvSpPr>
          <p:cNvPr id="18" name="Rettangolo 17"/>
          <p:cNvSpPr/>
          <p:nvPr/>
        </p:nvSpPr>
        <p:spPr>
          <a:xfrm>
            <a:off x="365760" y="5518558"/>
            <a:ext cx="8951495" cy="707886"/>
          </a:xfrm>
          <a:prstGeom prst="rect">
            <a:avLst/>
          </a:prstGeom>
          <a:solidFill>
            <a:schemeClr val="bg1"/>
          </a:solidFill>
        </p:spPr>
        <p:txBody>
          <a:bodyPr wrap="square">
            <a:spAutoFit/>
          </a:bodyPr>
          <a:lstStyle/>
          <a:p>
            <a:pPr marL="285750" indent="-285750">
              <a:spcAft>
                <a:spcPts val="600"/>
              </a:spcAft>
              <a:buClr>
                <a:srgbClr val="C00000"/>
              </a:buClr>
              <a:buSzPct val="80000"/>
              <a:buFont typeface="Wingdings" panose="05000000000000000000" pitchFamily="2" charset="2"/>
              <a:buChar char="q"/>
            </a:pPr>
            <a:r>
              <a:rPr lang="it-IT" sz="2000" dirty="0"/>
              <a:t>Nella </a:t>
            </a:r>
            <a:r>
              <a:rPr lang="it-IT" sz="2000" b="1" dirty="0"/>
              <a:t>zona di dosaggio</a:t>
            </a:r>
            <a:r>
              <a:rPr lang="it-IT" sz="2000" dirty="0"/>
              <a:t>, l’altezza della filettatura è costante e il diametro della vite è massimo, al fine di miscelare e pressurizzare il fuso polimeri per attraversa il die. </a:t>
            </a:r>
          </a:p>
        </p:txBody>
      </p:sp>
      <p:sp>
        <p:nvSpPr>
          <p:cNvPr id="19" name="Rectangle 4"/>
          <p:cNvSpPr>
            <a:spLocks noChangeArrowheads="1"/>
          </p:cNvSpPr>
          <p:nvPr/>
        </p:nvSpPr>
        <p:spPr bwMode="auto">
          <a:xfrm>
            <a:off x="2593071" y="200282"/>
            <a:ext cx="7498912" cy="649288"/>
          </a:xfrm>
          <a:prstGeom prst="rect">
            <a:avLst/>
          </a:prstGeom>
          <a:noFill/>
          <a:ln w="9525">
            <a:noFill/>
            <a:miter lim="800000"/>
            <a:headEnd/>
            <a:tailEnd/>
          </a:ln>
          <a:effectLst/>
        </p:spPr>
        <p:txBody>
          <a:bodyPr anchor="ctr"/>
          <a:lstStyle/>
          <a:p>
            <a:pPr algn="ctr">
              <a:defRPr/>
            </a:pPr>
            <a:r>
              <a:rPr lang="it-IT" sz="2400" b="1" dirty="0">
                <a:solidFill>
                  <a:srgbClr val="C00000"/>
                </a:solidFill>
              </a:rPr>
              <a:t>ZONE OPERATIVE IN UN ESTRUSORE MONOVITE</a:t>
            </a:r>
          </a:p>
        </p:txBody>
      </p:sp>
      <p:sp>
        <p:nvSpPr>
          <p:cNvPr id="20" name="Rettangolo 19"/>
          <p:cNvSpPr/>
          <p:nvPr/>
        </p:nvSpPr>
        <p:spPr>
          <a:xfrm>
            <a:off x="2583690" y="934700"/>
            <a:ext cx="6359142" cy="400110"/>
          </a:xfrm>
          <a:prstGeom prst="rect">
            <a:avLst/>
          </a:prstGeom>
        </p:spPr>
        <p:txBody>
          <a:bodyPr wrap="square">
            <a:spAutoFit/>
          </a:bodyPr>
          <a:lstStyle/>
          <a:p>
            <a:pPr algn="just"/>
            <a:r>
              <a:rPr lang="it-IT" sz="2000" i="1" dirty="0"/>
              <a:t>… in base alle CARATTERISTICHE GEOMETRICHE DELLA VITE</a:t>
            </a:r>
          </a:p>
        </p:txBody>
      </p:sp>
    </p:spTree>
    <p:extLst>
      <p:ext uri="{BB962C8B-B14F-4D97-AF65-F5344CB8AC3E}">
        <p14:creationId xmlns:p14="http://schemas.microsoft.com/office/powerpoint/2010/main" val="53543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80311" y="1018668"/>
            <a:ext cx="3909147" cy="2230279"/>
          </a:xfrm>
          <a:prstGeom prst="rect">
            <a:avLst/>
          </a:prstGeom>
        </p:spPr>
      </p:pic>
      <p:sp>
        <p:nvSpPr>
          <p:cNvPr id="3" name="Rectangle 4"/>
          <p:cNvSpPr>
            <a:spLocks noChangeArrowheads="1"/>
          </p:cNvSpPr>
          <p:nvPr/>
        </p:nvSpPr>
        <p:spPr bwMode="auto">
          <a:xfrm>
            <a:off x="1907883" y="218515"/>
            <a:ext cx="7498912" cy="649288"/>
          </a:xfrm>
          <a:prstGeom prst="rect">
            <a:avLst/>
          </a:prstGeom>
          <a:noFill/>
          <a:ln w="9525">
            <a:noFill/>
            <a:miter lim="800000"/>
            <a:headEnd/>
            <a:tailEnd/>
          </a:ln>
          <a:effectLst/>
        </p:spPr>
        <p:txBody>
          <a:bodyPr anchor="ctr"/>
          <a:lstStyle/>
          <a:p>
            <a:pPr algn="ctr"/>
            <a:r>
              <a:rPr lang="it-IT" sz="2800" b="1" dirty="0">
                <a:solidFill>
                  <a:srgbClr val="C00000"/>
                </a:solidFill>
              </a:rPr>
              <a:t>GEOMETRIA DELLA VITE</a:t>
            </a:r>
          </a:p>
        </p:txBody>
      </p:sp>
      <p:sp>
        <p:nvSpPr>
          <p:cNvPr id="6" name="Rettangolo 5"/>
          <p:cNvSpPr/>
          <p:nvPr/>
        </p:nvSpPr>
        <p:spPr>
          <a:xfrm>
            <a:off x="5224653" y="1198960"/>
            <a:ext cx="5157849" cy="1768176"/>
          </a:xfrm>
          <a:prstGeom prst="rect">
            <a:avLst/>
          </a:prstGeom>
        </p:spPr>
        <p:txBody>
          <a:bodyPr wrap="square">
            <a:spAutoFit/>
          </a:bodyPr>
          <a:lstStyle/>
          <a:p>
            <a:pPr algn="just">
              <a:lnSpc>
                <a:spcPct val="110000"/>
              </a:lnSpc>
              <a:spcAft>
                <a:spcPts val="600"/>
              </a:spcAft>
              <a:buClr>
                <a:srgbClr val="C00000"/>
              </a:buClr>
              <a:buSzPct val="80000"/>
            </a:pPr>
            <a:r>
              <a:rPr lang="it-IT" sz="2000" dirty="0"/>
              <a:t>Nel caso di un </a:t>
            </a:r>
            <a:r>
              <a:rPr lang="it-IT" sz="2000" b="1" dirty="0"/>
              <a:t>polimero amorfo </a:t>
            </a:r>
            <a:r>
              <a:rPr lang="it-IT" sz="2000" dirty="0"/>
              <a:t>(PVC) che rammollisce gradualmente, la zona di transizione occupa quasi l’intera lunghezza della vite, mentre nel caso di </a:t>
            </a:r>
            <a:r>
              <a:rPr lang="it-IT" sz="2000" b="1" dirty="0"/>
              <a:t>polimeri che fondono rapidamente</a:t>
            </a:r>
            <a:r>
              <a:rPr lang="it-IT" sz="2000" dirty="0"/>
              <a:t> (nylon) questa zona è più corta.</a:t>
            </a:r>
          </a:p>
        </p:txBody>
      </p:sp>
      <p:sp>
        <p:nvSpPr>
          <p:cNvPr id="7" name="Rettangolo 6"/>
          <p:cNvSpPr/>
          <p:nvPr/>
        </p:nvSpPr>
        <p:spPr>
          <a:xfrm>
            <a:off x="422843" y="5066470"/>
            <a:ext cx="4883161" cy="1429622"/>
          </a:xfrm>
          <a:prstGeom prst="rect">
            <a:avLst/>
          </a:prstGeom>
        </p:spPr>
        <p:txBody>
          <a:bodyPr wrap="square">
            <a:spAutoFit/>
          </a:bodyPr>
          <a:lstStyle/>
          <a:p>
            <a:pPr algn="just">
              <a:lnSpc>
                <a:spcPct val="110000"/>
              </a:lnSpc>
              <a:spcAft>
                <a:spcPts val="600"/>
              </a:spcAft>
              <a:buClr>
                <a:srgbClr val="C00000"/>
              </a:buClr>
              <a:buSzPct val="80000"/>
            </a:pPr>
            <a:r>
              <a:rPr lang="it-IT" sz="2000" dirty="0"/>
              <a:t>Alcune viti particolari, le così dette </a:t>
            </a:r>
            <a:r>
              <a:rPr lang="it-IT" sz="2000" b="1" dirty="0"/>
              <a:t>viti barriera, </a:t>
            </a:r>
            <a:r>
              <a:rPr lang="it-IT" sz="2000" dirty="0"/>
              <a:t>sono progettate con lo scopo di massimizzare sia l’effetto di fusione che l’omogenizzazione del fuso</a:t>
            </a:r>
            <a:endParaRPr lang="it-IT" sz="2000" b="1" dirty="0">
              <a:highlight>
                <a:srgbClr val="FFFF00"/>
              </a:highlight>
            </a:endParaRPr>
          </a:p>
        </p:txBody>
      </p:sp>
      <p:pic>
        <p:nvPicPr>
          <p:cNvPr id="8" name="Immagin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56" y="3741405"/>
            <a:ext cx="2139676" cy="615394"/>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5732" y="4404784"/>
            <a:ext cx="2185195" cy="587211"/>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p:cNvPicPr>
            <a:picLocks noChangeAspect="1"/>
          </p:cNvPicPr>
          <p:nvPr/>
        </p:nvPicPr>
        <p:blipFill>
          <a:blip r:embed="rId5"/>
          <a:stretch>
            <a:fillRect/>
          </a:stretch>
        </p:blipFill>
        <p:spPr>
          <a:xfrm>
            <a:off x="6140988" y="3157681"/>
            <a:ext cx="4323811" cy="2078296"/>
          </a:xfrm>
          <a:prstGeom prst="rect">
            <a:avLst/>
          </a:prstGeom>
        </p:spPr>
      </p:pic>
      <p:sp>
        <p:nvSpPr>
          <p:cNvPr id="12" name="Rettangolo 11"/>
          <p:cNvSpPr/>
          <p:nvPr/>
        </p:nvSpPr>
        <p:spPr>
          <a:xfrm>
            <a:off x="6074681" y="5374246"/>
            <a:ext cx="4456426" cy="1091068"/>
          </a:xfrm>
          <a:prstGeom prst="rect">
            <a:avLst/>
          </a:prstGeom>
        </p:spPr>
        <p:txBody>
          <a:bodyPr wrap="square">
            <a:spAutoFit/>
          </a:bodyPr>
          <a:lstStyle/>
          <a:p>
            <a:pPr>
              <a:lnSpc>
                <a:spcPct val="110000"/>
              </a:lnSpc>
            </a:pPr>
            <a:r>
              <a:rPr lang="it-IT" sz="2000" dirty="0"/>
              <a:t>Una </a:t>
            </a:r>
            <a:r>
              <a:rPr lang="it-IT" sz="2000" b="1" dirty="0"/>
              <a:t>vite a doppio stadio</a:t>
            </a:r>
            <a:r>
              <a:rPr lang="it-IT" sz="2000" dirty="0"/>
              <a:t> in un estrusore ventilato è utilizzata per rimuovere volatili e/o umidità dai polimeri.</a:t>
            </a:r>
          </a:p>
        </p:txBody>
      </p:sp>
    </p:spTree>
    <p:extLst>
      <p:ext uri="{BB962C8B-B14F-4D97-AF65-F5344CB8AC3E}">
        <p14:creationId xmlns:p14="http://schemas.microsoft.com/office/powerpoint/2010/main" val="223417517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5534</TotalTime>
  <Words>1992</Words>
  <Application>Microsoft Macintosh PowerPoint</Application>
  <PresentationFormat>Widescreen</PresentationFormat>
  <Paragraphs>180</Paragraphs>
  <Slides>19</Slides>
  <Notes>12</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19</vt:i4>
      </vt:variant>
    </vt:vector>
  </HeadingPairs>
  <TitlesOfParts>
    <vt:vector size="26" baseType="lpstr">
      <vt:lpstr>Arial</vt:lpstr>
      <vt:lpstr>Calibri</vt:lpstr>
      <vt:lpstr>Calibri Light</vt:lpstr>
      <vt:lpstr>Wingdings</vt:lpstr>
      <vt:lpstr>Tema di Office</vt:lpstr>
      <vt:lpstr>Equazione</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Susana Remotti</dc:creator>
  <cp:lastModifiedBy>Paola SCARFATO</cp:lastModifiedBy>
  <cp:revision>315</cp:revision>
  <dcterms:created xsi:type="dcterms:W3CDTF">2021-03-03T15:15:32Z</dcterms:created>
  <dcterms:modified xsi:type="dcterms:W3CDTF">2022-09-28T14:16:51Z</dcterms:modified>
</cp:coreProperties>
</file>