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L+/R9i7skxdk3JXLJ03shsJY+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11.jpg"/><Relationship Id="rId6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pb.pl/gazele/" TargetMode="External"/><Relationship Id="rId10" Type="http://schemas.openxmlformats.org/officeDocument/2006/relationships/image" Target="../media/image21.png"/><Relationship Id="rId13" Type="http://schemas.openxmlformats.org/officeDocument/2006/relationships/hyperlink" Target="https://www.plastics.gl/packaging/compostable-coffee-capsules/" TargetMode="External"/><Relationship Id="rId1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5" Type="http://schemas.openxmlformats.org/officeDocument/2006/relationships/hyperlink" Target="https://www.biopacktech.com/Compostable-Biodegradable-Coffee-Bag-pl3794675.html" TargetMode="External"/><Relationship Id="rId14" Type="http://schemas.openxmlformats.org/officeDocument/2006/relationships/hyperlink" Target="https://packagingeurope.com/scientists-develop-biodegradable-tub-for-beauty-market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Relationship Id="rId8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biopacktech.com/" TargetMode="External"/><Relationship Id="rId10" Type="http://schemas.openxmlformats.org/officeDocument/2006/relationships/hyperlink" Target="https://www.sdrpack.com/ita/news/novit%C3%A0/imballaggio-compostabile-quando-un%E2%80%99azienda-decide-di-innovare-verso-la-sostenibilit%C3%A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9" Type="http://schemas.openxmlformats.org/officeDocument/2006/relationships/image" Target="../media/image29.jp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30.png"/><Relationship Id="rId8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9" Type="http://schemas.openxmlformats.org/officeDocument/2006/relationships/hyperlink" Target="https://www.iuvcompany.com/en/#columbus'egg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3.png"/><Relationship Id="rId13" Type="http://schemas.openxmlformats.org/officeDocument/2006/relationships/image" Target="../media/image39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32.png"/><Relationship Id="rId9" Type="http://schemas.openxmlformats.org/officeDocument/2006/relationships/image" Target="../media/image28.png"/><Relationship Id="rId15" Type="http://schemas.openxmlformats.org/officeDocument/2006/relationships/hyperlink" Target="https://creativecommons.org/licenses/by-nc-sa/4.0/" TargetMode="External"/><Relationship Id="rId14" Type="http://schemas.openxmlformats.org/officeDocument/2006/relationships/image" Target="../media/image36.png"/><Relationship Id="rId16" Type="http://schemas.openxmlformats.org/officeDocument/2006/relationships/image" Target="../media/image38.png"/><Relationship Id="rId5" Type="http://schemas.openxmlformats.org/officeDocument/2006/relationships/image" Target="../media/image11.jpg"/><Relationship Id="rId6" Type="http://schemas.openxmlformats.org/officeDocument/2006/relationships/image" Target="../media/image6.jpg"/><Relationship Id="rId7" Type="http://schemas.openxmlformats.org/officeDocument/2006/relationships/image" Target="../media/image34.jpg"/><Relationship Id="rId8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9.jpg"/><Relationship Id="rId8" Type="http://schemas.openxmlformats.org/officeDocument/2006/relationships/hyperlink" Target="https://elevatepackaging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3">
            <a:alphaModFix/>
          </a:blip>
          <a:srcRect b="0" l="0" r="11809" t="0"/>
          <a:stretch/>
        </p:blipFill>
        <p:spPr>
          <a:xfrm>
            <a:off x="0" y="0"/>
            <a:ext cx="12208933" cy="692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90" y="117180"/>
            <a:ext cx="7373127" cy="253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 di formazione: moduli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Eco-design e nuovi processi di produzione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Nuovi materiali e materiali bio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 dei cittadini e dei consumatori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e valorizzazione dei residui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6325091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6">
            <a:alphaModFix/>
          </a:blip>
          <a:srcRect b="0" l="0" r="24555" t="0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"/>
          <p:cNvSpPr txBox="1"/>
          <p:nvPr/>
        </p:nvSpPr>
        <p:spPr>
          <a:xfrm>
            <a:off x="3909709" y="1565582"/>
            <a:ext cx="3287504" cy="923330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Progetta imballaggi compostabili quando il prodotto non può essere separato dall'imballaggio</a:t>
            </a:r>
            <a:endParaRPr/>
          </a:p>
        </p:txBody>
      </p:sp>
      <p:pic>
        <p:nvPicPr>
          <p:cNvPr id="293" name="Google Shape;29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7610" y="987495"/>
            <a:ext cx="29241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Compostable Cosmetic Packaging" id="294" name="Google Shape;294;p10"/>
          <p:cNvPicPr preferRelativeResize="0"/>
          <p:nvPr/>
        </p:nvPicPr>
        <p:blipFill rotWithShape="1">
          <a:blip r:embed="rId8">
            <a:alphaModFix/>
          </a:blip>
          <a:srcRect b="0" l="23022" r="11137" t="3566"/>
          <a:stretch/>
        </p:blipFill>
        <p:spPr>
          <a:xfrm>
            <a:off x="2903632" y="3670553"/>
            <a:ext cx="2353733" cy="227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01093" y="2862593"/>
            <a:ext cx="2929467" cy="292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"/>
          <p:cNvPicPr preferRelativeResize="0"/>
          <p:nvPr/>
        </p:nvPicPr>
        <p:blipFill rotWithShape="1">
          <a:blip r:embed="rId10">
            <a:alphaModFix/>
          </a:blip>
          <a:srcRect b="2113" l="0" r="0" t="4662"/>
          <a:stretch/>
        </p:blipFill>
        <p:spPr>
          <a:xfrm>
            <a:off x="9177960" y="2816110"/>
            <a:ext cx="2521024" cy="261658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"/>
          <p:cNvSpPr/>
          <p:nvPr/>
        </p:nvSpPr>
        <p:spPr>
          <a:xfrm>
            <a:off x="6596393" y="5945411"/>
            <a:ext cx="184576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https://www.pb.pl/gazele/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plastics.gl/resources/image/automatedpics/294/ExhibIt_BASF_Cofee_BU2_web.jpg" id="298" name="Google Shape;298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2086" y="940213"/>
            <a:ext cx="3112558" cy="224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0"/>
          <p:cNvSpPr/>
          <p:nvPr/>
        </p:nvSpPr>
        <p:spPr>
          <a:xfrm>
            <a:off x="622205" y="3255061"/>
            <a:ext cx="328750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https://www.plastics.gl/packaging/compostable-coffee-capsule/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743691" y="6082297"/>
            <a:ext cx="38527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https://packagingeurope.com/scientists-develop-biodegradable-tub-for-beauty-market/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8872138" y="5661917"/>
            <a:ext cx="3132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https://www.biopacktech.com/Compostable-Biodegradable-Coffee-Bag-pl3794675.html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 txBox="1"/>
          <p:nvPr/>
        </p:nvSpPr>
        <p:spPr>
          <a:xfrm>
            <a:off x="3627297" y="351648"/>
            <a:ext cx="5645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ESEMPI DI IMBALLAGGI COMPOSTABILI IN MERCATO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7176" y="4233761"/>
            <a:ext cx="3799065" cy="2152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ostable bags, biodegradable bags, eco friendly packaging Manufacturer &amp;amp;  Supplier - Biopacktech Co.,Ltd" id="312" name="Google Shape;31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4582" y="1858759"/>
            <a:ext cx="5278574" cy="3519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ballaggio compostabile: quando un&amp;#39;azienda decide di innovare verso" id="313" name="Google Shape;31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71437" y="1035535"/>
            <a:ext cx="2830545" cy="292171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1"/>
          <p:cNvSpPr txBox="1"/>
          <p:nvPr/>
        </p:nvSpPr>
        <p:spPr>
          <a:xfrm>
            <a:off x="2751153" y="3956750"/>
            <a:ext cx="96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Pacchetto DSP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7578542" y="5455541"/>
            <a:ext cx="199445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https://www.biopacktech.com/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3627297" y="351648"/>
            <a:ext cx="5645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ESEMPI DI IMBALLAGGI COMPOSTABILI IN MERCATO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2"/>
          <p:cNvPicPr preferRelativeResize="0"/>
          <p:nvPr/>
        </p:nvPicPr>
        <p:blipFill rotWithShape="1">
          <a:blip r:embed="rId7">
            <a:alphaModFix/>
          </a:blip>
          <a:srcRect b="3316" l="0" r="25138" t="0"/>
          <a:stretch/>
        </p:blipFill>
        <p:spPr>
          <a:xfrm>
            <a:off x="1465924" y="1178410"/>
            <a:ext cx="5708646" cy="403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"/>
          <p:cNvPicPr preferRelativeResize="0"/>
          <p:nvPr/>
        </p:nvPicPr>
        <p:blipFill rotWithShape="1">
          <a:blip r:embed="rId8">
            <a:alphaModFix/>
          </a:blip>
          <a:srcRect b="0" l="12251" r="5911" t="0"/>
          <a:stretch/>
        </p:blipFill>
        <p:spPr>
          <a:xfrm>
            <a:off x="7392642" y="2073679"/>
            <a:ext cx="4148667" cy="364063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2"/>
          <p:cNvSpPr/>
          <p:nvPr/>
        </p:nvSpPr>
        <p:spPr>
          <a:xfrm>
            <a:off x="2350717" y="5293316"/>
            <a:ext cx="32885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https://www.iuvcompany.com/en/#uovo di colombo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3627297" y="351648"/>
            <a:ext cx="5645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ESEMPI DI IMBALLAGGI COMPOSTABILI IN MERCATO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4" name="Google Shape;334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35" name="Google Shape;335;p13"/>
          <p:cNvPicPr preferRelativeResize="0"/>
          <p:nvPr/>
        </p:nvPicPr>
        <p:blipFill rotWithShape="1">
          <a:blip r:embed="rId3">
            <a:alphaModFix/>
          </a:blip>
          <a:srcRect b="0" l="0" r="11809" t="0"/>
          <a:stretch/>
        </p:blipFill>
        <p:spPr>
          <a:xfrm>
            <a:off x="0" y="0"/>
            <a:ext cx="12208933" cy="6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590" y="117181"/>
            <a:ext cx="7020518" cy="2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6343" y="6329589"/>
            <a:ext cx="7552267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/>
          <p:cNvPicPr preferRelativeResize="0"/>
          <p:nvPr/>
        </p:nvPicPr>
        <p:blipFill rotWithShape="1">
          <a:blip r:embed="rId6">
            <a:alphaModFix/>
          </a:blip>
          <a:srcRect b="0" l="0" r="24555" t="0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13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340" name="Google Shape;34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3"/>
            <p:cNvPicPr preferRelativeResize="0"/>
            <p:nvPr/>
          </p:nvPicPr>
          <p:blipFill rotWithShape="1">
            <a:blip r:embed="rId9">
              <a:alphaModFix/>
            </a:blip>
            <a:srcRect b="26917" l="12506" r="12654" t="27690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8" name="Google Shape;348;p13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Copyright: CC BY-NC-SA 4.0:</a:t>
            </a: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https://creativecommons.org/licenses/by-nc-sa/4.0/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questa licenza, sei libero di condividere la copia e ridistribuire il materiale in qualsiasi mezzo o formato. Puoi anche adattare remix, trasformare e costruire sul materiale.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Tuttaviasolo alle seguenti condizioni: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Attribuzione —</a:t>
            </a: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necessario fornire un credito appropriato, fornire un collegamento alla licenza e indicare se sono state apportate modifiche. Puoi farlo in qualsiasi modo ragionevole, ma non in alcun modo che suggerisca illicenziante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approvatu o il tuo uso.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commerciale</a:t>
            </a: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non puoi utilizzare il materiale per scopi commerciali.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Condividere allo stesso modo—</a:t>
            </a: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remixi, trasformi o costruisci il materiale, devi distribuire i tuoi contributi con la stessa licenza dell'originale.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Nessuna restrizione aggiuntiva —</a:t>
            </a: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puoi applicare termini legali o misure tecnologiche che limitino legalmente gli altri a fare qualsiasi cosa consentita dalla licenza.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910250" y="5758493"/>
            <a:ext cx="1181663" cy="41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/>
          <p:nvPr/>
        </p:nvSpPr>
        <p:spPr>
          <a:xfrm>
            <a:off x="601186" y="1085230"/>
            <a:ext cx="37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MODULO2: ECODESIGN</a:t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702761" y="1904517"/>
            <a:ext cx="8437470" cy="50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SOMMARIO</a:t>
            </a: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959096" y="2706876"/>
            <a:ext cx="9479376" cy="2068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W4.1.1 Ecodesign del materiale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W4.1.1.1 L’importanza della fonte dei materiali</a:t>
            </a:r>
            <a:endParaRPr b="0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W4.1.1.2 Massimizzare la vita materiale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W4.1.1.3 Ridurre la complessità del materiale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W4.1.1.4 </a:t>
            </a:r>
            <a:r>
              <a:rPr b="0" i="1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Biomateriali nell'approccio eco-design: design per la compostabilità</a:t>
            </a:r>
            <a:endParaRPr b="0" i="0" sz="20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"/>
          <p:cNvSpPr/>
          <p:nvPr/>
        </p:nvSpPr>
        <p:spPr>
          <a:xfrm>
            <a:off x="778102" y="1710159"/>
            <a:ext cx="837436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problema "plastica" non si risolve "semplicemente" decidendo "non usiamo più plastica" ma piuttosto con 3 linee di comportamento: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7" lvl="0" marL="539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7" lvl="0" marL="539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del riciclo di plastica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7" lvl="0" marL="539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«Inventare» plastiche ecosostenibili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ckaging ecologico: l&amp;#39;attenzione dell&amp;#39;industria per l&amp;#39;ambiente «  ilTamTam.it il giornale online dell&amp;#39;umbria" id="186" name="Google Shape;18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5296" y="2838680"/>
            <a:ext cx="4471714" cy="293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6067" y="1112928"/>
            <a:ext cx="8477483" cy="545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724066" y="4491593"/>
            <a:ext cx="10544825" cy="1754326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velocità e il livello di biodegradazione dipendono fortemente dall'ambiente in cui il materiale viene posto:</a:t>
            </a:r>
            <a:endParaRPr/>
          </a:p>
          <a:p>
            <a:pPr indent="-714375" lvl="0" marL="3409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Contenuto di umidità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4375" lvl="0" marL="3409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Presenza di ossigeno</a:t>
            </a:r>
            <a:endParaRPr/>
          </a:p>
          <a:p>
            <a:pPr indent="-714375" lvl="0" marL="3409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</a:t>
            </a:r>
            <a:endParaRPr/>
          </a:p>
          <a:p>
            <a:pPr indent="-714375" lvl="0" marL="3409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Concentrazione di microrganismi</a:t>
            </a:r>
            <a:endParaRPr/>
          </a:p>
          <a:p>
            <a:pPr indent="-714375" lvl="0" marL="3409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Concentrazione di sali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5"/>
          <p:cNvGrpSpPr/>
          <p:nvPr/>
        </p:nvGrpSpPr>
        <p:grpSpPr>
          <a:xfrm>
            <a:off x="2939122" y="478176"/>
            <a:ext cx="8232804" cy="3771282"/>
            <a:chOff x="2076" y="43348"/>
            <a:chExt cx="8232804" cy="3771282"/>
          </a:xfrm>
        </p:grpSpPr>
        <p:sp>
          <p:nvSpPr>
            <p:cNvPr id="206" name="Google Shape;206;p5"/>
            <p:cNvSpPr/>
            <p:nvPr/>
          </p:nvSpPr>
          <p:spPr>
            <a:xfrm rot="5400000">
              <a:off x="369687" y="1137588"/>
              <a:ext cx="987117" cy="1123798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FC8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076" y="43348"/>
              <a:ext cx="1873894" cy="1163154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58867" y="100139"/>
              <a:ext cx="1760312" cy="1049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Livello di biodegradazione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860893" y="168495"/>
              <a:ext cx="4736210" cy="94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1860893" y="168495"/>
              <a:ext cx="4736210" cy="94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E’ independente dalla forma e dalla dimensione del materiale sottoposto a test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5400000">
              <a:off x="1991499" y="2617186"/>
              <a:ext cx="987117" cy="1123798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E9EF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511004" y="1329121"/>
              <a:ext cx="1661725" cy="1163154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1567795" y="1385912"/>
              <a:ext cx="1548143" cy="1049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Velocità di degradazione</a:t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232860" y="1465004"/>
              <a:ext cx="4286775" cy="94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3232860" y="1465004"/>
              <a:ext cx="4286775" cy="94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Depende dalla forma e dimensione</a:t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060993" y="2651476"/>
              <a:ext cx="1661725" cy="1163154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3117784" y="2708267"/>
              <a:ext cx="1548143" cy="1049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Velocità di biodegradzione</a:t>
              </a:r>
              <a:endPara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58565" y="2755083"/>
              <a:ext cx="3376315" cy="94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4858565" y="2755083"/>
              <a:ext cx="3376315" cy="940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E’ funzione della superficie totale a disposizione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46759" y="1199987"/>
            <a:ext cx="8300251" cy="529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 txBox="1"/>
          <p:nvPr/>
        </p:nvSpPr>
        <p:spPr>
          <a:xfrm>
            <a:off x="3152357" y="421907"/>
            <a:ext cx="30608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VALUTAZIONE DELLA COMPOSTABILITÀ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 rot="-1662893">
            <a:off x="469557" y="1194233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 EN 13432</a:t>
            </a: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5251269" y="3274423"/>
            <a:ext cx="2211977" cy="1149531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8787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Compostabilità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3030582" y="2026362"/>
            <a:ext cx="2937727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Caratteristiche chimiche    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6947799" y="2103841"/>
            <a:ext cx="221361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Biodegradazione     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3283194" y="5194426"/>
            <a:ext cx="2799164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Tossicità per l’ambiente  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7081169" y="5194426"/>
            <a:ext cx="2080249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Disintegrazione  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563034" y="1043618"/>
            <a:ext cx="420793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produttore è responsabile dei suoi prodotti finali e di come il riciclo viene comunicato agli utenti finali.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compostabilità il la prima dichiarazione sempre specifico dell'applicazione.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5" name="Google Shape;245;p7"/>
          <p:cNvGrpSpPr/>
          <p:nvPr/>
        </p:nvGrpSpPr>
        <p:grpSpPr>
          <a:xfrm>
            <a:off x="5421124" y="1046076"/>
            <a:ext cx="5413750" cy="5413750"/>
            <a:chOff x="1357124" y="2458"/>
            <a:chExt cx="5413750" cy="5413750"/>
          </a:xfrm>
        </p:grpSpPr>
        <p:sp>
          <p:nvSpPr>
            <p:cNvPr id="246" name="Google Shape;246;p7"/>
            <p:cNvSpPr/>
            <p:nvPr/>
          </p:nvSpPr>
          <p:spPr>
            <a:xfrm>
              <a:off x="1980380" y="625714"/>
              <a:ext cx="4167238" cy="4167238"/>
            </a:xfrm>
            <a:prstGeom prst="blockArc">
              <a:avLst>
                <a:gd fmla="val 10800000" name="adj1"/>
                <a:gd fmla="val 16200000" name="adj2"/>
                <a:gd fmla="val 4642" name="adj3"/>
              </a:avLst>
            </a:prstGeom>
            <a:solidFill>
              <a:srgbClr val="6FA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980380" y="625714"/>
              <a:ext cx="4167238" cy="4167238"/>
            </a:xfrm>
            <a:prstGeom prst="blockArc">
              <a:avLst>
                <a:gd fmla="val 5400000" name="adj1"/>
                <a:gd fmla="val 10800000" name="adj2"/>
                <a:gd fmla="val 4642" name="adj3"/>
              </a:avLst>
            </a:prstGeom>
            <a:solidFill>
              <a:srgbClr val="45B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980380" y="625714"/>
              <a:ext cx="4167238" cy="4167238"/>
            </a:xfrm>
            <a:prstGeom prst="blockArc">
              <a:avLst>
                <a:gd fmla="val 0" name="adj1"/>
                <a:gd fmla="val 5400000" name="adj2"/>
                <a:gd fmla="val 4642" name="adj3"/>
              </a:avLst>
            </a:prstGeom>
            <a:solidFill>
              <a:srgbClr val="43BC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980380" y="625714"/>
              <a:ext cx="4167238" cy="4167238"/>
            </a:xfrm>
            <a:prstGeom prst="blockArc">
              <a:avLst>
                <a:gd fmla="val 16200000" name="adj1"/>
                <a:gd fmla="val 0" name="adj2"/>
                <a:gd fmla="val 4642" name="adj3"/>
              </a:avLst>
            </a:pr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3104554" y="1749888"/>
              <a:ext cx="1918890" cy="1918890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3385569" y="2030903"/>
              <a:ext cx="1356860" cy="1356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Materiale</a:t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3392388" y="2458"/>
              <a:ext cx="1343223" cy="1343223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589098" y="199168"/>
              <a:ext cx="949803" cy="9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Colore stampato</a:t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5427651" y="2037721"/>
              <a:ext cx="1343223" cy="1343223"/>
            </a:xfrm>
            <a:prstGeom prst="ellipse">
              <a:avLst/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624361" y="2234431"/>
              <a:ext cx="949803" cy="9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Adesivi</a:t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392388" y="4072985"/>
              <a:ext cx="1343223" cy="1343223"/>
            </a:xfrm>
            <a:prstGeom prst="ellipse">
              <a:avLst/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3589098" y="4269695"/>
              <a:ext cx="949803" cy="9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Altri particolari</a:t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357124" y="2037721"/>
              <a:ext cx="1343223" cy="1343223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1553834" y="2234431"/>
              <a:ext cx="949803" cy="94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Etichetta</a:t>
              </a:r>
              <a:endParaRPr/>
            </a:p>
          </p:txBody>
        </p:sp>
      </p:grpSp>
      <p:sp>
        <p:nvSpPr>
          <p:cNvPr id="260" name="Google Shape;260;p7"/>
          <p:cNvSpPr/>
          <p:nvPr/>
        </p:nvSpPr>
        <p:spPr>
          <a:xfrm>
            <a:off x="1837267" y="3604321"/>
            <a:ext cx="2342847" cy="1590190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Anche il contenuto nell’imballaggio gioca un ruolo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ostable Packaging" id="269" name="Google Shape;26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52719" y="1322633"/>
            <a:ext cx="7586135" cy="474133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/>
          <p:nvPr/>
        </p:nvSpPr>
        <p:spPr>
          <a:xfrm>
            <a:off x="3381524" y="6148586"/>
            <a:ext cx="30683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https://elevatepackaging.com/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3627297" y="351648"/>
            <a:ext cx="5645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ESEMPI DI IMBALLAGGI COMPOSTABILI IN MERCATO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4" y="148676"/>
            <a:ext cx="2279705" cy="7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0340" y="148676"/>
            <a:ext cx="1849139" cy="57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7010" y="791239"/>
            <a:ext cx="1375798" cy="77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8472" y="6222410"/>
            <a:ext cx="1621007" cy="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9"/>
          <p:cNvPicPr preferRelativeResize="0"/>
          <p:nvPr/>
        </p:nvPicPr>
        <p:blipFill rotWithShape="1">
          <a:blip r:embed="rId7">
            <a:alphaModFix/>
          </a:blip>
          <a:srcRect b="10818" l="3812" r="55369" t="37158"/>
          <a:stretch/>
        </p:blipFill>
        <p:spPr>
          <a:xfrm>
            <a:off x="2603863" y="955576"/>
            <a:ext cx="7305677" cy="523720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9"/>
          <p:cNvSpPr/>
          <p:nvPr/>
        </p:nvSpPr>
        <p:spPr>
          <a:xfrm>
            <a:off x="2743200" y="6192778"/>
            <a:ext cx="74671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Modulo: “Prossima generazione di biopolimeri: funzionalità avanzate a migliorata sostenibilità»PJ Halley e John R. Dorgan, , Guest Editors MRS Bulletin ·settembre2011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3627297" y="351648"/>
            <a:ext cx="5645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ESEMPI DI IMBALLAGGI COMPOSTABILI IN MERCATO</a:t>
            </a:r>
            <a:endParaRPr/>
          </a:p>
        </p:txBody>
      </p:sp>
      <p:sp>
        <p:nvSpPr>
          <p:cNvPr id="283" name="Google Shape;283;p9"/>
          <p:cNvSpPr txBox="1"/>
          <p:nvPr/>
        </p:nvSpPr>
        <p:spPr>
          <a:xfrm>
            <a:off x="2707957" y="5127185"/>
            <a:ext cx="7097487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scienze complementari e le tecnologie innovative stanno convergendo per avere un impatto su come le materie plastiche sono realizzate. L’uso ecologicamente responsabile delle risorse rinnovabili sostenute dalla biotecnologia industriale e dall’ottimizzazione delle proprietà con l’uso della nanotecnologia può creare una nuovo approccio alla plastica sostenibile nel sistema manifatturiero industriale.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2021-03-03T15:15:32Z</dcterms:created>
  <dc:creator>Susana Remotti</dc:creator>
</cp:coreProperties>
</file>