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  <p:sldMasterId id="214748366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y="6858000" cx="12192000"/>
  <p:notesSz cx="6858000" cy="9144000"/>
  <p:embeddedFontLst>
    <p:embeddedFont>
      <p:font typeface="Helvetica Neue"/>
      <p:regular r:id="rId19"/>
      <p:bold r:id="rId20"/>
      <p:italic r:id="rId21"/>
      <p:boldItalic r:id="rId2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23" roundtripDataSignature="AMtx7mhL+/R9i7skxdk3JXLJ03shsJY+b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HelveticaNeue-bold.fntdata"/><Relationship Id="rId11" Type="http://schemas.openxmlformats.org/officeDocument/2006/relationships/slide" Target="slides/slide6.xml"/><Relationship Id="rId22" Type="http://schemas.openxmlformats.org/officeDocument/2006/relationships/font" Target="fonts/HelveticaNeue-boldItalic.fntdata"/><Relationship Id="rId10" Type="http://schemas.openxmlformats.org/officeDocument/2006/relationships/slide" Target="slides/slide5.xml"/><Relationship Id="rId21" Type="http://schemas.openxmlformats.org/officeDocument/2006/relationships/font" Target="fonts/HelveticaNeue-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23" Type="http://customschemas.google.com/relationships/presentationmetadata" Target="metadata"/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font" Target="fonts/HelveticaNeue-regular.fntdata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6" name="Google Shape;286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5" name="Google Shape;305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9" name="Google Shape;319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1" name="Google Shape;331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" name="Google Shape;198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" name="Google Shape;222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" name="Google Shape;238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3" name="Google Shape;263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4" name="Google Shape;274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titolo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5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5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testo verticale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4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testo verticale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5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5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titolo" type="title">
  <p:cSld name="TITLE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7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27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89" name="Google Shape;89;p2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2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2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contenuto" type="obj">
  <p:cSld name="OBJECT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28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" name="Google Shape;95;p2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2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" name="Google Shape;97;p2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testazione sezione" type="secHead">
  <p:cSld name="SECTION_HEADER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9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9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01" name="Google Shape;101;p2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p2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e contenuti" type="twoObj">
  <p:cSld name="TWO_OBJECTS"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30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" name="Google Shape;107;p30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" name="Google Shape;108;p3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p3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3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fronto" type="twoTxTwoObj">
  <p:cSld name="TWO_OBJECTS_WITH_TEXT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31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31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14" name="Google Shape;114;p31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5" name="Google Shape;115;p31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16" name="Google Shape;116;p31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" name="Google Shape;117;p3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" name="Google Shape;118;p3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3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titolo" type="titleOnly">
  <p:cSld name="TITLE_ONLY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3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" name="Google Shape;122;p3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3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" name="Google Shape;124;p3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uota" type="blank">
  <p:cSld name="BLANK"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3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" name="Google Shape;127;p3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" name="Google Shape;128;p3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to con didascalia" type="objTx">
  <p:cSld name="OBJECT_WITH_CAPTION_TEXT"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34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p34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32" name="Google Shape;132;p34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33" name="Google Shape;133;p3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4" name="Google Shape;134;p3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" name="Google Shape;135;p3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contenuto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magine con didascalia" type="picTx">
  <p:cSld name="PICTURE_WITH_CAPTION_TEXT"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35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" name="Google Shape;138;p35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39" name="Google Shape;139;p35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40" name="Google Shape;140;p3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" name="Google Shape;141;p3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" name="Google Shape;142;p3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testo verticale" type="vertTx">
  <p:cSld name="VERTICAL_TEXT"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3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5" name="Google Shape;145;p36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6" name="Google Shape;146;p3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7" name="Google Shape;147;p3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8" name="Google Shape;148;p3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testo verticale" type="vertTitleAndTx">
  <p:cSld name="VERTICAL_TITLE_AND_VERTICAL_TEXT"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37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1" name="Google Shape;151;p37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2" name="Google Shape;152;p3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3" name="Google Shape;153;p3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4" name="Google Shape;154;p3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testazione sezione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7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7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e contenuti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8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18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fronto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9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9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19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19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19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titolo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uota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to con didascalia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2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2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22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magine con didascalia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3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3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3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2" name="Google Shape;82;p2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3" name="Google Shape;83;p2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4" name="Google Shape;84;p2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5" name="Google Shape;85;p2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jpg"/><Relationship Id="rId4" Type="http://schemas.openxmlformats.org/officeDocument/2006/relationships/image" Target="../media/image1.png"/><Relationship Id="rId5" Type="http://schemas.openxmlformats.org/officeDocument/2006/relationships/image" Target="../media/image11.jpg"/><Relationship Id="rId6" Type="http://schemas.openxmlformats.org/officeDocument/2006/relationships/image" Target="../media/image6.jpg"/></Relationships>
</file>

<file path=ppt/slides/_rels/slide10.xml.rels><?xml version="1.0" encoding="UTF-8" standalone="yes"?><Relationships xmlns="http://schemas.openxmlformats.org/package/2006/relationships"><Relationship Id="rId11" Type="http://schemas.openxmlformats.org/officeDocument/2006/relationships/hyperlink" Target="https://www.pb.pl/gazele/" TargetMode="External"/><Relationship Id="rId10" Type="http://schemas.openxmlformats.org/officeDocument/2006/relationships/image" Target="../media/image21.png"/><Relationship Id="rId13" Type="http://schemas.openxmlformats.org/officeDocument/2006/relationships/hyperlink" Target="https://www.plastics.gl/packaging/compostable-coffee-capsules/" TargetMode="External"/><Relationship Id="rId12" Type="http://schemas.openxmlformats.org/officeDocument/2006/relationships/image" Target="../media/image31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jpg"/><Relationship Id="rId4" Type="http://schemas.openxmlformats.org/officeDocument/2006/relationships/image" Target="../media/image10.png"/><Relationship Id="rId9" Type="http://schemas.openxmlformats.org/officeDocument/2006/relationships/image" Target="../media/image27.png"/><Relationship Id="rId15" Type="http://schemas.openxmlformats.org/officeDocument/2006/relationships/hyperlink" Target="https://www.biopacktech.com/Compostable-Biodegradable-Coffee-Bag-pl3794675.html" TargetMode="External"/><Relationship Id="rId14" Type="http://schemas.openxmlformats.org/officeDocument/2006/relationships/hyperlink" Target="https://packagingeurope.com/scientists-develop-biodegradable-tub-for-beauty-market/" TargetMode="External"/><Relationship Id="rId5" Type="http://schemas.openxmlformats.org/officeDocument/2006/relationships/image" Target="../media/image4.png"/><Relationship Id="rId6" Type="http://schemas.openxmlformats.org/officeDocument/2006/relationships/image" Target="../media/image13.png"/><Relationship Id="rId7" Type="http://schemas.openxmlformats.org/officeDocument/2006/relationships/image" Target="../media/image24.png"/><Relationship Id="rId8" Type="http://schemas.openxmlformats.org/officeDocument/2006/relationships/image" Target="../media/image20.jpg"/></Relationships>
</file>

<file path=ppt/slides/_rels/slide11.xml.rels><?xml version="1.0" encoding="UTF-8" standalone="yes"?><Relationships xmlns="http://schemas.openxmlformats.org/package/2006/relationships"><Relationship Id="rId11" Type="http://schemas.openxmlformats.org/officeDocument/2006/relationships/hyperlink" Target="https://www.biopacktech.com/" TargetMode="External"/><Relationship Id="rId10" Type="http://schemas.openxmlformats.org/officeDocument/2006/relationships/hyperlink" Target="https://www.sdrpack.com/ita/news/novit%C3%A0/imballaggio-compostabile-quando-un%E2%80%99azienda-decide-di-innovare-verso-la-sostenibilit%C3%A0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jpg"/><Relationship Id="rId4" Type="http://schemas.openxmlformats.org/officeDocument/2006/relationships/image" Target="../media/image10.png"/><Relationship Id="rId9" Type="http://schemas.openxmlformats.org/officeDocument/2006/relationships/image" Target="../media/image29.jpg"/><Relationship Id="rId5" Type="http://schemas.openxmlformats.org/officeDocument/2006/relationships/image" Target="../media/image4.png"/><Relationship Id="rId6" Type="http://schemas.openxmlformats.org/officeDocument/2006/relationships/image" Target="../media/image13.png"/><Relationship Id="rId7" Type="http://schemas.openxmlformats.org/officeDocument/2006/relationships/image" Target="../media/image30.png"/><Relationship Id="rId8" Type="http://schemas.openxmlformats.org/officeDocument/2006/relationships/image" Target="../media/image25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.jpg"/><Relationship Id="rId4" Type="http://schemas.openxmlformats.org/officeDocument/2006/relationships/image" Target="../media/image10.png"/><Relationship Id="rId9" Type="http://schemas.openxmlformats.org/officeDocument/2006/relationships/hyperlink" Target="https://www.iuvcompany.com/en/#columbus'egg" TargetMode="External"/><Relationship Id="rId5" Type="http://schemas.openxmlformats.org/officeDocument/2006/relationships/image" Target="../media/image4.png"/><Relationship Id="rId6" Type="http://schemas.openxmlformats.org/officeDocument/2006/relationships/image" Target="../media/image13.png"/><Relationship Id="rId7" Type="http://schemas.openxmlformats.org/officeDocument/2006/relationships/image" Target="../media/image17.png"/><Relationship Id="rId8" Type="http://schemas.openxmlformats.org/officeDocument/2006/relationships/image" Target="../media/image22.png"/></Relationships>
</file>

<file path=ppt/slides/_rels/slide13.xml.rels><?xml version="1.0" encoding="UTF-8" standalone="yes"?><Relationships xmlns="http://schemas.openxmlformats.org/package/2006/relationships"><Relationship Id="rId11" Type="http://schemas.openxmlformats.org/officeDocument/2006/relationships/image" Target="../media/image40.png"/><Relationship Id="rId10" Type="http://schemas.openxmlformats.org/officeDocument/2006/relationships/image" Target="../media/image33.png"/><Relationship Id="rId13" Type="http://schemas.openxmlformats.org/officeDocument/2006/relationships/image" Target="../media/image39.png"/><Relationship Id="rId12" Type="http://schemas.openxmlformats.org/officeDocument/2006/relationships/image" Target="../media/image37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9.jpg"/><Relationship Id="rId4" Type="http://schemas.openxmlformats.org/officeDocument/2006/relationships/image" Target="../media/image32.png"/><Relationship Id="rId9" Type="http://schemas.openxmlformats.org/officeDocument/2006/relationships/image" Target="../media/image28.png"/><Relationship Id="rId15" Type="http://schemas.openxmlformats.org/officeDocument/2006/relationships/hyperlink" Target="https://creativecommons.org/licenses/by-nc-sa/4.0/" TargetMode="External"/><Relationship Id="rId14" Type="http://schemas.openxmlformats.org/officeDocument/2006/relationships/image" Target="../media/image36.png"/><Relationship Id="rId16" Type="http://schemas.openxmlformats.org/officeDocument/2006/relationships/image" Target="../media/image38.png"/><Relationship Id="rId5" Type="http://schemas.openxmlformats.org/officeDocument/2006/relationships/image" Target="../media/image11.jpg"/><Relationship Id="rId6" Type="http://schemas.openxmlformats.org/officeDocument/2006/relationships/image" Target="../media/image6.jpg"/><Relationship Id="rId7" Type="http://schemas.openxmlformats.org/officeDocument/2006/relationships/image" Target="../media/image34.jpg"/><Relationship Id="rId8" Type="http://schemas.openxmlformats.org/officeDocument/2006/relationships/image" Target="../media/image3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3.png"/><Relationship Id="rId4" Type="http://schemas.openxmlformats.org/officeDocument/2006/relationships/image" Target="../media/image3.jpg"/><Relationship Id="rId5" Type="http://schemas.openxmlformats.org/officeDocument/2006/relationships/image" Target="../media/image10.png"/><Relationship Id="rId6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g"/><Relationship Id="rId4" Type="http://schemas.openxmlformats.org/officeDocument/2006/relationships/image" Target="../media/image10.png"/><Relationship Id="rId5" Type="http://schemas.openxmlformats.org/officeDocument/2006/relationships/image" Target="../media/image4.png"/><Relationship Id="rId6" Type="http://schemas.openxmlformats.org/officeDocument/2006/relationships/image" Target="../media/image13.png"/><Relationship Id="rId7" Type="http://schemas.openxmlformats.org/officeDocument/2006/relationships/image" Target="../media/image14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jpg"/><Relationship Id="rId4" Type="http://schemas.openxmlformats.org/officeDocument/2006/relationships/image" Target="../media/image10.png"/><Relationship Id="rId5" Type="http://schemas.openxmlformats.org/officeDocument/2006/relationships/image" Target="../media/image4.png"/><Relationship Id="rId6" Type="http://schemas.openxmlformats.org/officeDocument/2006/relationships/image" Target="../media/image13.png"/><Relationship Id="rId7" Type="http://schemas.openxmlformats.org/officeDocument/2006/relationships/image" Target="../media/image1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jpg"/><Relationship Id="rId4" Type="http://schemas.openxmlformats.org/officeDocument/2006/relationships/image" Target="../media/image10.png"/><Relationship Id="rId5" Type="http://schemas.openxmlformats.org/officeDocument/2006/relationships/image" Target="../media/image4.png"/><Relationship Id="rId6" Type="http://schemas.openxmlformats.org/officeDocument/2006/relationships/image" Target="../media/image1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jpg"/><Relationship Id="rId4" Type="http://schemas.openxmlformats.org/officeDocument/2006/relationships/image" Target="../media/image10.png"/><Relationship Id="rId5" Type="http://schemas.openxmlformats.org/officeDocument/2006/relationships/image" Target="../media/image4.png"/><Relationship Id="rId6" Type="http://schemas.openxmlformats.org/officeDocument/2006/relationships/image" Target="../media/image13.png"/><Relationship Id="rId7" Type="http://schemas.openxmlformats.org/officeDocument/2006/relationships/image" Target="../media/image1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jpg"/><Relationship Id="rId4" Type="http://schemas.openxmlformats.org/officeDocument/2006/relationships/image" Target="../media/image10.png"/><Relationship Id="rId5" Type="http://schemas.openxmlformats.org/officeDocument/2006/relationships/image" Target="../media/image4.png"/><Relationship Id="rId6" Type="http://schemas.openxmlformats.org/officeDocument/2006/relationships/image" Target="../media/image1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jpg"/><Relationship Id="rId4" Type="http://schemas.openxmlformats.org/officeDocument/2006/relationships/image" Target="../media/image10.png"/><Relationship Id="rId5" Type="http://schemas.openxmlformats.org/officeDocument/2006/relationships/image" Target="../media/image4.png"/><Relationship Id="rId6" Type="http://schemas.openxmlformats.org/officeDocument/2006/relationships/image" Target="../media/image13.png"/><Relationship Id="rId7" Type="http://schemas.openxmlformats.org/officeDocument/2006/relationships/image" Target="../media/image19.jpg"/><Relationship Id="rId8" Type="http://schemas.openxmlformats.org/officeDocument/2006/relationships/hyperlink" Target="https://elevatepackaging.com/" TargetMode="Externa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jpg"/><Relationship Id="rId4" Type="http://schemas.openxmlformats.org/officeDocument/2006/relationships/image" Target="../media/image10.png"/><Relationship Id="rId5" Type="http://schemas.openxmlformats.org/officeDocument/2006/relationships/image" Target="../media/image4.png"/><Relationship Id="rId6" Type="http://schemas.openxmlformats.org/officeDocument/2006/relationships/image" Target="../media/image13.png"/><Relationship Id="rId7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60" name="Google Shape;160;p1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pic>
        <p:nvPicPr>
          <p:cNvPr id="161" name="Google Shape;161;p1"/>
          <p:cNvPicPr preferRelativeResize="0"/>
          <p:nvPr/>
        </p:nvPicPr>
        <p:blipFill rotWithShape="1">
          <a:blip r:embed="rId3">
            <a:alphaModFix/>
          </a:blip>
          <a:srcRect b="0" l="0" r="11809" t="0"/>
          <a:stretch/>
        </p:blipFill>
        <p:spPr>
          <a:xfrm>
            <a:off x="0" y="0"/>
            <a:ext cx="12208933" cy="69219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68590" y="117180"/>
            <a:ext cx="7373127" cy="2538989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1"/>
          <p:cNvSpPr/>
          <p:nvPr/>
        </p:nvSpPr>
        <p:spPr>
          <a:xfrm>
            <a:off x="268590" y="3924031"/>
            <a:ext cx="8327377" cy="1938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Programma di formazione: moduli</a:t>
            </a:r>
            <a:endParaRPr/>
          </a:p>
          <a:p>
            <a:pPr indent="-285750" lvl="0" marL="28575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Eco-design e nuovi processi di produzione</a:t>
            </a:r>
            <a:endParaRPr b="1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Nuovi materiali e materiali bio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Coinvolgimento dei cittadini e dei consumatori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Gestione e valorizzazione dei residui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4" name="Google Shape;164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048000" y="6325091"/>
            <a:ext cx="7552267" cy="4285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1"/>
          <p:cNvPicPr preferRelativeResize="0"/>
          <p:nvPr/>
        </p:nvPicPr>
        <p:blipFill rotWithShape="1">
          <a:blip r:embed="rId6">
            <a:alphaModFix/>
          </a:blip>
          <a:srcRect b="0" l="0" r="24555" t="0"/>
          <a:stretch/>
        </p:blipFill>
        <p:spPr>
          <a:xfrm>
            <a:off x="268590" y="6104195"/>
            <a:ext cx="2510820" cy="6832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Google Shape;288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3014" y="148676"/>
            <a:ext cx="2279705" cy="720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89" name="Google Shape;289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210340" y="148676"/>
            <a:ext cx="1849139" cy="572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0" name="Google Shape;290;p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447010" y="791239"/>
            <a:ext cx="1375798" cy="774343"/>
          </a:xfrm>
          <a:prstGeom prst="rect">
            <a:avLst/>
          </a:prstGeom>
          <a:noFill/>
          <a:ln>
            <a:noFill/>
          </a:ln>
        </p:spPr>
      </p:pic>
      <p:pic>
        <p:nvPicPr>
          <p:cNvPr id="291" name="Google Shape;291;p1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438472" y="6222410"/>
            <a:ext cx="1621007" cy="440662"/>
          </a:xfrm>
          <a:prstGeom prst="rect">
            <a:avLst/>
          </a:prstGeom>
          <a:noFill/>
          <a:ln>
            <a:noFill/>
          </a:ln>
        </p:spPr>
      </p:pic>
      <p:sp>
        <p:nvSpPr>
          <p:cNvPr id="292" name="Google Shape;292;p10"/>
          <p:cNvSpPr txBox="1"/>
          <p:nvPr/>
        </p:nvSpPr>
        <p:spPr>
          <a:xfrm>
            <a:off x="3909709" y="1565582"/>
            <a:ext cx="3287504" cy="923330"/>
          </a:xfrm>
          <a:prstGeom prst="rect">
            <a:avLst/>
          </a:prstGeom>
          <a:gradFill>
            <a:gsLst>
              <a:gs pos="0">
                <a:srgbClr val="7FB75F"/>
              </a:gs>
              <a:gs pos="50000">
                <a:srgbClr val="6EB141"/>
              </a:gs>
              <a:gs pos="100000">
                <a:srgbClr val="5FA134"/>
              </a:gs>
            </a:gsLst>
            <a:lin ang="5400000" scaled="0"/>
          </a:gradFill>
          <a:ln>
            <a:noFill/>
          </a:ln>
          <a:effectLst>
            <a:outerShdw blurRad="57150" rotWithShape="0" algn="ctr" dir="5400000" dist="19050">
              <a:srgbClr val="000000">
                <a:alpha val="62745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Progetta imballaggi compostabili quando il prodotto non può essere separato dall'imballaggio</a:t>
            </a:r>
            <a:endParaRPr/>
          </a:p>
        </p:txBody>
      </p:sp>
      <p:pic>
        <p:nvPicPr>
          <p:cNvPr id="293" name="Google Shape;293;p1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627610" y="987495"/>
            <a:ext cx="2924175" cy="1562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New Compostable Cosmetic Packaging" id="294" name="Google Shape;294;p10"/>
          <p:cNvPicPr preferRelativeResize="0"/>
          <p:nvPr/>
        </p:nvPicPr>
        <p:blipFill rotWithShape="1">
          <a:blip r:embed="rId8">
            <a:alphaModFix/>
          </a:blip>
          <a:srcRect b="0" l="23022" r="11137" t="3566"/>
          <a:stretch/>
        </p:blipFill>
        <p:spPr>
          <a:xfrm>
            <a:off x="2903632" y="3670553"/>
            <a:ext cx="2353733" cy="227485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" name="Google Shape;295;p10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5601093" y="2862593"/>
            <a:ext cx="2929467" cy="29294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p10"/>
          <p:cNvPicPr preferRelativeResize="0"/>
          <p:nvPr/>
        </p:nvPicPr>
        <p:blipFill rotWithShape="1">
          <a:blip r:embed="rId10">
            <a:alphaModFix/>
          </a:blip>
          <a:srcRect b="2113" l="0" r="0" t="4662"/>
          <a:stretch/>
        </p:blipFill>
        <p:spPr>
          <a:xfrm>
            <a:off x="9177960" y="2816110"/>
            <a:ext cx="2521024" cy="2616583"/>
          </a:xfrm>
          <a:prstGeom prst="rect">
            <a:avLst/>
          </a:prstGeom>
          <a:noFill/>
          <a:ln>
            <a:noFill/>
          </a:ln>
        </p:spPr>
      </p:pic>
      <p:sp>
        <p:nvSpPr>
          <p:cNvPr id="297" name="Google Shape;297;p10"/>
          <p:cNvSpPr/>
          <p:nvPr/>
        </p:nvSpPr>
        <p:spPr>
          <a:xfrm>
            <a:off x="6596393" y="5945411"/>
            <a:ext cx="1845762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11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https://www.pb.pl/gazele/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https://www.plastics.gl/resources/image/automatedpics/294/ExhibIt_BASF_Cofee_BU2_web.jpg" id="298" name="Google Shape;298;p10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572086" y="940213"/>
            <a:ext cx="3112558" cy="2249074"/>
          </a:xfrm>
          <a:prstGeom prst="rect">
            <a:avLst/>
          </a:prstGeom>
          <a:noFill/>
          <a:ln>
            <a:noFill/>
          </a:ln>
        </p:spPr>
      </p:pic>
      <p:sp>
        <p:nvSpPr>
          <p:cNvPr id="299" name="Google Shape;299;p10"/>
          <p:cNvSpPr/>
          <p:nvPr/>
        </p:nvSpPr>
        <p:spPr>
          <a:xfrm>
            <a:off x="622205" y="3255061"/>
            <a:ext cx="3287504" cy="6001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1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https://www.plastics.gl/packaging/compostable-coffee-capsule/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0" name="Google Shape;300;p10"/>
          <p:cNvSpPr/>
          <p:nvPr/>
        </p:nvSpPr>
        <p:spPr>
          <a:xfrm>
            <a:off x="2743691" y="6082297"/>
            <a:ext cx="385270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1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https://packagingeurope.com/scientists-develop-biodegradable-tub-for-beauty-market/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1" name="Google Shape;301;p10"/>
          <p:cNvSpPr/>
          <p:nvPr/>
        </p:nvSpPr>
        <p:spPr>
          <a:xfrm>
            <a:off x="8872138" y="5661917"/>
            <a:ext cx="3132667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1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https://www.biopacktech.com/Compostable-Biodegradable-Coffee-Bag-pl3794675.html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2" name="Google Shape;302;p10"/>
          <p:cNvSpPr txBox="1"/>
          <p:nvPr/>
        </p:nvSpPr>
        <p:spPr>
          <a:xfrm>
            <a:off x="3627297" y="351648"/>
            <a:ext cx="564513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ESEMPI DI IMBALLAGGI COMPOSTABILI IN MERCATO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" name="Google Shape;307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3014" y="148676"/>
            <a:ext cx="2279705" cy="720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" name="Google Shape;308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210340" y="148676"/>
            <a:ext cx="1849139" cy="572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309" name="Google Shape;309;p1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447010" y="791239"/>
            <a:ext cx="1375798" cy="774343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p1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438472" y="6222410"/>
            <a:ext cx="1621007" cy="440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11" name="Google Shape;311;p1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187176" y="4233761"/>
            <a:ext cx="3799065" cy="215280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ompostable bags, biodegradable bags, eco friendly packaging Manufacturer &amp;amp;  Supplier - Biopacktech Co.,Ltd" id="312" name="Google Shape;312;p1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144582" y="1858759"/>
            <a:ext cx="5278574" cy="351904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ballaggio compostabile: quando un&amp;#39;azienda decide di innovare verso" id="313" name="Google Shape;313;p11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2671437" y="1035535"/>
            <a:ext cx="2830545" cy="2921719"/>
          </a:xfrm>
          <a:prstGeom prst="rect">
            <a:avLst/>
          </a:prstGeom>
          <a:noFill/>
          <a:ln>
            <a:noFill/>
          </a:ln>
        </p:spPr>
      </p:pic>
      <p:sp>
        <p:nvSpPr>
          <p:cNvPr id="314" name="Google Shape;314;p11"/>
          <p:cNvSpPr txBox="1"/>
          <p:nvPr/>
        </p:nvSpPr>
        <p:spPr>
          <a:xfrm>
            <a:off x="2751153" y="3956750"/>
            <a:ext cx="966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1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Pacchetto DSP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5" name="Google Shape;315;p11"/>
          <p:cNvSpPr/>
          <p:nvPr/>
        </p:nvSpPr>
        <p:spPr>
          <a:xfrm>
            <a:off x="7578542" y="5455541"/>
            <a:ext cx="1994457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11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https://www.biopacktech.com/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6" name="Google Shape;316;p11"/>
          <p:cNvSpPr txBox="1"/>
          <p:nvPr/>
        </p:nvSpPr>
        <p:spPr>
          <a:xfrm>
            <a:off x="3627297" y="351648"/>
            <a:ext cx="564513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ESEMPI DI IMBALLAGGI COMPOSTABILI IN MERCATO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1" name="Google Shape;321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3014" y="148676"/>
            <a:ext cx="2279705" cy="720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322" name="Google Shape;322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210340" y="148676"/>
            <a:ext cx="1849139" cy="572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323" name="Google Shape;323;p1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447010" y="791239"/>
            <a:ext cx="1375798" cy="774343"/>
          </a:xfrm>
          <a:prstGeom prst="rect">
            <a:avLst/>
          </a:prstGeom>
          <a:noFill/>
          <a:ln>
            <a:noFill/>
          </a:ln>
        </p:spPr>
      </p:pic>
      <p:pic>
        <p:nvPicPr>
          <p:cNvPr id="324" name="Google Shape;324;p1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438472" y="6222410"/>
            <a:ext cx="1621007" cy="440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25" name="Google Shape;325;p12"/>
          <p:cNvPicPr preferRelativeResize="0"/>
          <p:nvPr/>
        </p:nvPicPr>
        <p:blipFill rotWithShape="1">
          <a:blip r:embed="rId7">
            <a:alphaModFix/>
          </a:blip>
          <a:srcRect b="3316" l="0" r="25138" t="0"/>
          <a:stretch/>
        </p:blipFill>
        <p:spPr>
          <a:xfrm>
            <a:off x="1465924" y="1178410"/>
            <a:ext cx="5708646" cy="4036011"/>
          </a:xfrm>
          <a:prstGeom prst="rect">
            <a:avLst/>
          </a:prstGeom>
          <a:noFill/>
          <a:ln>
            <a:noFill/>
          </a:ln>
        </p:spPr>
      </p:pic>
      <p:pic>
        <p:nvPicPr>
          <p:cNvPr id="326" name="Google Shape;326;p12"/>
          <p:cNvPicPr preferRelativeResize="0"/>
          <p:nvPr/>
        </p:nvPicPr>
        <p:blipFill rotWithShape="1">
          <a:blip r:embed="rId8">
            <a:alphaModFix/>
          </a:blip>
          <a:srcRect b="0" l="12251" r="5911" t="0"/>
          <a:stretch/>
        </p:blipFill>
        <p:spPr>
          <a:xfrm>
            <a:off x="7392642" y="2073679"/>
            <a:ext cx="4148667" cy="3640634"/>
          </a:xfrm>
          <a:prstGeom prst="rect">
            <a:avLst/>
          </a:prstGeom>
          <a:noFill/>
          <a:ln>
            <a:noFill/>
          </a:ln>
        </p:spPr>
      </p:pic>
      <p:sp>
        <p:nvSpPr>
          <p:cNvPr id="327" name="Google Shape;327;p12"/>
          <p:cNvSpPr/>
          <p:nvPr/>
        </p:nvSpPr>
        <p:spPr>
          <a:xfrm>
            <a:off x="2350717" y="5293316"/>
            <a:ext cx="328859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https://www.iuvcompany.com/en/#uovo di colombo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8" name="Google Shape;328;p12"/>
          <p:cNvSpPr txBox="1"/>
          <p:nvPr/>
        </p:nvSpPr>
        <p:spPr>
          <a:xfrm>
            <a:off x="3627297" y="351648"/>
            <a:ext cx="564513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ESEMPI DI IMBALLAGGI COMPOSTABILI IN MERCATO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13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334" name="Google Shape;334;p13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pic>
        <p:nvPicPr>
          <p:cNvPr id="335" name="Google Shape;335;p13"/>
          <p:cNvPicPr preferRelativeResize="0"/>
          <p:nvPr/>
        </p:nvPicPr>
        <p:blipFill rotWithShape="1">
          <a:blip r:embed="rId3">
            <a:alphaModFix/>
          </a:blip>
          <a:srcRect b="0" l="0" r="11809" t="0"/>
          <a:stretch/>
        </p:blipFill>
        <p:spPr>
          <a:xfrm>
            <a:off x="0" y="0"/>
            <a:ext cx="12208933" cy="6240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6" name="Google Shape;336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68590" y="117181"/>
            <a:ext cx="7020518" cy="2417566"/>
          </a:xfrm>
          <a:prstGeom prst="rect">
            <a:avLst/>
          </a:prstGeom>
          <a:noFill/>
          <a:ln>
            <a:noFill/>
          </a:ln>
        </p:spPr>
      </p:pic>
      <p:pic>
        <p:nvPicPr>
          <p:cNvPr id="337" name="Google Shape;337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796343" y="6329589"/>
            <a:ext cx="7552267" cy="4285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38" name="Google Shape;338;p13"/>
          <p:cNvPicPr preferRelativeResize="0"/>
          <p:nvPr/>
        </p:nvPicPr>
        <p:blipFill rotWithShape="1">
          <a:blip r:embed="rId6">
            <a:alphaModFix/>
          </a:blip>
          <a:srcRect b="0" l="0" r="24555" t="0"/>
          <a:stretch/>
        </p:blipFill>
        <p:spPr>
          <a:xfrm>
            <a:off x="268590" y="6188573"/>
            <a:ext cx="2510820" cy="68323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39" name="Google Shape;339;p13"/>
          <p:cNvGrpSpPr/>
          <p:nvPr/>
        </p:nvGrpSpPr>
        <p:grpSpPr>
          <a:xfrm>
            <a:off x="882690" y="3537963"/>
            <a:ext cx="6689016" cy="1495608"/>
            <a:chOff x="637238" y="3384637"/>
            <a:chExt cx="6689016" cy="1495608"/>
          </a:xfrm>
        </p:grpSpPr>
        <p:pic>
          <p:nvPicPr>
            <p:cNvPr id="340" name="Google Shape;340;p13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4626950" y="3384637"/>
              <a:ext cx="547594" cy="86498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1" name="Google Shape;341;p13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637238" y="3516001"/>
              <a:ext cx="1846995" cy="73211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2" name="Google Shape;342;p13"/>
            <p:cNvPicPr preferRelativeResize="0"/>
            <p:nvPr/>
          </p:nvPicPr>
          <p:blipFill rotWithShape="1">
            <a:blip r:embed="rId9">
              <a:alphaModFix/>
            </a:blip>
            <a:srcRect b="26917" l="12506" r="12654" t="27690"/>
            <a:stretch/>
          </p:blipFill>
          <p:spPr>
            <a:xfrm>
              <a:off x="1091024" y="4334157"/>
              <a:ext cx="1060681" cy="47141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3" name="Google Shape;343;p13"/>
            <p:cNvPicPr preferRelativeResize="0"/>
            <p:nvPr/>
          </p:nvPicPr>
          <p:blipFill rotWithShape="1">
            <a:blip r:embed="rId10">
              <a:alphaModFix/>
            </a:blip>
            <a:srcRect b="0" l="0" r="0" t="0"/>
            <a:stretch/>
          </p:blipFill>
          <p:spPr>
            <a:xfrm>
              <a:off x="5617925" y="4351521"/>
              <a:ext cx="1708329" cy="5287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4" name="Google Shape;344;p13"/>
            <p:cNvPicPr preferRelativeResize="0"/>
            <p:nvPr/>
          </p:nvPicPr>
          <p:blipFill rotWithShape="1">
            <a:blip r:embed="rId11">
              <a:alphaModFix/>
            </a:blip>
            <a:srcRect b="0" l="0" r="0" t="0"/>
            <a:stretch/>
          </p:blipFill>
          <p:spPr>
            <a:xfrm>
              <a:off x="2840506" y="4384876"/>
              <a:ext cx="1179010" cy="41669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5" name="Google Shape;345;p13"/>
            <p:cNvPicPr preferRelativeResize="0"/>
            <p:nvPr/>
          </p:nvPicPr>
          <p:blipFill rotWithShape="1">
            <a:blip r:embed="rId12">
              <a:alphaModFix/>
            </a:blip>
            <a:srcRect b="0" l="0" r="0" t="0"/>
            <a:stretch/>
          </p:blipFill>
          <p:spPr>
            <a:xfrm>
              <a:off x="4392265" y="4398943"/>
              <a:ext cx="1025527" cy="34184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6" name="Google Shape;346;p13"/>
            <p:cNvPicPr preferRelativeResize="0"/>
            <p:nvPr/>
          </p:nvPicPr>
          <p:blipFill rotWithShape="1">
            <a:blip r:embed="rId13">
              <a:alphaModFix/>
            </a:blip>
            <a:srcRect b="0" l="0" r="0" t="0"/>
            <a:stretch/>
          </p:blipFill>
          <p:spPr>
            <a:xfrm>
              <a:off x="2611291" y="3552169"/>
              <a:ext cx="1637441" cy="64582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7" name="Google Shape;347;p13"/>
            <p:cNvPicPr preferRelativeResize="0"/>
            <p:nvPr/>
          </p:nvPicPr>
          <p:blipFill rotWithShape="1">
            <a:blip r:embed="rId14">
              <a:alphaModFix/>
            </a:blip>
            <a:srcRect b="0" l="0" r="0" t="0"/>
            <a:stretch/>
          </p:blipFill>
          <p:spPr>
            <a:xfrm>
              <a:off x="5768032" y="3454004"/>
              <a:ext cx="1521076" cy="85611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48" name="Google Shape;348;p13"/>
          <p:cNvSpPr/>
          <p:nvPr/>
        </p:nvSpPr>
        <p:spPr>
          <a:xfrm>
            <a:off x="107231" y="5113771"/>
            <a:ext cx="8239935" cy="12072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Copyright: CC BY-NC-SA 4.0:</a:t>
            </a:r>
            <a:r>
              <a:rPr lang="en-US" sz="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700" u="sng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  <a:hlinkClick r:id="rId1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https://creativecommons.org/licenses/by-nc-sa/4.0/</a:t>
            </a:r>
            <a:endParaRPr sz="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 questa licenza, sei libero di condividere la copia e ridistribuire il materiale in qualsiasi mezzo o formato. Puoi anche adattare remix, trasformare e costruire sul materiale.</a:t>
            </a:r>
            <a:endParaRPr sz="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Tuttaviasolo alle seguenti condizioni:</a:t>
            </a:r>
            <a:endParaRPr sz="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Attribuzione —</a:t>
            </a:r>
            <a:r>
              <a:rPr lang="en-US" sz="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è necessario fornire un credito appropriato, fornire un collegamento alla licenza e indicare se sono state apportate modifiche. Puoi farlo in qualsiasi modo ragionevole, ma non in alcun modo che suggerisca illicenziante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approvatu o il tuo uso.</a:t>
            </a:r>
            <a:endParaRPr sz="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Non commerciale</a:t>
            </a:r>
            <a:r>
              <a:rPr lang="en-US" sz="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— non puoi utilizzare il materiale per scopi commerciali.</a:t>
            </a:r>
            <a:endParaRPr sz="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Condividere allo stesso modo—</a:t>
            </a:r>
            <a:r>
              <a:rPr lang="en-US" sz="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 remixi, trasformi o costruisci il materiale, devi distribuire i tuoi contributi con la stessa licenza dell'originale.</a:t>
            </a:r>
            <a:endParaRPr sz="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Nessuna restrizione aggiuntiva —</a:t>
            </a:r>
            <a:r>
              <a:rPr lang="en-US" sz="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non puoi applicare termini legali o misure tecnologiche che limitino legalmente gli altri a fare qualsiasi cosa consentita dalla licenza.</a:t>
            </a:r>
            <a:endParaRPr sz="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9" name="Google Shape;349;p13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6910250" y="5758493"/>
            <a:ext cx="1181663" cy="4120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Google Shape;170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438472" y="6222410"/>
            <a:ext cx="1621007" cy="440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3014" y="148676"/>
            <a:ext cx="2279705" cy="720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210340" y="148676"/>
            <a:ext cx="1849139" cy="572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447010" y="791239"/>
            <a:ext cx="1375798" cy="774343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2"/>
          <p:cNvSpPr/>
          <p:nvPr/>
        </p:nvSpPr>
        <p:spPr>
          <a:xfrm>
            <a:off x="601186" y="1085230"/>
            <a:ext cx="3703065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MODULO2: ECODESIGN</a:t>
            </a:r>
            <a:endParaRPr/>
          </a:p>
        </p:txBody>
      </p:sp>
      <p:sp>
        <p:nvSpPr>
          <p:cNvPr id="175" name="Google Shape;175;p2"/>
          <p:cNvSpPr/>
          <p:nvPr/>
        </p:nvSpPr>
        <p:spPr>
          <a:xfrm>
            <a:off x="702761" y="1904517"/>
            <a:ext cx="8437470" cy="5062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SOMMARIO</a:t>
            </a:r>
            <a:endParaRPr/>
          </a:p>
        </p:txBody>
      </p:sp>
      <p:sp>
        <p:nvSpPr>
          <p:cNvPr id="176" name="Google Shape;176;p2"/>
          <p:cNvSpPr/>
          <p:nvPr/>
        </p:nvSpPr>
        <p:spPr>
          <a:xfrm>
            <a:off x="959096" y="2706876"/>
            <a:ext cx="9479376" cy="20682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45720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W4.1.1 Ecodesign del materiale</a:t>
            </a:r>
            <a:endParaRPr b="0" i="0" sz="20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1" marL="45720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1" sz="20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1" marL="45720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W4.1.1.1 L’importanza della fonte dei materiali</a:t>
            </a:r>
            <a:endParaRPr b="0" i="1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1" marL="45720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W4.1.1.2 Massimizzare la vita materiale</a:t>
            </a:r>
            <a:endParaRPr b="0" i="0" sz="20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1" marL="45720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W4.1.1.3 Ridurre la complessità del materiale</a:t>
            </a:r>
            <a:endParaRPr b="0" i="0" sz="20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1" marL="45720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W4.1.1.4 </a:t>
            </a:r>
            <a:r>
              <a:rPr b="0" i="1" lang="en-US" sz="20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Biomateriali nell'approccio eco-design: design per la compostabilità</a:t>
            </a:r>
            <a:endParaRPr b="0" i="0" sz="2000" u="none" cap="none" strike="noStrike">
              <a:solidFill>
                <a:srgbClr val="0070C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Google Shape;181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3014" y="148676"/>
            <a:ext cx="2279705" cy="720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210340" y="148676"/>
            <a:ext cx="1849139" cy="572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447010" y="791239"/>
            <a:ext cx="1375798" cy="7743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438472" y="6222410"/>
            <a:ext cx="1621007" cy="440662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3"/>
          <p:cNvSpPr/>
          <p:nvPr/>
        </p:nvSpPr>
        <p:spPr>
          <a:xfrm>
            <a:off x="778102" y="1710159"/>
            <a:ext cx="8374364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Il problema "plastica" non si risolve "semplicemente" decidendo "non usiamo più plastica" ma piuttosto con 3 linee di comportamento: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9387" lvl="0" marL="539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rabicPeriod"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Formazione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9387" lvl="0" marL="539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rabicPeriod"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Aumento del riciclo di plastica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9387" lvl="0" marL="539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rabicPeriod"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«Inventare» plastiche ecosostenibili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ackaging ecologico: l&amp;#39;attenzione dell&amp;#39;industria per l&amp;#39;ambiente «  ilTamTam.it il giornale online dell&amp;#39;umbria" id="186" name="Google Shape;186;p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975296" y="2838680"/>
            <a:ext cx="4471714" cy="29345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Google Shape;191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3014" y="148676"/>
            <a:ext cx="2279705" cy="720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210340" y="148676"/>
            <a:ext cx="1849139" cy="572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447010" y="791239"/>
            <a:ext cx="1375798" cy="7743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438472" y="6222410"/>
            <a:ext cx="1621007" cy="440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76067" y="1112928"/>
            <a:ext cx="8477483" cy="54593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" name="Google Shape;200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3014" y="148676"/>
            <a:ext cx="2279705" cy="720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210340" y="148676"/>
            <a:ext cx="1849139" cy="572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447010" y="791239"/>
            <a:ext cx="1375798" cy="77434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438472" y="6222410"/>
            <a:ext cx="1621007" cy="440662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p5"/>
          <p:cNvSpPr/>
          <p:nvPr/>
        </p:nvSpPr>
        <p:spPr>
          <a:xfrm>
            <a:off x="724066" y="4491593"/>
            <a:ext cx="10544825" cy="1754326"/>
          </a:xfrm>
          <a:prstGeom prst="rect">
            <a:avLst/>
          </a:prstGeom>
          <a:solidFill>
            <a:srgbClr val="E1EFD8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velocità e il livello di biodegradazione dipendono fortemente dall'ambiente in cui il materiale viene posto:</a:t>
            </a:r>
            <a:endParaRPr/>
          </a:p>
          <a:p>
            <a:pPr indent="-714375" lvl="0" marL="34099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Contenuto di umidità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714375" lvl="0" marL="34099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Presenza di ossigeno</a:t>
            </a:r>
            <a:endParaRPr/>
          </a:p>
          <a:p>
            <a:pPr indent="-714375" lvl="0" marL="34099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Temperatura</a:t>
            </a:r>
            <a:endParaRPr/>
          </a:p>
          <a:p>
            <a:pPr indent="-714375" lvl="0" marL="34099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Concentrazione di microrganismi</a:t>
            </a:r>
            <a:endParaRPr/>
          </a:p>
          <a:p>
            <a:pPr indent="-714375" lvl="0" marL="34099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Concentrazione di sali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05" name="Google Shape;205;p5"/>
          <p:cNvGrpSpPr/>
          <p:nvPr/>
        </p:nvGrpSpPr>
        <p:grpSpPr>
          <a:xfrm>
            <a:off x="2939122" y="478176"/>
            <a:ext cx="8232804" cy="3771282"/>
            <a:chOff x="2076" y="43348"/>
            <a:chExt cx="8232804" cy="3771282"/>
          </a:xfrm>
        </p:grpSpPr>
        <p:sp>
          <p:nvSpPr>
            <p:cNvPr id="206" name="Google Shape;206;p5"/>
            <p:cNvSpPr/>
            <p:nvPr/>
          </p:nvSpPr>
          <p:spPr>
            <a:xfrm rot="5400000">
              <a:off x="369687" y="1137588"/>
              <a:ext cx="987117" cy="1123798"/>
            </a:xfrm>
            <a:prstGeom prst="bentUpArrow">
              <a:avLst>
                <a:gd fmla="val 32840" name="adj1"/>
                <a:gd fmla="val 25000" name="adj2"/>
                <a:gd fmla="val 35780" name="adj3"/>
              </a:avLst>
            </a:prstGeom>
            <a:solidFill>
              <a:srgbClr val="BFC8E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" name="Google Shape;207;p5"/>
            <p:cNvSpPr/>
            <p:nvPr/>
          </p:nvSpPr>
          <p:spPr>
            <a:xfrm>
              <a:off x="2076" y="43348"/>
              <a:ext cx="1873894" cy="1163154"/>
            </a:xfrm>
            <a:prstGeom prst="roundRect">
              <a:avLst>
                <a:gd fmla="val 16670" name="adj"/>
              </a:avLst>
            </a:prstGeom>
            <a:gradFill>
              <a:gsLst>
                <a:gs pos="0">
                  <a:srgbClr val="5E81C9"/>
                </a:gs>
                <a:gs pos="50000">
                  <a:srgbClr val="3B70C9"/>
                </a:gs>
                <a:gs pos="100000">
                  <a:srgbClr val="2E60B8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" name="Google Shape;208;p5"/>
            <p:cNvSpPr txBox="1"/>
            <p:nvPr/>
          </p:nvSpPr>
          <p:spPr>
            <a:xfrm>
              <a:off x="58867" y="100139"/>
              <a:ext cx="1760312" cy="104957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rPr b="0" i="0" lang="en-US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Livello di biodegradazione</a:t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" name="Google Shape;209;p5"/>
            <p:cNvSpPr/>
            <p:nvPr/>
          </p:nvSpPr>
          <p:spPr>
            <a:xfrm>
              <a:off x="1860893" y="168495"/>
              <a:ext cx="4736210" cy="94011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" name="Google Shape;210;p5"/>
            <p:cNvSpPr txBox="1"/>
            <p:nvPr/>
          </p:nvSpPr>
          <p:spPr>
            <a:xfrm>
              <a:off x="1860893" y="168495"/>
              <a:ext cx="4736210" cy="94011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-171450" lvl="1" marL="17145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Char char="•"/>
              </a:pPr>
              <a:r>
                <a:rPr b="0" i="0" lang="en-US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E’ independente dalla forma e dalla dimensione del materiale sottoposto a test</a:t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" name="Google Shape;211;p5"/>
            <p:cNvSpPr/>
            <p:nvPr/>
          </p:nvSpPr>
          <p:spPr>
            <a:xfrm rot="5400000">
              <a:off x="1991499" y="2617186"/>
              <a:ext cx="987117" cy="1123798"/>
            </a:xfrm>
            <a:prstGeom prst="bentUpArrow">
              <a:avLst>
                <a:gd fmla="val 32840" name="adj1"/>
                <a:gd fmla="val 25000" name="adj2"/>
                <a:gd fmla="val 35780" name="adj3"/>
              </a:avLst>
            </a:prstGeom>
            <a:solidFill>
              <a:srgbClr val="E9EFE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" name="Google Shape;212;p5"/>
            <p:cNvSpPr/>
            <p:nvPr/>
          </p:nvSpPr>
          <p:spPr>
            <a:xfrm>
              <a:off x="1511004" y="1329121"/>
              <a:ext cx="1661725" cy="1163154"/>
            </a:xfrm>
            <a:prstGeom prst="roundRect">
              <a:avLst>
                <a:gd fmla="val 16670" name="adj"/>
              </a:avLst>
            </a:prstGeom>
            <a:gradFill>
              <a:gsLst>
                <a:gs pos="0">
                  <a:srgbClr val="5DC098"/>
                </a:gs>
                <a:gs pos="50000">
                  <a:srgbClr val="3EBB8C"/>
                </a:gs>
                <a:gs pos="100000">
                  <a:srgbClr val="31AB7D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" name="Google Shape;213;p5"/>
            <p:cNvSpPr txBox="1"/>
            <p:nvPr/>
          </p:nvSpPr>
          <p:spPr>
            <a:xfrm>
              <a:off x="1567795" y="1385912"/>
              <a:ext cx="1548143" cy="104957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4750" lIns="64750" spcFirstLastPara="1" rIns="64750" wrap="square" tIns="647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Calibri"/>
                <a:buNone/>
              </a:pPr>
              <a:r>
                <a:rPr b="0" i="0" lang="en-US" sz="17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Velocità di degradazione</a:t>
              </a:r>
              <a:endParaRPr/>
            </a:p>
          </p:txBody>
        </p:sp>
        <p:sp>
          <p:nvSpPr>
            <p:cNvPr id="214" name="Google Shape;214;p5"/>
            <p:cNvSpPr/>
            <p:nvPr/>
          </p:nvSpPr>
          <p:spPr>
            <a:xfrm>
              <a:off x="3232860" y="1465004"/>
              <a:ext cx="4286775" cy="94011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" name="Google Shape;215;p5"/>
            <p:cNvSpPr txBox="1"/>
            <p:nvPr/>
          </p:nvSpPr>
          <p:spPr>
            <a:xfrm>
              <a:off x="3232860" y="1465004"/>
              <a:ext cx="4286775" cy="94011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-171450" lvl="1" marL="17145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Char char="•"/>
              </a:pPr>
              <a:r>
                <a:rPr b="0" i="0" lang="en-US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Depende dalla forma e dimensione</a:t>
              </a:r>
              <a:endParaRPr/>
            </a:p>
          </p:txBody>
        </p:sp>
        <p:sp>
          <p:nvSpPr>
            <p:cNvPr id="216" name="Google Shape;216;p5"/>
            <p:cNvSpPr/>
            <p:nvPr/>
          </p:nvSpPr>
          <p:spPr>
            <a:xfrm>
              <a:off x="3060993" y="2651476"/>
              <a:ext cx="1661725" cy="1163154"/>
            </a:xfrm>
            <a:prstGeom prst="roundRect">
              <a:avLst>
                <a:gd fmla="val 16670" name="adj"/>
              </a:avLst>
            </a:prstGeom>
            <a:gradFill>
              <a:gsLst>
                <a:gs pos="0">
                  <a:srgbClr val="7EB45F"/>
                </a:gs>
                <a:gs pos="50000">
                  <a:srgbClr val="6EAE41"/>
                </a:gs>
                <a:gs pos="100000">
                  <a:srgbClr val="5F9E35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" name="Google Shape;217;p5"/>
            <p:cNvSpPr txBox="1"/>
            <p:nvPr/>
          </p:nvSpPr>
          <p:spPr>
            <a:xfrm>
              <a:off x="3117784" y="2708267"/>
              <a:ext cx="1548143" cy="104957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4750" lIns="64750" spcFirstLastPara="1" rIns="64750" wrap="square" tIns="647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Calibri"/>
                <a:buNone/>
              </a:pPr>
              <a:r>
                <a:rPr b="0" i="0" lang="en-US" sz="17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Velocità di biodegradzione</a:t>
              </a:r>
              <a:endParaRPr b="0" i="0" sz="17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8" name="Google Shape;218;p5"/>
            <p:cNvSpPr/>
            <p:nvPr/>
          </p:nvSpPr>
          <p:spPr>
            <a:xfrm>
              <a:off x="4858565" y="2755083"/>
              <a:ext cx="3376315" cy="94011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" name="Google Shape;219;p5"/>
            <p:cNvSpPr txBox="1"/>
            <p:nvPr/>
          </p:nvSpPr>
          <p:spPr>
            <a:xfrm>
              <a:off x="4858565" y="2755083"/>
              <a:ext cx="3376315" cy="94011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-171450" lvl="1" marL="17145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Char char="•"/>
              </a:pPr>
              <a:r>
                <a:rPr b="0" i="0" lang="en-US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E’ funzione della superficie totale a disposizione</a:t>
              </a:r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" name="Google Shape;224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3014" y="148676"/>
            <a:ext cx="2279705" cy="720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210340" y="148676"/>
            <a:ext cx="1849139" cy="572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447010" y="791239"/>
            <a:ext cx="1375798" cy="77434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438472" y="6222410"/>
            <a:ext cx="1621007" cy="440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146759" y="1199987"/>
            <a:ext cx="8300251" cy="5298401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p6"/>
          <p:cNvSpPr txBox="1"/>
          <p:nvPr/>
        </p:nvSpPr>
        <p:spPr>
          <a:xfrm>
            <a:off x="3152357" y="421907"/>
            <a:ext cx="306083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VALUTAZIONE DELLA COMPOSTABILITÀ</a:t>
            </a:r>
            <a:endParaRPr/>
          </a:p>
        </p:txBody>
      </p:sp>
      <p:sp>
        <p:nvSpPr>
          <p:cNvPr id="230" name="Google Shape;230;p6"/>
          <p:cNvSpPr txBox="1"/>
          <p:nvPr/>
        </p:nvSpPr>
        <p:spPr>
          <a:xfrm rot="-1662893">
            <a:off x="469557" y="1194233"/>
            <a:ext cx="149111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UNI EN 13432</a:t>
            </a:r>
            <a:endParaRPr/>
          </a:p>
        </p:txBody>
      </p:sp>
      <p:sp>
        <p:nvSpPr>
          <p:cNvPr id="231" name="Google Shape;231;p6"/>
          <p:cNvSpPr/>
          <p:nvPr/>
        </p:nvSpPr>
        <p:spPr>
          <a:xfrm>
            <a:off x="5251269" y="3274423"/>
            <a:ext cx="2211977" cy="1149531"/>
          </a:xfrm>
          <a:prstGeom prst="roundRect">
            <a:avLst>
              <a:gd fmla="val 16667" name="adj"/>
            </a:avLst>
          </a:prstGeom>
          <a:solidFill>
            <a:schemeClr val="accent3"/>
          </a:solidFill>
          <a:ln cap="flat" cmpd="sng" w="12700">
            <a:solidFill>
              <a:srgbClr val="787878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Compostabilità</a:t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6"/>
          <p:cNvSpPr txBox="1"/>
          <p:nvPr/>
        </p:nvSpPr>
        <p:spPr>
          <a:xfrm>
            <a:off x="3030582" y="2026362"/>
            <a:ext cx="2937727" cy="4001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Caratteristiche chimiche    </a:t>
            </a:r>
            <a:endParaRPr/>
          </a:p>
        </p:txBody>
      </p:sp>
      <p:sp>
        <p:nvSpPr>
          <p:cNvPr id="233" name="Google Shape;233;p6"/>
          <p:cNvSpPr txBox="1"/>
          <p:nvPr/>
        </p:nvSpPr>
        <p:spPr>
          <a:xfrm>
            <a:off x="6947799" y="2103841"/>
            <a:ext cx="2213619" cy="4001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Biodegradazione     </a:t>
            </a:r>
            <a:endParaRPr/>
          </a:p>
        </p:txBody>
      </p:sp>
      <p:sp>
        <p:nvSpPr>
          <p:cNvPr id="234" name="Google Shape;234;p6"/>
          <p:cNvSpPr txBox="1"/>
          <p:nvPr/>
        </p:nvSpPr>
        <p:spPr>
          <a:xfrm>
            <a:off x="3283194" y="5194426"/>
            <a:ext cx="2799164" cy="4001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Tossicità per l’ambiente  </a:t>
            </a:r>
            <a:endParaRPr/>
          </a:p>
        </p:txBody>
      </p:sp>
      <p:sp>
        <p:nvSpPr>
          <p:cNvPr id="235" name="Google Shape;235;p6"/>
          <p:cNvSpPr txBox="1"/>
          <p:nvPr/>
        </p:nvSpPr>
        <p:spPr>
          <a:xfrm>
            <a:off x="7081169" y="5194426"/>
            <a:ext cx="2080249" cy="4001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Disintegrazione     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Google Shape;240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3014" y="148676"/>
            <a:ext cx="2279705" cy="720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210340" y="148676"/>
            <a:ext cx="1849139" cy="572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447010" y="791239"/>
            <a:ext cx="1375798" cy="774343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438472" y="6222410"/>
            <a:ext cx="1621007" cy="440662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Google Shape;244;p7"/>
          <p:cNvSpPr/>
          <p:nvPr/>
        </p:nvSpPr>
        <p:spPr>
          <a:xfrm>
            <a:off x="563034" y="1043618"/>
            <a:ext cx="4207934" cy="23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Il produttore è responsabile dei suoi prodotti finali e di come il riciclo viene comunicato agli utenti finali.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La compostabilità il la prima dichiarazione sempre specifico dell'applicazione.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grpSp>
        <p:nvGrpSpPr>
          <p:cNvPr id="245" name="Google Shape;245;p7"/>
          <p:cNvGrpSpPr/>
          <p:nvPr/>
        </p:nvGrpSpPr>
        <p:grpSpPr>
          <a:xfrm>
            <a:off x="5421124" y="1046076"/>
            <a:ext cx="5413750" cy="5413750"/>
            <a:chOff x="1357124" y="2458"/>
            <a:chExt cx="5413750" cy="5413750"/>
          </a:xfrm>
        </p:grpSpPr>
        <p:sp>
          <p:nvSpPr>
            <p:cNvPr id="246" name="Google Shape;246;p7"/>
            <p:cNvSpPr/>
            <p:nvPr/>
          </p:nvSpPr>
          <p:spPr>
            <a:xfrm>
              <a:off x="1980380" y="625714"/>
              <a:ext cx="4167238" cy="4167238"/>
            </a:xfrm>
            <a:prstGeom prst="blockArc">
              <a:avLst>
                <a:gd fmla="val 10800000" name="adj1"/>
                <a:gd fmla="val 16200000" name="adj2"/>
                <a:gd fmla="val 4642" name="adj3"/>
              </a:avLst>
            </a:prstGeom>
            <a:solidFill>
              <a:srgbClr val="6FAA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7" name="Google Shape;247;p7"/>
            <p:cNvSpPr/>
            <p:nvPr/>
          </p:nvSpPr>
          <p:spPr>
            <a:xfrm>
              <a:off x="1980380" y="625714"/>
              <a:ext cx="4167238" cy="4167238"/>
            </a:xfrm>
            <a:prstGeom prst="blockArc">
              <a:avLst>
                <a:gd fmla="val 5400000" name="adj1"/>
                <a:gd fmla="val 10800000" name="adj2"/>
                <a:gd fmla="val 4642" name="adj3"/>
              </a:avLst>
            </a:prstGeom>
            <a:solidFill>
              <a:srgbClr val="45B36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8" name="Google Shape;248;p7"/>
            <p:cNvSpPr/>
            <p:nvPr/>
          </p:nvSpPr>
          <p:spPr>
            <a:xfrm>
              <a:off x="1980380" y="625714"/>
              <a:ext cx="4167238" cy="4167238"/>
            </a:xfrm>
            <a:prstGeom prst="blockArc">
              <a:avLst>
                <a:gd fmla="val 0" name="adj1"/>
                <a:gd fmla="val 5400000" name="adj2"/>
                <a:gd fmla="val 4642" name="adj3"/>
              </a:avLst>
            </a:prstGeom>
            <a:solidFill>
              <a:srgbClr val="43BC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9" name="Google Shape;249;p7"/>
            <p:cNvSpPr/>
            <p:nvPr/>
          </p:nvSpPr>
          <p:spPr>
            <a:xfrm>
              <a:off x="1980380" y="625714"/>
              <a:ext cx="4167238" cy="4167238"/>
            </a:xfrm>
            <a:prstGeom prst="blockArc">
              <a:avLst>
                <a:gd fmla="val 16200000" name="adj1"/>
                <a:gd fmla="val 0" name="adj2"/>
                <a:gd fmla="val 4642" name="adj3"/>
              </a:avLst>
            </a:prstGeom>
            <a:solidFill>
              <a:srgbClr val="4372C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0" name="Google Shape;250;p7"/>
            <p:cNvSpPr/>
            <p:nvPr/>
          </p:nvSpPr>
          <p:spPr>
            <a:xfrm>
              <a:off x="3104554" y="1749888"/>
              <a:ext cx="1918890" cy="1918890"/>
            </a:xfrm>
            <a:prstGeom prst="ellipse">
              <a:avLst/>
            </a:prstGeom>
            <a:solidFill>
              <a:schemeClr val="accent4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1" name="Google Shape;251;p7"/>
            <p:cNvSpPr txBox="1"/>
            <p:nvPr/>
          </p:nvSpPr>
          <p:spPr>
            <a:xfrm>
              <a:off x="3385569" y="2030903"/>
              <a:ext cx="1356860" cy="13568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1750" lIns="31750" spcFirstLastPara="1" rIns="31750" wrap="square" tIns="317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500"/>
                <a:buFont typeface="Calibri"/>
                <a:buNone/>
              </a:pPr>
              <a:r>
                <a:rPr lang="en-US" sz="25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Materiale</a:t>
              </a:r>
              <a:endParaRPr/>
            </a:p>
          </p:txBody>
        </p:sp>
        <p:sp>
          <p:nvSpPr>
            <p:cNvPr id="252" name="Google Shape;252;p7"/>
            <p:cNvSpPr/>
            <p:nvPr/>
          </p:nvSpPr>
          <p:spPr>
            <a:xfrm>
              <a:off x="3392388" y="2458"/>
              <a:ext cx="1343223" cy="1343223"/>
            </a:xfrm>
            <a:prstGeom prst="ellipse">
              <a:avLst/>
            </a:prstGeom>
            <a:solidFill>
              <a:srgbClr val="4372C3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3" name="Google Shape;253;p7"/>
            <p:cNvSpPr txBox="1"/>
            <p:nvPr/>
          </p:nvSpPr>
          <p:spPr>
            <a:xfrm>
              <a:off x="3589098" y="199168"/>
              <a:ext cx="949803" cy="9498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575" lIns="21575" spcFirstLastPara="1" rIns="21575" wrap="square" tIns="215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Calibri"/>
                <a:buNone/>
              </a:pPr>
              <a:r>
                <a:rPr lang="en-US" sz="17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Colore stampato</a:t>
              </a:r>
              <a:endParaRPr/>
            </a:p>
          </p:txBody>
        </p:sp>
        <p:sp>
          <p:nvSpPr>
            <p:cNvPr id="254" name="Google Shape;254;p7"/>
            <p:cNvSpPr/>
            <p:nvPr/>
          </p:nvSpPr>
          <p:spPr>
            <a:xfrm>
              <a:off x="5427651" y="2037721"/>
              <a:ext cx="1343223" cy="1343223"/>
            </a:xfrm>
            <a:prstGeom prst="ellipse">
              <a:avLst/>
            </a:prstGeom>
            <a:solidFill>
              <a:srgbClr val="43BCB8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5" name="Google Shape;255;p7"/>
            <p:cNvSpPr txBox="1"/>
            <p:nvPr/>
          </p:nvSpPr>
          <p:spPr>
            <a:xfrm>
              <a:off x="5624361" y="2234431"/>
              <a:ext cx="949803" cy="9498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575" lIns="21575" spcFirstLastPara="1" rIns="21575" wrap="square" tIns="215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Calibri"/>
                <a:buNone/>
              </a:pPr>
              <a:r>
                <a:rPr lang="en-US" sz="17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Adesivi</a:t>
              </a:r>
              <a:endParaRPr/>
            </a:p>
          </p:txBody>
        </p:sp>
        <p:sp>
          <p:nvSpPr>
            <p:cNvPr id="256" name="Google Shape;256;p7"/>
            <p:cNvSpPr/>
            <p:nvPr/>
          </p:nvSpPr>
          <p:spPr>
            <a:xfrm>
              <a:off x="3392388" y="4072985"/>
              <a:ext cx="1343223" cy="1343223"/>
            </a:xfrm>
            <a:prstGeom prst="ellipse">
              <a:avLst/>
            </a:prstGeom>
            <a:solidFill>
              <a:srgbClr val="45B363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7" name="Google Shape;257;p7"/>
            <p:cNvSpPr txBox="1"/>
            <p:nvPr/>
          </p:nvSpPr>
          <p:spPr>
            <a:xfrm>
              <a:off x="3589098" y="4269695"/>
              <a:ext cx="949803" cy="9498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575" lIns="21575" spcFirstLastPara="1" rIns="21575" wrap="square" tIns="215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Calibri"/>
                <a:buNone/>
              </a:pPr>
              <a:r>
                <a:rPr lang="en-US" sz="17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Altri particolari</a:t>
              </a:r>
              <a:endParaRPr/>
            </a:p>
          </p:txBody>
        </p:sp>
        <p:sp>
          <p:nvSpPr>
            <p:cNvPr id="258" name="Google Shape;258;p7"/>
            <p:cNvSpPr/>
            <p:nvPr/>
          </p:nvSpPr>
          <p:spPr>
            <a:xfrm>
              <a:off x="1357124" y="2037721"/>
              <a:ext cx="1343223" cy="1343223"/>
            </a:xfrm>
            <a:prstGeom prst="ellipse">
              <a:avLst/>
            </a:prstGeom>
            <a:solidFill>
              <a:srgbClr val="6FAA47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9" name="Google Shape;259;p7"/>
            <p:cNvSpPr txBox="1"/>
            <p:nvPr/>
          </p:nvSpPr>
          <p:spPr>
            <a:xfrm>
              <a:off x="1553834" y="2234431"/>
              <a:ext cx="949803" cy="9498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575" lIns="21575" spcFirstLastPara="1" rIns="21575" wrap="square" tIns="215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Calibri"/>
                <a:buNone/>
              </a:pPr>
              <a:r>
                <a:rPr lang="en-US" sz="17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Etichetta</a:t>
              </a:r>
              <a:endParaRPr/>
            </a:p>
          </p:txBody>
        </p:sp>
      </p:grpSp>
      <p:sp>
        <p:nvSpPr>
          <p:cNvPr id="260" name="Google Shape;260;p7"/>
          <p:cNvSpPr/>
          <p:nvPr/>
        </p:nvSpPr>
        <p:spPr>
          <a:xfrm>
            <a:off x="1837267" y="3604321"/>
            <a:ext cx="2342847" cy="1590190"/>
          </a:xfrm>
          <a:prstGeom prst="ellipse">
            <a:avLst/>
          </a:prstGeom>
          <a:gradFill>
            <a:gsLst>
              <a:gs pos="0">
                <a:srgbClr val="F08B54"/>
              </a:gs>
              <a:gs pos="50000">
                <a:srgbClr val="F67A26"/>
              </a:gs>
              <a:gs pos="100000">
                <a:srgbClr val="E36A18"/>
              </a:gs>
            </a:gsLst>
            <a:lin ang="5400000" scaled="0"/>
          </a:gradFill>
          <a:ln>
            <a:noFill/>
          </a:ln>
          <a:effectLst>
            <a:outerShdw blurRad="57150" rotWithShape="0" algn="ctr" dir="5400000" dist="19050">
              <a:srgbClr val="000000">
                <a:alpha val="6274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Anche il contenuto nell’imballaggio gioca un ruolo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5" name="Google Shape;265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3014" y="148676"/>
            <a:ext cx="2279705" cy="720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210340" y="148676"/>
            <a:ext cx="1849139" cy="572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p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447010" y="791239"/>
            <a:ext cx="1375798" cy="774343"/>
          </a:xfrm>
          <a:prstGeom prst="rect">
            <a:avLst/>
          </a:prstGeom>
          <a:noFill/>
          <a:ln>
            <a:noFill/>
          </a:ln>
        </p:spPr>
      </p:pic>
      <p:pic>
        <p:nvPicPr>
          <p:cNvPr id="268" name="Google Shape;268;p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438472" y="6222410"/>
            <a:ext cx="1621007" cy="44066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ompostable Packaging" id="269" name="Google Shape;269;p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452719" y="1322633"/>
            <a:ext cx="7586135" cy="4741334"/>
          </a:xfrm>
          <a:prstGeom prst="rect">
            <a:avLst/>
          </a:prstGeom>
          <a:noFill/>
          <a:ln>
            <a:noFill/>
          </a:ln>
        </p:spPr>
      </p:pic>
      <p:sp>
        <p:nvSpPr>
          <p:cNvPr id="270" name="Google Shape;270;p8"/>
          <p:cNvSpPr/>
          <p:nvPr/>
        </p:nvSpPr>
        <p:spPr>
          <a:xfrm>
            <a:off x="3381524" y="6148586"/>
            <a:ext cx="306834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https://elevatepackaging.com/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p8"/>
          <p:cNvSpPr txBox="1"/>
          <p:nvPr/>
        </p:nvSpPr>
        <p:spPr>
          <a:xfrm>
            <a:off x="3627297" y="351648"/>
            <a:ext cx="564513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ESEMPI DI IMBALLAGGI COMPOSTABILI IN MERCATO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" name="Google Shape;276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3014" y="148676"/>
            <a:ext cx="2279705" cy="720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77" name="Google Shape;277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210340" y="148676"/>
            <a:ext cx="1849139" cy="572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78" name="Google Shape;278;p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447010" y="791239"/>
            <a:ext cx="1375798" cy="774343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" name="Google Shape;279;p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438472" y="6222410"/>
            <a:ext cx="1621007" cy="440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" name="Google Shape;280;p9"/>
          <p:cNvPicPr preferRelativeResize="0"/>
          <p:nvPr/>
        </p:nvPicPr>
        <p:blipFill rotWithShape="1">
          <a:blip r:embed="rId7">
            <a:alphaModFix/>
          </a:blip>
          <a:srcRect b="10818" l="3812" r="55369" t="37158"/>
          <a:stretch/>
        </p:blipFill>
        <p:spPr>
          <a:xfrm>
            <a:off x="2603863" y="955576"/>
            <a:ext cx="7305677" cy="5237202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p9"/>
          <p:cNvSpPr/>
          <p:nvPr/>
        </p:nvSpPr>
        <p:spPr>
          <a:xfrm>
            <a:off x="2743200" y="6192778"/>
            <a:ext cx="746714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Modulo: “Prossima generazione di biopolimeri: funzionalità avanzate a migliorata sostenibilità»PJ Halley e John R. Dorgan, , Guest Editors MRS Bulletin ·settembre2011 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p9"/>
          <p:cNvSpPr txBox="1"/>
          <p:nvPr/>
        </p:nvSpPr>
        <p:spPr>
          <a:xfrm>
            <a:off x="3627297" y="351648"/>
            <a:ext cx="564513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ESEMPI DI IMBALLAGGI COMPOSTABILI IN MERCATO</a:t>
            </a:r>
            <a:endParaRPr/>
          </a:p>
        </p:txBody>
      </p:sp>
      <p:sp>
        <p:nvSpPr>
          <p:cNvPr id="283" name="Google Shape;283;p9"/>
          <p:cNvSpPr txBox="1"/>
          <p:nvPr/>
        </p:nvSpPr>
        <p:spPr>
          <a:xfrm>
            <a:off x="2707957" y="5127185"/>
            <a:ext cx="7097487" cy="83099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scienze complementari e le tecnologie innovative stanno convergendo per avere un impatto su come le materie plastiche sono realizzate. L’uso ecologicamente responsabile delle risorse rinnovabili sostenute dalla biotecnologia industriale e dall’ottimizzazione delle proprietà con l’uso della nanotecnologia può creare una nuovo approccio alla plastica sostenibile nel sistema manifatturiero industriale.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Personalizza struttur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Tema di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2021-03-03T15:15:32Z</dcterms:created>
  <dc:creator>Susana Remotti</dc:creator>
</cp:coreProperties>
</file>