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Quattrocento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jcur4usOG8XewiyKnlQxS+V+Cs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Quattrocento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Quattrocento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QuattrocentoSans-bold.fntdata"/><Relationship Id="rId16" Type="http://schemas.openxmlformats.org/officeDocument/2006/relationships/slide" Target="slides/slide11.xml"/><Relationship Id="rId38" Type="http://schemas.openxmlformats.org/officeDocument/2006/relationships/font" Target="fonts/Quattrocento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p:cSld name="1_Titolo e contenuto">
    <p:spTree>
      <p:nvGrpSpPr>
        <p:cNvPr id="84" name="Shape 84"/>
        <p:cNvGrpSpPr/>
        <p:nvPr/>
      </p:nvGrpSpPr>
      <p:grpSpPr>
        <a:xfrm>
          <a:off x="0" y="0"/>
          <a:ext cx="0" cy="0"/>
          <a:chOff x="0" y="0"/>
          <a:chExt cx="0" cy="0"/>
        </a:xfrm>
      </p:grpSpPr>
      <p:sp>
        <p:nvSpPr>
          <p:cNvPr id="85" name="Google Shape;8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8" name="Google Shape;88;p45"/>
          <p:cNvSpPr txBox="1"/>
          <p:nvPr/>
        </p:nvSpPr>
        <p:spPr>
          <a:xfrm>
            <a:off x="4847862" y="14412"/>
            <a:ext cx="7195503" cy="36004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n-GB" sz="1300">
                <a:solidFill>
                  <a:schemeClr val="dk1"/>
                </a:solidFill>
                <a:latin typeface="Calibri"/>
                <a:ea typeface="Calibri"/>
                <a:cs typeface="Calibri"/>
                <a:sym typeface="Calibri"/>
              </a:rPr>
              <a:t>Criteri di progettazione,  Andrea Romeo – aprile-luglio 2021</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95" name="Shape 95"/>
        <p:cNvGrpSpPr/>
        <p:nvPr/>
      </p:nvGrpSpPr>
      <p:grpSpPr>
        <a:xfrm>
          <a:off x="0" y="0"/>
          <a:ext cx="0" cy="0"/>
          <a:chOff x="0" y="0"/>
          <a:chExt cx="0" cy="0"/>
        </a:xfrm>
      </p:grpSpPr>
      <p:sp>
        <p:nvSpPr>
          <p:cNvPr id="96" name="Google Shape;96;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8" name="Google Shape;98;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01" name="Shape 101"/>
        <p:cNvGrpSpPr/>
        <p:nvPr/>
      </p:nvGrpSpPr>
      <p:grpSpPr>
        <a:xfrm>
          <a:off x="0" y="0"/>
          <a:ext cx="0" cy="0"/>
          <a:chOff x="0" y="0"/>
          <a:chExt cx="0" cy="0"/>
        </a:xfrm>
      </p:grpSpPr>
      <p:sp>
        <p:nvSpPr>
          <p:cNvPr id="102" name="Google Shape;102;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07" name="Shape 107"/>
        <p:cNvGrpSpPr/>
        <p:nvPr/>
      </p:nvGrpSpPr>
      <p:grpSpPr>
        <a:xfrm>
          <a:off x="0" y="0"/>
          <a:ext cx="0" cy="0"/>
          <a:chOff x="0" y="0"/>
          <a:chExt cx="0" cy="0"/>
        </a:xfrm>
      </p:grpSpPr>
      <p:sp>
        <p:nvSpPr>
          <p:cNvPr id="108" name="Google Shape;108;p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13" name="Shape 113"/>
        <p:cNvGrpSpPr/>
        <p:nvPr/>
      </p:nvGrpSpPr>
      <p:grpSpPr>
        <a:xfrm>
          <a:off x="0" y="0"/>
          <a:ext cx="0" cy="0"/>
          <a:chOff x="0" y="0"/>
          <a:chExt cx="0" cy="0"/>
        </a:xfrm>
      </p:grpSpPr>
      <p:sp>
        <p:nvSpPr>
          <p:cNvPr id="114" name="Google Shape;114;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20" name="Shape 120"/>
        <p:cNvGrpSpPr/>
        <p:nvPr/>
      </p:nvGrpSpPr>
      <p:grpSpPr>
        <a:xfrm>
          <a:off x="0" y="0"/>
          <a:ext cx="0" cy="0"/>
          <a:chOff x="0" y="0"/>
          <a:chExt cx="0" cy="0"/>
        </a:xfrm>
      </p:grpSpPr>
      <p:sp>
        <p:nvSpPr>
          <p:cNvPr id="121" name="Google Shape;121;p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9" name="Shape 129"/>
        <p:cNvGrpSpPr/>
        <p:nvPr/>
      </p:nvGrpSpPr>
      <p:grpSpPr>
        <a:xfrm>
          <a:off x="0" y="0"/>
          <a:ext cx="0" cy="0"/>
          <a:chOff x="0" y="0"/>
          <a:chExt cx="0" cy="0"/>
        </a:xfrm>
      </p:grpSpPr>
      <p:sp>
        <p:nvSpPr>
          <p:cNvPr id="130" name="Google Shape;130;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34" name="Shape 134"/>
        <p:cNvGrpSpPr/>
        <p:nvPr/>
      </p:nvGrpSpPr>
      <p:grpSpPr>
        <a:xfrm>
          <a:off x="0" y="0"/>
          <a:ext cx="0" cy="0"/>
          <a:chOff x="0" y="0"/>
          <a:chExt cx="0" cy="0"/>
        </a:xfrm>
      </p:grpSpPr>
      <p:sp>
        <p:nvSpPr>
          <p:cNvPr id="135" name="Google Shape;13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38" name="Shape 138"/>
        <p:cNvGrpSpPr/>
        <p:nvPr/>
      </p:nvGrpSpPr>
      <p:grpSpPr>
        <a:xfrm>
          <a:off x="0" y="0"/>
          <a:ext cx="0" cy="0"/>
          <a:chOff x="0" y="0"/>
          <a:chExt cx="0" cy="0"/>
        </a:xfrm>
      </p:grpSpPr>
      <p:sp>
        <p:nvSpPr>
          <p:cNvPr id="139" name="Google Shape;139;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5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1" name="Google Shape;141;p5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45" name="Shape 145"/>
        <p:cNvGrpSpPr/>
        <p:nvPr/>
      </p:nvGrpSpPr>
      <p:grpSpPr>
        <a:xfrm>
          <a:off x="0" y="0"/>
          <a:ext cx="0" cy="0"/>
          <a:chOff x="0" y="0"/>
          <a:chExt cx="0" cy="0"/>
        </a:xfrm>
      </p:grpSpPr>
      <p:sp>
        <p:nvSpPr>
          <p:cNvPr id="146" name="Google Shape;146;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55"/>
          <p:cNvSpPr/>
          <p:nvPr>
            <p:ph idx="2" type="pic"/>
          </p:nvPr>
        </p:nvSpPr>
        <p:spPr>
          <a:xfrm>
            <a:off x="5183188" y="987425"/>
            <a:ext cx="6172200" cy="4873625"/>
          </a:xfrm>
          <a:prstGeom prst="rect">
            <a:avLst/>
          </a:prstGeom>
          <a:noFill/>
          <a:ln>
            <a:noFill/>
          </a:ln>
        </p:spPr>
      </p:sp>
      <p:sp>
        <p:nvSpPr>
          <p:cNvPr id="148" name="Google Shape;148;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52" name="Shape 152"/>
        <p:cNvGrpSpPr/>
        <p:nvPr/>
      </p:nvGrpSpPr>
      <p:grpSpPr>
        <a:xfrm>
          <a:off x="0" y="0"/>
          <a:ext cx="0" cy="0"/>
          <a:chOff x="0" y="0"/>
          <a:chExt cx="0" cy="0"/>
        </a:xfrm>
      </p:grpSpPr>
      <p:sp>
        <p:nvSpPr>
          <p:cNvPr id="153" name="Google Shape;153;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5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58" name="Shape 158"/>
        <p:cNvGrpSpPr/>
        <p:nvPr/>
      </p:nvGrpSpPr>
      <p:grpSpPr>
        <a:xfrm>
          <a:off x="0" y="0"/>
          <a:ext cx="0" cy="0"/>
          <a:chOff x="0" y="0"/>
          <a:chExt cx="0" cy="0"/>
        </a:xfrm>
      </p:grpSpPr>
      <p:sp>
        <p:nvSpPr>
          <p:cNvPr id="159" name="Google Shape;159;p5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5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7" name="Shape 27"/>
        <p:cNvGrpSpPr/>
        <p:nvPr/>
      </p:nvGrpSpPr>
      <p:grpSpPr>
        <a:xfrm>
          <a:off x="0" y="0"/>
          <a:ext cx="0" cy="0"/>
          <a:chOff x="0" y="0"/>
          <a:chExt cx="0" cy="0"/>
        </a:xfrm>
      </p:grpSpPr>
      <p:sp>
        <p:nvSpPr>
          <p:cNvPr id="28" name="Google Shape;2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1" name="Shape 31"/>
        <p:cNvGrpSpPr/>
        <p:nvPr/>
      </p:nvGrpSpPr>
      <p:grpSpPr>
        <a:xfrm>
          <a:off x="0" y="0"/>
          <a:ext cx="0" cy="0"/>
          <a:chOff x="0" y="0"/>
          <a:chExt cx="0" cy="0"/>
        </a:xfrm>
      </p:grpSpPr>
      <p:sp>
        <p:nvSpPr>
          <p:cNvPr id="32" name="Google Shape;32;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7" name="Shape 37"/>
        <p:cNvGrpSpPr/>
        <p:nvPr/>
      </p:nvGrpSpPr>
      <p:grpSpPr>
        <a:xfrm>
          <a:off x="0" y="0"/>
          <a:ext cx="0" cy="0"/>
          <a:chOff x="0" y="0"/>
          <a:chExt cx="0" cy="0"/>
        </a:xfrm>
      </p:grpSpPr>
      <p:sp>
        <p:nvSpPr>
          <p:cNvPr id="38" name="Google Shape;3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4" name="Shape 44"/>
        <p:cNvGrpSpPr/>
        <p:nvPr/>
      </p:nvGrpSpPr>
      <p:grpSpPr>
        <a:xfrm>
          <a:off x="0" y="0"/>
          <a:ext cx="0" cy="0"/>
          <a:chOff x="0" y="0"/>
          <a:chExt cx="0" cy="0"/>
        </a:xfrm>
      </p:grpSpPr>
      <p:sp>
        <p:nvSpPr>
          <p:cNvPr id="45" name="Google Shape;45;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3" name="Shape 53"/>
        <p:cNvGrpSpPr/>
        <p:nvPr/>
      </p:nvGrpSpPr>
      <p:grpSpPr>
        <a:xfrm>
          <a:off x="0" y="0"/>
          <a:ext cx="0" cy="0"/>
          <a:chOff x="0" y="0"/>
          <a:chExt cx="0" cy="0"/>
        </a:xfrm>
      </p:grpSpPr>
      <p:sp>
        <p:nvSpPr>
          <p:cNvPr id="54" name="Google Shape;5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2"/>
          <p:cNvSpPr/>
          <p:nvPr>
            <p:ph idx="2" type="pic"/>
          </p:nvPr>
        </p:nvSpPr>
        <p:spPr>
          <a:xfrm>
            <a:off x="5183188" y="987425"/>
            <a:ext cx="6172200" cy="4873625"/>
          </a:xfrm>
          <a:prstGeom prst="rect">
            <a:avLst/>
          </a:prstGeom>
          <a:noFill/>
          <a:ln>
            <a:noFill/>
          </a:ln>
        </p:spPr>
      </p:sp>
      <p:sp>
        <p:nvSpPr>
          <p:cNvPr id="68" name="Google Shape;68;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1" name="Google Shape;91;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4.jpg"/><Relationship Id="rId6" Type="http://schemas.openxmlformats.org/officeDocument/2006/relationships/image" Target="../media/image12.png"/><Relationship Id="rId7"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2.png"/><Relationship Id="rId5" Type="http://schemas.openxmlformats.org/officeDocument/2006/relationships/image" Target="../media/image4.jpg"/><Relationship Id="rId6" Type="http://schemas.openxmlformats.org/officeDocument/2006/relationships/image" Target="../media/image12.png"/><Relationship Id="rId7" Type="http://schemas.openxmlformats.org/officeDocument/2006/relationships/image" Target="../media/image8.png"/><Relationship Id="rId8"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9.png"/><Relationship Id="rId5" Type="http://schemas.openxmlformats.org/officeDocument/2006/relationships/image" Target="../media/image4.jpg"/><Relationship Id="rId6" Type="http://schemas.openxmlformats.org/officeDocument/2006/relationships/image" Target="../media/image12.png"/><Relationship Id="rId7"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jp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jp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9.png"/></Relationships>
</file>

<file path=ppt/slides/_rels/slide31.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4.jpg"/><Relationship Id="rId9" Type="http://schemas.openxmlformats.org/officeDocument/2006/relationships/image" Target="../media/image28.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30.png"/><Relationship Id="rId8" Type="http://schemas.openxmlformats.org/officeDocument/2006/relationships/image" Target="../media/image32.png"/></Relationships>
</file>

<file path=ppt/slides/_rels/slide32.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44.png"/><Relationship Id="rId13" Type="http://schemas.openxmlformats.org/officeDocument/2006/relationships/image" Target="../media/image48.png"/><Relationship Id="rId12"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6.jpg"/><Relationship Id="rId4" Type="http://schemas.openxmlformats.org/officeDocument/2006/relationships/image" Target="../media/image38.png"/><Relationship Id="rId9" Type="http://schemas.openxmlformats.org/officeDocument/2006/relationships/image" Target="../media/image43.png"/><Relationship Id="rId15" Type="http://schemas.openxmlformats.org/officeDocument/2006/relationships/hyperlink" Target="https://creativecommons.org/licenses/by-nc-sa/4.0/" TargetMode="External"/><Relationship Id="rId14" Type="http://schemas.openxmlformats.org/officeDocument/2006/relationships/image" Target="../media/image49.png"/><Relationship Id="rId16" Type="http://schemas.openxmlformats.org/officeDocument/2006/relationships/image" Target="../media/image46.pn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42.jpg"/><Relationship Id="rId8"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4.jp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4.jpg"/><Relationship Id="rId6" Type="http://schemas.openxmlformats.org/officeDocument/2006/relationships/image" Target="../media/image12.png"/><Relationship Id="rId7" Type="http://schemas.openxmlformats.org/officeDocument/2006/relationships/image" Target="../media/image8.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169" name="Google Shape;16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170" name="Google Shape;170;p1"/>
          <p:cNvPicPr preferRelativeResize="0"/>
          <p:nvPr/>
        </p:nvPicPr>
        <p:blipFill rotWithShape="1">
          <a:blip r:embed="rId3">
            <a:alphaModFix/>
          </a:blip>
          <a:srcRect b="0" l="0" r="0" t="0"/>
          <a:stretch/>
        </p:blipFill>
        <p:spPr>
          <a:xfrm>
            <a:off x="0" y="0"/>
            <a:ext cx="12208933" cy="6921910"/>
          </a:xfrm>
          <a:prstGeom prst="rect">
            <a:avLst/>
          </a:prstGeom>
          <a:noFill/>
          <a:ln>
            <a:noFill/>
          </a:ln>
        </p:spPr>
      </p:pic>
      <p:pic>
        <p:nvPicPr>
          <p:cNvPr id="171" name="Google Shape;171;p1"/>
          <p:cNvPicPr preferRelativeResize="0"/>
          <p:nvPr/>
        </p:nvPicPr>
        <p:blipFill rotWithShape="1">
          <a:blip r:embed="rId4">
            <a:alphaModFix/>
          </a:blip>
          <a:srcRect b="0" l="0" r="0" t="0"/>
          <a:stretch/>
        </p:blipFill>
        <p:spPr>
          <a:xfrm>
            <a:off x="268590" y="117180"/>
            <a:ext cx="7373127" cy="2538989"/>
          </a:xfrm>
          <a:prstGeom prst="rect">
            <a:avLst/>
          </a:prstGeom>
          <a:noFill/>
          <a:ln>
            <a:noFill/>
          </a:ln>
        </p:spPr>
      </p:pic>
      <p:sp>
        <p:nvSpPr>
          <p:cNvPr id="172" name="Google Shape;172;p1"/>
          <p:cNvSpPr/>
          <p:nvPr/>
        </p:nvSpPr>
        <p:spPr>
          <a:xfrm>
            <a:off x="268590" y="3924031"/>
            <a:ext cx="832737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400" u="none" cap="none" strike="noStrike">
                <a:solidFill>
                  <a:schemeClr val="dk1"/>
                </a:solidFill>
                <a:latin typeface="Calibri"/>
                <a:ea typeface="Calibri"/>
                <a:cs typeface="Calibri"/>
                <a:sym typeface="Calibri"/>
              </a:rPr>
              <a:t>Programma di formazione: moduli</a:t>
            </a:r>
            <a:br>
              <a:rPr b="1" i="0" lang="en-GB" sz="2400" u="none" cap="none" strike="noStrike">
                <a:solidFill>
                  <a:schemeClr val="dk1"/>
                </a:solidFill>
                <a:latin typeface="Calibri"/>
                <a:ea typeface="Calibri"/>
                <a:cs typeface="Calibri"/>
                <a:sym typeface="Calibri"/>
              </a:rPr>
            </a:br>
            <a:r>
              <a:rPr b="1" i="0" lang="en-GB" sz="2400" u="none" cap="none" strike="noStrike">
                <a:solidFill>
                  <a:schemeClr val="dk1"/>
                </a:solidFill>
                <a:latin typeface="Calibri"/>
                <a:ea typeface="Calibri"/>
                <a:cs typeface="Calibri"/>
                <a:sym typeface="Calibri"/>
              </a:rPr>
              <a:t>Eco-design e nuovi processi di produzione</a:t>
            </a:r>
            <a:endParaRPr/>
          </a:p>
          <a:p>
            <a:pPr indent="-342900" lvl="0" marL="342900" marR="0" rtl="0" algn="ctr">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Nuovi materiali e materiali bio</a:t>
            </a:r>
            <a:endParaRPr b="0" i="0" sz="2400" u="none" cap="none" strike="noStrike">
              <a:solidFill>
                <a:schemeClr val="dk1"/>
              </a:solidFill>
              <a:latin typeface="Calibri"/>
              <a:ea typeface="Calibri"/>
              <a:cs typeface="Calibri"/>
              <a:sym typeface="Calibri"/>
            </a:endParaRPr>
          </a:p>
          <a:p>
            <a:pPr indent="-342900" lvl="0" marL="342900" marR="0" rtl="0" algn="ctr">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Coinvolgimento dei cittadini e dei consumatori</a:t>
            </a:r>
            <a:endParaRPr/>
          </a:p>
          <a:p>
            <a:pPr indent="-342900" lvl="0" marL="342900" marR="0" rtl="0" algn="ctr">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Gestione e valorizzazione dei residui</a:t>
            </a:r>
            <a:endParaRPr/>
          </a:p>
        </p:txBody>
      </p:sp>
      <p:pic>
        <p:nvPicPr>
          <p:cNvPr id="173" name="Google Shape;173;p1"/>
          <p:cNvPicPr preferRelativeResize="0"/>
          <p:nvPr/>
        </p:nvPicPr>
        <p:blipFill rotWithShape="1">
          <a:blip r:embed="rId5">
            <a:alphaModFix/>
          </a:blip>
          <a:srcRect b="0" l="0" r="0" t="0"/>
          <a:stretch/>
        </p:blipFill>
        <p:spPr>
          <a:xfrm>
            <a:off x="3048000" y="6325091"/>
            <a:ext cx="7552267" cy="428571"/>
          </a:xfrm>
          <a:prstGeom prst="rect">
            <a:avLst/>
          </a:prstGeom>
          <a:noFill/>
          <a:ln>
            <a:noFill/>
          </a:ln>
        </p:spPr>
      </p:pic>
      <p:pic>
        <p:nvPicPr>
          <p:cNvPr id="174" name="Google Shape;174;p1"/>
          <p:cNvPicPr preferRelativeResize="0"/>
          <p:nvPr/>
        </p:nvPicPr>
        <p:blipFill rotWithShape="1">
          <a:blip r:embed="rId6">
            <a:alphaModFix/>
          </a:blip>
          <a:srcRect b="0" l="0" r="0" t="0"/>
          <a:stretch/>
        </p:blipFill>
        <p:spPr>
          <a:xfrm>
            <a:off x="268590" y="6104195"/>
            <a:ext cx="2510820" cy="683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10"/>
          <p:cNvPicPr preferRelativeResize="0"/>
          <p:nvPr/>
        </p:nvPicPr>
        <p:blipFill rotWithShape="1">
          <a:blip r:embed="rId3">
            <a:alphaModFix/>
          </a:blip>
          <a:srcRect b="0" l="0" r="0" t="0"/>
          <a:stretch/>
        </p:blipFill>
        <p:spPr>
          <a:xfrm>
            <a:off x="4321746" y="1376861"/>
            <a:ext cx="7144949" cy="4799710"/>
          </a:xfrm>
          <a:prstGeom prst="rect">
            <a:avLst/>
          </a:prstGeom>
          <a:noFill/>
          <a:ln>
            <a:noFill/>
          </a:ln>
        </p:spPr>
      </p:pic>
      <p:pic>
        <p:nvPicPr>
          <p:cNvPr id="332" name="Google Shape;332;p10"/>
          <p:cNvPicPr preferRelativeResize="0"/>
          <p:nvPr/>
        </p:nvPicPr>
        <p:blipFill rotWithShape="1">
          <a:blip r:embed="rId4">
            <a:alphaModFix/>
          </a:blip>
          <a:srcRect b="0" l="0" r="0" t="0"/>
          <a:stretch/>
        </p:blipFill>
        <p:spPr>
          <a:xfrm>
            <a:off x="10438472" y="6222410"/>
            <a:ext cx="1621007" cy="440662"/>
          </a:xfrm>
          <a:prstGeom prst="rect">
            <a:avLst/>
          </a:prstGeom>
          <a:noFill/>
          <a:ln>
            <a:noFill/>
          </a:ln>
        </p:spPr>
      </p:pic>
      <p:pic>
        <p:nvPicPr>
          <p:cNvPr id="333" name="Google Shape;333;p10"/>
          <p:cNvPicPr preferRelativeResize="0"/>
          <p:nvPr/>
        </p:nvPicPr>
        <p:blipFill rotWithShape="1">
          <a:blip r:embed="rId5">
            <a:alphaModFix/>
          </a:blip>
          <a:srcRect b="0" l="0" r="0" t="0"/>
          <a:stretch/>
        </p:blipFill>
        <p:spPr>
          <a:xfrm>
            <a:off x="173014" y="148676"/>
            <a:ext cx="2279705" cy="720006"/>
          </a:xfrm>
          <a:prstGeom prst="rect">
            <a:avLst/>
          </a:prstGeom>
          <a:noFill/>
          <a:ln>
            <a:noFill/>
          </a:ln>
        </p:spPr>
      </p:pic>
      <p:pic>
        <p:nvPicPr>
          <p:cNvPr id="334" name="Google Shape;334;p10"/>
          <p:cNvPicPr preferRelativeResize="0"/>
          <p:nvPr/>
        </p:nvPicPr>
        <p:blipFill rotWithShape="1">
          <a:blip r:embed="rId6">
            <a:alphaModFix/>
          </a:blip>
          <a:srcRect b="0" l="0" r="0" t="0"/>
          <a:stretch/>
        </p:blipFill>
        <p:spPr>
          <a:xfrm>
            <a:off x="10210340" y="148676"/>
            <a:ext cx="1849139" cy="572304"/>
          </a:xfrm>
          <a:prstGeom prst="rect">
            <a:avLst/>
          </a:prstGeom>
          <a:noFill/>
          <a:ln>
            <a:noFill/>
          </a:ln>
        </p:spPr>
      </p:pic>
      <p:pic>
        <p:nvPicPr>
          <p:cNvPr id="335" name="Google Shape;335;p10"/>
          <p:cNvPicPr preferRelativeResize="0"/>
          <p:nvPr/>
        </p:nvPicPr>
        <p:blipFill rotWithShape="1">
          <a:blip r:embed="rId7">
            <a:alphaModFix/>
          </a:blip>
          <a:srcRect b="0" l="0" r="0" t="0"/>
          <a:stretch/>
        </p:blipFill>
        <p:spPr>
          <a:xfrm>
            <a:off x="10447010" y="791239"/>
            <a:ext cx="1375798" cy="774343"/>
          </a:xfrm>
          <a:prstGeom prst="rect">
            <a:avLst/>
          </a:prstGeom>
          <a:noFill/>
          <a:ln>
            <a:noFill/>
          </a:ln>
        </p:spPr>
      </p:pic>
      <p:sp>
        <p:nvSpPr>
          <p:cNvPr id="336" name="Google Shape;336;p10"/>
          <p:cNvSpPr/>
          <p:nvPr/>
        </p:nvSpPr>
        <p:spPr>
          <a:xfrm>
            <a:off x="2993393" y="306227"/>
            <a:ext cx="69912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Transizioni di spessore delle pareti. </a:t>
            </a:r>
            <a:r>
              <a:rPr b="0" i="0" lang="en-GB" sz="2000" u="none" cap="none" strike="noStrike">
                <a:solidFill>
                  <a:schemeClr val="dk1"/>
                </a:solidFill>
                <a:latin typeface="Arial"/>
                <a:ea typeface="Arial"/>
                <a:cs typeface="Arial"/>
                <a:sym typeface="Arial"/>
              </a:rPr>
              <a:t>Attenzione al gradino</a:t>
            </a:r>
            <a:endParaRPr/>
          </a:p>
        </p:txBody>
      </p:sp>
      <p:grpSp>
        <p:nvGrpSpPr>
          <p:cNvPr id="337" name="Google Shape;337;p10"/>
          <p:cNvGrpSpPr/>
          <p:nvPr/>
        </p:nvGrpSpPr>
        <p:grpSpPr>
          <a:xfrm>
            <a:off x="362169" y="1712828"/>
            <a:ext cx="4095658" cy="1162345"/>
            <a:chOff x="1" y="2862412"/>
            <a:chExt cx="4095658" cy="1162345"/>
          </a:xfrm>
        </p:grpSpPr>
        <p:sp>
          <p:nvSpPr>
            <p:cNvPr id="338" name="Google Shape;338;p10"/>
            <p:cNvSpPr/>
            <p:nvPr/>
          </p:nvSpPr>
          <p:spPr>
            <a:xfrm>
              <a:off x="3051" y="2862412"/>
              <a:ext cx="4092608" cy="116234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339" name="Google Shape;339;p10"/>
            <p:cNvSpPr txBox="1"/>
            <p:nvPr/>
          </p:nvSpPr>
          <p:spPr>
            <a:xfrm>
              <a:off x="1" y="2966228"/>
              <a:ext cx="4039340" cy="100450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00"/>
                  </a:solidFill>
                  <a:latin typeface="Arial"/>
                  <a:ea typeface="Arial"/>
                  <a:cs typeface="Arial"/>
                  <a:sym typeface="Arial"/>
                </a:rPr>
                <a:t>Il flusso della plastica accelera, si surriscalda e può degradarsi se forzato attraverso restrizioni</a:t>
              </a:r>
              <a:endParaRPr b="1" i="0" sz="2000" u="none" cap="none" strike="noStrike">
                <a:solidFill>
                  <a:srgbClr val="000000"/>
                </a:solidFill>
                <a:latin typeface="Arial"/>
                <a:ea typeface="Arial"/>
                <a:cs typeface="Arial"/>
                <a:sym typeface="Arial"/>
              </a:endParaRPr>
            </a:p>
          </p:txBody>
        </p:sp>
      </p:grpSp>
      <p:sp>
        <p:nvSpPr>
          <p:cNvPr id="340" name="Google Shape;340;p10"/>
          <p:cNvSpPr/>
          <p:nvPr/>
        </p:nvSpPr>
        <p:spPr>
          <a:xfrm>
            <a:off x="351029" y="3059498"/>
            <a:ext cx="4061620"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Prenditi cura delle transizioni di spessore.</a:t>
            </a:r>
            <a:endParaRPr/>
          </a:p>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Più è liscio, meglio è.</a:t>
            </a:r>
            <a:endParaRPr/>
          </a:p>
        </p:txBody>
      </p:sp>
      <p:sp>
        <p:nvSpPr>
          <p:cNvPr id="341" name="Google Shape;341;p10"/>
          <p:cNvSpPr/>
          <p:nvPr/>
        </p:nvSpPr>
        <p:spPr>
          <a:xfrm>
            <a:off x="351029" y="4501406"/>
            <a:ext cx="3946752" cy="12875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Presta attenzione a qualsiasi restrizione o accumulo di materiale.</a:t>
            </a:r>
            <a:endParaRPr/>
          </a:p>
          <a:p>
            <a:pPr indent="0" lvl="0" marL="0" marR="0" rtl="0" algn="l">
              <a:lnSpc>
                <a:spcPct val="150000"/>
              </a:lnSpc>
              <a:spcBef>
                <a:spcPts val="0"/>
              </a:spcBef>
              <a:spcAft>
                <a:spcPts val="0"/>
              </a:spcAft>
              <a:buNone/>
            </a:pPr>
            <a:r>
              <a:rPr b="1" i="0" lang="en-GB" sz="1800" u="none" cap="none" strike="noStrike">
                <a:solidFill>
                  <a:schemeClr val="dk1"/>
                </a:solidFill>
                <a:latin typeface="Arial"/>
                <a:ea typeface="Arial"/>
                <a:cs typeface="Arial"/>
                <a:sym typeface="Arial"/>
              </a:rPr>
              <a:t>La scelta migliore è l’uniformità</a:t>
            </a:r>
            <a:r>
              <a:rPr b="0" i="0" lang="en-GB" sz="1800" u="none" cap="none" strike="noStrike">
                <a:solidFill>
                  <a:schemeClr val="dk1"/>
                </a:solidFill>
                <a:latin typeface="Arial"/>
                <a:ea typeface="Arial"/>
                <a:cs typeface="Arial"/>
                <a:sym typeface="Arial"/>
              </a:rPr>
              <a:t>.</a:t>
            </a:r>
            <a:endParaRPr/>
          </a:p>
        </p:txBody>
      </p:sp>
      <p:sp>
        <p:nvSpPr>
          <p:cNvPr id="342" name="Google Shape;342;p10"/>
          <p:cNvSpPr txBox="1"/>
          <p:nvPr/>
        </p:nvSpPr>
        <p:spPr>
          <a:xfrm>
            <a:off x="5211785" y="6207767"/>
            <a:ext cx="522668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Lanxess, Part and Mold Design – A Design Guide</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11"/>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348" name="Google Shape;348;p11"/>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349" name="Google Shape;349;p11"/>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350" name="Google Shape;350;p11"/>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351" name="Google Shape;351;p11"/>
          <p:cNvSpPr/>
          <p:nvPr/>
        </p:nvSpPr>
        <p:spPr>
          <a:xfrm>
            <a:off x="2993393" y="306227"/>
            <a:ext cx="679705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Raggi di raccordo agli angoli. </a:t>
            </a:r>
            <a:r>
              <a:rPr b="0" i="0" lang="en-GB" sz="2000" u="none" cap="none" strike="noStrike">
                <a:solidFill>
                  <a:schemeClr val="dk1"/>
                </a:solidFill>
                <a:latin typeface="Arial"/>
                <a:ea typeface="Arial"/>
                <a:cs typeface="Arial"/>
                <a:sym typeface="Arial"/>
              </a:rPr>
              <a:t>Distribuire le sollecitazioni</a:t>
            </a:r>
            <a:endParaRPr b="0" i="0" sz="2000" u="none" cap="none" strike="noStrike">
              <a:solidFill>
                <a:schemeClr val="dk1"/>
              </a:solidFill>
              <a:latin typeface="Arial"/>
              <a:ea typeface="Arial"/>
              <a:cs typeface="Arial"/>
              <a:sym typeface="Arial"/>
            </a:endParaRPr>
          </a:p>
        </p:txBody>
      </p:sp>
      <p:grpSp>
        <p:nvGrpSpPr>
          <p:cNvPr id="352" name="Google Shape;352;p11"/>
          <p:cNvGrpSpPr/>
          <p:nvPr/>
        </p:nvGrpSpPr>
        <p:grpSpPr>
          <a:xfrm>
            <a:off x="362169" y="1712828"/>
            <a:ext cx="4095658" cy="1162345"/>
            <a:chOff x="1" y="2862412"/>
            <a:chExt cx="4095658" cy="1162345"/>
          </a:xfrm>
        </p:grpSpPr>
        <p:sp>
          <p:nvSpPr>
            <p:cNvPr id="353" name="Google Shape;353;p11"/>
            <p:cNvSpPr/>
            <p:nvPr/>
          </p:nvSpPr>
          <p:spPr>
            <a:xfrm>
              <a:off x="3051" y="2862412"/>
              <a:ext cx="4092608" cy="116234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354" name="Google Shape;354;p11"/>
            <p:cNvSpPr txBox="1"/>
            <p:nvPr/>
          </p:nvSpPr>
          <p:spPr>
            <a:xfrm>
              <a:off x="1" y="2966228"/>
              <a:ext cx="4039340" cy="100450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00"/>
                  </a:solidFill>
                  <a:latin typeface="Arial"/>
                  <a:ea typeface="Arial"/>
                  <a:cs typeface="Arial"/>
                  <a:sym typeface="Arial"/>
                </a:rPr>
                <a:t>Le materie plastiche sono molto sensibili alla concentrazione di intagli e sollecitazioni.</a:t>
              </a:r>
              <a:endParaRPr b="1" i="0" sz="2000" u="none" cap="none" strike="noStrike">
                <a:solidFill>
                  <a:srgbClr val="000000"/>
                </a:solidFill>
                <a:latin typeface="Arial"/>
                <a:ea typeface="Arial"/>
                <a:cs typeface="Arial"/>
                <a:sym typeface="Arial"/>
              </a:endParaRPr>
            </a:p>
          </p:txBody>
        </p:sp>
      </p:grpSp>
      <p:sp>
        <p:nvSpPr>
          <p:cNvPr id="355" name="Google Shape;355;p11"/>
          <p:cNvSpPr/>
          <p:nvPr/>
        </p:nvSpPr>
        <p:spPr>
          <a:xfrm>
            <a:off x="528136" y="3419999"/>
            <a:ext cx="4061620"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Tutte le caratteristiche, in particolare quelle funzionali, devono essere raccordate.</a:t>
            </a:r>
            <a:endParaRPr/>
          </a:p>
        </p:txBody>
      </p:sp>
      <p:sp>
        <p:nvSpPr>
          <p:cNvPr id="356" name="Google Shape;356;p11"/>
          <p:cNvSpPr/>
          <p:nvPr/>
        </p:nvSpPr>
        <p:spPr>
          <a:xfrm>
            <a:off x="528135" y="4835622"/>
            <a:ext cx="4594281" cy="166199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I raccordi, anche molto piccoli, ridurranno la concentrazione di sollecitazioni agli angoli e prolungheranno la vita delle parti.</a:t>
            </a:r>
            <a:endParaRPr/>
          </a:p>
          <a:p>
            <a:pPr indent="0" lvl="0" marL="0" marR="0" rtl="0" algn="l">
              <a:lnSpc>
                <a:spcPct val="150000"/>
              </a:lnSpc>
              <a:spcBef>
                <a:spcPts val="0"/>
              </a:spcBef>
              <a:spcAft>
                <a:spcPts val="0"/>
              </a:spcAft>
              <a:buNone/>
            </a:pPr>
            <a:r>
              <a:rPr b="0" i="1" lang="en-GB" sz="1400" u="none" cap="none" strike="noStrike">
                <a:solidFill>
                  <a:schemeClr val="dk1"/>
                </a:solidFill>
                <a:latin typeface="Arial"/>
                <a:ea typeface="Arial"/>
                <a:cs typeface="Arial"/>
                <a:sym typeface="Arial"/>
              </a:rPr>
              <a:t>(soprattutto sotto impatto, fatica, carichi dinamici ecc.)</a:t>
            </a:r>
            <a:endParaRPr b="0" i="1" sz="1600" u="none" cap="none" strike="noStrike">
              <a:solidFill>
                <a:schemeClr val="dk1"/>
              </a:solidFill>
              <a:latin typeface="Arial"/>
              <a:ea typeface="Arial"/>
              <a:cs typeface="Arial"/>
              <a:sym typeface="Arial"/>
            </a:endParaRPr>
          </a:p>
        </p:txBody>
      </p:sp>
      <p:pic>
        <p:nvPicPr>
          <p:cNvPr id="357" name="Google Shape;357;p11"/>
          <p:cNvPicPr preferRelativeResize="0"/>
          <p:nvPr/>
        </p:nvPicPr>
        <p:blipFill rotWithShape="1">
          <a:blip r:embed="rId7">
            <a:alphaModFix/>
          </a:blip>
          <a:srcRect b="0" l="0" r="0" t="0"/>
          <a:stretch/>
        </p:blipFill>
        <p:spPr>
          <a:xfrm>
            <a:off x="5345808" y="1812783"/>
            <a:ext cx="6477000" cy="4162425"/>
          </a:xfrm>
          <a:prstGeom prst="rect">
            <a:avLst/>
          </a:prstGeom>
          <a:noFill/>
          <a:ln>
            <a:noFill/>
          </a:ln>
        </p:spPr>
      </p:pic>
      <p:sp>
        <p:nvSpPr>
          <p:cNvPr id="358" name="Google Shape;358;p11"/>
          <p:cNvSpPr txBox="1"/>
          <p:nvPr/>
        </p:nvSpPr>
        <p:spPr>
          <a:xfrm>
            <a:off x="5675444" y="5945410"/>
            <a:ext cx="522668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Lanxess, Part and Mold Design – A Design Guide</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12"/>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364" name="Google Shape;364;p12"/>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365" name="Google Shape;365;p12"/>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366" name="Google Shape;366;p12"/>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367" name="Google Shape;367;p12"/>
          <p:cNvSpPr/>
          <p:nvPr/>
        </p:nvSpPr>
        <p:spPr>
          <a:xfrm>
            <a:off x="2993393" y="306227"/>
            <a:ext cx="67345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Assottigliare qualsiasi parete. </a:t>
            </a:r>
            <a:r>
              <a:rPr b="0" i="0" lang="en-GB" sz="2000" u="none" cap="none" strike="noStrike">
                <a:solidFill>
                  <a:schemeClr val="dk1"/>
                </a:solidFill>
                <a:latin typeface="Arial"/>
                <a:ea typeface="Arial"/>
                <a:cs typeface="Arial"/>
                <a:sym typeface="Arial"/>
              </a:rPr>
              <a:t>Angoli di sformo richiesti </a:t>
            </a:r>
            <a:endParaRPr/>
          </a:p>
        </p:txBody>
      </p:sp>
      <p:grpSp>
        <p:nvGrpSpPr>
          <p:cNvPr id="368" name="Google Shape;368;p12"/>
          <p:cNvGrpSpPr/>
          <p:nvPr/>
        </p:nvGrpSpPr>
        <p:grpSpPr>
          <a:xfrm>
            <a:off x="362168" y="1712828"/>
            <a:ext cx="4984897" cy="1162345"/>
            <a:chOff x="1" y="2862412"/>
            <a:chExt cx="4095658" cy="1162345"/>
          </a:xfrm>
        </p:grpSpPr>
        <p:sp>
          <p:nvSpPr>
            <p:cNvPr id="369" name="Google Shape;369;p12"/>
            <p:cNvSpPr/>
            <p:nvPr/>
          </p:nvSpPr>
          <p:spPr>
            <a:xfrm>
              <a:off x="3051" y="2862412"/>
              <a:ext cx="4092608" cy="116234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370" name="Google Shape;370;p12"/>
            <p:cNvSpPr txBox="1"/>
            <p:nvPr/>
          </p:nvSpPr>
          <p:spPr>
            <a:xfrm>
              <a:off x="1" y="2966228"/>
              <a:ext cx="4039340" cy="100450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00"/>
                  </a:solidFill>
                  <a:latin typeface="Arial"/>
                  <a:ea typeface="Arial"/>
                  <a:cs typeface="Arial"/>
                  <a:sym typeface="Arial"/>
                </a:rPr>
                <a:t>L'espulsione dei pezzi richiede pareti disegnate per aiutare la plastica solidificata a scivolare fuori dallo stampo.</a:t>
              </a:r>
              <a:endParaRPr b="1" i="0" sz="2000" u="none" cap="none" strike="noStrike">
                <a:solidFill>
                  <a:srgbClr val="000000"/>
                </a:solidFill>
                <a:latin typeface="Arial"/>
                <a:ea typeface="Arial"/>
                <a:cs typeface="Arial"/>
                <a:sym typeface="Arial"/>
              </a:endParaRPr>
            </a:p>
          </p:txBody>
        </p:sp>
      </p:grpSp>
      <p:sp>
        <p:nvSpPr>
          <p:cNvPr id="371" name="Google Shape;371;p12"/>
          <p:cNvSpPr/>
          <p:nvPr/>
        </p:nvSpPr>
        <p:spPr>
          <a:xfrm>
            <a:off x="528135" y="3419999"/>
            <a:ext cx="4984897" cy="12875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Qualsiasi parete o struttura tagliata nello stampo e superiore a pochi millimetri, necessita di angoli di sformo.</a:t>
            </a:r>
            <a:endParaRPr/>
          </a:p>
        </p:txBody>
      </p:sp>
      <p:sp>
        <p:nvSpPr>
          <p:cNvPr id="372" name="Google Shape;372;p12"/>
          <p:cNvSpPr/>
          <p:nvPr/>
        </p:nvSpPr>
        <p:spPr>
          <a:xfrm>
            <a:off x="528135" y="4835622"/>
            <a:ext cx="5061782"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Gli sformi cambiano la geometria della parte.</a:t>
            </a:r>
            <a:endParaRPr/>
          </a:p>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Ma farà il tuo design </a:t>
            </a:r>
            <a:r>
              <a:rPr b="1" i="0" lang="en-GB" sz="1800" u="none" cap="none" strike="noStrike">
                <a:solidFill>
                  <a:schemeClr val="dk1"/>
                </a:solidFill>
                <a:latin typeface="Arial"/>
                <a:ea typeface="Arial"/>
                <a:cs typeface="Arial"/>
                <a:sym typeface="Arial"/>
              </a:rPr>
              <a:t>fattibile</a:t>
            </a:r>
            <a:r>
              <a:rPr b="0" i="0" lang="en-GB" sz="1800" u="none" cap="none" strike="noStrike">
                <a:solidFill>
                  <a:schemeClr val="dk1"/>
                </a:solidFill>
                <a:latin typeface="Arial"/>
                <a:ea typeface="Arial"/>
                <a:cs typeface="Arial"/>
                <a:sym typeface="Arial"/>
              </a:rPr>
              <a:t>.</a:t>
            </a:r>
            <a:endParaRPr b="0" i="1" sz="1600" u="none" cap="none" strike="noStrike">
              <a:solidFill>
                <a:schemeClr val="dk1"/>
              </a:solidFill>
              <a:latin typeface="Arial"/>
              <a:ea typeface="Arial"/>
              <a:cs typeface="Arial"/>
              <a:sym typeface="Arial"/>
            </a:endParaRPr>
          </a:p>
        </p:txBody>
      </p:sp>
      <p:pic>
        <p:nvPicPr>
          <p:cNvPr id="373" name="Google Shape;373;p12"/>
          <p:cNvPicPr preferRelativeResize="0"/>
          <p:nvPr/>
        </p:nvPicPr>
        <p:blipFill rotWithShape="1">
          <a:blip r:embed="rId7">
            <a:alphaModFix/>
          </a:blip>
          <a:srcRect b="0" l="0" r="0" t="0"/>
          <a:stretch/>
        </p:blipFill>
        <p:spPr>
          <a:xfrm>
            <a:off x="5917873" y="768019"/>
            <a:ext cx="4520599" cy="5454391"/>
          </a:xfrm>
          <a:prstGeom prst="rect">
            <a:avLst/>
          </a:prstGeom>
          <a:noFill/>
          <a:ln>
            <a:noFill/>
          </a:ln>
        </p:spPr>
      </p:pic>
      <p:sp>
        <p:nvSpPr>
          <p:cNvPr id="374" name="Google Shape;374;p12"/>
          <p:cNvSpPr txBox="1"/>
          <p:nvPr/>
        </p:nvSpPr>
        <p:spPr>
          <a:xfrm>
            <a:off x="5444605" y="6284092"/>
            <a:ext cx="522668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Lanxess, Part and Mold Design – A Design Guide</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13"/>
          <p:cNvPicPr preferRelativeResize="0"/>
          <p:nvPr/>
        </p:nvPicPr>
        <p:blipFill rotWithShape="1">
          <a:blip r:embed="rId3">
            <a:alphaModFix/>
          </a:blip>
          <a:srcRect b="0" l="0" r="7297" t="0"/>
          <a:stretch/>
        </p:blipFill>
        <p:spPr>
          <a:xfrm>
            <a:off x="9322296" y="913023"/>
            <a:ext cx="2869704" cy="3924300"/>
          </a:xfrm>
          <a:prstGeom prst="rect">
            <a:avLst/>
          </a:prstGeom>
          <a:noFill/>
          <a:ln>
            <a:noFill/>
          </a:ln>
        </p:spPr>
      </p:pic>
      <p:pic>
        <p:nvPicPr>
          <p:cNvPr id="380" name="Google Shape;380;p13"/>
          <p:cNvPicPr preferRelativeResize="0"/>
          <p:nvPr/>
        </p:nvPicPr>
        <p:blipFill rotWithShape="1">
          <a:blip r:embed="rId4">
            <a:alphaModFix/>
          </a:blip>
          <a:srcRect b="0" l="0" r="0" t="0"/>
          <a:stretch/>
        </p:blipFill>
        <p:spPr>
          <a:xfrm>
            <a:off x="10438472" y="6222410"/>
            <a:ext cx="1621007" cy="440662"/>
          </a:xfrm>
          <a:prstGeom prst="rect">
            <a:avLst/>
          </a:prstGeom>
          <a:noFill/>
          <a:ln>
            <a:noFill/>
          </a:ln>
        </p:spPr>
      </p:pic>
      <p:pic>
        <p:nvPicPr>
          <p:cNvPr id="381" name="Google Shape;381;p13"/>
          <p:cNvPicPr preferRelativeResize="0"/>
          <p:nvPr/>
        </p:nvPicPr>
        <p:blipFill rotWithShape="1">
          <a:blip r:embed="rId5">
            <a:alphaModFix/>
          </a:blip>
          <a:srcRect b="0" l="0" r="0" t="0"/>
          <a:stretch/>
        </p:blipFill>
        <p:spPr>
          <a:xfrm>
            <a:off x="173014" y="148676"/>
            <a:ext cx="2279705" cy="720006"/>
          </a:xfrm>
          <a:prstGeom prst="rect">
            <a:avLst/>
          </a:prstGeom>
          <a:noFill/>
          <a:ln>
            <a:noFill/>
          </a:ln>
        </p:spPr>
      </p:pic>
      <p:pic>
        <p:nvPicPr>
          <p:cNvPr id="382" name="Google Shape;382;p13"/>
          <p:cNvPicPr preferRelativeResize="0"/>
          <p:nvPr/>
        </p:nvPicPr>
        <p:blipFill rotWithShape="1">
          <a:blip r:embed="rId6">
            <a:alphaModFix/>
          </a:blip>
          <a:srcRect b="0" l="0" r="0" t="0"/>
          <a:stretch/>
        </p:blipFill>
        <p:spPr>
          <a:xfrm>
            <a:off x="10210340" y="148676"/>
            <a:ext cx="1849139" cy="572304"/>
          </a:xfrm>
          <a:prstGeom prst="rect">
            <a:avLst/>
          </a:prstGeom>
          <a:noFill/>
          <a:ln>
            <a:noFill/>
          </a:ln>
        </p:spPr>
      </p:pic>
      <p:pic>
        <p:nvPicPr>
          <p:cNvPr id="383" name="Google Shape;383;p13"/>
          <p:cNvPicPr preferRelativeResize="0"/>
          <p:nvPr/>
        </p:nvPicPr>
        <p:blipFill rotWithShape="1">
          <a:blip r:embed="rId7">
            <a:alphaModFix/>
          </a:blip>
          <a:srcRect b="0" l="0" r="0" t="0"/>
          <a:stretch/>
        </p:blipFill>
        <p:spPr>
          <a:xfrm>
            <a:off x="10447010" y="791239"/>
            <a:ext cx="1375798" cy="774343"/>
          </a:xfrm>
          <a:prstGeom prst="rect">
            <a:avLst/>
          </a:prstGeom>
          <a:noFill/>
          <a:ln>
            <a:noFill/>
          </a:ln>
        </p:spPr>
      </p:pic>
      <p:sp>
        <p:nvSpPr>
          <p:cNvPr id="384" name="Google Shape;384;p13"/>
          <p:cNvSpPr/>
          <p:nvPr/>
        </p:nvSpPr>
        <p:spPr>
          <a:xfrm>
            <a:off x="2993393" y="306227"/>
            <a:ext cx="57967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Assemblaggio generale. </a:t>
            </a:r>
            <a:r>
              <a:rPr b="0" i="0" lang="en-GB" sz="2000" u="none" cap="none" strike="noStrike">
                <a:solidFill>
                  <a:schemeClr val="dk1"/>
                </a:solidFill>
                <a:latin typeface="Arial"/>
                <a:ea typeface="Arial"/>
                <a:cs typeface="Arial"/>
                <a:sym typeface="Arial"/>
              </a:rPr>
              <a:t>Unendo le nostre forze</a:t>
            </a:r>
            <a:endParaRPr/>
          </a:p>
        </p:txBody>
      </p:sp>
      <p:grpSp>
        <p:nvGrpSpPr>
          <p:cNvPr id="385" name="Google Shape;385;p13"/>
          <p:cNvGrpSpPr/>
          <p:nvPr/>
        </p:nvGrpSpPr>
        <p:grpSpPr>
          <a:xfrm>
            <a:off x="365752" y="1712828"/>
            <a:ext cx="4810097" cy="1162345"/>
            <a:chOff x="3051" y="2862412"/>
            <a:chExt cx="4092608" cy="1162345"/>
          </a:xfrm>
        </p:grpSpPr>
        <p:sp>
          <p:nvSpPr>
            <p:cNvPr id="386" name="Google Shape;386;p13"/>
            <p:cNvSpPr/>
            <p:nvPr/>
          </p:nvSpPr>
          <p:spPr>
            <a:xfrm>
              <a:off x="3051" y="2862412"/>
              <a:ext cx="4092608" cy="116234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387" name="Google Shape;387;p13"/>
            <p:cNvSpPr txBox="1"/>
            <p:nvPr/>
          </p:nvSpPr>
          <p:spPr>
            <a:xfrm>
              <a:off x="141213" y="2966227"/>
              <a:ext cx="3779537" cy="100450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00"/>
                  </a:solidFill>
                  <a:latin typeface="Arial"/>
                  <a:ea typeface="Arial"/>
                  <a:cs typeface="Arial"/>
                  <a:sym typeface="Arial"/>
                </a:rPr>
                <a:t>Soluzioni specifiche di assemblaggio di materie plastiche fanno molto bene per ottenere di più</a:t>
              </a:r>
              <a:endParaRPr b="1" i="0" sz="2000" u="none" cap="none" strike="noStrike">
                <a:solidFill>
                  <a:srgbClr val="000000"/>
                </a:solidFill>
                <a:latin typeface="Arial"/>
                <a:ea typeface="Arial"/>
                <a:cs typeface="Arial"/>
                <a:sym typeface="Arial"/>
              </a:endParaRPr>
            </a:p>
          </p:txBody>
        </p:sp>
      </p:grpSp>
      <p:sp>
        <p:nvSpPr>
          <p:cNvPr id="388" name="Google Shape;388;p13"/>
          <p:cNvSpPr/>
          <p:nvPr/>
        </p:nvSpPr>
        <p:spPr>
          <a:xfrm>
            <a:off x="528135" y="3419999"/>
            <a:ext cx="4984897"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Trasforma una singola parte in sistema.</a:t>
            </a:r>
            <a:endParaRPr/>
          </a:p>
        </p:txBody>
      </p:sp>
      <p:sp>
        <p:nvSpPr>
          <p:cNvPr id="389" name="Google Shape;389;p13"/>
          <p:cNvSpPr/>
          <p:nvPr/>
        </p:nvSpPr>
        <p:spPr>
          <a:xfrm>
            <a:off x="528135" y="5519411"/>
            <a:ext cx="5331127"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Snapfits, ganci, borchie, giunti filettati, anelli di raccordo, saldature, ecc.</a:t>
            </a:r>
            <a:endParaRPr b="0" i="1" sz="1600" u="none" cap="none" strike="noStrike">
              <a:solidFill>
                <a:schemeClr val="dk1"/>
              </a:solidFill>
              <a:latin typeface="Arial"/>
              <a:ea typeface="Arial"/>
              <a:cs typeface="Arial"/>
              <a:sym typeface="Arial"/>
            </a:endParaRPr>
          </a:p>
        </p:txBody>
      </p:sp>
      <p:sp>
        <p:nvSpPr>
          <p:cNvPr id="390" name="Google Shape;390;p13"/>
          <p:cNvSpPr/>
          <p:nvPr/>
        </p:nvSpPr>
        <p:spPr>
          <a:xfrm>
            <a:off x="528135" y="4103580"/>
            <a:ext cx="4984897" cy="12875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Le caratteristiche tecniche di montaggio sono a lungo dimostrate sulla progettazione di parti in plastica e comunemente usate.</a:t>
            </a:r>
            <a:endParaRPr/>
          </a:p>
        </p:txBody>
      </p:sp>
      <p:pic>
        <p:nvPicPr>
          <p:cNvPr id="391" name="Google Shape;391;p13"/>
          <p:cNvPicPr preferRelativeResize="0"/>
          <p:nvPr/>
        </p:nvPicPr>
        <p:blipFill rotWithShape="1">
          <a:blip r:embed="rId8">
            <a:alphaModFix/>
          </a:blip>
          <a:srcRect b="0" l="0" r="0" t="0"/>
          <a:stretch/>
        </p:blipFill>
        <p:spPr>
          <a:xfrm>
            <a:off x="5417000" y="1167103"/>
            <a:ext cx="3905296" cy="2303585"/>
          </a:xfrm>
          <a:prstGeom prst="rect">
            <a:avLst/>
          </a:prstGeom>
          <a:noFill/>
          <a:ln>
            <a:noFill/>
          </a:ln>
        </p:spPr>
      </p:pic>
      <p:pic>
        <p:nvPicPr>
          <p:cNvPr id="392" name="Google Shape;392;p13"/>
          <p:cNvPicPr preferRelativeResize="0"/>
          <p:nvPr/>
        </p:nvPicPr>
        <p:blipFill rotWithShape="1">
          <a:blip r:embed="rId9">
            <a:alphaModFix/>
          </a:blip>
          <a:srcRect b="10185" l="15211" r="0" t="0"/>
          <a:stretch/>
        </p:blipFill>
        <p:spPr>
          <a:xfrm>
            <a:off x="6678970" y="3744690"/>
            <a:ext cx="2512649" cy="2317882"/>
          </a:xfrm>
          <a:prstGeom prst="rect">
            <a:avLst/>
          </a:prstGeom>
          <a:noFill/>
          <a:ln>
            <a:noFill/>
          </a:ln>
        </p:spPr>
      </p:pic>
      <p:sp>
        <p:nvSpPr>
          <p:cNvPr id="393" name="Google Shape;393;p13"/>
          <p:cNvSpPr txBox="1"/>
          <p:nvPr/>
        </p:nvSpPr>
        <p:spPr>
          <a:xfrm>
            <a:off x="5619052" y="6165742"/>
            <a:ext cx="522668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Lanxess, Part and Mold Design – A Design Guide</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https://s-media-cache-ak0.pinimg.com/736x/f1/85/d7/f185d7537b768a522b0ed90cb784bd1c.jpg" id="398" name="Google Shape;398;p14"/>
          <p:cNvPicPr preferRelativeResize="0"/>
          <p:nvPr/>
        </p:nvPicPr>
        <p:blipFill rotWithShape="1">
          <a:blip r:embed="rId3">
            <a:alphaModFix/>
          </a:blip>
          <a:srcRect b="20039" l="0" r="0" t="16755"/>
          <a:stretch/>
        </p:blipFill>
        <p:spPr>
          <a:xfrm>
            <a:off x="0" y="1078638"/>
            <a:ext cx="12192000" cy="5779362"/>
          </a:xfrm>
          <a:prstGeom prst="rect">
            <a:avLst/>
          </a:prstGeom>
          <a:noFill/>
          <a:ln>
            <a:noFill/>
          </a:ln>
        </p:spPr>
      </p:pic>
      <p:sp>
        <p:nvSpPr>
          <p:cNvPr id="399" name="Google Shape;399;p14"/>
          <p:cNvSpPr/>
          <p:nvPr/>
        </p:nvSpPr>
        <p:spPr>
          <a:xfrm>
            <a:off x="0" y="0"/>
            <a:ext cx="12192000" cy="1662545"/>
          </a:xfrm>
          <a:prstGeom prst="rect">
            <a:avLst/>
          </a:prstGeom>
          <a:solidFill>
            <a:srgbClr val="0D1A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descr="https://s-media-cache-ak0.pinimg.com/736x/f1/85/d7/f185d7537b768a522b0ed90cb784bd1c.jpg" id="400" name="Google Shape;400;p14"/>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descr="https://s-media-cache-ak0.pinimg.com/736x/f1/85/d7/f185d7537b768a522b0ed90cb784bd1c.jpg" id="401" name="Google Shape;401;p14"/>
          <p:cNvSpPr/>
          <p:nvPr/>
        </p:nvSpPr>
        <p:spPr>
          <a:xfrm>
            <a:off x="1587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402" name="Google Shape;402;p14"/>
          <p:cNvSpPr txBox="1"/>
          <p:nvPr/>
        </p:nvSpPr>
        <p:spPr>
          <a:xfrm>
            <a:off x="110836" y="6280484"/>
            <a:ext cx="5560291" cy="577516"/>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b="0" i="0" lang="en-GB" sz="1800" u="none" cap="none" strike="noStrike">
                <a:solidFill>
                  <a:srgbClr val="FFFFFF"/>
                </a:solidFill>
                <a:latin typeface="Arial"/>
                <a:ea typeface="Arial"/>
                <a:cs typeface="Arial"/>
                <a:sym typeface="Arial"/>
              </a:rPr>
              <a:t>Ghepardo-max velocità=110-120 km/h, a</a:t>
            </a:r>
            <a:r>
              <a:rPr b="0" baseline="-25000" i="0" lang="en-GB" sz="1800" u="none" cap="none" strike="noStrike">
                <a:solidFill>
                  <a:srgbClr val="FFFFFF"/>
                </a:solidFill>
                <a:latin typeface="Arial"/>
                <a:ea typeface="Arial"/>
                <a:cs typeface="Arial"/>
                <a:sym typeface="Arial"/>
              </a:rPr>
              <a:t>0-100</a:t>
            </a:r>
            <a:r>
              <a:rPr b="0" i="0" lang="en-GB" sz="1800" u="none" cap="none" strike="noStrike">
                <a:solidFill>
                  <a:srgbClr val="FFFFFF"/>
                </a:solidFill>
                <a:latin typeface="Arial"/>
                <a:ea typeface="Arial"/>
                <a:cs typeface="Arial"/>
                <a:sym typeface="Arial"/>
              </a:rPr>
              <a:t>in 3 sec</a:t>
            </a:r>
            <a:endParaRPr/>
          </a:p>
        </p:txBody>
      </p:sp>
      <p:sp>
        <p:nvSpPr>
          <p:cNvPr id="403" name="Google Shape;403;p14"/>
          <p:cNvSpPr/>
          <p:nvPr/>
        </p:nvSpPr>
        <p:spPr>
          <a:xfrm>
            <a:off x="4641012" y="508106"/>
            <a:ext cx="742993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GB" sz="3600" u="none" cap="none" strike="noStrike">
                <a:solidFill>
                  <a:schemeClr val="lt1"/>
                </a:solidFill>
                <a:latin typeface="Arial"/>
                <a:ea typeface="Arial"/>
                <a:cs typeface="Arial"/>
                <a:sym typeface="Arial"/>
              </a:rPr>
              <a:t>Un design efficace andrà bene</a:t>
            </a:r>
            <a:endParaRPr b="1" i="1" sz="36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cxnSp>
        <p:nvCxnSpPr>
          <p:cNvPr id="408" name="Google Shape;408;p15"/>
          <p:cNvCxnSpPr/>
          <p:nvPr/>
        </p:nvCxnSpPr>
        <p:spPr>
          <a:xfrm>
            <a:off x="6127770" y="5120640"/>
            <a:ext cx="0" cy="644845"/>
          </a:xfrm>
          <a:prstGeom prst="straightConnector1">
            <a:avLst/>
          </a:prstGeom>
          <a:noFill/>
          <a:ln cap="flat" cmpd="sng" w="38100">
            <a:solidFill>
              <a:schemeClr val="accent1"/>
            </a:solidFill>
            <a:prstDash val="solid"/>
            <a:miter lim="800000"/>
            <a:headEnd len="sm" w="sm" type="none"/>
            <a:tailEnd len="sm" w="sm" type="none"/>
          </a:ln>
        </p:spPr>
      </p:cxnSp>
      <p:sp>
        <p:nvSpPr>
          <p:cNvPr id="409" name="Google Shape;409;p15"/>
          <p:cNvSpPr/>
          <p:nvPr/>
        </p:nvSpPr>
        <p:spPr>
          <a:xfrm>
            <a:off x="4305673" y="5654751"/>
            <a:ext cx="3639844" cy="77522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0" name="Google Shape;410;p15"/>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411" name="Google Shape;411;p15"/>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412" name="Google Shape;412;p15"/>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413" name="Google Shape;413;p15"/>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414" name="Google Shape;414;p15"/>
          <p:cNvSpPr/>
          <p:nvPr/>
        </p:nvSpPr>
        <p:spPr>
          <a:xfrm>
            <a:off x="2993393" y="306227"/>
            <a:ext cx="68964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Design per il rispetto dell'ambiente. </a:t>
            </a:r>
            <a:r>
              <a:rPr b="0" i="0" lang="en-GB" sz="2000" u="none" cap="none" strike="noStrike">
                <a:solidFill>
                  <a:schemeClr val="dk1"/>
                </a:solidFill>
                <a:latin typeface="Arial"/>
                <a:ea typeface="Arial"/>
                <a:cs typeface="Arial"/>
                <a:sym typeface="Arial"/>
              </a:rPr>
              <a:t>Una sfida quotidiana</a:t>
            </a:r>
            <a:endParaRPr/>
          </a:p>
        </p:txBody>
      </p:sp>
      <p:sp>
        <p:nvSpPr>
          <p:cNvPr id="415" name="Google Shape;415;p15"/>
          <p:cNvSpPr/>
          <p:nvPr/>
        </p:nvSpPr>
        <p:spPr>
          <a:xfrm>
            <a:off x="528135" y="1478327"/>
            <a:ext cx="9682205"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Ecodesign significa confrontare diverse soluzioni, tutte tecnicamente ed economicamente valide, dal punto di vista dell'impatto ambientale.</a:t>
            </a:r>
            <a:endParaRPr/>
          </a:p>
        </p:txBody>
      </p:sp>
      <p:grpSp>
        <p:nvGrpSpPr>
          <p:cNvPr id="416" name="Google Shape;416;p15"/>
          <p:cNvGrpSpPr/>
          <p:nvPr/>
        </p:nvGrpSpPr>
        <p:grpSpPr>
          <a:xfrm>
            <a:off x="719091" y="3173647"/>
            <a:ext cx="2441360" cy="914400"/>
            <a:chOff x="790112" y="2826885"/>
            <a:chExt cx="2441360" cy="914400"/>
          </a:xfrm>
        </p:grpSpPr>
        <p:sp>
          <p:nvSpPr>
            <p:cNvPr id="417" name="Google Shape;417;p15"/>
            <p:cNvSpPr/>
            <p:nvPr/>
          </p:nvSpPr>
          <p:spPr>
            <a:xfrm>
              <a:off x="790112"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8" name="Google Shape;418;p15"/>
            <p:cNvSpPr txBox="1"/>
            <p:nvPr/>
          </p:nvSpPr>
          <p:spPr>
            <a:xfrm>
              <a:off x="1028424"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Soluzione 1</a:t>
              </a:r>
              <a:endParaRPr b="1" i="0" sz="2400" u="none" cap="none" strike="noStrike">
                <a:solidFill>
                  <a:schemeClr val="lt1"/>
                </a:solidFill>
                <a:latin typeface="Arial"/>
                <a:ea typeface="Arial"/>
                <a:cs typeface="Arial"/>
                <a:sym typeface="Arial"/>
              </a:endParaRPr>
            </a:p>
          </p:txBody>
        </p:sp>
      </p:grpSp>
      <p:grpSp>
        <p:nvGrpSpPr>
          <p:cNvPr id="419" name="Google Shape;419;p15"/>
          <p:cNvGrpSpPr/>
          <p:nvPr/>
        </p:nvGrpSpPr>
        <p:grpSpPr>
          <a:xfrm>
            <a:off x="4900474" y="3173647"/>
            <a:ext cx="2441360" cy="914400"/>
            <a:chOff x="4625265" y="2826885"/>
            <a:chExt cx="2441360" cy="914400"/>
          </a:xfrm>
        </p:grpSpPr>
        <p:sp>
          <p:nvSpPr>
            <p:cNvPr id="420" name="Google Shape;420;p15"/>
            <p:cNvSpPr/>
            <p:nvPr/>
          </p:nvSpPr>
          <p:spPr>
            <a:xfrm>
              <a:off x="4625265"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1" name="Google Shape;421;p15"/>
            <p:cNvSpPr txBox="1"/>
            <p:nvPr/>
          </p:nvSpPr>
          <p:spPr>
            <a:xfrm>
              <a:off x="4863577"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Soluzione 2</a:t>
              </a:r>
              <a:endParaRPr b="1" i="0" sz="2400" u="none" cap="none" strike="noStrike">
                <a:solidFill>
                  <a:schemeClr val="lt1"/>
                </a:solidFill>
                <a:latin typeface="Arial"/>
                <a:ea typeface="Arial"/>
                <a:cs typeface="Arial"/>
                <a:sym typeface="Arial"/>
              </a:endParaRPr>
            </a:p>
          </p:txBody>
        </p:sp>
      </p:grpSp>
      <p:grpSp>
        <p:nvGrpSpPr>
          <p:cNvPr id="422" name="Google Shape;422;p15"/>
          <p:cNvGrpSpPr/>
          <p:nvPr/>
        </p:nvGrpSpPr>
        <p:grpSpPr>
          <a:xfrm>
            <a:off x="9019711" y="3173647"/>
            <a:ext cx="2441360" cy="914400"/>
            <a:chOff x="4625265" y="2826885"/>
            <a:chExt cx="2441360" cy="914400"/>
          </a:xfrm>
        </p:grpSpPr>
        <p:sp>
          <p:nvSpPr>
            <p:cNvPr id="423" name="Google Shape;423;p15"/>
            <p:cNvSpPr/>
            <p:nvPr/>
          </p:nvSpPr>
          <p:spPr>
            <a:xfrm>
              <a:off x="4625265"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4" name="Google Shape;424;p15"/>
            <p:cNvSpPr txBox="1"/>
            <p:nvPr/>
          </p:nvSpPr>
          <p:spPr>
            <a:xfrm>
              <a:off x="4863577"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Soluzione 3</a:t>
              </a:r>
              <a:endParaRPr b="1" i="0" sz="2400" u="none" cap="none" strike="noStrike">
                <a:solidFill>
                  <a:schemeClr val="lt1"/>
                </a:solidFill>
                <a:latin typeface="Arial"/>
                <a:ea typeface="Arial"/>
                <a:cs typeface="Arial"/>
                <a:sym typeface="Arial"/>
              </a:endParaRPr>
            </a:p>
          </p:txBody>
        </p:sp>
      </p:grpSp>
      <p:cxnSp>
        <p:nvCxnSpPr>
          <p:cNvPr id="425" name="Google Shape;425;p15"/>
          <p:cNvCxnSpPr/>
          <p:nvPr/>
        </p:nvCxnSpPr>
        <p:spPr>
          <a:xfrm>
            <a:off x="3622090" y="3667408"/>
            <a:ext cx="621437" cy="0"/>
          </a:xfrm>
          <a:prstGeom prst="straightConnector1">
            <a:avLst/>
          </a:prstGeom>
          <a:noFill/>
          <a:ln cap="flat" cmpd="sng" w="28575">
            <a:solidFill>
              <a:schemeClr val="accent1"/>
            </a:solidFill>
            <a:prstDash val="solid"/>
            <a:miter lim="800000"/>
            <a:headEnd len="lg" w="lg" type="triangle"/>
            <a:tailEnd len="lg" w="lg" type="triangle"/>
          </a:ln>
        </p:spPr>
      </p:cxnSp>
      <p:cxnSp>
        <p:nvCxnSpPr>
          <p:cNvPr id="426" name="Google Shape;426;p15"/>
          <p:cNvCxnSpPr/>
          <p:nvPr/>
        </p:nvCxnSpPr>
        <p:spPr>
          <a:xfrm>
            <a:off x="7903919" y="3667408"/>
            <a:ext cx="621437" cy="0"/>
          </a:xfrm>
          <a:prstGeom prst="straightConnector1">
            <a:avLst/>
          </a:prstGeom>
          <a:noFill/>
          <a:ln cap="flat" cmpd="sng" w="28575">
            <a:solidFill>
              <a:schemeClr val="accent1"/>
            </a:solidFill>
            <a:prstDash val="solid"/>
            <a:miter lim="800000"/>
            <a:headEnd len="lg" w="lg" type="triangle"/>
            <a:tailEnd len="lg" w="lg" type="triangle"/>
          </a:ln>
        </p:spPr>
      </p:cxnSp>
      <p:sp>
        <p:nvSpPr>
          <p:cNvPr id="427" name="Google Shape;427;p15"/>
          <p:cNvSpPr txBox="1"/>
          <p:nvPr/>
        </p:nvSpPr>
        <p:spPr>
          <a:xfrm>
            <a:off x="4531186" y="5654751"/>
            <a:ext cx="3228680" cy="720014"/>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0" lang="en-GB" sz="3200" u="none" cap="none" strike="noStrike">
                <a:solidFill>
                  <a:srgbClr val="000000"/>
                </a:solidFill>
                <a:latin typeface="Arial"/>
                <a:ea typeface="Arial"/>
                <a:cs typeface="Arial"/>
                <a:sym typeface="Arial"/>
              </a:rPr>
              <a:t>Il prodotto finale</a:t>
            </a:r>
            <a:endParaRPr/>
          </a:p>
        </p:txBody>
      </p:sp>
      <p:sp>
        <p:nvSpPr>
          <p:cNvPr id="428" name="Google Shape;428;p15"/>
          <p:cNvSpPr/>
          <p:nvPr/>
        </p:nvSpPr>
        <p:spPr>
          <a:xfrm>
            <a:off x="2369324" y="4575300"/>
            <a:ext cx="8827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Arial"/>
                <a:ea typeface="Arial"/>
                <a:cs typeface="Arial"/>
                <a:sym typeface="Arial"/>
              </a:rPr>
              <a:t>Qual è il costo ambientale (risorse, energia, emissioni) per ciascuna variante?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cxnSp>
        <p:nvCxnSpPr>
          <p:cNvPr id="433" name="Google Shape;433;p16"/>
          <p:cNvCxnSpPr/>
          <p:nvPr/>
        </p:nvCxnSpPr>
        <p:spPr>
          <a:xfrm>
            <a:off x="6127770" y="3576320"/>
            <a:ext cx="0" cy="2189165"/>
          </a:xfrm>
          <a:prstGeom prst="straightConnector1">
            <a:avLst/>
          </a:prstGeom>
          <a:noFill/>
          <a:ln cap="flat" cmpd="sng" w="38100">
            <a:solidFill>
              <a:schemeClr val="accent1"/>
            </a:solidFill>
            <a:prstDash val="solid"/>
            <a:miter lim="800000"/>
            <a:headEnd len="sm" w="sm" type="none"/>
            <a:tailEnd len="sm" w="sm" type="none"/>
          </a:ln>
        </p:spPr>
      </p:cxnSp>
      <p:sp>
        <p:nvSpPr>
          <p:cNvPr id="434" name="Google Shape;434;p16"/>
          <p:cNvSpPr/>
          <p:nvPr/>
        </p:nvSpPr>
        <p:spPr>
          <a:xfrm>
            <a:off x="4305673" y="5654751"/>
            <a:ext cx="3639844" cy="77522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5" name="Google Shape;435;p16"/>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436" name="Google Shape;436;p16"/>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437" name="Google Shape;437;p16"/>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438" name="Google Shape;438;p16"/>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439" name="Google Shape;439;p16"/>
          <p:cNvSpPr/>
          <p:nvPr/>
        </p:nvSpPr>
        <p:spPr>
          <a:xfrm>
            <a:off x="2993393" y="306227"/>
            <a:ext cx="68964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Design per il rispetto dell'ambiente. </a:t>
            </a:r>
            <a:r>
              <a:rPr b="0" i="0" lang="en-GB" sz="2000" u="none" cap="none" strike="noStrike">
                <a:solidFill>
                  <a:schemeClr val="dk1"/>
                </a:solidFill>
                <a:latin typeface="Arial"/>
                <a:ea typeface="Arial"/>
                <a:cs typeface="Arial"/>
                <a:sym typeface="Arial"/>
              </a:rPr>
              <a:t>Una sfida quotidiana</a:t>
            </a:r>
            <a:endParaRPr/>
          </a:p>
        </p:txBody>
      </p:sp>
      <p:grpSp>
        <p:nvGrpSpPr>
          <p:cNvPr id="440" name="Google Shape;440;p16"/>
          <p:cNvGrpSpPr/>
          <p:nvPr/>
        </p:nvGrpSpPr>
        <p:grpSpPr>
          <a:xfrm>
            <a:off x="719091" y="1639767"/>
            <a:ext cx="2441360" cy="914400"/>
            <a:chOff x="790112" y="2826885"/>
            <a:chExt cx="2441360" cy="914400"/>
          </a:xfrm>
        </p:grpSpPr>
        <p:sp>
          <p:nvSpPr>
            <p:cNvPr id="441" name="Google Shape;441;p16"/>
            <p:cNvSpPr/>
            <p:nvPr/>
          </p:nvSpPr>
          <p:spPr>
            <a:xfrm>
              <a:off x="790112"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2" name="Google Shape;442;p16"/>
            <p:cNvSpPr txBox="1"/>
            <p:nvPr/>
          </p:nvSpPr>
          <p:spPr>
            <a:xfrm>
              <a:off x="1028424"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Soluzione 1</a:t>
              </a:r>
              <a:endParaRPr b="1" i="0" sz="2400" u="none" cap="none" strike="noStrike">
                <a:solidFill>
                  <a:schemeClr val="lt1"/>
                </a:solidFill>
                <a:latin typeface="Arial"/>
                <a:ea typeface="Arial"/>
                <a:cs typeface="Arial"/>
                <a:sym typeface="Arial"/>
              </a:endParaRPr>
            </a:p>
          </p:txBody>
        </p:sp>
      </p:grpSp>
      <p:grpSp>
        <p:nvGrpSpPr>
          <p:cNvPr id="443" name="Google Shape;443;p16"/>
          <p:cNvGrpSpPr/>
          <p:nvPr/>
        </p:nvGrpSpPr>
        <p:grpSpPr>
          <a:xfrm>
            <a:off x="4900474" y="1639767"/>
            <a:ext cx="2441360" cy="914400"/>
            <a:chOff x="4625265" y="2826885"/>
            <a:chExt cx="2441360" cy="914400"/>
          </a:xfrm>
        </p:grpSpPr>
        <p:sp>
          <p:nvSpPr>
            <p:cNvPr id="444" name="Google Shape;444;p16"/>
            <p:cNvSpPr/>
            <p:nvPr/>
          </p:nvSpPr>
          <p:spPr>
            <a:xfrm>
              <a:off x="4625265"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5" name="Google Shape;445;p16"/>
            <p:cNvSpPr txBox="1"/>
            <p:nvPr/>
          </p:nvSpPr>
          <p:spPr>
            <a:xfrm>
              <a:off x="4863577"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Soluzione 2</a:t>
              </a:r>
              <a:endParaRPr b="1" i="0" sz="2400" u="none" cap="none" strike="noStrike">
                <a:solidFill>
                  <a:schemeClr val="lt1"/>
                </a:solidFill>
                <a:latin typeface="Arial"/>
                <a:ea typeface="Arial"/>
                <a:cs typeface="Arial"/>
                <a:sym typeface="Arial"/>
              </a:endParaRPr>
            </a:p>
          </p:txBody>
        </p:sp>
      </p:grpSp>
      <p:grpSp>
        <p:nvGrpSpPr>
          <p:cNvPr id="446" name="Google Shape;446;p16"/>
          <p:cNvGrpSpPr/>
          <p:nvPr/>
        </p:nvGrpSpPr>
        <p:grpSpPr>
          <a:xfrm>
            <a:off x="9019711" y="1639767"/>
            <a:ext cx="2441360" cy="914400"/>
            <a:chOff x="4625265" y="2826885"/>
            <a:chExt cx="2441360" cy="914400"/>
          </a:xfrm>
        </p:grpSpPr>
        <p:sp>
          <p:nvSpPr>
            <p:cNvPr id="447" name="Google Shape;447;p16"/>
            <p:cNvSpPr/>
            <p:nvPr/>
          </p:nvSpPr>
          <p:spPr>
            <a:xfrm>
              <a:off x="4625265"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8" name="Google Shape;448;p16"/>
            <p:cNvSpPr txBox="1"/>
            <p:nvPr/>
          </p:nvSpPr>
          <p:spPr>
            <a:xfrm>
              <a:off x="4863577"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Soluzione </a:t>
              </a:r>
              <a:r>
                <a:rPr b="0" i="1" lang="en-GB" sz="2400" u="none" cap="none" strike="noStrike">
                  <a:solidFill>
                    <a:schemeClr val="lt1"/>
                  </a:solidFill>
                  <a:latin typeface="Arial"/>
                  <a:ea typeface="Arial"/>
                  <a:cs typeface="Arial"/>
                  <a:sym typeface="Arial"/>
                </a:rPr>
                <a:t>n</a:t>
              </a:r>
              <a:endParaRPr b="1" i="1" sz="2400" u="none" cap="none" strike="noStrike">
                <a:solidFill>
                  <a:schemeClr val="lt1"/>
                </a:solidFill>
                <a:latin typeface="Arial"/>
                <a:ea typeface="Arial"/>
                <a:cs typeface="Arial"/>
                <a:sym typeface="Arial"/>
              </a:endParaRPr>
            </a:p>
          </p:txBody>
        </p:sp>
      </p:grpSp>
      <p:cxnSp>
        <p:nvCxnSpPr>
          <p:cNvPr id="449" name="Google Shape;449;p16"/>
          <p:cNvCxnSpPr/>
          <p:nvPr/>
        </p:nvCxnSpPr>
        <p:spPr>
          <a:xfrm>
            <a:off x="3622090" y="2133528"/>
            <a:ext cx="621437" cy="0"/>
          </a:xfrm>
          <a:prstGeom prst="straightConnector1">
            <a:avLst/>
          </a:prstGeom>
          <a:noFill/>
          <a:ln cap="flat" cmpd="sng" w="28575">
            <a:solidFill>
              <a:schemeClr val="accent1"/>
            </a:solidFill>
            <a:prstDash val="solid"/>
            <a:miter lim="800000"/>
            <a:headEnd len="lg" w="lg" type="triangle"/>
            <a:tailEnd len="lg" w="lg" type="triangle"/>
          </a:ln>
        </p:spPr>
      </p:cxnSp>
      <p:cxnSp>
        <p:nvCxnSpPr>
          <p:cNvPr id="450" name="Google Shape;450;p16"/>
          <p:cNvCxnSpPr/>
          <p:nvPr/>
        </p:nvCxnSpPr>
        <p:spPr>
          <a:xfrm>
            <a:off x="7903919" y="2133528"/>
            <a:ext cx="621437" cy="0"/>
          </a:xfrm>
          <a:prstGeom prst="straightConnector1">
            <a:avLst/>
          </a:prstGeom>
          <a:noFill/>
          <a:ln cap="flat" cmpd="sng" w="28575">
            <a:solidFill>
              <a:schemeClr val="accent1"/>
            </a:solidFill>
            <a:prstDash val="solid"/>
            <a:miter lim="800000"/>
            <a:headEnd len="lg" w="lg" type="triangle"/>
            <a:tailEnd len="lg" w="lg" type="triangle"/>
          </a:ln>
        </p:spPr>
      </p:cxnSp>
      <p:sp>
        <p:nvSpPr>
          <p:cNvPr id="451" name="Google Shape;451;p16"/>
          <p:cNvSpPr txBox="1"/>
          <p:nvPr/>
        </p:nvSpPr>
        <p:spPr>
          <a:xfrm>
            <a:off x="4531186" y="5654751"/>
            <a:ext cx="3228680" cy="720014"/>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0" lang="en-GB" sz="3200" u="none" cap="none" strike="noStrike">
                <a:solidFill>
                  <a:srgbClr val="000000"/>
                </a:solidFill>
                <a:latin typeface="Arial"/>
                <a:ea typeface="Arial"/>
                <a:cs typeface="Arial"/>
                <a:sym typeface="Arial"/>
              </a:rPr>
              <a:t>Il prodotto finale</a:t>
            </a:r>
            <a:endParaRPr/>
          </a:p>
        </p:txBody>
      </p:sp>
      <p:sp>
        <p:nvSpPr>
          <p:cNvPr id="452" name="Google Shape;452;p16"/>
          <p:cNvSpPr/>
          <p:nvPr/>
        </p:nvSpPr>
        <p:spPr>
          <a:xfrm>
            <a:off x="4330827" y="2811312"/>
            <a:ext cx="36856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LCA (valutazione del ciclo di vita)</a:t>
            </a:r>
            <a:endParaRPr/>
          </a:p>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fornirà valutazioni numeriche</a:t>
            </a:r>
            <a:endParaRPr b="0" i="0" sz="1800" u="none" cap="none" strike="noStrike">
              <a:solidFill>
                <a:schemeClr val="dk1"/>
              </a:solidFill>
              <a:latin typeface="Calibri"/>
              <a:ea typeface="Calibri"/>
              <a:cs typeface="Calibri"/>
              <a:sym typeface="Calibri"/>
            </a:endParaRPr>
          </a:p>
        </p:txBody>
      </p:sp>
      <p:sp>
        <p:nvSpPr>
          <p:cNvPr id="453" name="Google Shape;453;p16"/>
          <p:cNvSpPr/>
          <p:nvPr/>
        </p:nvSpPr>
        <p:spPr>
          <a:xfrm>
            <a:off x="173028" y="2917107"/>
            <a:ext cx="3995100" cy="2062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Materiale grezzo</a:t>
            </a:r>
            <a:endParaRPr/>
          </a:p>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Trasformazione</a:t>
            </a:r>
            <a:endParaRPr/>
          </a:p>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Trasporto</a:t>
            </a:r>
            <a:endParaRPr/>
          </a:p>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Emissioni - Impronta di CO2</a:t>
            </a:r>
            <a:endParaRPr/>
          </a:p>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Inquinamento aria/acqua/terra</a:t>
            </a:r>
            <a:endParaRPr/>
          </a:p>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Utilizzo</a:t>
            </a:r>
            <a:endParaRPr/>
          </a:p>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Disposizione</a:t>
            </a:r>
            <a:endParaRPr/>
          </a:p>
          <a:p>
            <a:pPr indent="0" lvl="0" marL="0" marR="0" rtl="0" algn="ctr">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cxnSp>
        <p:nvCxnSpPr>
          <p:cNvPr id="458" name="Google Shape;458;p17"/>
          <p:cNvCxnSpPr/>
          <p:nvPr/>
        </p:nvCxnSpPr>
        <p:spPr>
          <a:xfrm>
            <a:off x="6127770" y="3576320"/>
            <a:ext cx="0" cy="2189165"/>
          </a:xfrm>
          <a:prstGeom prst="straightConnector1">
            <a:avLst/>
          </a:prstGeom>
          <a:noFill/>
          <a:ln cap="flat" cmpd="sng" w="38100">
            <a:solidFill>
              <a:schemeClr val="accent1"/>
            </a:solidFill>
            <a:prstDash val="solid"/>
            <a:miter lim="800000"/>
            <a:headEnd len="sm" w="sm" type="none"/>
            <a:tailEnd len="sm" w="sm" type="none"/>
          </a:ln>
        </p:spPr>
      </p:cxnSp>
      <p:pic>
        <p:nvPicPr>
          <p:cNvPr id="459" name="Google Shape;459;p17"/>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460" name="Google Shape;460;p17"/>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461" name="Google Shape;461;p17"/>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462" name="Google Shape;462;p17"/>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463" name="Google Shape;463;p17"/>
          <p:cNvSpPr/>
          <p:nvPr/>
        </p:nvSpPr>
        <p:spPr>
          <a:xfrm>
            <a:off x="2993393" y="306227"/>
            <a:ext cx="68964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Design per il rispetto dell'ambiente. </a:t>
            </a:r>
            <a:r>
              <a:rPr b="0" i="0" lang="en-GB" sz="2000" u="none" cap="none" strike="noStrike">
                <a:solidFill>
                  <a:schemeClr val="dk1"/>
                </a:solidFill>
                <a:latin typeface="Arial"/>
                <a:ea typeface="Arial"/>
                <a:cs typeface="Arial"/>
                <a:sym typeface="Arial"/>
              </a:rPr>
              <a:t>Una sfida quotidiana</a:t>
            </a:r>
            <a:endParaRPr/>
          </a:p>
        </p:txBody>
      </p:sp>
      <p:sp>
        <p:nvSpPr>
          <p:cNvPr id="464" name="Google Shape;464;p17"/>
          <p:cNvSpPr/>
          <p:nvPr/>
        </p:nvSpPr>
        <p:spPr>
          <a:xfrm>
            <a:off x="6897899" y="2666905"/>
            <a:ext cx="4385452" cy="32316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Contenuto energetico della materia prima</a:t>
            </a:r>
            <a:endParaRPr/>
          </a:p>
          <a:p>
            <a:pPr indent="0" lvl="0" marL="0" marR="0" rtl="0" algn="ctr">
              <a:spcBef>
                <a:spcPts val="1200"/>
              </a:spcBef>
              <a:spcAft>
                <a:spcPts val="0"/>
              </a:spcAft>
              <a:buNone/>
            </a:pPr>
            <a:r>
              <a:rPr b="0" i="0" lang="en-GB" sz="1600" u="none" cap="none" strike="noStrike">
                <a:solidFill>
                  <a:schemeClr val="dk1"/>
                </a:solidFill>
                <a:latin typeface="Arial"/>
                <a:ea typeface="Arial"/>
                <a:cs typeface="Arial"/>
                <a:sym typeface="Arial"/>
              </a:rPr>
              <a:t>Consumo di energia di trasformazione</a:t>
            </a:r>
            <a:endParaRPr/>
          </a:p>
          <a:p>
            <a:pPr indent="0" lvl="0" marL="0" marR="0" rtl="0" algn="ctr">
              <a:spcBef>
                <a:spcPts val="1200"/>
              </a:spcBef>
              <a:spcAft>
                <a:spcPts val="0"/>
              </a:spcAft>
              <a:buNone/>
            </a:pPr>
            <a:r>
              <a:rPr b="0" i="0" lang="en-GB" sz="1600" u="none" cap="none" strike="noStrike">
                <a:solidFill>
                  <a:schemeClr val="dk1"/>
                </a:solidFill>
                <a:latin typeface="Arial"/>
                <a:ea typeface="Arial"/>
                <a:cs typeface="Arial"/>
                <a:sym typeface="Arial"/>
              </a:rPr>
              <a:t>Sforzo di trasporto (peso, volume)</a:t>
            </a:r>
            <a:endParaRPr/>
          </a:p>
          <a:p>
            <a:pPr indent="0" lvl="0" marL="0" marR="0" rtl="0" algn="ctr">
              <a:spcBef>
                <a:spcPts val="1200"/>
              </a:spcBef>
              <a:spcAft>
                <a:spcPts val="0"/>
              </a:spcAft>
              <a:buNone/>
            </a:pPr>
            <a:r>
              <a:rPr b="0" i="0" lang="en-GB" sz="1600" u="none" cap="none" strike="noStrike">
                <a:solidFill>
                  <a:schemeClr val="dk1"/>
                </a:solidFill>
                <a:latin typeface="Arial"/>
                <a:ea typeface="Arial"/>
                <a:cs typeface="Arial"/>
                <a:sym typeface="Arial"/>
              </a:rPr>
              <a:t>Emissioni - Impronta di CO2</a:t>
            </a:r>
            <a:endParaRPr/>
          </a:p>
          <a:p>
            <a:pPr indent="0" lvl="0" marL="0" marR="0" rtl="0" algn="ctr">
              <a:spcBef>
                <a:spcPts val="1200"/>
              </a:spcBef>
              <a:spcAft>
                <a:spcPts val="0"/>
              </a:spcAft>
              <a:buNone/>
            </a:pPr>
            <a:r>
              <a:rPr b="0" i="0" lang="en-GB" sz="1600" u="none" cap="none" strike="noStrike">
                <a:solidFill>
                  <a:schemeClr val="dk1"/>
                </a:solidFill>
                <a:latin typeface="Arial"/>
                <a:ea typeface="Arial"/>
                <a:cs typeface="Arial"/>
                <a:sym typeface="Arial"/>
              </a:rPr>
              <a:t>Inquinamento aria/acqua/terra</a:t>
            </a:r>
            <a:endParaRPr/>
          </a:p>
          <a:p>
            <a:pPr indent="0" lvl="0" marL="0" marR="0" rtl="0" algn="ctr">
              <a:spcBef>
                <a:spcPts val="1200"/>
              </a:spcBef>
              <a:spcAft>
                <a:spcPts val="0"/>
              </a:spcAft>
              <a:buNone/>
            </a:pPr>
            <a:r>
              <a:rPr b="0" i="0" lang="en-GB" sz="1600" u="none" cap="none" strike="noStrike">
                <a:solidFill>
                  <a:schemeClr val="dk1"/>
                </a:solidFill>
                <a:latin typeface="Arial"/>
                <a:ea typeface="Arial"/>
                <a:cs typeface="Arial"/>
                <a:sym typeface="Arial"/>
              </a:rPr>
              <a:t>Utilizzo (dispersione termica/elettrica)</a:t>
            </a:r>
            <a:endParaRPr/>
          </a:p>
          <a:p>
            <a:pPr indent="0" lvl="0" marL="0" marR="0" rtl="0" algn="ctr">
              <a:spcBef>
                <a:spcPts val="1200"/>
              </a:spcBef>
              <a:spcAft>
                <a:spcPts val="0"/>
              </a:spcAft>
              <a:buNone/>
            </a:pPr>
            <a:r>
              <a:rPr b="0" i="0" lang="en-GB" sz="1600" u="none" cap="none" strike="noStrike">
                <a:solidFill>
                  <a:schemeClr val="dk1"/>
                </a:solidFill>
                <a:latin typeface="Arial"/>
                <a:ea typeface="Arial"/>
                <a:cs typeface="Arial"/>
                <a:sym typeface="Arial"/>
              </a:rPr>
              <a:t>Smaltimento (riciclabilità, biodegradabilità, sostanze tossiche)</a:t>
            </a:r>
            <a:endParaRPr/>
          </a:p>
          <a:p>
            <a:pPr indent="0" lvl="0" marL="0" marR="0" rtl="0" algn="ctr">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pic>
        <p:nvPicPr>
          <p:cNvPr id="465" name="Google Shape;465;p17"/>
          <p:cNvPicPr preferRelativeResize="0"/>
          <p:nvPr/>
        </p:nvPicPr>
        <p:blipFill rotWithShape="1">
          <a:blip r:embed="rId7">
            <a:alphaModFix/>
          </a:blip>
          <a:srcRect b="0" l="0" r="0" t="0"/>
          <a:stretch/>
        </p:blipFill>
        <p:spPr>
          <a:xfrm>
            <a:off x="91144" y="1178410"/>
            <a:ext cx="7056792" cy="4832563"/>
          </a:xfrm>
          <a:prstGeom prst="rect">
            <a:avLst/>
          </a:prstGeom>
          <a:noFill/>
          <a:ln>
            <a:noFill/>
          </a:ln>
        </p:spPr>
      </p:pic>
      <p:grpSp>
        <p:nvGrpSpPr>
          <p:cNvPr id="466" name="Google Shape;466;p17"/>
          <p:cNvGrpSpPr/>
          <p:nvPr/>
        </p:nvGrpSpPr>
        <p:grpSpPr>
          <a:xfrm>
            <a:off x="3803649" y="1752505"/>
            <a:ext cx="2441360" cy="914400"/>
            <a:chOff x="790112" y="2826885"/>
            <a:chExt cx="2441360" cy="914400"/>
          </a:xfrm>
        </p:grpSpPr>
        <p:sp>
          <p:nvSpPr>
            <p:cNvPr id="467" name="Google Shape;467;p17"/>
            <p:cNvSpPr/>
            <p:nvPr/>
          </p:nvSpPr>
          <p:spPr>
            <a:xfrm>
              <a:off x="790112"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8" name="Google Shape;468;p17"/>
            <p:cNvSpPr txBox="1"/>
            <p:nvPr/>
          </p:nvSpPr>
          <p:spPr>
            <a:xfrm>
              <a:off x="1028424"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Soluzione </a:t>
              </a:r>
              <a:r>
                <a:rPr b="0" i="1" lang="en-GB" sz="2400" u="none" cap="none" strike="noStrike">
                  <a:solidFill>
                    <a:schemeClr val="lt1"/>
                  </a:solidFill>
                  <a:latin typeface="Arial"/>
                  <a:ea typeface="Arial"/>
                  <a:cs typeface="Arial"/>
                  <a:sym typeface="Arial"/>
                </a:rPr>
                <a:t>n</a:t>
              </a:r>
              <a:endParaRPr b="1" i="1" sz="2400" u="none" cap="none" strike="noStrike">
                <a:solidFill>
                  <a:schemeClr val="lt1"/>
                </a:solidFill>
                <a:latin typeface="Arial"/>
                <a:ea typeface="Arial"/>
                <a:cs typeface="Arial"/>
                <a:sym typeface="Arial"/>
              </a:endParaRPr>
            </a:p>
          </p:txBody>
        </p:sp>
      </p:grpSp>
      <p:sp>
        <p:nvSpPr>
          <p:cNvPr id="469" name="Google Shape;469;p17"/>
          <p:cNvSpPr/>
          <p:nvPr/>
        </p:nvSpPr>
        <p:spPr>
          <a:xfrm>
            <a:off x="6979769" y="1929493"/>
            <a:ext cx="36856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LCA (valutazione del ciclo di vita)</a:t>
            </a:r>
            <a:endParaRPr/>
          </a:p>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fornirà valutazioni numeriche</a:t>
            </a:r>
            <a:endParaRPr b="0" i="0" sz="1800" u="none" cap="none" strike="noStrike">
              <a:solidFill>
                <a:schemeClr val="dk1"/>
              </a:solidFill>
              <a:latin typeface="Calibri"/>
              <a:ea typeface="Calibri"/>
              <a:cs typeface="Calibri"/>
              <a:sym typeface="Calibri"/>
            </a:endParaRPr>
          </a:p>
        </p:txBody>
      </p:sp>
      <p:sp>
        <p:nvSpPr>
          <p:cNvPr id="470" name="Google Shape;470;p17"/>
          <p:cNvSpPr txBox="1"/>
          <p:nvPr/>
        </p:nvSpPr>
        <p:spPr>
          <a:xfrm>
            <a:off x="780010" y="6129618"/>
            <a:ext cx="522668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Granta Design, Five steps to Eco Design</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18"/>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476" name="Google Shape;476;p18"/>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477" name="Google Shape;477;p18"/>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478" name="Google Shape;478;p18"/>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479" name="Google Shape;479;p18"/>
          <p:cNvSpPr/>
          <p:nvPr/>
        </p:nvSpPr>
        <p:spPr>
          <a:xfrm>
            <a:off x="2993393" y="306227"/>
            <a:ext cx="68964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Design per il rispetto dell'ambiente. </a:t>
            </a:r>
            <a:r>
              <a:rPr b="0" i="0" lang="en-GB" sz="2000" u="none" cap="none" strike="noStrike">
                <a:solidFill>
                  <a:schemeClr val="dk1"/>
                </a:solidFill>
                <a:latin typeface="Arial"/>
                <a:ea typeface="Arial"/>
                <a:cs typeface="Arial"/>
                <a:sym typeface="Arial"/>
              </a:rPr>
              <a:t>Una sfida quotidiana</a:t>
            </a:r>
            <a:endParaRPr/>
          </a:p>
        </p:txBody>
      </p:sp>
      <p:sp>
        <p:nvSpPr>
          <p:cNvPr id="480" name="Google Shape;480;p18"/>
          <p:cNvSpPr/>
          <p:nvPr/>
        </p:nvSpPr>
        <p:spPr>
          <a:xfrm>
            <a:off x="369192" y="1103207"/>
            <a:ext cx="9841148"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Suggerimento di confronto n. 1</a:t>
            </a:r>
            <a:r>
              <a:rPr b="0" i="0" lang="en-GB" sz="1800" u="none" cap="none" strike="noStrike">
                <a:solidFill>
                  <a:srgbClr val="548135"/>
                </a:solidFill>
                <a:latin typeface="Arial"/>
                <a:ea typeface="Arial"/>
                <a:cs typeface="Arial"/>
                <a:sym typeface="Arial"/>
              </a:rPr>
              <a:t>– Considerare l'impatto ambientale nelle prime fasi del processo di progettazione</a:t>
            </a:r>
            <a:endParaRPr b="0" i="0" sz="1800" u="none" cap="none" strike="noStrike">
              <a:solidFill>
                <a:schemeClr val="dk1"/>
              </a:solidFill>
              <a:latin typeface="Arial"/>
              <a:ea typeface="Arial"/>
              <a:cs typeface="Arial"/>
              <a:sym typeface="Arial"/>
            </a:endParaRPr>
          </a:p>
        </p:txBody>
      </p:sp>
      <p:sp>
        <p:nvSpPr>
          <p:cNvPr id="481" name="Google Shape;481;p18"/>
          <p:cNvSpPr txBox="1"/>
          <p:nvPr/>
        </p:nvSpPr>
        <p:spPr>
          <a:xfrm>
            <a:off x="369191" y="2078220"/>
            <a:ext cx="1099179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Arial"/>
                <a:ea typeface="Arial"/>
                <a:cs typeface="Arial"/>
                <a:sym typeface="Arial"/>
              </a:rPr>
              <a:t>La valutazione delle prestazioni ambientali durante la fase di progettazione iniziale, consente di considerare i costi ambientali delle diverse opzioni e consente modifiche alla progettazione e alle soluzioni prima che si siano consumati costi e tempo significativi.</a:t>
            </a:r>
            <a:endParaRPr/>
          </a:p>
        </p:txBody>
      </p:sp>
      <p:pic>
        <p:nvPicPr>
          <p:cNvPr id="482" name="Google Shape;482;p18"/>
          <p:cNvPicPr preferRelativeResize="0"/>
          <p:nvPr/>
        </p:nvPicPr>
        <p:blipFill rotWithShape="1">
          <a:blip r:embed="rId7">
            <a:alphaModFix/>
          </a:blip>
          <a:srcRect b="0" l="0" r="0" t="0"/>
          <a:stretch/>
        </p:blipFill>
        <p:spPr>
          <a:xfrm>
            <a:off x="4603398" y="2815154"/>
            <a:ext cx="3676430" cy="3845804"/>
          </a:xfrm>
          <a:prstGeom prst="rect">
            <a:avLst/>
          </a:prstGeom>
          <a:noFill/>
          <a:ln>
            <a:noFill/>
          </a:ln>
        </p:spPr>
      </p:pic>
      <p:sp>
        <p:nvSpPr>
          <p:cNvPr id="483" name="Google Shape;483;p18"/>
          <p:cNvSpPr txBox="1"/>
          <p:nvPr/>
        </p:nvSpPr>
        <p:spPr>
          <a:xfrm>
            <a:off x="7819804" y="4461057"/>
            <a:ext cx="423967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Granta Design, Five steps to Eco Design</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19"/>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489" name="Google Shape;489;p19"/>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490" name="Google Shape;490;p19"/>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491" name="Google Shape;491;p19"/>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492" name="Google Shape;492;p19"/>
          <p:cNvSpPr/>
          <p:nvPr/>
        </p:nvSpPr>
        <p:spPr>
          <a:xfrm>
            <a:off x="2993393" y="306227"/>
            <a:ext cx="68964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Design per il rispetto dell'ambiente. </a:t>
            </a:r>
            <a:r>
              <a:rPr b="0" i="0" lang="en-GB" sz="2000" u="none" cap="none" strike="noStrike">
                <a:solidFill>
                  <a:schemeClr val="dk1"/>
                </a:solidFill>
                <a:latin typeface="Arial"/>
                <a:ea typeface="Arial"/>
                <a:cs typeface="Arial"/>
                <a:sym typeface="Arial"/>
              </a:rPr>
              <a:t>Una sfida quotidiana</a:t>
            </a:r>
            <a:endParaRPr/>
          </a:p>
        </p:txBody>
      </p:sp>
      <p:sp>
        <p:nvSpPr>
          <p:cNvPr id="493" name="Google Shape;493;p19"/>
          <p:cNvSpPr/>
          <p:nvPr/>
        </p:nvSpPr>
        <p:spPr>
          <a:xfrm>
            <a:off x="369192" y="1163368"/>
            <a:ext cx="9184035"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Suggerimento di confronto n. 2 </a:t>
            </a:r>
            <a:r>
              <a:rPr b="0" i="0" lang="en-GB" sz="1800" u="none" cap="none" strike="noStrike">
                <a:solidFill>
                  <a:srgbClr val="548135"/>
                </a:solidFill>
                <a:latin typeface="Arial"/>
                <a:ea typeface="Arial"/>
                <a:cs typeface="Arial"/>
                <a:sym typeface="Arial"/>
              </a:rPr>
              <a:t>– Fidati anche di dati incerti per guidare le decisioni</a:t>
            </a:r>
            <a:endParaRPr/>
          </a:p>
        </p:txBody>
      </p:sp>
      <p:sp>
        <p:nvSpPr>
          <p:cNvPr id="494" name="Google Shape;494;p19"/>
          <p:cNvSpPr txBox="1"/>
          <p:nvPr/>
        </p:nvSpPr>
        <p:spPr>
          <a:xfrm>
            <a:off x="369191" y="1716685"/>
            <a:ext cx="1169028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Arial"/>
                <a:ea typeface="Arial"/>
                <a:cs typeface="Arial"/>
                <a:sym typeface="Arial"/>
              </a:rPr>
              <a:t>I dati ecologici sono generalmente noti entro 10%.</a:t>
            </a:r>
            <a:endParaRPr/>
          </a:p>
          <a:p>
            <a:pPr indent="0" lvl="0" marL="0" marR="0" rtl="0" algn="l">
              <a:spcBef>
                <a:spcPts val="0"/>
              </a:spcBef>
              <a:spcAft>
                <a:spcPts val="0"/>
              </a:spcAft>
              <a:buNone/>
            </a:pPr>
            <a:r>
              <a:rPr b="0" i="0" lang="en-GB" sz="1600" u="none" cap="none" strike="noStrike">
                <a:solidFill>
                  <a:schemeClr val="dk1"/>
                </a:solidFill>
                <a:latin typeface="Arial"/>
                <a:ea typeface="Arial"/>
                <a:cs typeface="Arial"/>
                <a:sym typeface="Arial"/>
              </a:rPr>
              <a:t>Tuttavia, questo non impedisce un buon processo decisionale, soprattutto se una fase della vita domina in maniera preponderante.</a:t>
            </a:r>
            <a:endParaRPr/>
          </a:p>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600" u="none" cap="none" strike="noStrike">
                <a:solidFill>
                  <a:schemeClr val="dk1"/>
                </a:solidFill>
                <a:latin typeface="Arial"/>
                <a:ea typeface="Arial"/>
                <a:cs typeface="Arial"/>
                <a:sym typeface="Arial"/>
              </a:rPr>
              <a:t>A volte le differenze nei costi ambientali sono molto grandi da un materiale all'altro, molto più grandi della deviazione dei dati.</a:t>
            </a:r>
            <a:endParaRPr/>
          </a:p>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pic>
        <p:nvPicPr>
          <p:cNvPr id="495" name="Google Shape;495;p19"/>
          <p:cNvPicPr preferRelativeResize="0"/>
          <p:nvPr/>
        </p:nvPicPr>
        <p:blipFill rotWithShape="1">
          <a:blip r:embed="rId7">
            <a:alphaModFix/>
          </a:blip>
          <a:srcRect b="0" l="0" r="0" t="0"/>
          <a:stretch/>
        </p:blipFill>
        <p:spPr>
          <a:xfrm>
            <a:off x="4435013" y="3057808"/>
            <a:ext cx="4013200" cy="3605264"/>
          </a:xfrm>
          <a:prstGeom prst="rect">
            <a:avLst/>
          </a:prstGeom>
          <a:noFill/>
          <a:ln>
            <a:noFill/>
          </a:ln>
        </p:spPr>
      </p:pic>
      <p:sp>
        <p:nvSpPr>
          <p:cNvPr id="496" name="Google Shape;496;p19"/>
          <p:cNvSpPr txBox="1"/>
          <p:nvPr/>
        </p:nvSpPr>
        <p:spPr>
          <a:xfrm>
            <a:off x="7952325" y="5694632"/>
            <a:ext cx="423967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Granta Design, Five steps to Eco Design</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180" name="Google Shape;180;p2"/>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181" name="Google Shape;181;p2"/>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182" name="Google Shape;182;p2"/>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183" name="Google Shape;183;p2"/>
          <p:cNvSpPr/>
          <p:nvPr/>
        </p:nvSpPr>
        <p:spPr>
          <a:xfrm>
            <a:off x="816460" y="3438816"/>
            <a:ext cx="10739304"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Calibri"/>
                <a:ea typeface="Calibri"/>
                <a:cs typeface="Calibri"/>
                <a:sym typeface="Calibri"/>
              </a:rPr>
              <a:t>Packaging Ecodesign</a:t>
            </a:r>
            <a:endParaRPr b="1" i="0" sz="2000" u="none" cap="none" strike="noStrike">
              <a:solidFill>
                <a:schemeClr val="dk1"/>
              </a:solidFill>
              <a:latin typeface="Calibri"/>
              <a:ea typeface="Calibri"/>
              <a:cs typeface="Calibri"/>
              <a:sym typeface="Calibri"/>
            </a:endParaRPr>
          </a:p>
          <a:p>
            <a:pPr indent="-342900" lvl="1" marL="800100" marR="0" rtl="0" algn="l">
              <a:spcBef>
                <a:spcPts val="0"/>
              </a:spcBef>
              <a:spcAft>
                <a:spcPts val="0"/>
              </a:spcAft>
              <a:buClr>
                <a:schemeClr val="dk1"/>
              </a:buClr>
              <a:buSzPts val="2000"/>
              <a:buFont typeface="Calibri"/>
              <a:buAutoNum type="alphaLcParenR"/>
            </a:pPr>
            <a:r>
              <a:rPr b="0" i="0" lang="en-GB" sz="2000" u="none" cap="none" strike="noStrike">
                <a:solidFill>
                  <a:schemeClr val="dk1"/>
                </a:solidFill>
                <a:latin typeface="Calibri"/>
                <a:ea typeface="Calibri"/>
                <a:cs typeface="Calibri"/>
                <a:sym typeface="Calibri"/>
              </a:rPr>
              <a:t>Aggiungere sostenibilità alle tradizionali considerazioni di design</a:t>
            </a:r>
            <a:endParaRPr/>
          </a:p>
          <a:p>
            <a:pPr indent="-342900" lvl="1" marL="800100" marR="0" rtl="0" algn="l">
              <a:spcBef>
                <a:spcPts val="0"/>
              </a:spcBef>
              <a:spcAft>
                <a:spcPts val="0"/>
              </a:spcAft>
              <a:buClr>
                <a:schemeClr val="dk1"/>
              </a:buClr>
              <a:buSzPts val="2000"/>
              <a:buFont typeface="Calibri"/>
              <a:buAutoNum type="alphaLcParenR"/>
            </a:pPr>
            <a:r>
              <a:rPr b="0" i="0" lang="en-GB" sz="2000" u="none" cap="none" strike="noStrike">
                <a:solidFill>
                  <a:schemeClr val="dk1"/>
                </a:solidFill>
                <a:latin typeface="Calibri"/>
                <a:ea typeface="Calibri"/>
                <a:cs typeface="Calibri"/>
                <a:sym typeface="Calibri"/>
              </a:rPr>
              <a:t>Design for Purpose (funzionalità, produzione)</a:t>
            </a:r>
            <a:endParaRPr/>
          </a:p>
          <a:p>
            <a:pPr indent="-342900" lvl="1" marL="800100" marR="0" rtl="0" algn="l">
              <a:spcBef>
                <a:spcPts val="0"/>
              </a:spcBef>
              <a:spcAft>
                <a:spcPts val="0"/>
              </a:spcAft>
              <a:buClr>
                <a:schemeClr val="dk1"/>
              </a:buClr>
              <a:buSzPts val="2000"/>
              <a:buFont typeface="Calibri"/>
              <a:buAutoNum type="alphaLcParenR"/>
            </a:pPr>
            <a:r>
              <a:rPr b="0" i="0" lang="en-GB" sz="2000" u="none" cap="none" strike="noStrike">
                <a:solidFill>
                  <a:schemeClr val="dk1"/>
                </a:solidFill>
                <a:latin typeface="Calibri"/>
                <a:ea typeface="Calibri"/>
                <a:cs typeface="Calibri"/>
                <a:sym typeface="Calibri"/>
              </a:rPr>
              <a:t>Regole di progettazione convenzionali in plastica</a:t>
            </a:r>
            <a:endParaRPr/>
          </a:p>
          <a:p>
            <a:pPr indent="-342900" lvl="1" marL="800100" marR="0" rtl="0" algn="l">
              <a:spcBef>
                <a:spcPts val="0"/>
              </a:spcBef>
              <a:spcAft>
                <a:spcPts val="0"/>
              </a:spcAft>
              <a:buClr>
                <a:schemeClr val="dk1"/>
              </a:buClr>
              <a:buSzPts val="2000"/>
              <a:buFont typeface="Calibri"/>
              <a:buAutoNum type="alphaLcParenR"/>
            </a:pPr>
            <a:r>
              <a:rPr b="0" i="0" lang="en-GB" sz="2000" u="none" cap="none" strike="noStrike">
                <a:solidFill>
                  <a:schemeClr val="dk1"/>
                </a:solidFill>
                <a:latin typeface="Calibri"/>
                <a:ea typeface="Calibri"/>
                <a:cs typeface="Calibri"/>
                <a:sym typeface="Calibri"/>
              </a:rPr>
              <a:t>Design per il rispetto dell'ambiente. Una sfida quotidiana</a:t>
            </a:r>
            <a:endParaRPr/>
          </a:p>
          <a:p>
            <a:pPr indent="-342900" lvl="1" marL="800100" marR="0" rtl="0" algn="l">
              <a:spcBef>
                <a:spcPts val="0"/>
              </a:spcBef>
              <a:spcAft>
                <a:spcPts val="0"/>
              </a:spcAft>
              <a:buClr>
                <a:schemeClr val="dk1"/>
              </a:buClr>
              <a:buSzPts val="2000"/>
              <a:buFont typeface="Calibri"/>
              <a:buAutoNum type="alphaLcParenR"/>
            </a:pPr>
            <a:r>
              <a:rPr b="0" i="0" lang="en-GB" sz="2000" u="none" cap="none" strike="noStrike">
                <a:solidFill>
                  <a:schemeClr val="dk1"/>
                </a:solidFill>
                <a:latin typeface="Calibri"/>
                <a:ea typeface="Calibri"/>
                <a:cs typeface="Calibri"/>
                <a:sym typeface="Calibri"/>
              </a:rPr>
              <a:t>Progettare per ridurre la complessità degli imballaggi (riutilizzare, rinnovare, risolvere e ordinare, risparmiare)</a:t>
            </a:r>
            <a:endParaRPr/>
          </a:p>
        </p:txBody>
      </p:sp>
      <p:sp>
        <p:nvSpPr>
          <p:cNvPr id="184" name="Google Shape;184;p2"/>
          <p:cNvSpPr/>
          <p:nvPr/>
        </p:nvSpPr>
        <p:spPr>
          <a:xfrm>
            <a:off x="984877" y="1565582"/>
            <a:ext cx="9225463" cy="114621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n-GB" sz="1600" u="none" cap="none" strike="noStrike">
                <a:solidFill>
                  <a:schemeClr val="dk1"/>
                </a:solidFill>
                <a:latin typeface="Calibri"/>
                <a:ea typeface="Calibri"/>
                <a:cs typeface="Calibri"/>
                <a:sym typeface="Calibri"/>
              </a:rPr>
              <a:t>1.5 Progettare per riutilizzare, riciclare e recuperare</a:t>
            </a:r>
            <a:br>
              <a:rPr b="1" i="0" lang="en-GB" sz="1600" u="none" cap="none" strike="noStrike">
                <a:solidFill>
                  <a:schemeClr val="dk1"/>
                </a:solidFill>
                <a:latin typeface="Calibri"/>
                <a:ea typeface="Calibri"/>
                <a:cs typeface="Calibri"/>
                <a:sym typeface="Calibri"/>
              </a:rPr>
            </a:br>
            <a:endParaRPr b="1" i="0" sz="1600" u="none" cap="none" strike="noStrike">
              <a:solidFill>
                <a:schemeClr val="dk1"/>
              </a:solidFill>
              <a:latin typeface="Calibri"/>
              <a:ea typeface="Calibri"/>
              <a:cs typeface="Calibri"/>
              <a:sym typeface="Calibri"/>
            </a:endParaRPr>
          </a:p>
          <a:p>
            <a:pPr indent="0" lvl="1" marL="457200" marR="0" rtl="0" algn="l">
              <a:lnSpc>
                <a:spcPct val="107000"/>
              </a:lnSpc>
              <a:spcBef>
                <a:spcPts val="0"/>
              </a:spcBef>
              <a:spcAft>
                <a:spcPts val="0"/>
              </a:spcAft>
              <a:buNone/>
            </a:pPr>
            <a:r>
              <a:rPr b="0" i="1" lang="en-GB" sz="1600" u="none" cap="none" strike="noStrike">
                <a:solidFill>
                  <a:schemeClr val="dk1"/>
                </a:solidFill>
                <a:latin typeface="Calibri"/>
                <a:ea typeface="Calibri"/>
                <a:cs typeface="Calibri"/>
                <a:sym typeface="Calibri"/>
              </a:rPr>
              <a:t>1.5.1. Aggiungere sostenibilità alle tradizionali considerazioni di design</a:t>
            </a:r>
            <a:endParaRPr/>
          </a:p>
          <a:p>
            <a:pPr indent="0" lvl="1" marL="457200" marR="0" rtl="0" algn="l">
              <a:lnSpc>
                <a:spcPct val="107000"/>
              </a:lnSpc>
              <a:spcBef>
                <a:spcPts val="0"/>
              </a:spcBef>
              <a:spcAft>
                <a:spcPts val="0"/>
              </a:spcAft>
              <a:buNone/>
            </a:pPr>
            <a:r>
              <a:rPr b="0" i="1" lang="en-GB" sz="1600" u="none" cap="none" strike="noStrike">
                <a:solidFill>
                  <a:schemeClr val="dk1"/>
                </a:solidFill>
                <a:latin typeface="Calibri"/>
                <a:ea typeface="Calibri"/>
                <a:cs typeface="Calibri"/>
                <a:sym typeface="Calibri"/>
              </a:rPr>
              <a:t>1.5.2. Design per lo smantellamento (ridurre la complessità dell'imballaggio)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20"/>
          <p:cNvPicPr preferRelativeResize="0"/>
          <p:nvPr/>
        </p:nvPicPr>
        <p:blipFill rotWithShape="1">
          <a:blip r:embed="rId3">
            <a:alphaModFix/>
          </a:blip>
          <a:srcRect b="0" l="0" r="0" t="0"/>
          <a:stretch/>
        </p:blipFill>
        <p:spPr>
          <a:xfrm>
            <a:off x="4522491" y="3179244"/>
            <a:ext cx="3838243" cy="3483828"/>
          </a:xfrm>
          <a:prstGeom prst="rect">
            <a:avLst/>
          </a:prstGeom>
          <a:noFill/>
          <a:ln>
            <a:noFill/>
          </a:ln>
        </p:spPr>
      </p:pic>
      <p:pic>
        <p:nvPicPr>
          <p:cNvPr id="502" name="Google Shape;502;p20"/>
          <p:cNvPicPr preferRelativeResize="0"/>
          <p:nvPr/>
        </p:nvPicPr>
        <p:blipFill rotWithShape="1">
          <a:blip r:embed="rId4">
            <a:alphaModFix/>
          </a:blip>
          <a:srcRect b="0" l="0" r="0" t="0"/>
          <a:stretch/>
        </p:blipFill>
        <p:spPr>
          <a:xfrm>
            <a:off x="10438472" y="6222410"/>
            <a:ext cx="1621007" cy="440662"/>
          </a:xfrm>
          <a:prstGeom prst="rect">
            <a:avLst/>
          </a:prstGeom>
          <a:noFill/>
          <a:ln>
            <a:noFill/>
          </a:ln>
        </p:spPr>
      </p:pic>
      <p:pic>
        <p:nvPicPr>
          <p:cNvPr id="503" name="Google Shape;503;p20"/>
          <p:cNvPicPr preferRelativeResize="0"/>
          <p:nvPr/>
        </p:nvPicPr>
        <p:blipFill rotWithShape="1">
          <a:blip r:embed="rId5">
            <a:alphaModFix/>
          </a:blip>
          <a:srcRect b="0" l="0" r="0" t="0"/>
          <a:stretch/>
        </p:blipFill>
        <p:spPr>
          <a:xfrm>
            <a:off x="173014" y="148676"/>
            <a:ext cx="2279705" cy="720006"/>
          </a:xfrm>
          <a:prstGeom prst="rect">
            <a:avLst/>
          </a:prstGeom>
          <a:noFill/>
          <a:ln>
            <a:noFill/>
          </a:ln>
        </p:spPr>
      </p:pic>
      <p:pic>
        <p:nvPicPr>
          <p:cNvPr id="504" name="Google Shape;504;p20"/>
          <p:cNvPicPr preferRelativeResize="0"/>
          <p:nvPr/>
        </p:nvPicPr>
        <p:blipFill rotWithShape="1">
          <a:blip r:embed="rId6">
            <a:alphaModFix/>
          </a:blip>
          <a:srcRect b="0" l="0" r="0" t="0"/>
          <a:stretch/>
        </p:blipFill>
        <p:spPr>
          <a:xfrm>
            <a:off x="10210340" y="148676"/>
            <a:ext cx="1849139" cy="572304"/>
          </a:xfrm>
          <a:prstGeom prst="rect">
            <a:avLst/>
          </a:prstGeom>
          <a:noFill/>
          <a:ln>
            <a:noFill/>
          </a:ln>
        </p:spPr>
      </p:pic>
      <p:pic>
        <p:nvPicPr>
          <p:cNvPr id="505" name="Google Shape;505;p20"/>
          <p:cNvPicPr preferRelativeResize="0"/>
          <p:nvPr/>
        </p:nvPicPr>
        <p:blipFill rotWithShape="1">
          <a:blip r:embed="rId7">
            <a:alphaModFix/>
          </a:blip>
          <a:srcRect b="0" l="0" r="0" t="0"/>
          <a:stretch/>
        </p:blipFill>
        <p:spPr>
          <a:xfrm>
            <a:off x="10447010" y="791239"/>
            <a:ext cx="1375798" cy="774343"/>
          </a:xfrm>
          <a:prstGeom prst="rect">
            <a:avLst/>
          </a:prstGeom>
          <a:noFill/>
          <a:ln>
            <a:noFill/>
          </a:ln>
        </p:spPr>
      </p:pic>
      <p:sp>
        <p:nvSpPr>
          <p:cNvPr id="506" name="Google Shape;506;p20"/>
          <p:cNvSpPr/>
          <p:nvPr/>
        </p:nvSpPr>
        <p:spPr>
          <a:xfrm>
            <a:off x="2993393" y="306227"/>
            <a:ext cx="68964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Design per il rispetto dell'ambiente.</a:t>
            </a:r>
            <a:r>
              <a:rPr b="0" i="0" lang="en-GB" sz="2000" u="none" cap="none" strike="noStrike">
                <a:solidFill>
                  <a:schemeClr val="dk1"/>
                </a:solidFill>
                <a:latin typeface="Arial"/>
                <a:ea typeface="Arial"/>
                <a:cs typeface="Arial"/>
                <a:sym typeface="Arial"/>
              </a:rPr>
              <a:t>Una sfida quotidiana</a:t>
            </a:r>
            <a:endParaRPr/>
          </a:p>
        </p:txBody>
      </p:sp>
      <p:sp>
        <p:nvSpPr>
          <p:cNvPr id="507" name="Google Shape;507;p20"/>
          <p:cNvSpPr/>
          <p:nvPr/>
        </p:nvSpPr>
        <p:spPr>
          <a:xfrm>
            <a:off x="369192" y="1070284"/>
            <a:ext cx="9184035"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Suggerimento di confronto n. 3 </a:t>
            </a:r>
            <a:r>
              <a:rPr b="0" i="0" lang="en-GB" sz="1800" u="none" cap="none" strike="noStrike">
                <a:solidFill>
                  <a:srgbClr val="548135"/>
                </a:solidFill>
                <a:latin typeface="Arial"/>
                <a:ea typeface="Arial"/>
                <a:cs typeface="Arial"/>
                <a:sym typeface="Arial"/>
              </a:rPr>
              <a:t>- Tenere sotto controllo l'intero sistema di prodotti</a:t>
            </a:r>
            <a:endParaRPr/>
          </a:p>
        </p:txBody>
      </p:sp>
      <p:sp>
        <p:nvSpPr>
          <p:cNvPr id="508" name="Google Shape;508;p20"/>
          <p:cNvSpPr txBox="1"/>
          <p:nvPr/>
        </p:nvSpPr>
        <p:spPr>
          <a:xfrm>
            <a:off x="2285348" y="1908837"/>
            <a:ext cx="941182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Arial"/>
                <a:ea typeface="Arial"/>
                <a:cs typeface="Arial"/>
                <a:sym typeface="Arial"/>
              </a:rPr>
              <a:t>L'interazione dell'utente con il prodotto, la manutenzione, il funzionamento e la pertinenza alle esigenze dell'utente influiscono notevolmente sulle prestazioni ambientali.</a:t>
            </a:r>
            <a:endParaRPr/>
          </a:p>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600" u="none" cap="none" strike="noStrike">
                <a:solidFill>
                  <a:schemeClr val="dk1"/>
                </a:solidFill>
                <a:latin typeface="Arial"/>
                <a:ea typeface="Arial"/>
                <a:cs typeface="Arial"/>
                <a:sym typeface="Arial"/>
              </a:rPr>
              <a:t>Prendere decisioni considerando, in fase di progettazione, l'impatto ambientale di tutte le fasi della vita di un prodotto (materiale, fabbricazione, trasporto, uso, smaltimento).</a:t>
            </a:r>
            <a:endParaRPr/>
          </a:p>
        </p:txBody>
      </p:sp>
      <p:sp>
        <p:nvSpPr>
          <p:cNvPr id="509" name="Google Shape;509;p20"/>
          <p:cNvSpPr txBox="1"/>
          <p:nvPr/>
        </p:nvSpPr>
        <p:spPr>
          <a:xfrm>
            <a:off x="2993393" y="6119575"/>
            <a:ext cx="36432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The Round Table Management Guidelines </a:t>
            </a:r>
            <a:endParaRPr/>
          </a:p>
          <a:p>
            <a:pPr indent="0" lvl="0" marL="0" marR="0" rtl="0" algn="l">
              <a:spcBef>
                <a:spcPts val="0"/>
              </a:spcBef>
              <a:spcAft>
                <a:spcPts val="0"/>
              </a:spcAft>
              <a:buNone/>
            </a:pPr>
            <a:r>
              <a:rPr i="1" lang="en-GB" sz="1200">
                <a:solidFill>
                  <a:schemeClr val="dk1"/>
                </a:solidFill>
                <a:latin typeface="Arial"/>
                <a:ea typeface="Arial"/>
                <a:cs typeface="Arial"/>
                <a:sym typeface="Arial"/>
              </a:rPr>
              <a:t>            for Ecodesign of Plastic Packaging, </a:t>
            </a:r>
            <a:endParaRPr/>
          </a:p>
          <a:p>
            <a:pPr indent="0" lvl="0" marL="0" marR="0" rtl="0" algn="l">
              <a:spcBef>
                <a:spcPts val="0"/>
              </a:spcBef>
              <a:spcAft>
                <a:spcPts val="0"/>
              </a:spcAft>
              <a:buNone/>
            </a:pPr>
            <a:r>
              <a:rPr i="1" lang="en-GB" sz="1200">
                <a:solidFill>
                  <a:schemeClr val="dk1"/>
                </a:solidFill>
                <a:latin typeface="Arial"/>
                <a:ea typeface="Arial"/>
                <a:cs typeface="Arial"/>
                <a:sym typeface="Arial"/>
              </a:rPr>
              <a:t>            www.ecodesign-packaging.org</a:t>
            </a:r>
            <a:endParaRPr i="1" sz="1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p21"/>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515" name="Google Shape;515;p21"/>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516" name="Google Shape;516;p21"/>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517" name="Google Shape;517;p21"/>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518" name="Google Shape;518;p21"/>
          <p:cNvSpPr/>
          <p:nvPr/>
        </p:nvSpPr>
        <p:spPr>
          <a:xfrm>
            <a:off x="2809764" y="320870"/>
            <a:ext cx="68964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Design per il rispetto dell'ambiente. </a:t>
            </a:r>
            <a:r>
              <a:rPr lang="en-GB" sz="2000">
                <a:solidFill>
                  <a:schemeClr val="dk1"/>
                </a:solidFill>
                <a:latin typeface="Arial"/>
                <a:ea typeface="Arial"/>
                <a:cs typeface="Arial"/>
                <a:sym typeface="Arial"/>
              </a:rPr>
              <a:t>Una sfida quotidiana</a:t>
            </a:r>
            <a:endParaRPr/>
          </a:p>
        </p:txBody>
      </p:sp>
      <p:sp>
        <p:nvSpPr>
          <p:cNvPr id="519" name="Google Shape;519;p21"/>
          <p:cNvSpPr/>
          <p:nvPr/>
        </p:nvSpPr>
        <p:spPr>
          <a:xfrm>
            <a:off x="369192" y="1053117"/>
            <a:ext cx="98411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Suggerimento di confronto n. 4 </a:t>
            </a:r>
            <a:r>
              <a:rPr lang="en-GB" sz="1800">
                <a:solidFill>
                  <a:srgbClr val="548135"/>
                </a:solidFill>
                <a:latin typeface="Arial"/>
                <a:ea typeface="Arial"/>
                <a:cs typeface="Arial"/>
                <a:sym typeface="Arial"/>
              </a:rPr>
              <a:t>– Le decisioni sui materiali e sui processi sono fondamentali per l'impatto ambientale</a:t>
            </a:r>
            <a:endParaRPr/>
          </a:p>
        </p:txBody>
      </p:sp>
      <p:sp>
        <p:nvSpPr>
          <p:cNvPr id="520" name="Google Shape;520;p21"/>
          <p:cNvSpPr txBox="1"/>
          <p:nvPr/>
        </p:nvSpPr>
        <p:spPr>
          <a:xfrm>
            <a:off x="1312866" y="1750017"/>
            <a:ext cx="1005815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Diversi materiali trasportano diversi livelli di energia incorporata. Minore è l’energia, minore è l'impatto sull'ambiente.</a:t>
            </a:r>
            <a:endParaRPr/>
          </a:p>
          <a:p>
            <a:pPr indent="0" lvl="0" marL="0" marR="0" rtl="0" algn="l">
              <a:spcBef>
                <a:spcPts val="0"/>
              </a:spcBef>
              <a:spcAft>
                <a:spcPts val="0"/>
              </a:spcAft>
              <a:buNone/>
            </a:pPr>
            <a:r>
              <a:rPr lang="en-GB" sz="1600">
                <a:solidFill>
                  <a:schemeClr val="dk1"/>
                </a:solidFill>
                <a:latin typeface="Arial"/>
                <a:ea typeface="Arial"/>
                <a:cs typeface="Arial"/>
                <a:sym typeface="Arial"/>
              </a:rPr>
              <a:t>I diagrammi di Ashby sono strumenti potenti per valutare le prestazioni tecniche ed ecologiche dei materiali.</a:t>
            </a:r>
            <a:endParaRPr sz="1600">
              <a:solidFill>
                <a:schemeClr val="dk1"/>
              </a:solidFill>
              <a:latin typeface="Arial"/>
              <a:ea typeface="Arial"/>
              <a:cs typeface="Arial"/>
              <a:sym typeface="Arial"/>
            </a:endParaRPr>
          </a:p>
        </p:txBody>
      </p:sp>
      <p:pic>
        <p:nvPicPr>
          <p:cNvPr id="521" name="Google Shape;521;p21"/>
          <p:cNvPicPr preferRelativeResize="0"/>
          <p:nvPr/>
        </p:nvPicPr>
        <p:blipFill rotWithShape="1">
          <a:blip r:embed="rId7">
            <a:alphaModFix/>
          </a:blip>
          <a:srcRect b="0" l="0" r="0" t="0"/>
          <a:stretch/>
        </p:blipFill>
        <p:spPr>
          <a:xfrm>
            <a:off x="3992304" y="2705871"/>
            <a:ext cx="4531361" cy="3957201"/>
          </a:xfrm>
          <a:prstGeom prst="rect">
            <a:avLst/>
          </a:prstGeom>
          <a:noFill/>
          <a:ln>
            <a:noFill/>
          </a:ln>
        </p:spPr>
      </p:pic>
      <p:sp>
        <p:nvSpPr>
          <p:cNvPr id="522" name="Google Shape;522;p21"/>
          <p:cNvSpPr txBox="1"/>
          <p:nvPr/>
        </p:nvSpPr>
        <p:spPr>
          <a:xfrm>
            <a:off x="8185407" y="5744483"/>
            <a:ext cx="423967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chemeClr val="dk1"/>
                </a:solidFill>
                <a:latin typeface="Arial"/>
                <a:ea typeface="Arial"/>
                <a:cs typeface="Arial"/>
                <a:sym typeface="Arial"/>
              </a:rPr>
              <a:t>Fonte: </a:t>
            </a:r>
            <a:r>
              <a:rPr i="1" lang="en-GB" sz="1200">
                <a:solidFill>
                  <a:schemeClr val="dk1"/>
                </a:solidFill>
                <a:latin typeface="Arial"/>
                <a:ea typeface="Arial"/>
                <a:cs typeface="Arial"/>
                <a:sym typeface="Arial"/>
              </a:rPr>
              <a:t>Granta Design, Five steps to Eco Design</a:t>
            </a:r>
            <a:endParaRPr i="1" sz="1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22"/>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528" name="Google Shape;528;p22"/>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529" name="Google Shape;529;p22"/>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530" name="Google Shape;530;p22"/>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531" name="Google Shape;531;p22"/>
          <p:cNvSpPr/>
          <p:nvPr/>
        </p:nvSpPr>
        <p:spPr>
          <a:xfrm>
            <a:off x="2725974" y="308624"/>
            <a:ext cx="689644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Design per il rispetto dell'ambiente. </a:t>
            </a:r>
            <a:r>
              <a:rPr lang="en-GB" sz="2000">
                <a:solidFill>
                  <a:schemeClr val="dk1"/>
                </a:solidFill>
                <a:latin typeface="Arial"/>
                <a:ea typeface="Arial"/>
                <a:cs typeface="Arial"/>
                <a:sym typeface="Arial"/>
              </a:rPr>
              <a:t>Una sfida quotidiana</a:t>
            </a:r>
            <a:endParaRPr/>
          </a:p>
        </p:txBody>
      </p:sp>
      <p:sp>
        <p:nvSpPr>
          <p:cNvPr id="532" name="Google Shape;532;p22"/>
          <p:cNvSpPr/>
          <p:nvPr/>
        </p:nvSpPr>
        <p:spPr>
          <a:xfrm>
            <a:off x="369192" y="1325713"/>
            <a:ext cx="103325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Suggerimento di confronto n. 5 </a:t>
            </a:r>
            <a:r>
              <a:rPr lang="en-GB" sz="1800">
                <a:solidFill>
                  <a:srgbClr val="548135"/>
                </a:solidFill>
                <a:latin typeface="Arial"/>
                <a:ea typeface="Arial"/>
                <a:cs typeface="Arial"/>
                <a:sym typeface="Arial"/>
              </a:rPr>
              <a:t>– Stabilire obiettivi e sistemi informativi da promuovere Ecodesign</a:t>
            </a:r>
            <a:endParaRPr/>
          </a:p>
        </p:txBody>
      </p:sp>
      <p:sp>
        <p:nvSpPr>
          <p:cNvPr id="533" name="Google Shape;533;p22"/>
          <p:cNvSpPr txBox="1"/>
          <p:nvPr/>
        </p:nvSpPr>
        <p:spPr>
          <a:xfrm>
            <a:off x="2113472" y="2022613"/>
            <a:ext cx="9497683"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La definizione di obiettivi ha due effetti:</a:t>
            </a:r>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Arial"/>
                <a:ea typeface="Arial"/>
                <a:cs typeface="Arial"/>
                <a:sym typeface="Arial"/>
              </a:rPr>
              <a:t>Dimostra </a:t>
            </a:r>
            <a:r>
              <a:rPr b="1" lang="en-GB" sz="1600">
                <a:solidFill>
                  <a:schemeClr val="dk1"/>
                </a:solidFill>
                <a:latin typeface="Arial"/>
                <a:ea typeface="Arial"/>
                <a:cs typeface="Arial"/>
                <a:sym typeface="Arial"/>
              </a:rPr>
              <a:t>l'impegno a lungo termine </a:t>
            </a:r>
            <a:r>
              <a:rPr lang="en-GB" sz="1600">
                <a:solidFill>
                  <a:schemeClr val="dk1"/>
                </a:solidFill>
                <a:latin typeface="Arial"/>
                <a:ea typeface="Arial"/>
                <a:cs typeface="Arial"/>
                <a:sym typeface="Arial"/>
              </a:rPr>
              <a:t>dell'azienda nei confronti delle prestazioni ambientali. </a:t>
            </a:r>
            <a:endParaRPr/>
          </a:p>
          <a:p>
            <a:pPr indent="-285750" lvl="0" marL="285750" marR="0" rtl="0" algn="l">
              <a:spcBef>
                <a:spcPts val="600"/>
              </a:spcBef>
              <a:spcAft>
                <a:spcPts val="0"/>
              </a:spcAft>
              <a:buClr>
                <a:schemeClr val="dk1"/>
              </a:buClr>
              <a:buSzPts val="1600"/>
              <a:buFont typeface="Arial"/>
              <a:buChar char="-"/>
            </a:pPr>
            <a:r>
              <a:rPr lang="en-GB" sz="1600">
                <a:solidFill>
                  <a:schemeClr val="dk1"/>
                </a:solidFill>
                <a:latin typeface="Arial"/>
                <a:ea typeface="Arial"/>
                <a:cs typeface="Arial"/>
                <a:sym typeface="Arial"/>
              </a:rPr>
              <a:t>Stabilisce un quadro di riferimento all'interno del quale tutte le attività di sviluppo e gli sforzi saranno concentrati a livello di progetto. </a:t>
            </a:r>
            <a:endParaRPr/>
          </a:p>
          <a:p>
            <a:pPr indent="-184150" lvl="0" marL="285750" marR="0" rtl="0" algn="l">
              <a:spcBef>
                <a:spcPts val="60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0" lvl="0" marL="0" marR="0" rtl="0" algn="l">
              <a:spcBef>
                <a:spcPts val="600"/>
              </a:spcBef>
              <a:spcAft>
                <a:spcPts val="0"/>
              </a:spcAft>
              <a:buNone/>
            </a:pPr>
            <a:r>
              <a:rPr lang="en-GB" sz="1600">
                <a:solidFill>
                  <a:schemeClr val="dk1"/>
                </a:solidFill>
                <a:latin typeface="Arial"/>
                <a:ea typeface="Arial"/>
                <a:cs typeface="Arial"/>
                <a:sym typeface="Arial"/>
              </a:rPr>
              <a:t>Il raggiungimento degli obiettivi ambientali richiede la circolazione delle giuste informazioni per aumentare la motivazione a tutti i livelli tra i dipendenti e gli attori.</a:t>
            </a:r>
            <a:endParaRPr sz="16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3"/>
          <p:cNvSpPr/>
          <p:nvPr/>
        </p:nvSpPr>
        <p:spPr>
          <a:xfrm>
            <a:off x="9445841" y="0"/>
            <a:ext cx="2746159" cy="6858000"/>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3"/>
          <p:cNvSpPr/>
          <p:nvPr/>
        </p:nvSpPr>
        <p:spPr>
          <a:xfrm>
            <a:off x="9445837" y="2799952"/>
            <a:ext cx="2598939"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2400">
                <a:solidFill>
                  <a:schemeClr val="lt1"/>
                </a:solidFill>
                <a:latin typeface="Arial"/>
                <a:ea typeface="Arial"/>
                <a:cs typeface="Arial"/>
                <a:sym typeface="Arial"/>
              </a:rPr>
              <a:t>Progettare per</a:t>
            </a:r>
            <a:endParaRPr/>
          </a:p>
          <a:p>
            <a:pPr indent="0" lvl="0" marL="0" marR="0" rtl="0" algn="ctr">
              <a:spcBef>
                <a:spcPts val="0"/>
              </a:spcBef>
              <a:spcAft>
                <a:spcPts val="0"/>
              </a:spcAft>
              <a:buNone/>
            </a:pPr>
            <a:r>
              <a:rPr i="1" lang="en-GB" sz="2400">
                <a:solidFill>
                  <a:schemeClr val="lt1"/>
                </a:solidFill>
                <a:latin typeface="Arial"/>
                <a:ea typeface="Arial"/>
                <a:cs typeface="Arial"/>
                <a:sym typeface="Arial"/>
              </a:rPr>
              <a:t>RIUTILIZZARE E DURARE NEL TEMPO</a:t>
            </a:r>
            <a:endParaRPr b="1" i="1" sz="2400">
              <a:solidFill>
                <a:schemeClr val="lt1"/>
              </a:solidFill>
              <a:latin typeface="Arial"/>
              <a:ea typeface="Arial"/>
              <a:cs typeface="Arial"/>
              <a:sym typeface="Arial"/>
            </a:endParaRPr>
          </a:p>
        </p:txBody>
      </p:sp>
      <p:pic>
        <p:nvPicPr>
          <p:cNvPr id="540" name="Google Shape;540;p23"/>
          <p:cNvPicPr preferRelativeResize="0"/>
          <p:nvPr/>
        </p:nvPicPr>
        <p:blipFill rotWithShape="1">
          <a:blip r:embed="rId3">
            <a:alphaModFix/>
          </a:blip>
          <a:srcRect b="20123" l="-2" r="24329" t="1"/>
          <a:stretch/>
        </p:blipFill>
        <p:spPr>
          <a:xfrm>
            <a:off x="-1" y="0"/>
            <a:ext cx="9445838" cy="68588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4"/>
          <p:cNvSpPr/>
          <p:nvPr/>
        </p:nvSpPr>
        <p:spPr>
          <a:xfrm>
            <a:off x="0" y="2717857"/>
            <a:ext cx="12192000" cy="318835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6" name="Google Shape;546;p24"/>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547" name="Google Shape;547;p24"/>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548" name="Google Shape;548;p24"/>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549" name="Google Shape;549;p24"/>
          <p:cNvSpPr/>
          <p:nvPr/>
        </p:nvSpPr>
        <p:spPr>
          <a:xfrm>
            <a:off x="2667706" y="308624"/>
            <a:ext cx="73276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Design per riutilizzare e durare. </a:t>
            </a:r>
            <a:r>
              <a:rPr lang="en-GB" sz="2000">
                <a:solidFill>
                  <a:schemeClr val="dk1"/>
                </a:solidFill>
                <a:latin typeface="Arial"/>
                <a:ea typeface="Arial"/>
                <a:cs typeface="Arial"/>
                <a:sym typeface="Arial"/>
              </a:rPr>
              <a:t>Dare forza al nostro prodotto</a:t>
            </a:r>
            <a:endParaRPr sz="2000">
              <a:solidFill>
                <a:schemeClr val="dk1"/>
              </a:solidFill>
              <a:latin typeface="Arial"/>
              <a:ea typeface="Arial"/>
              <a:cs typeface="Arial"/>
              <a:sym typeface="Arial"/>
            </a:endParaRPr>
          </a:p>
        </p:txBody>
      </p:sp>
      <p:sp>
        <p:nvSpPr>
          <p:cNvPr id="550" name="Google Shape;550;p24"/>
          <p:cNvSpPr/>
          <p:nvPr/>
        </p:nvSpPr>
        <p:spPr>
          <a:xfrm>
            <a:off x="502256" y="1320494"/>
            <a:ext cx="11003957"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dk1"/>
                </a:solidFill>
                <a:latin typeface="Arial"/>
                <a:ea typeface="Arial"/>
                <a:cs typeface="Arial"/>
                <a:sym typeface="Arial"/>
              </a:rPr>
              <a:t>Il design dell'imballaggio dovrebbe essere forte, efficace, di lunga durata.</a:t>
            </a:r>
            <a:endParaRPr/>
          </a:p>
          <a:p>
            <a:pPr indent="0" lvl="0" marL="0" marR="0" rtl="0" algn="l">
              <a:lnSpc>
                <a:spcPct val="150000"/>
              </a:lnSpc>
              <a:spcBef>
                <a:spcPts val="0"/>
              </a:spcBef>
              <a:spcAft>
                <a:spcPts val="0"/>
              </a:spcAft>
              <a:buNone/>
            </a:pPr>
            <a:r>
              <a:rPr lang="en-GB" sz="1800">
                <a:solidFill>
                  <a:schemeClr val="dk1"/>
                </a:solidFill>
                <a:latin typeface="Arial"/>
                <a:ea typeface="Arial"/>
                <a:cs typeface="Arial"/>
                <a:sym typeface="Arial"/>
              </a:rPr>
              <a:t>Prova a progettare per:</a:t>
            </a:r>
            <a:endParaRPr/>
          </a:p>
        </p:txBody>
      </p:sp>
      <p:pic>
        <p:nvPicPr>
          <p:cNvPr id="551" name="Google Shape;551;p24"/>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grpSp>
        <p:nvGrpSpPr>
          <p:cNvPr id="552" name="Google Shape;552;p24"/>
          <p:cNvGrpSpPr/>
          <p:nvPr/>
        </p:nvGrpSpPr>
        <p:grpSpPr>
          <a:xfrm>
            <a:off x="634625" y="3006149"/>
            <a:ext cx="10745067" cy="560700"/>
            <a:chOff x="1152760" y="2842803"/>
            <a:chExt cx="9563066" cy="560700"/>
          </a:xfrm>
        </p:grpSpPr>
        <p:sp>
          <p:nvSpPr>
            <p:cNvPr id="553" name="Google Shape;553;p24"/>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6204" y="2842803"/>
              <a:ext cx="9450971"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Realizza prodotti che durano a lungo e sono riutilizzabili. Il riempimento/ricarica può essere un'opzione.</a:t>
              </a:r>
              <a:endParaRPr/>
            </a:p>
          </p:txBody>
        </p:sp>
      </p:grpSp>
      <p:grpSp>
        <p:nvGrpSpPr>
          <p:cNvPr id="555" name="Google Shape;555;p24"/>
          <p:cNvGrpSpPr/>
          <p:nvPr/>
        </p:nvGrpSpPr>
        <p:grpSpPr>
          <a:xfrm>
            <a:off x="634625" y="3718432"/>
            <a:ext cx="10745067" cy="560700"/>
            <a:chOff x="1152760" y="2842803"/>
            <a:chExt cx="9563066" cy="560700"/>
          </a:xfrm>
        </p:grpSpPr>
        <p:sp>
          <p:nvSpPr>
            <p:cNvPr id="556" name="Google Shape;556;p24"/>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206204" y="2858352"/>
              <a:ext cx="8334793"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Analizzare, in fase iniziale, tutte le potenziali cause di guasto o malfunzionamento.</a:t>
              </a:r>
              <a:endParaRPr/>
            </a:p>
          </p:txBody>
        </p:sp>
      </p:grpSp>
      <p:grpSp>
        <p:nvGrpSpPr>
          <p:cNvPr id="558" name="Google Shape;558;p24"/>
          <p:cNvGrpSpPr/>
          <p:nvPr/>
        </p:nvGrpSpPr>
        <p:grpSpPr>
          <a:xfrm>
            <a:off x="634625" y="4413715"/>
            <a:ext cx="10745067" cy="560700"/>
            <a:chOff x="1152760" y="2842803"/>
            <a:chExt cx="9563066" cy="560700"/>
          </a:xfrm>
        </p:grpSpPr>
        <p:sp>
          <p:nvSpPr>
            <p:cNvPr id="559" name="Google Shape;559;p24"/>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206204" y="2846371"/>
              <a:ext cx="3196589"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Rendi il prodotto utile e affidabile.</a:t>
              </a:r>
              <a:endParaRPr/>
            </a:p>
          </p:txBody>
        </p:sp>
      </p:grpSp>
      <p:grpSp>
        <p:nvGrpSpPr>
          <p:cNvPr id="561" name="Google Shape;561;p24"/>
          <p:cNvGrpSpPr/>
          <p:nvPr/>
        </p:nvGrpSpPr>
        <p:grpSpPr>
          <a:xfrm>
            <a:off x="634624" y="5114523"/>
            <a:ext cx="10745068" cy="564068"/>
            <a:chOff x="1152760" y="2839435"/>
            <a:chExt cx="10379332" cy="564068"/>
          </a:xfrm>
        </p:grpSpPr>
        <p:sp>
          <p:nvSpPr>
            <p:cNvPr id="562" name="Google Shape;562;p24"/>
            <p:cNvSpPr/>
            <p:nvPr/>
          </p:nvSpPr>
          <p:spPr>
            <a:xfrm>
              <a:off x="1152760" y="2842803"/>
              <a:ext cx="10379332"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210767" y="2839435"/>
              <a:ext cx="8453867"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Rendete il prodotto accattivante e motivante. Cercate di suscitare l'affetto del cliente</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p25"/>
          <p:cNvPicPr preferRelativeResize="0"/>
          <p:nvPr/>
        </p:nvPicPr>
        <p:blipFill rotWithShape="1">
          <a:blip r:embed="rId3">
            <a:alphaModFix/>
          </a:blip>
          <a:srcRect b="752" l="8395" r="13240" t="1254"/>
          <a:stretch/>
        </p:blipFill>
        <p:spPr>
          <a:xfrm>
            <a:off x="-2" y="0"/>
            <a:ext cx="9713497" cy="6858000"/>
          </a:xfrm>
          <a:prstGeom prst="rect">
            <a:avLst/>
          </a:prstGeom>
          <a:noFill/>
          <a:ln>
            <a:noFill/>
          </a:ln>
        </p:spPr>
      </p:pic>
      <p:sp>
        <p:nvSpPr>
          <p:cNvPr id="569" name="Google Shape;569;p25"/>
          <p:cNvSpPr/>
          <p:nvPr/>
        </p:nvSpPr>
        <p:spPr>
          <a:xfrm>
            <a:off x="9445841" y="0"/>
            <a:ext cx="2746159" cy="6858000"/>
          </a:xfrm>
          <a:prstGeom prst="rect">
            <a:avLst/>
          </a:prstGeom>
          <a:solidFill>
            <a:srgbClr val="009900"/>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9445841" y="2825831"/>
            <a:ext cx="2676489"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3200">
                <a:solidFill>
                  <a:schemeClr val="lt1"/>
                </a:solidFill>
                <a:latin typeface="Arial"/>
                <a:ea typeface="Arial"/>
                <a:cs typeface="Arial"/>
                <a:sym typeface="Arial"/>
              </a:rPr>
              <a:t>Progetta per</a:t>
            </a:r>
            <a:endParaRPr/>
          </a:p>
          <a:p>
            <a:pPr indent="0" lvl="0" marL="0" marR="0" rtl="0" algn="ctr">
              <a:spcBef>
                <a:spcPts val="0"/>
              </a:spcBef>
              <a:spcAft>
                <a:spcPts val="0"/>
              </a:spcAft>
              <a:buNone/>
            </a:pPr>
            <a:r>
              <a:rPr b="1" i="1" lang="en-GB" sz="3200">
                <a:solidFill>
                  <a:schemeClr val="lt1"/>
                </a:solidFill>
                <a:latin typeface="Arial"/>
                <a:ea typeface="Arial"/>
                <a:cs typeface="Arial"/>
                <a:sym typeface="Arial"/>
              </a:rPr>
              <a:t>RINNOVARE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6"/>
          <p:cNvSpPr/>
          <p:nvPr/>
        </p:nvSpPr>
        <p:spPr>
          <a:xfrm>
            <a:off x="0" y="2717857"/>
            <a:ext cx="12192000" cy="318835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76" name="Google Shape;576;p26"/>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577" name="Google Shape;577;p26"/>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578" name="Google Shape;578;p26"/>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579" name="Google Shape;579;p26"/>
          <p:cNvSpPr/>
          <p:nvPr/>
        </p:nvSpPr>
        <p:spPr>
          <a:xfrm>
            <a:off x="2993393" y="306227"/>
            <a:ext cx="57118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Design per rinnovare. </a:t>
            </a:r>
            <a:r>
              <a:rPr lang="en-GB" sz="2000">
                <a:solidFill>
                  <a:schemeClr val="dk1"/>
                </a:solidFill>
                <a:latin typeface="Arial"/>
                <a:ea typeface="Arial"/>
                <a:cs typeface="Arial"/>
                <a:sym typeface="Arial"/>
              </a:rPr>
              <a:t>Aggiorna le nostre scelte</a:t>
            </a:r>
            <a:endParaRPr/>
          </a:p>
        </p:txBody>
      </p:sp>
      <p:sp>
        <p:nvSpPr>
          <p:cNvPr id="580" name="Google Shape;580;p26"/>
          <p:cNvSpPr/>
          <p:nvPr/>
        </p:nvSpPr>
        <p:spPr>
          <a:xfrm>
            <a:off x="528135" y="1478327"/>
            <a:ext cx="11003957"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dk1"/>
                </a:solidFill>
                <a:latin typeface="Arial"/>
                <a:ea typeface="Arial"/>
                <a:cs typeface="Arial"/>
                <a:sym typeface="Arial"/>
              </a:rPr>
              <a:t>I materiali di imballaggio possono essere valutati in base al loro impatto ambientale.</a:t>
            </a:r>
            <a:endParaRPr/>
          </a:p>
          <a:p>
            <a:pPr indent="0" lvl="0" marL="0" marR="0" rtl="0" algn="l">
              <a:lnSpc>
                <a:spcPct val="150000"/>
              </a:lnSpc>
              <a:spcBef>
                <a:spcPts val="0"/>
              </a:spcBef>
              <a:spcAft>
                <a:spcPts val="0"/>
              </a:spcAft>
              <a:buNone/>
            </a:pPr>
            <a:r>
              <a:rPr lang="en-GB" sz="1800">
                <a:solidFill>
                  <a:schemeClr val="dk1"/>
                </a:solidFill>
                <a:latin typeface="Arial"/>
                <a:ea typeface="Arial"/>
                <a:cs typeface="Arial"/>
                <a:sym typeface="Arial"/>
              </a:rPr>
              <a:t>Sono spesso disponibili materiali alternativi per sostituire quelli tradizionali:</a:t>
            </a:r>
            <a:endParaRPr/>
          </a:p>
        </p:txBody>
      </p:sp>
      <p:pic>
        <p:nvPicPr>
          <p:cNvPr id="581" name="Google Shape;581;p26"/>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grpSp>
        <p:nvGrpSpPr>
          <p:cNvPr id="582" name="Google Shape;582;p26"/>
          <p:cNvGrpSpPr/>
          <p:nvPr/>
        </p:nvGrpSpPr>
        <p:grpSpPr>
          <a:xfrm>
            <a:off x="405442" y="3003362"/>
            <a:ext cx="10974249" cy="563487"/>
            <a:chOff x="1152760" y="2840016"/>
            <a:chExt cx="9563066" cy="563487"/>
          </a:xfrm>
        </p:grpSpPr>
        <p:sp>
          <p:nvSpPr>
            <p:cNvPr id="583" name="Google Shape;583;p26"/>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6"/>
            <p:cNvSpPr/>
            <p:nvPr/>
          </p:nvSpPr>
          <p:spPr>
            <a:xfrm>
              <a:off x="1458445" y="2840016"/>
              <a:ext cx="5882508"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Selezionare materiali a basso impatto ambientale, ove possible.</a:t>
              </a:r>
              <a:endParaRPr/>
            </a:p>
          </p:txBody>
        </p:sp>
      </p:grpSp>
      <p:grpSp>
        <p:nvGrpSpPr>
          <p:cNvPr id="585" name="Google Shape;585;p26"/>
          <p:cNvGrpSpPr/>
          <p:nvPr/>
        </p:nvGrpSpPr>
        <p:grpSpPr>
          <a:xfrm>
            <a:off x="405442" y="3715645"/>
            <a:ext cx="10974250" cy="563487"/>
            <a:chOff x="1152760" y="2840016"/>
            <a:chExt cx="9563066" cy="563487"/>
          </a:xfrm>
        </p:grpSpPr>
        <p:sp>
          <p:nvSpPr>
            <p:cNvPr id="586" name="Google Shape;586;p26"/>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6"/>
            <p:cNvSpPr/>
            <p:nvPr/>
          </p:nvSpPr>
          <p:spPr>
            <a:xfrm>
              <a:off x="1458445" y="2840016"/>
              <a:ext cx="7108962"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Preferisci "materiali ecologici" come riciclati, a base biologica o biodegradabili.</a:t>
              </a:r>
              <a:endParaRPr/>
            </a:p>
          </p:txBody>
        </p:sp>
      </p:grpSp>
      <p:grpSp>
        <p:nvGrpSpPr>
          <p:cNvPr id="588" name="Google Shape;588;p26"/>
          <p:cNvGrpSpPr/>
          <p:nvPr/>
        </p:nvGrpSpPr>
        <p:grpSpPr>
          <a:xfrm>
            <a:off x="405442" y="4410928"/>
            <a:ext cx="10974250" cy="563487"/>
            <a:chOff x="1152760" y="2840016"/>
            <a:chExt cx="9563066" cy="563487"/>
          </a:xfrm>
        </p:grpSpPr>
        <p:sp>
          <p:nvSpPr>
            <p:cNvPr id="589" name="Google Shape;589;p26"/>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458445" y="2840016"/>
              <a:ext cx="3692212"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Ridurre il numero di materiali polimerici.</a:t>
              </a:r>
              <a:endParaRPr/>
            </a:p>
          </p:txBody>
        </p:sp>
      </p:grpSp>
      <p:grpSp>
        <p:nvGrpSpPr>
          <p:cNvPr id="591" name="Google Shape;591;p26"/>
          <p:cNvGrpSpPr/>
          <p:nvPr/>
        </p:nvGrpSpPr>
        <p:grpSpPr>
          <a:xfrm>
            <a:off x="405442" y="5115104"/>
            <a:ext cx="10974250" cy="563487"/>
            <a:chOff x="1152760" y="2840016"/>
            <a:chExt cx="10379332" cy="563487"/>
          </a:xfrm>
        </p:grpSpPr>
        <p:sp>
          <p:nvSpPr>
            <p:cNvPr id="592" name="Google Shape;592;p26"/>
            <p:cNvSpPr/>
            <p:nvPr/>
          </p:nvSpPr>
          <p:spPr>
            <a:xfrm>
              <a:off x="1152760" y="2842803"/>
              <a:ext cx="10379332"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458445" y="2840016"/>
              <a:ext cx="4007365"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Evitare materiali accoppiati o stratificati.</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pic>
        <p:nvPicPr>
          <p:cNvPr id="598" name="Google Shape;598;p27"/>
          <p:cNvPicPr preferRelativeResize="0"/>
          <p:nvPr/>
        </p:nvPicPr>
        <p:blipFill rotWithShape="1">
          <a:blip r:embed="rId3">
            <a:alphaModFix/>
          </a:blip>
          <a:srcRect b="510" l="8889" r="8704" t="147"/>
          <a:stretch/>
        </p:blipFill>
        <p:spPr>
          <a:xfrm>
            <a:off x="0" y="1"/>
            <a:ext cx="9603353" cy="6857999"/>
          </a:xfrm>
          <a:prstGeom prst="rect">
            <a:avLst/>
          </a:prstGeom>
          <a:noFill/>
          <a:ln>
            <a:noFill/>
          </a:ln>
        </p:spPr>
      </p:pic>
      <p:sp>
        <p:nvSpPr>
          <p:cNvPr id="599" name="Google Shape;599;p27"/>
          <p:cNvSpPr/>
          <p:nvPr/>
        </p:nvSpPr>
        <p:spPr>
          <a:xfrm>
            <a:off x="9445841" y="0"/>
            <a:ext cx="2746159" cy="6858000"/>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7"/>
          <p:cNvSpPr/>
          <p:nvPr/>
        </p:nvSpPr>
        <p:spPr>
          <a:xfrm>
            <a:off x="9445841" y="2799952"/>
            <a:ext cx="2598935"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3200">
                <a:solidFill>
                  <a:schemeClr val="lt1"/>
                </a:solidFill>
                <a:latin typeface="Arial"/>
                <a:ea typeface="Arial"/>
                <a:cs typeface="Arial"/>
                <a:sym typeface="Arial"/>
              </a:rPr>
              <a:t>Progetta per</a:t>
            </a:r>
            <a:endParaRPr/>
          </a:p>
          <a:p>
            <a:pPr indent="0" lvl="0" marL="0" marR="0" rtl="0" algn="ctr">
              <a:spcBef>
                <a:spcPts val="0"/>
              </a:spcBef>
              <a:spcAft>
                <a:spcPts val="0"/>
              </a:spcAft>
              <a:buNone/>
            </a:pPr>
            <a:r>
              <a:rPr b="1" i="1" lang="en-GB" sz="3200">
                <a:solidFill>
                  <a:schemeClr val="lt1"/>
                </a:solidFill>
                <a:latin typeface="Arial"/>
                <a:ea typeface="Arial"/>
                <a:cs typeface="Arial"/>
                <a:sym typeface="Arial"/>
              </a:rPr>
              <a:t>RISOLVERE E ORDINARE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28"/>
          <p:cNvSpPr/>
          <p:nvPr/>
        </p:nvSpPr>
        <p:spPr>
          <a:xfrm>
            <a:off x="0" y="2717857"/>
            <a:ext cx="12192000" cy="318835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6" name="Google Shape;606;p28"/>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607" name="Google Shape;607;p28"/>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608" name="Google Shape;608;p28"/>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609" name="Google Shape;609;p28"/>
          <p:cNvSpPr/>
          <p:nvPr/>
        </p:nvSpPr>
        <p:spPr>
          <a:xfrm>
            <a:off x="2658088" y="279834"/>
            <a:ext cx="734688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Progettare per risolvere e ordinare. </a:t>
            </a:r>
            <a:r>
              <a:rPr lang="en-GB" sz="2000">
                <a:solidFill>
                  <a:schemeClr val="dk1"/>
                </a:solidFill>
                <a:latin typeface="Arial"/>
                <a:ea typeface="Arial"/>
                <a:cs typeface="Arial"/>
                <a:sym typeface="Arial"/>
              </a:rPr>
              <a:t>Aggiorna le nostre scelte</a:t>
            </a:r>
            <a:endParaRPr/>
          </a:p>
        </p:txBody>
      </p:sp>
      <p:sp>
        <p:nvSpPr>
          <p:cNvPr id="610" name="Google Shape;610;p28"/>
          <p:cNvSpPr/>
          <p:nvPr/>
        </p:nvSpPr>
        <p:spPr>
          <a:xfrm>
            <a:off x="528135" y="1478327"/>
            <a:ext cx="11003957" cy="9233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dk1"/>
                </a:solidFill>
                <a:latin typeface="Arial"/>
                <a:ea typeface="Arial"/>
                <a:cs typeface="Arial"/>
                <a:sym typeface="Arial"/>
              </a:rPr>
              <a:t>La difficile separazione di sistemi complessi può impedire la possibilità di riutilizzo o riciclaggio.</a:t>
            </a:r>
            <a:endParaRPr/>
          </a:p>
          <a:p>
            <a:pPr indent="0" lvl="0" marL="0" marR="0" rtl="0" algn="l">
              <a:lnSpc>
                <a:spcPct val="150000"/>
              </a:lnSpc>
              <a:spcBef>
                <a:spcPts val="0"/>
              </a:spcBef>
              <a:spcAft>
                <a:spcPts val="0"/>
              </a:spcAft>
              <a:buNone/>
            </a:pPr>
            <a:r>
              <a:rPr lang="en-GB" sz="1800">
                <a:solidFill>
                  <a:schemeClr val="dk1"/>
                </a:solidFill>
                <a:latin typeface="Arial"/>
                <a:ea typeface="Arial"/>
                <a:cs typeface="Arial"/>
                <a:sym typeface="Arial"/>
              </a:rPr>
              <a:t>Metti i tuoi sforzi a favore del cliente:</a:t>
            </a:r>
            <a:endParaRPr/>
          </a:p>
        </p:txBody>
      </p:sp>
      <p:pic>
        <p:nvPicPr>
          <p:cNvPr id="611" name="Google Shape;611;p28"/>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grpSp>
        <p:nvGrpSpPr>
          <p:cNvPr id="612" name="Google Shape;612;p28"/>
          <p:cNvGrpSpPr/>
          <p:nvPr/>
        </p:nvGrpSpPr>
        <p:grpSpPr>
          <a:xfrm>
            <a:off x="276045" y="3003362"/>
            <a:ext cx="11103647" cy="563487"/>
            <a:chOff x="1152760" y="2840016"/>
            <a:chExt cx="9563066" cy="563487"/>
          </a:xfrm>
        </p:grpSpPr>
        <p:sp>
          <p:nvSpPr>
            <p:cNvPr id="613" name="Google Shape;613;p28"/>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8"/>
            <p:cNvSpPr/>
            <p:nvPr/>
          </p:nvSpPr>
          <p:spPr>
            <a:xfrm>
              <a:off x="1369874" y="2840016"/>
              <a:ext cx="9002184"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Progetta il tuo sistema preferendo tecniche di assemblaggio convenienti (incastri, fori di spillo, ganci)</a:t>
              </a:r>
              <a:endParaRPr/>
            </a:p>
          </p:txBody>
        </p:sp>
      </p:grpSp>
      <p:grpSp>
        <p:nvGrpSpPr>
          <p:cNvPr id="615" name="Google Shape;615;p28"/>
          <p:cNvGrpSpPr/>
          <p:nvPr/>
        </p:nvGrpSpPr>
        <p:grpSpPr>
          <a:xfrm>
            <a:off x="276045" y="3715645"/>
            <a:ext cx="11103647" cy="563487"/>
            <a:chOff x="1152760" y="2840016"/>
            <a:chExt cx="9563066" cy="563487"/>
          </a:xfrm>
        </p:grpSpPr>
        <p:sp>
          <p:nvSpPr>
            <p:cNvPr id="616" name="Google Shape;616;p28"/>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7" name="Google Shape;617;p28"/>
            <p:cNvSpPr/>
            <p:nvPr/>
          </p:nvSpPr>
          <p:spPr>
            <a:xfrm>
              <a:off x="1369874" y="2840016"/>
              <a:ext cx="7706963"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Prova a rendere il sistema facile da smontare il ​​più possible senza l'uso di strumenti.</a:t>
              </a:r>
              <a:endParaRPr/>
            </a:p>
          </p:txBody>
        </p:sp>
      </p:grpSp>
      <p:grpSp>
        <p:nvGrpSpPr>
          <p:cNvPr id="618" name="Google Shape;618;p28"/>
          <p:cNvGrpSpPr/>
          <p:nvPr/>
        </p:nvGrpSpPr>
        <p:grpSpPr>
          <a:xfrm>
            <a:off x="276045" y="4410928"/>
            <a:ext cx="11103647" cy="563487"/>
            <a:chOff x="1152760" y="2840016"/>
            <a:chExt cx="9563066" cy="563487"/>
          </a:xfrm>
        </p:grpSpPr>
        <p:sp>
          <p:nvSpPr>
            <p:cNvPr id="619" name="Google Shape;619;p28"/>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28"/>
            <p:cNvSpPr/>
            <p:nvPr/>
          </p:nvSpPr>
          <p:spPr>
            <a:xfrm>
              <a:off x="1369874" y="2840016"/>
              <a:ext cx="8821112"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Spiega chiaramente all'utente come può separare e ordinare componenti di materiali diversi.</a:t>
              </a:r>
              <a:endParaRPr/>
            </a:p>
          </p:txBody>
        </p:sp>
      </p:grpSp>
      <p:grpSp>
        <p:nvGrpSpPr>
          <p:cNvPr id="621" name="Google Shape;621;p28"/>
          <p:cNvGrpSpPr/>
          <p:nvPr/>
        </p:nvGrpSpPr>
        <p:grpSpPr>
          <a:xfrm>
            <a:off x="276045" y="5115104"/>
            <a:ext cx="11256047" cy="563487"/>
            <a:chOff x="1152760" y="2840016"/>
            <a:chExt cx="10521791" cy="563487"/>
          </a:xfrm>
        </p:grpSpPr>
        <p:sp>
          <p:nvSpPr>
            <p:cNvPr id="622" name="Google Shape;622;p28"/>
            <p:cNvSpPr/>
            <p:nvPr/>
          </p:nvSpPr>
          <p:spPr>
            <a:xfrm>
              <a:off x="1152760" y="2842803"/>
              <a:ext cx="10379332"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28"/>
            <p:cNvSpPr/>
            <p:nvPr/>
          </p:nvSpPr>
          <p:spPr>
            <a:xfrm>
              <a:off x="1388406" y="2840016"/>
              <a:ext cx="10286145"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Evita sistemi di accoppiamento non risolvibili o difficili da smontare (incollaggio, saldatura, avvitamento)</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9"/>
          <p:cNvSpPr/>
          <p:nvPr/>
        </p:nvSpPr>
        <p:spPr>
          <a:xfrm>
            <a:off x="9445841" y="0"/>
            <a:ext cx="2746159" cy="6858000"/>
          </a:xfrm>
          <a:prstGeom prst="rect">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29"/>
          <p:cNvSpPr/>
          <p:nvPr/>
        </p:nvSpPr>
        <p:spPr>
          <a:xfrm>
            <a:off x="9593061" y="2799952"/>
            <a:ext cx="2451715"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3200">
                <a:solidFill>
                  <a:schemeClr val="lt1"/>
                </a:solidFill>
                <a:latin typeface="Arial"/>
                <a:ea typeface="Arial"/>
                <a:cs typeface="Arial"/>
                <a:sym typeface="Arial"/>
              </a:rPr>
              <a:t>Progetta per</a:t>
            </a:r>
            <a:endParaRPr/>
          </a:p>
          <a:p>
            <a:pPr indent="0" lvl="0" marL="0" marR="0" rtl="0" algn="ctr">
              <a:spcBef>
                <a:spcPts val="0"/>
              </a:spcBef>
              <a:spcAft>
                <a:spcPts val="0"/>
              </a:spcAft>
              <a:buNone/>
            </a:pPr>
            <a:r>
              <a:rPr b="1" i="1" lang="en-GB" sz="3200">
                <a:solidFill>
                  <a:schemeClr val="lt1"/>
                </a:solidFill>
                <a:latin typeface="Arial"/>
                <a:ea typeface="Arial"/>
                <a:cs typeface="Arial"/>
                <a:sym typeface="Arial"/>
              </a:rPr>
              <a:t>SALVARE</a:t>
            </a:r>
            <a:endParaRPr/>
          </a:p>
        </p:txBody>
      </p:sp>
      <p:pic>
        <p:nvPicPr>
          <p:cNvPr id="630" name="Google Shape;630;p29"/>
          <p:cNvPicPr preferRelativeResize="0"/>
          <p:nvPr/>
        </p:nvPicPr>
        <p:blipFill rotWithShape="1">
          <a:blip r:embed="rId3">
            <a:alphaModFix/>
          </a:blip>
          <a:srcRect b="0" l="0" r="0" t="0"/>
          <a:stretch/>
        </p:blipFill>
        <p:spPr>
          <a:xfrm>
            <a:off x="1551456" y="208425"/>
            <a:ext cx="6546064" cy="65073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190" name="Google Shape;190;p3"/>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191" name="Google Shape;191;p3"/>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192" name="Google Shape;192;p3"/>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193" name="Google Shape;193;p3"/>
          <p:cNvSpPr/>
          <p:nvPr/>
        </p:nvSpPr>
        <p:spPr>
          <a:xfrm>
            <a:off x="2993393" y="306227"/>
            <a:ext cx="282654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Un equilibrio esigente</a:t>
            </a:r>
            <a:endParaRPr/>
          </a:p>
        </p:txBody>
      </p:sp>
      <p:sp>
        <p:nvSpPr>
          <p:cNvPr id="194" name="Google Shape;194;p3"/>
          <p:cNvSpPr txBox="1"/>
          <p:nvPr/>
        </p:nvSpPr>
        <p:spPr>
          <a:xfrm>
            <a:off x="3139076" y="5727643"/>
            <a:ext cx="295692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Requisiti tecnici / specifiche</a:t>
            </a:r>
            <a:endParaRPr/>
          </a:p>
        </p:txBody>
      </p:sp>
      <p:grpSp>
        <p:nvGrpSpPr>
          <p:cNvPr id="195" name="Google Shape;195;p3"/>
          <p:cNvGrpSpPr/>
          <p:nvPr/>
        </p:nvGrpSpPr>
        <p:grpSpPr>
          <a:xfrm>
            <a:off x="5409643" y="3541488"/>
            <a:ext cx="3511742" cy="2148396"/>
            <a:chOff x="5931763" y="3639845"/>
            <a:chExt cx="3511742" cy="2148396"/>
          </a:xfrm>
        </p:grpSpPr>
        <p:sp>
          <p:nvSpPr>
            <p:cNvPr id="196" name="Google Shape;196;p3"/>
            <p:cNvSpPr/>
            <p:nvPr/>
          </p:nvSpPr>
          <p:spPr>
            <a:xfrm>
              <a:off x="5931763" y="3639845"/>
              <a:ext cx="3511742" cy="2148396"/>
            </a:xfrm>
            <a:prstGeom prst="ellipse">
              <a:avLst/>
            </a:prstGeom>
            <a:solidFill>
              <a:srgbClr val="FFBC01">
                <a:alpha val="81960"/>
              </a:srgbClr>
            </a:solidFill>
            <a:ln cap="flat" cmpd="sng" w="12700">
              <a:solidFill>
                <a:srgbClr val="FFE39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7" name="Google Shape;197;p3"/>
            <p:cNvSpPr txBox="1"/>
            <p:nvPr/>
          </p:nvSpPr>
          <p:spPr>
            <a:xfrm>
              <a:off x="6434929" y="4390877"/>
              <a:ext cx="25054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Progetta per </a:t>
              </a:r>
              <a:r>
                <a:rPr b="1" i="0" lang="en-GB" sz="1800" u="none" cap="none" strike="noStrike">
                  <a:solidFill>
                    <a:schemeClr val="dk1"/>
                  </a:solidFill>
                  <a:latin typeface="Arial"/>
                  <a:ea typeface="Arial"/>
                  <a:cs typeface="Arial"/>
                  <a:sym typeface="Arial"/>
                </a:rPr>
                <a:t>Produzione</a:t>
              </a:r>
              <a:endParaRPr b="1" i="0" sz="1800" u="none" cap="none" strike="noStrike">
                <a:solidFill>
                  <a:schemeClr val="dk1"/>
                </a:solidFill>
                <a:latin typeface="Arial"/>
                <a:ea typeface="Arial"/>
                <a:cs typeface="Arial"/>
                <a:sym typeface="Arial"/>
              </a:endParaRPr>
            </a:p>
          </p:txBody>
        </p:sp>
      </p:grpSp>
      <p:grpSp>
        <p:nvGrpSpPr>
          <p:cNvPr id="198" name="Google Shape;198;p3"/>
          <p:cNvGrpSpPr/>
          <p:nvPr/>
        </p:nvGrpSpPr>
        <p:grpSpPr>
          <a:xfrm>
            <a:off x="2794167" y="3541488"/>
            <a:ext cx="3511742" cy="2148396"/>
            <a:chOff x="2059619" y="3639845"/>
            <a:chExt cx="3511742" cy="2148396"/>
          </a:xfrm>
        </p:grpSpPr>
        <p:sp>
          <p:nvSpPr>
            <p:cNvPr id="199" name="Google Shape;199;p3"/>
            <p:cNvSpPr/>
            <p:nvPr/>
          </p:nvSpPr>
          <p:spPr>
            <a:xfrm>
              <a:off x="2059619" y="3639845"/>
              <a:ext cx="3511742" cy="2148396"/>
            </a:xfrm>
            <a:prstGeom prst="ellipse">
              <a:avLst/>
            </a:prstGeom>
            <a:solidFill>
              <a:srgbClr val="327EC4">
                <a:alpha val="50196"/>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0" name="Google Shape;200;p3"/>
            <p:cNvSpPr txBox="1"/>
            <p:nvPr/>
          </p:nvSpPr>
          <p:spPr>
            <a:xfrm>
              <a:off x="2562785" y="4390877"/>
              <a:ext cx="25054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Progetta per </a:t>
              </a:r>
              <a:r>
                <a:rPr b="1" i="0" lang="en-GB" sz="1800" u="none" cap="none" strike="noStrike">
                  <a:solidFill>
                    <a:schemeClr val="dk1"/>
                  </a:solidFill>
                  <a:latin typeface="Arial"/>
                  <a:ea typeface="Arial"/>
                  <a:cs typeface="Arial"/>
                  <a:sym typeface="Arial"/>
                </a:rPr>
                <a:t>Funzionalità</a:t>
              </a:r>
              <a:endParaRPr b="1" i="0" sz="1800" u="none" cap="none" strike="noStrike">
                <a:solidFill>
                  <a:schemeClr val="dk1"/>
                </a:solidFill>
                <a:latin typeface="Arial"/>
                <a:ea typeface="Arial"/>
                <a:cs typeface="Arial"/>
                <a:sym typeface="Arial"/>
              </a:endParaRPr>
            </a:p>
          </p:txBody>
        </p:sp>
      </p:grpSp>
      <p:sp>
        <p:nvSpPr>
          <p:cNvPr id="201" name="Google Shape;201;p3"/>
          <p:cNvSpPr txBox="1"/>
          <p:nvPr/>
        </p:nvSpPr>
        <p:spPr>
          <a:xfrm>
            <a:off x="6140766" y="5856545"/>
            <a:ext cx="250541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Produzione vincolante</a:t>
            </a:r>
            <a:endParaRPr b="0" i="0" sz="1800" u="none" cap="none" strike="noStrike">
              <a:solidFill>
                <a:schemeClr val="dk1"/>
              </a:solidFill>
              <a:latin typeface="Arial"/>
              <a:ea typeface="Arial"/>
              <a:cs typeface="Arial"/>
              <a:sym typeface="Arial"/>
            </a:endParaRPr>
          </a:p>
        </p:txBody>
      </p:sp>
      <p:sp>
        <p:nvSpPr>
          <p:cNvPr id="202" name="Google Shape;202;p3"/>
          <p:cNvSpPr/>
          <p:nvPr/>
        </p:nvSpPr>
        <p:spPr>
          <a:xfrm>
            <a:off x="164476" y="1178410"/>
            <a:ext cx="10273996"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800" u="none" cap="none" strike="noStrike">
                <a:solidFill>
                  <a:schemeClr val="dk1"/>
                </a:solidFill>
                <a:latin typeface="Arial"/>
                <a:ea typeface="Arial"/>
                <a:cs typeface="Arial"/>
                <a:sym typeface="Arial"/>
              </a:rPr>
              <a:t>Ecodesign: </a:t>
            </a:r>
            <a:r>
              <a:rPr b="0" i="0" lang="en-GB" sz="1800" u="none" cap="none" strike="noStrike">
                <a:solidFill>
                  <a:schemeClr val="dk1"/>
                </a:solidFill>
                <a:latin typeface="Arial"/>
                <a:ea typeface="Arial"/>
                <a:cs typeface="Arial"/>
                <a:sym typeface="Arial"/>
              </a:rPr>
              <a:t>modo di sviluppare i prodotti deve essere realizzato insieme a molti altri requisiti.</a:t>
            </a:r>
            <a:endParaRPr/>
          </a:p>
        </p:txBody>
      </p:sp>
      <p:grpSp>
        <p:nvGrpSpPr>
          <p:cNvPr id="203" name="Google Shape;203;p3"/>
          <p:cNvGrpSpPr/>
          <p:nvPr/>
        </p:nvGrpSpPr>
        <p:grpSpPr>
          <a:xfrm>
            <a:off x="4156938" y="2245412"/>
            <a:ext cx="3511742" cy="2148396"/>
            <a:chOff x="2059619" y="3639845"/>
            <a:chExt cx="3511742" cy="2148396"/>
          </a:xfrm>
        </p:grpSpPr>
        <p:sp>
          <p:nvSpPr>
            <p:cNvPr id="204" name="Google Shape;204;p3"/>
            <p:cNvSpPr/>
            <p:nvPr/>
          </p:nvSpPr>
          <p:spPr>
            <a:xfrm>
              <a:off x="2059619" y="3639845"/>
              <a:ext cx="3511742" cy="2148396"/>
            </a:xfrm>
            <a:prstGeom prst="ellipse">
              <a:avLst/>
            </a:prstGeom>
            <a:solidFill>
              <a:srgbClr val="33CC33">
                <a:alpha val="49803"/>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3"/>
            <p:cNvSpPr txBox="1"/>
            <p:nvPr/>
          </p:nvSpPr>
          <p:spPr>
            <a:xfrm>
              <a:off x="2562784" y="4293223"/>
              <a:ext cx="263614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Progetta per </a:t>
              </a:r>
              <a:endParaRPr/>
            </a:p>
            <a:p>
              <a:pPr indent="0" lvl="0" marL="0" marR="0" rtl="0" algn="ctr">
                <a:spcBef>
                  <a:spcPts val="0"/>
                </a:spcBef>
                <a:spcAft>
                  <a:spcPts val="0"/>
                </a:spcAft>
                <a:buNone/>
              </a:pPr>
              <a:r>
                <a:rPr b="1" i="0" lang="en-GB" sz="1800" u="none" cap="none" strike="noStrike">
                  <a:solidFill>
                    <a:schemeClr val="dk1"/>
                  </a:solidFill>
                  <a:latin typeface="Arial"/>
                  <a:ea typeface="Arial"/>
                  <a:cs typeface="Arial"/>
                  <a:sym typeface="Arial"/>
                </a:rPr>
                <a:t>Rispetto dell'ambiente</a:t>
              </a:r>
              <a:endParaRPr/>
            </a:p>
          </p:txBody>
        </p:sp>
      </p:grpSp>
      <p:sp>
        <p:nvSpPr>
          <p:cNvPr id="206" name="Google Shape;206;p3"/>
          <p:cNvSpPr txBox="1"/>
          <p:nvPr/>
        </p:nvSpPr>
        <p:spPr>
          <a:xfrm>
            <a:off x="4354105" y="1778425"/>
            <a:ext cx="30085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Obiettivi ad impatto ridotto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30"/>
          <p:cNvSpPr/>
          <p:nvPr/>
        </p:nvSpPr>
        <p:spPr>
          <a:xfrm>
            <a:off x="0" y="2717857"/>
            <a:ext cx="12192000" cy="3188352"/>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6" name="Google Shape;636;p30"/>
          <p:cNvPicPr preferRelativeResize="0"/>
          <p:nvPr/>
        </p:nvPicPr>
        <p:blipFill rotWithShape="1">
          <a:blip r:embed="rId3">
            <a:alphaModFix/>
          </a:blip>
          <a:srcRect b="0" l="0" r="0" t="0"/>
          <a:stretch/>
        </p:blipFill>
        <p:spPr>
          <a:xfrm>
            <a:off x="173014" y="148676"/>
            <a:ext cx="2279705" cy="720006"/>
          </a:xfrm>
          <a:prstGeom prst="rect">
            <a:avLst/>
          </a:prstGeom>
          <a:noFill/>
          <a:ln>
            <a:noFill/>
          </a:ln>
        </p:spPr>
      </p:pic>
      <p:pic>
        <p:nvPicPr>
          <p:cNvPr id="637" name="Google Shape;637;p30"/>
          <p:cNvPicPr preferRelativeResize="0"/>
          <p:nvPr/>
        </p:nvPicPr>
        <p:blipFill rotWithShape="1">
          <a:blip r:embed="rId4">
            <a:alphaModFix/>
          </a:blip>
          <a:srcRect b="0" l="0" r="0" t="0"/>
          <a:stretch/>
        </p:blipFill>
        <p:spPr>
          <a:xfrm>
            <a:off x="10210340" y="148676"/>
            <a:ext cx="1849139" cy="572304"/>
          </a:xfrm>
          <a:prstGeom prst="rect">
            <a:avLst/>
          </a:prstGeom>
          <a:noFill/>
          <a:ln>
            <a:noFill/>
          </a:ln>
        </p:spPr>
      </p:pic>
      <p:pic>
        <p:nvPicPr>
          <p:cNvPr id="638" name="Google Shape;638;p30"/>
          <p:cNvPicPr preferRelativeResize="0"/>
          <p:nvPr/>
        </p:nvPicPr>
        <p:blipFill rotWithShape="1">
          <a:blip r:embed="rId5">
            <a:alphaModFix/>
          </a:blip>
          <a:srcRect b="0" l="0" r="0" t="0"/>
          <a:stretch/>
        </p:blipFill>
        <p:spPr>
          <a:xfrm>
            <a:off x="10447010" y="791239"/>
            <a:ext cx="1375798" cy="774343"/>
          </a:xfrm>
          <a:prstGeom prst="rect">
            <a:avLst/>
          </a:prstGeom>
          <a:noFill/>
          <a:ln>
            <a:noFill/>
          </a:ln>
        </p:spPr>
      </p:pic>
      <p:sp>
        <p:nvSpPr>
          <p:cNvPr id="639" name="Google Shape;639;p30"/>
          <p:cNvSpPr/>
          <p:nvPr/>
        </p:nvSpPr>
        <p:spPr>
          <a:xfrm>
            <a:off x="2993393" y="306227"/>
            <a:ext cx="634981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Progetta per risparmiare. </a:t>
            </a:r>
            <a:r>
              <a:rPr lang="en-GB" sz="2000">
                <a:solidFill>
                  <a:schemeClr val="dk1"/>
                </a:solidFill>
                <a:latin typeface="Arial"/>
                <a:ea typeface="Arial"/>
                <a:cs typeface="Arial"/>
                <a:sym typeface="Arial"/>
              </a:rPr>
              <a:t>Aggiornare le nostre scelte</a:t>
            </a:r>
            <a:endParaRPr/>
          </a:p>
        </p:txBody>
      </p:sp>
      <p:sp>
        <p:nvSpPr>
          <p:cNvPr id="640" name="Google Shape;640;p30"/>
          <p:cNvSpPr/>
          <p:nvPr/>
        </p:nvSpPr>
        <p:spPr>
          <a:xfrm>
            <a:off x="369192" y="1178410"/>
            <a:ext cx="10284431" cy="128753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dk1"/>
                </a:solidFill>
                <a:latin typeface="Arial"/>
                <a:ea typeface="Arial"/>
                <a:cs typeface="Arial"/>
                <a:sym typeface="Arial"/>
              </a:rPr>
              <a:t>Gli sforzi di produzione industriale del progetto finale possono rivelarsi schiaccianti, se non considerati all'inizio del ciclo di sviluppo. Il progettista deve tenere conto della tecnologia di produzione, nelle fasi iniziali:</a:t>
            </a:r>
            <a:endParaRPr/>
          </a:p>
        </p:txBody>
      </p:sp>
      <p:pic>
        <p:nvPicPr>
          <p:cNvPr id="641" name="Google Shape;641;p30"/>
          <p:cNvPicPr preferRelativeResize="0"/>
          <p:nvPr/>
        </p:nvPicPr>
        <p:blipFill rotWithShape="1">
          <a:blip r:embed="rId6">
            <a:alphaModFix/>
          </a:blip>
          <a:srcRect b="0" l="0" r="0" t="0"/>
          <a:stretch/>
        </p:blipFill>
        <p:spPr>
          <a:xfrm>
            <a:off x="10438472" y="6222410"/>
            <a:ext cx="1621007" cy="440662"/>
          </a:xfrm>
          <a:prstGeom prst="rect">
            <a:avLst/>
          </a:prstGeom>
          <a:noFill/>
          <a:ln>
            <a:noFill/>
          </a:ln>
        </p:spPr>
      </p:pic>
      <p:grpSp>
        <p:nvGrpSpPr>
          <p:cNvPr id="642" name="Google Shape;642;p30"/>
          <p:cNvGrpSpPr/>
          <p:nvPr/>
        </p:nvGrpSpPr>
        <p:grpSpPr>
          <a:xfrm>
            <a:off x="1000360" y="3003362"/>
            <a:ext cx="10379331" cy="563487"/>
            <a:chOff x="1152760" y="2840016"/>
            <a:chExt cx="9563066" cy="563487"/>
          </a:xfrm>
        </p:grpSpPr>
        <p:sp>
          <p:nvSpPr>
            <p:cNvPr id="643" name="Google Shape;643;p30"/>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30"/>
            <p:cNvSpPr/>
            <p:nvPr/>
          </p:nvSpPr>
          <p:spPr>
            <a:xfrm>
              <a:off x="1458445" y="2840016"/>
              <a:ext cx="5298070"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Ottimizza il tuo design e il relativo processo produttivo.</a:t>
              </a:r>
              <a:endParaRPr/>
            </a:p>
          </p:txBody>
        </p:sp>
      </p:grpSp>
      <p:grpSp>
        <p:nvGrpSpPr>
          <p:cNvPr id="645" name="Google Shape;645;p30"/>
          <p:cNvGrpSpPr/>
          <p:nvPr/>
        </p:nvGrpSpPr>
        <p:grpSpPr>
          <a:xfrm>
            <a:off x="1000360" y="3715645"/>
            <a:ext cx="10379332" cy="563487"/>
            <a:chOff x="1152760" y="2840016"/>
            <a:chExt cx="9563066" cy="563487"/>
          </a:xfrm>
        </p:grpSpPr>
        <p:sp>
          <p:nvSpPr>
            <p:cNvPr id="646" name="Google Shape;646;p30"/>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30"/>
            <p:cNvSpPr/>
            <p:nvPr/>
          </p:nvSpPr>
          <p:spPr>
            <a:xfrm>
              <a:off x="1458445" y="2840016"/>
              <a:ext cx="4797214"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Fai del tuo meglio per aumentare la produttività.</a:t>
              </a:r>
              <a:endParaRPr/>
            </a:p>
          </p:txBody>
        </p:sp>
      </p:grpSp>
      <p:grpSp>
        <p:nvGrpSpPr>
          <p:cNvPr id="648" name="Google Shape;648;p30"/>
          <p:cNvGrpSpPr/>
          <p:nvPr/>
        </p:nvGrpSpPr>
        <p:grpSpPr>
          <a:xfrm>
            <a:off x="1000360" y="4410928"/>
            <a:ext cx="10379332" cy="563487"/>
            <a:chOff x="1152760" y="2840016"/>
            <a:chExt cx="9563066" cy="563487"/>
          </a:xfrm>
        </p:grpSpPr>
        <p:sp>
          <p:nvSpPr>
            <p:cNvPr id="649" name="Google Shape;649;p30"/>
            <p:cNvSpPr/>
            <p:nvPr/>
          </p:nvSpPr>
          <p:spPr>
            <a:xfrm>
              <a:off x="1152760" y="2842803"/>
              <a:ext cx="9563066"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30"/>
            <p:cNvSpPr/>
            <p:nvPr/>
          </p:nvSpPr>
          <p:spPr>
            <a:xfrm>
              <a:off x="1458445" y="2840016"/>
              <a:ext cx="7117657"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Fai tutti gli sforzi per ridurre il consumo energetico relativo alla produzione.</a:t>
              </a:r>
              <a:endParaRPr/>
            </a:p>
          </p:txBody>
        </p:sp>
      </p:grpSp>
      <p:grpSp>
        <p:nvGrpSpPr>
          <p:cNvPr id="651" name="Google Shape;651;p30"/>
          <p:cNvGrpSpPr/>
          <p:nvPr/>
        </p:nvGrpSpPr>
        <p:grpSpPr>
          <a:xfrm>
            <a:off x="1000360" y="5115104"/>
            <a:ext cx="10379332" cy="563487"/>
            <a:chOff x="1152760" y="2840016"/>
            <a:chExt cx="10379332" cy="563487"/>
          </a:xfrm>
        </p:grpSpPr>
        <p:sp>
          <p:nvSpPr>
            <p:cNvPr id="652" name="Google Shape;652;p30"/>
            <p:cNvSpPr/>
            <p:nvPr/>
          </p:nvSpPr>
          <p:spPr>
            <a:xfrm>
              <a:off x="1152760" y="2842803"/>
              <a:ext cx="10379332" cy="5607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30"/>
            <p:cNvSpPr/>
            <p:nvPr/>
          </p:nvSpPr>
          <p:spPr>
            <a:xfrm>
              <a:off x="1458445" y="2840016"/>
              <a:ext cx="10073646"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800">
                  <a:solidFill>
                    <a:schemeClr val="accent1"/>
                  </a:solidFill>
                  <a:latin typeface="Arial"/>
                  <a:ea typeface="Arial"/>
                  <a:cs typeface="Arial"/>
                  <a:sym typeface="Arial"/>
                </a:rPr>
                <a:t>Considera le tecnologie di produzione innovative e non convenzionali. Solo per ottimizzare.</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pic>
        <p:nvPicPr>
          <p:cNvPr id="658" name="Google Shape;658;p31"/>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659" name="Google Shape;659;p31"/>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660" name="Google Shape;660;p31"/>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661" name="Google Shape;661;p31"/>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662" name="Google Shape;662;p31"/>
          <p:cNvSpPr/>
          <p:nvPr/>
        </p:nvSpPr>
        <p:spPr>
          <a:xfrm>
            <a:off x="2993393" y="306227"/>
            <a:ext cx="308635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Ecodesign. Un'attitudine</a:t>
            </a:r>
            <a:endParaRPr/>
          </a:p>
        </p:txBody>
      </p:sp>
      <p:sp>
        <p:nvSpPr>
          <p:cNvPr id="663" name="Google Shape;663;p31"/>
          <p:cNvSpPr/>
          <p:nvPr/>
        </p:nvSpPr>
        <p:spPr>
          <a:xfrm>
            <a:off x="528135" y="1478327"/>
            <a:ext cx="11003957" cy="49699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2000">
                <a:solidFill>
                  <a:schemeClr val="dk1"/>
                </a:solidFill>
                <a:latin typeface="Arial"/>
                <a:ea typeface="Arial"/>
                <a:cs typeface="Arial"/>
                <a:sym typeface="Arial"/>
              </a:rPr>
              <a:t>Ecodesign richiede una visione globale. È una scelta.</a:t>
            </a:r>
            <a:endParaRPr/>
          </a:p>
        </p:txBody>
      </p:sp>
      <p:pic>
        <p:nvPicPr>
          <p:cNvPr id="664" name="Google Shape;664;p31"/>
          <p:cNvPicPr preferRelativeResize="0"/>
          <p:nvPr/>
        </p:nvPicPr>
        <p:blipFill rotWithShape="1">
          <a:blip r:embed="rId7">
            <a:alphaModFix/>
          </a:blip>
          <a:srcRect b="0" l="5116" r="5581" t="0"/>
          <a:stretch/>
        </p:blipFill>
        <p:spPr>
          <a:xfrm>
            <a:off x="7454316" y="3923639"/>
            <a:ext cx="2678938" cy="1777051"/>
          </a:xfrm>
          <a:prstGeom prst="rect">
            <a:avLst/>
          </a:prstGeom>
          <a:noFill/>
          <a:ln>
            <a:noFill/>
          </a:ln>
        </p:spPr>
      </p:pic>
      <p:pic>
        <p:nvPicPr>
          <p:cNvPr id="665" name="Google Shape;665;p31"/>
          <p:cNvPicPr preferRelativeResize="0"/>
          <p:nvPr/>
        </p:nvPicPr>
        <p:blipFill rotWithShape="1">
          <a:blip r:embed="rId8">
            <a:alphaModFix/>
          </a:blip>
          <a:srcRect b="7269" l="2184" r="1685" t="2026"/>
          <a:stretch/>
        </p:blipFill>
        <p:spPr>
          <a:xfrm>
            <a:off x="104211" y="3914115"/>
            <a:ext cx="2251373" cy="1767526"/>
          </a:xfrm>
          <a:prstGeom prst="rect">
            <a:avLst/>
          </a:prstGeom>
          <a:noFill/>
          <a:ln>
            <a:noFill/>
          </a:ln>
        </p:spPr>
      </p:pic>
      <p:pic>
        <p:nvPicPr>
          <p:cNvPr id="666" name="Google Shape;666;p31"/>
          <p:cNvPicPr preferRelativeResize="0"/>
          <p:nvPr/>
        </p:nvPicPr>
        <p:blipFill rotWithShape="1">
          <a:blip r:embed="rId9">
            <a:alphaModFix/>
          </a:blip>
          <a:srcRect b="15952" l="-2" r="24329" t="0"/>
          <a:stretch/>
        </p:blipFill>
        <p:spPr>
          <a:xfrm>
            <a:off x="2520804" y="3901415"/>
            <a:ext cx="2330002" cy="1780226"/>
          </a:xfrm>
          <a:prstGeom prst="rect">
            <a:avLst/>
          </a:prstGeom>
          <a:noFill/>
          <a:ln>
            <a:noFill/>
          </a:ln>
        </p:spPr>
      </p:pic>
      <p:pic>
        <p:nvPicPr>
          <p:cNvPr id="667" name="Google Shape;667;p31"/>
          <p:cNvPicPr preferRelativeResize="0"/>
          <p:nvPr/>
        </p:nvPicPr>
        <p:blipFill rotWithShape="1">
          <a:blip r:embed="rId10">
            <a:alphaModFix/>
          </a:blip>
          <a:srcRect b="0" l="0" r="0" t="0"/>
          <a:stretch/>
        </p:blipFill>
        <p:spPr>
          <a:xfrm>
            <a:off x="10228097" y="3880326"/>
            <a:ext cx="1928538" cy="1917128"/>
          </a:xfrm>
          <a:prstGeom prst="rect">
            <a:avLst/>
          </a:prstGeom>
          <a:noFill/>
          <a:ln>
            <a:noFill/>
          </a:ln>
        </p:spPr>
      </p:pic>
      <p:pic>
        <p:nvPicPr>
          <p:cNvPr id="668" name="Google Shape;668;p31"/>
          <p:cNvPicPr preferRelativeResize="0"/>
          <p:nvPr/>
        </p:nvPicPr>
        <p:blipFill rotWithShape="1">
          <a:blip r:embed="rId11">
            <a:alphaModFix/>
          </a:blip>
          <a:srcRect b="35829" l="19307" r="41604" t="9169"/>
          <a:stretch/>
        </p:blipFill>
        <p:spPr>
          <a:xfrm>
            <a:off x="5022286" y="3914115"/>
            <a:ext cx="2248677" cy="1786576"/>
          </a:xfrm>
          <a:prstGeom prst="rect">
            <a:avLst/>
          </a:prstGeom>
          <a:noFill/>
          <a:ln>
            <a:noFill/>
          </a:ln>
        </p:spPr>
      </p:pic>
      <p:sp>
        <p:nvSpPr>
          <p:cNvPr id="669" name="Google Shape;669;p31"/>
          <p:cNvSpPr txBox="1"/>
          <p:nvPr/>
        </p:nvSpPr>
        <p:spPr>
          <a:xfrm>
            <a:off x="-41037" y="3621727"/>
            <a:ext cx="233000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Ridurre</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I nostri impatti</a:t>
            </a:r>
            <a:endParaRPr b="0" i="0" sz="2400" u="none" cap="none" strike="noStrike">
              <a:solidFill>
                <a:schemeClr val="dk1"/>
              </a:solidFill>
              <a:latin typeface="Arial"/>
              <a:ea typeface="Arial"/>
              <a:cs typeface="Arial"/>
              <a:sym typeface="Arial"/>
            </a:endParaRPr>
          </a:p>
        </p:txBody>
      </p:sp>
      <p:sp>
        <p:nvSpPr>
          <p:cNvPr id="670" name="Google Shape;670;p31"/>
          <p:cNvSpPr txBox="1"/>
          <p:nvPr/>
        </p:nvSpPr>
        <p:spPr>
          <a:xfrm>
            <a:off x="2548721" y="3628383"/>
            <a:ext cx="229021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Riutilizzo</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La nostra energia</a:t>
            </a:r>
            <a:endParaRPr b="0" i="0" sz="1600" u="none" cap="none" strike="noStrike">
              <a:solidFill>
                <a:schemeClr val="dk1"/>
              </a:solidFill>
              <a:latin typeface="Arial"/>
              <a:ea typeface="Arial"/>
              <a:cs typeface="Arial"/>
              <a:sym typeface="Arial"/>
            </a:endParaRPr>
          </a:p>
        </p:txBody>
      </p:sp>
      <p:sp>
        <p:nvSpPr>
          <p:cNvPr id="671" name="Google Shape;671;p31"/>
          <p:cNvSpPr txBox="1"/>
          <p:nvPr/>
        </p:nvSpPr>
        <p:spPr>
          <a:xfrm>
            <a:off x="5034159" y="3630903"/>
            <a:ext cx="223680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Rinnovare</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Il nostro mondo</a:t>
            </a:r>
            <a:endParaRPr b="0" i="0" sz="1600" u="none" cap="none" strike="noStrike">
              <a:solidFill>
                <a:schemeClr val="dk1"/>
              </a:solidFill>
              <a:latin typeface="Arial"/>
              <a:ea typeface="Arial"/>
              <a:cs typeface="Arial"/>
              <a:sym typeface="Arial"/>
            </a:endParaRPr>
          </a:p>
        </p:txBody>
      </p:sp>
      <p:sp>
        <p:nvSpPr>
          <p:cNvPr id="672" name="Google Shape;672;p31"/>
          <p:cNvSpPr txBox="1"/>
          <p:nvPr/>
        </p:nvSpPr>
        <p:spPr>
          <a:xfrm>
            <a:off x="7454316" y="3637116"/>
            <a:ext cx="2678938"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Risolvere</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Le nostre vite</a:t>
            </a:r>
            <a:endParaRPr b="0" i="0" sz="1600" u="none" cap="none" strike="noStrike">
              <a:solidFill>
                <a:schemeClr val="dk1"/>
              </a:solidFill>
              <a:latin typeface="Arial"/>
              <a:ea typeface="Arial"/>
              <a:cs typeface="Arial"/>
              <a:sym typeface="Arial"/>
            </a:endParaRPr>
          </a:p>
        </p:txBody>
      </p:sp>
      <p:sp>
        <p:nvSpPr>
          <p:cNvPr id="673" name="Google Shape;673;p31"/>
          <p:cNvSpPr txBox="1"/>
          <p:nvPr/>
        </p:nvSpPr>
        <p:spPr>
          <a:xfrm>
            <a:off x="10228095" y="3628382"/>
            <a:ext cx="192853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1" i="1" lang="en-GB" sz="1600" u="none" cap="none" strike="noStrike">
                <a:solidFill>
                  <a:schemeClr val="dk1"/>
                </a:solidFill>
                <a:latin typeface="Arial"/>
                <a:ea typeface="Arial"/>
                <a:cs typeface="Arial"/>
                <a:sym typeface="Arial"/>
              </a:rPr>
              <a:t>Salvare</a:t>
            </a:r>
            <a:endParaRPr b="1" i="1"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1" i="1" lang="en-GB" sz="1600">
                <a:solidFill>
                  <a:schemeClr val="dk1"/>
                </a:solidFill>
                <a:latin typeface="Arial"/>
                <a:ea typeface="Arial"/>
                <a:cs typeface="Arial"/>
                <a:sym typeface="Arial"/>
              </a:rPr>
              <a:t>Il nostro pianeta</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t/>
            </a:r>
            <a:endParaRPr/>
          </a:p>
        </p:txBody>
      </p:sp>
      <p:sp>
        <p:nvSpPr>
          <p:cNvPr id="679" name="Google Shape;679;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680" name="Google Shape;680;p32"/>
          <p:cNvPicPr preferRelativeResize="0"/>
          <p:nvPr/>
        </p:nvPicPr>
        <p:blipFill rotWithShape="1">
          <a:blip r:embed="rId3">
            <a:alphaModFix/>
          </a:blip>
          <a:srcRect b="0" l="0" r="0" t="0"/>
          <a:stretch/>
        </p:blipFill>
        <p:spPr>
          <a:xfrm>
            <a:off x="0" y="0"/>
            <a:ext cx="12208933" cy="6240825"/>
          </a:xfrm>
          <a:prstGeom prst="rect">
            <a:avLst/>
          </a:prstGeom>
          <a:noFill/>
          <a:ln>
            <a:noFill/>
          </a:ln>
        </p:spPr>
      </p:pic>
      <p:pic>
        <p:nvPicPr>
          <p:cNvPr id="681" name="Google Shape;681;p32"/>
          <p:cNvPicPr preferRelativeResize="0"/>
          <p:nvPr/>
        </p:nvPicPr>
        <p:blipFill rotWithShape="1">
          <a:blip r:embed="rId4">
            <a:alphaModFix/>
          </a:blip>
          <a:srcRect b="0" l="0" r="0" t="0"/>
          <a:stretch/>
        </p:blipFill>
        <p:spPr>
          <a:xfrm>
            <a:off x="268590" y="117181"/>
            <a:ext cx="7020518" cy="2417566"/>
          </a:xfrm>
          <a:prstGeom prst="rect">
            <a:avLst/>
          </a:prstGeom>
          <a:noFill/>
          <a:ln>
            <a:noFill/>
          </a:ln>
        </p:spPr>
      </p:pic>
      <p:pic>
        <p:nvPicPr>
          <p:cNvPr id="682" name="Google Shape;682;p32"/>
          <p:cNvPicPr preferRelativeResize="0"/>
          <p:nvPr/>
        </p:nvPicPr>
        <p:blipFill rotWithShape="1">
          <a:blip r:embed="rId5">
            <a:alphaModFix/>
          </a:blip>
          <a:srcRect b="0" l="0" r="0" t="0"/>
          <a:stretch/>
        </p:blipFill>
        <p:spPr>
          <a:xfrm>
            <a:off x="2796343" y="6329589"/>
            <a:ext cx="7552267" cy="428571"/>
          </a:xfrm>
          <a:prstGeom prst="rect">
            <a:avLst/>
          </a:prstGeom>
          <a:noFill/>
          <a:ln>
            <a:noFill/>
          </a:ln>
        </p:spPr>
      </p:pic>
      <p:pic>
        <p:nvPicPr>
          <p:cNvPr id="683" name="Google Shape;683;p32"/>
          <p:cNvPicPr preferRelativeResize="0"/>
          <p:nvPr/>
        </p:nvPicPr>
        <p:blipFill rotWithShape="1">
          <a:blip r:embed="rId6">
            <a:alphaModFix/>
          </a:blip>
          <a:srcRect b="0" l="0" r="0" t="0"/>
          <a:stretch/>
        </p:blipFill>
        <p:spPr>
          <a:xfrm>
            <a:off x="268590" y="6188573"/>
            <a:ext cx="2510820" cy="683233"/>
          </a:xfrm>
          <a:prstGeom prst="rect">
            <a:avLst/>
          </a:prstGeom>
          <a:noFill/>
          <a:ln>
            <a:noFill/>
          </a:ln>
        </p:spPr>
      </p:pic>
      <p:grpSp>
        <p:nvGrpSpPr>
          <p:cNvPr id="684" name="Google Shape;684;p32"/>
          <p:cNvGrpSpPr/>
          <p:nvPr/>
        </p:nvGrpSpPr>
        <p:grpSpPr>
          <a:xfrm>
            <a:off x="882690" y="3537963"/>
            <a:ext cx="6689016" cy="1495608"/>
            <a:chOff x="637238" y="3384637"/>
            <a:chExt cx="6689016" cy="1495608"/>
          </a:xfrm>
        </p:grpSpPr>
        <p:pic>
          <p:nvPicPr>
            <p:cNvPr id="685" name="Google Shape;685;p32"/>
            <p:cNvPicPr preferRelativeResize="0"/>
            <p:nvPr/>
          </p:nvPicPr>
          <p:blipFill rotWithShape="1">
            <a:blip r:embed="rId7">
              <a:alphaModFix/>
            </a:blip>
            <a:srcRect b="0" l="0" r="0" t="0"/>
            <a:stretch/>
          </p:blipFill>
          <p:spPr>
            <a:xfrm>
              <a:off x="4626950" y="3384637"/>
              <a:ext cx="547594" cy="864989"/>
            </a:xfrm>
            <a:prstGeom prst="rect">
              <a:avLst/>
            </a:prstGeom>
            <a:noFill/>
            <a:ln>
              <a:noFill/>
            </a:ln>
          </p:spPr>
        </p:pic>
        <p:pic>
          <p:nvPicPr>
            <p:cNvPr id="686" name="Google Shape;686;p32"/>
            <p:cNvPicPr preferRelativeResize="0"/>
            <p:nvPr/>
          </p:nvPicPr>
          <p:blipFill rotWithShape="1">
            <a:blip r:embed="rId8">
              <a:alphaModFix/>
            </a:blip>
            <a:srcRect b="0" l="0" r="0" t="0"/>
            <a:stretch/>
          </p:blipFill>
          <p:spPr>
            <a:xfrm>
              <a:off x="637238" y="3516001"/>
              <a:ext cx="1846995" cy="732119"/>
            </a:xfrm>
            <a:prstGeom prst="rect">
              <a:avLst/>
            </a:prstGeom>
            <a:noFill/>
            <a:ln>
              <a:noFill/>
            </a:ln>
          </p:spPr>
        </p:pic>
        <p:pic>
          <p:nvPicPr>
            <p:cNvPr id="687" name="Google Shape;687;p32"/>
            <p:cNvPicPr preferRelativeResize="0"/>
            <p:nvPr/>
          </p:nvPicPr>
          <p:blipFill rotWithShape="1">
            <a:blip r:embed="rId9">
              <a:alphaModFix/>
            </a:blip>
            <a:srcRect b="0" l="0" r="0" t="0"/>
            <a:stretch/>
          </p:blipFill>
          <p:spPr>
            <a:xfrm>
              <a:off x="1091024" y="4334157"/>
              <a:ext cx="1060681" cy="471414"/>
            </a:xfrm>
            <a:prstGeom prst="rect">
              <a:avLst/>
            </a:prstGeom>
            <a:noFill/>
            <a:ln>
              <a:noFill/>
            </a:ln>
          </p:spPr>
        </p:pic>
        <p:pic>
          <p:nvPicPr>
            <p:cNvPr id="688" name="Google Shape;688;p32"/>
            <p:cNvPicPr preferRelativeResize="0"/>
            <p:nvPr/>
          </p:nvPicPr>
          <p:blipFill rotWithShape="1">
            <a:blip r:embed="rId10">
              <a:alphaModFix/>
            </a:blip>
            <a:srcRect b="0" l="0" r="0" t="0"/>
            <a:stretch/>
          </p:blipFill>
          <p:spPr>
            <a:xfrm>
              <a:off x="5617925" y="4351521"/>
              <a:ext cx="1708329" cy="528724"/>
            </a:xfrm>
            <a:prstGeom prst="rect">
              <a:avLst/>
            </a:prstGeom>
            <a:noFill/>
            <a:ln>
              <a:noFill/>
            </a:ln>
          </p:spPr>
        </p:pic>
        <p:pic>
          <p:nvPicPr>
            <p:cNvPr id="689" name="Google Shape;689;p32"/>
            <p:cNvPicPr preferRelativeResize="0"/>
            <p:nvPr/>
          </p:nvPicPr>
          <p:blipFill rotWithShape="1">
            <a:blip r:embed="rId11">
              <a:alphaModFix/>
            </a:blip>
            <a:srcRect b="0" l="0" r="0" t="0"/>
            <a:stretch/>
          </p:blipFill>
          <p:spPr>
            <a:xfrm>
              <a:off x="2840506" y="4384876"/>
              <a:ext cx="1179010" cy="416691"/>
            </a:xfrm>
            <a:prstGeom prst="rect">
              <a:avLst/>
            </a:prstGeom>
            <a:noFill/>
            <a:ln>
              <a:noFill/>
            </a:ln>
          </p:spPr>
        </p:pic>
        <p:pic>
          <p:nvPicPr>
            <p:cNvPr id="690" name="Google Shape;690;p32"/>
            <p:cNvPicPr preferRelativeResize="0"/>
            <p:nvPr/>
          </p:nvPicPr>
          <p:blipFill rotWithShape="1">
            <a:blip r:embed="rId12">
              <a:alphaModFix/>
            </a:blip>
            <a:srcRect b="0" l="0" r="0" t="0"/>
            <a:stretch/>
          </p:blipFill>
          <p:spPr>
            <a:xfrm>
              <a:off x="4392265" y="4398943"/>
              <a:ext cx="1025527" cy="341842"/>
            </a:xfrm>
            <a:prstGeom prst="rect">
              <a:avLst/>
            </a:prstGeom>
            <a:noFill/>
            <a:ln>
              <a:noFill/>
            </a:ln>
          </p:spPr>
        </p:pic>
        <p:pic>
          <p:nvPicPr>
            <p:cNvPr id="691" name="Google Shape;691;p32"/>
            <p:cNvPicPr preferRelativeResize="0"/>
            <p:nvPr/>
          </p:nvPicPr>
          <p:blipFill rotWithShape="1">
            <a:blip r:embed="rId13">
              <a:alphaModFix/>
            </a:blip>
            <a:srcRect b="0" l="0" r="0" t="0"/>
            <a:stretch/>
          </p:blipFill>
          <p:spPr>
            <a:xfrm>
              <a:off x="2611291" y="3552169"/>
              <a:ext cx="1637441" cy="645829"/>
            </a:xfrm>
            <a:prstGeom prst="rect">
              <a:avLst/>
            </a:prstGeom>
            <a:noFill/>
            <a:ln>
              <a:noFill/>
            </a:ln>
          </p:spPr>
        </p:pic>
        <p:pic>
          <p:nvPicPr>
            <p:cNvPr id="692" name="Google Shape;692;p32"/>
            <p:cNvPicPr preferRelativeResize="0"/>
            <p:nvPr/>
          </p:nvPicPr>
          <p:blipFill rotWithShape="1">
            <a:blip r:embed="rId14">
              <a:alphaModFix/>
            </a:blip>
            <a:srcRect b="0" l="0" r="0" t="0"/>
            <a:stretch/>
          </p:blipFill>
          <p:spPr>
            <a:xfrm>
              <a:off x="5768032" y="3454004"/>
              <a:ext cx="1521076" cy="856111"/>
            </a:xfrm>
            <a:prstGeom prst="rect">
              <a:avLst/>
            </a:prstGeom>
            <a:noFill/>
            <a:ln>
              <a:noFill/>
            </a:ln>
          </p:spPr>
        </p:pic>
      </p:grpSp>
      <p:sp>
        <p:nvSpPr>
          <p:cNvPr id="693" name="Google Shape;693;p32"/>
          <p:cNvSpPr/>
          <p:nvPr/>
        </p:nvSpPr>
        <p:spPr>
          <a:xfrm>
            <a:off x="107231" y="5113771"/>
            <a:ext cx="8239935" cy="120725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700">
                <a:solidFill>
                  <a:schemeClr val="dk1"/>
                </a:solidFill>
                <a:latin typeface="Arial"/>
                <a:ea typeface="Arial"/>
                <a:cs typeface="Arial"/>
                <a:sym typeface="Arial"/>
              </a:rPr>
              <a:t>Copyright: CC BY-NC-SA 4.0:</a:t>
            </a:r>
            <a:r>
              <a:rPr lang="en-GB" sz="700">
                <a:solidFill>
                  <a:schemeClr val="dk1"/>
                </a:solidFill>
                <a:latin typeface="Arial"/>
                <a:ea typeface="Arial"/>
                <a:cs typeface="Arial"/>
                <a:sym typeface="Arial"/>
              </a:rPr>
              <a:t> </a:t>
            </a:r>
            <a:r>
              <a:rPr lang="en-GB" sz="700" u="sng">
                <a:solidFill>
                  <a:srgbClr val="0000FF"/>
                </a:solidFill>
                <a:latin typeface="Arial"/>
                <a:ea typeface="Arial"/>
                <a:cs typeface="Arial"/>
                <a:sym typeface="Arial"/>
                <a:hlinkClick r:id="rId15">
                  <a:extLst>
                    <a:ext uri="{A12FA001-AC4F-418D-AE19-62706E023703}">
                      <ahyp:hlinkClr val="tx"/>
                    </a:ext>
                  </a:extLst>
                </a:hlinkClick>
              </a:rPr>
              <a:t>https://creativecommons.org/licenses/by-nc-sa/4.0/</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GB" sz="700">
                <a:solidFill>
                  <a:schemeClr val="dk1"/>
                </a:solidFill>
                <a:latin typeface="Arial"/>
                <a:ea typeface="Arial"/>
                <a:cs typeface="Arial"/>
                <a:sym typeface="Arial"/>
              </a:rPr>
              <a:t>Con questa licenza, sei libero di condividere la copia e ridistribuire il materiale in qualsiasi mezzo o formato. Puoi anche adattare remix, trasformare e costruire sul materiale.</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GB" sz="700">
                <a:solidFill>
                  <a:schemeClr val="dk1"/>
                </a:solidFill>
                <a:latin typeface="Arial"/>
                <a:ea typeface="Arial"/>
                <a:cs typeface="Arial"/>
                <a:sym typeface="Arial"/>
              </a:rPr>
              <a:t>Tuttaviasolo alle seguenti condizioni:</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GB" sz="700">
                <a:solidFill>
                  <a:schemeClr val="dk1"/>
                </a:solidFill>
                <a:latin typeface="Arial"/>
                <a:ea typeface="Arial"/>
                <a:cs typeface="Arial"/>
                <a:sym typeface="Arial"/>
              </a:rPr>
              <a:t>Attribuzione —</a:t>
            </a:r>
            <a:r>
              <a:rPr lang="en-GB" sz="700">
                <a:solidFill>
                  <a:schemeClr val="dk1"/>
                </a:solidFill>
                <a:latin typeface="Arial"/>
                <a:ea typeface="Arial"/>
                <a:cs typeface="Arial"/>
                <a:sym typeface="Arial"/>
              </a:rPr>
              <a:t>è necessario fornire un credito appropriato, fornire un collegamento alla licenza e indicare se sono state apportate modifiche. Puoi farlo in qualsiasi modo ragionevole, ma non in alcun modo che suggerisca illicenziante</a:t>
            </a:r>
            <a:endParaRPr/>
          </a:p>
          <a:p>
            <a:pPr indent="0" lvl="0" marL="0" marR="0" rtl="0" algn="l">
              <a:lnSpc>
                <a:spcPct val="115000"/>
              </a:lnSpc>
              <a:spcBef>
                <a:spcPts val="0"/>
              </a:spcBef>
              <a:spcAft>
                <a:spcPts val="0"/>
              </a:spcAft>
              <a:buNone/>
            </a:pPr>
            <a:r>
              <a:rPr lang="en-GB" sz="700">
                <a:solidFill>
                  <a:schemeClr val="dk1"/>
                </a:solidFill>
                <a:latin typeface="Arial"/>
                <a:ea typeface="Arial"/>
                <a:cs typeface="Arial"/>
                <a:sym typeface="Arial"/>
              </a:rPr>
              <a:t>approvatu o il tuo uso.</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GB" sz="700">
                <a:solidFill>
                  <a:schemeClr val="dk1"/>
                </a:solidFill>
                <a:latin typeface="Arial"/>
                <a:ea typeface="Arial"/>
                <a:cs typeface="Arial"/>
                <a:sym typeface="Arial"/>
              </a:rPr>
              <a:t>Non commerciale</a:t>
            </a:r>
            <a:r>
              <a:rPr lang="en-GB" sz="700">
                <a:solidFill>
                  <a:schemeClr val="dk1"/>
                </a:solidFill>
                <a:latin typeface="Arial"/>
                <a:ea typeface="Arial"/>
                <a:cs typeface="Arial"/>
                <a:sym typeface="Arial"/>
              </a:rPr>
              <a:t>— non puoi utilizzare il materiale per scopi commerciali.</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GB" sz="700">
                <a:solidFill>
                  <a:schemeClr val="dk1"/>
                </a:solidFill>
                <a:latin typeface="Arial"/>
                <a:ea typeface="Arial"/>
                <a:cs typeface="Arial"/>
                <a:sym typeface="Arial"/>
              </a:rPr>
              <a:t>Condividere allo stesso modo—</a:t>
            </a:r>
            <a:r>
              <a:rPr lang="en-GB" sz="700">
                <a:solidFill>
                  <a:schemeClr val="dk1"/>
                </a:solidFill>
                <a:latin typeface="Arial"/>
                <a:ea typeface="Arial"/>
                <a:cs typeface="Arial"/>
                <a:sym typeface="Arial"/>
              </a:rPr>
              <a:t>se remixi, trasformi o costruisci il materiale, devi distribuire i tuoi contributi con la stessa licenza dell'originale.</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b="1" lang="en-GB" sz="700">
                <a:solidFill>
                  <a:schemeClr val="dk1"/>
                </a:solidFill>
                <a:latin typeface="Arial"/>
                <a:ea typeface="Arial"/>
                <a:cs typeface="Arial"/>
                <a:sym typeface="Arial"/>
              </a:rPr>
              <a:t>Nessuna restrizione aggiuntiva —</a:t>
            </a:r>
            <a:r>
              <a:rPr lang="en-GB" sz="700">
                <a:solidFill>
                  <a:schemeClr val="dk1"/>
                </a:solidFill>
                <a:latin typeface="Arial"/>
                <a:ea typeface="Arial"/>
                <a:cs typeface="Arial"/>
                <a:sym typeface="Arial"/>
              </a:rPr>
              <a:t>non puoi applicare termini legali o misure tecnologiche che limitino legalmente gli altri a fare qualsiasi cosa consentita dalla licenza.</a:t>
            </a:r>
            <a:endParaRPr sz="7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GB" sz="700">
                <a:solidFill>
                  <a:schemeClr val="dk1"/>
                </a:solidFill>
                <a:latin typeface="Arial"/>
                <a:ea typeface="Arial"/>
                <a:cs typeface="Arial"/>
                <a:sym typeface="Arial"/>
              </a:rPr>
              <a:t> </a:t>
            </a:r>
            <a:endParaRPr sz="700">
              <a:solidFill>
                <a:schemeClr val="dk1"/>
              </a:solidFill>
              <a:latin typeface="Arial"/>
              <a:ea typeface="Arial"/>
              <a:cs typeface="Arial"/>
              <a:sym typeface="Arial"/>
            </a:endParaRPr>
          </a:p>
        </p:txBody>
      </p:sp>
      <p:pic>
        <p:nvPicPr>
          <p:cNvPr id="694" name="Google Shape;694;p32"/>
          <p:cNvPicPr preferRelativeResize="0"/>
          <p:nvPr/>
        </p:nvPicPr>
        <p:blipFill rotWithShape="1">
          <a:blip r:embed="rId16">
            <a:alphaModFix/>
          </a:blip>
          <a:srcRect b="0" l="0" r="0" t="0"/>
          <a:stretch/>
        </p:blipFill>
        <p:spPr>
          <a:xfrm>
            <a:off x="6910250" y="5758493"/>
            <a:ext cx="1181663" cy="4120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cxnSp>
        <p:nvCxnSpPr>
          <p:cNvPr id="211" name="Google Shape;211;p4"/>
          <p:cNvCxnSpPr/>
          <p:nvPr/>
        </p:nvCxnSpPr>
        <p:spPr>
          <a:xfrm>
            <a:off x="6125595" y="3581581"/>
            <a:ext cx="2175" cy="625453"/>
          </a:xfrm>
          <a:prstGeom prst="straightConnector1">
            <a:avLst/>
          </a:prstGeom>
          <a:noFill/>
          <a:ln cap="flat" cmpd="sng" w="38100">
            <a:solidFill>
              <a:schemeClr val="accent1"/>
            </a:solidFill>
            <a:prstDash val="solid"/>
            <a:miter lim="800000"/>
            <a:headEnd len="sm" w="sm" type="none"/>
            <a:tailEnd len="sm" w="sm" type="none"/>
          </a:ln>
        </p:spPr>
      </p:cxnSp>
      <p:sp>
        <p:nvSpPr>
          <p:cNvPr id="212" name="Google Shape;212;p4"/>
          <p:cNvSpPr/>
          <p:nvPr/>
        </p:nvSpPr>
        <p:spPr>
          <a:xfrm>
            <a:off x="4305673" y="4096300"/>
            <a:ext cx="3639844" cy="77522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3" name="Google Shape;213;p4"/>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214" name="Google Shape;214;p4"/>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215" name="Google Shape;215;p4"/>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216" name="Google Shape;216;p4"/>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217" name="Google Shape;217;p4"/>
          <p:cNvSpPr/>
          <p:nvPr/>
        </p:nvSpPr>
        <p:spPr>
          <a:xfrm>
            <a:off x="2993393" y="306227"/>
            <a:ext cx="50113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Design per funzionalità. </a:t>
            </a:r>
            <a:r>
              <a:rPr b="0" i="0" lang="en-GB" sz="2000" u="none" cap="none" strike="noStrike">
                <a:solidFill>
                  <a:schemeClr val="dk1"/>
                </a:solidFill>
                <a:latin typeface="Arial"/>
                <a:ea typeface="Arial"/>
                <a:cs typeface="Arial"/>
                <a:sym typeface="Arial"/>
              </a:rPr>
              <a:t>Un compito noto</a:t>
            </a:r>
            <a:endParaRPr/>
          </a:p>
        </p:txBody>
      </p:sp>
      <p:sp>
        <p:nvSpPr>
          <p:cNvPr id="218" name="Google Shape;218;p4"/>
          <p:cNvSpPr/>
          <p:nvPr/>
        </p:nvSpPr>
        <p:spPr>
          <a:xfrm>
            <a:off x="528135" y="1478327"/>
            <a:ext cx="9184035"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Avvicinandosi ai prodotti in plastica, per avere successo, devono essere chiari tre punti </a:t>
            </a:r>
            <a:r>
              <a:rPr b="1" i="0" lang="en-GB" sz="1800" u="none" cap="none" strike="noStrike">
                <a:solidFill>
                  <a:schemeClr val="dk1"/>
                </a:solidFill>
                <a:latin typeface="Arial"/>
                <a:ea typeface="Arial"/>
                <a:cs typeface="Arial"/>
                <a:sym typeface="Arial"/>
              </a:rPr>
              <a:t>Partendo da zero</a:t>
            </a:r>
            <a:r>
              <a:rPr b="0" i="0" lang="en-GB" sz="1800" u="none" cap="none" strike="noStrike">
                <a:solidFill>
                  <a:schemeClr val="dk1"/>
                </a:solidFill>
                <a:latin typeface="Arial"/>
                <a:ea typeface="Arial"/>
                <a:cs typeface="Arial"/>
                <a:sym typeface="Arial"/>
              </a:rPr>
              <a:t>.</a:t>
            </a:r>
            <a:endParaRPr/>
          </a:p>
        </p:txBody>
      </p:sp>
      <p:grpSp>
        <p:nvGrpSpPr>
          <p:cNvPr id="219" name="Google Shape;219;p4"/>
          <p:cNvGrpSpPr/>
          <p:nvPr/>
        </p:nvGrpSpPr>
        <p:grpSpPr>
          <a:xfrm>
            <a:off x="719091" y="2656797"/>
            <a:ext cx="2441360" cy="914400"/>
            <a:chOff x="790112" y="2826885"/>
            <a:chExt cx="2441360" cy="914400"/>
          </a:xfrm>
        </p:grpSpPr>
        <p:sp>
          <p:nvSpPr>
            <p:cNvPr id="220" name="Google Shape;220;p4"/>
            <p:cNvSpPr/>
            <p:nvPr/>
          </p:nvSpPr>
          <p:spPr>
            <a:xfrm>
              <a:off x="790112"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1" name="Google Shape;221;p4"/>
            <p:cNvSpPr txBox="1"/>
            <p:nvPr/>
          </p:nvSpPr>
          <p:spPr>
            <a:xfrm>
              <a:off x="1028424"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Il </a:t>
              </a:r>
              <a:r>
                <a:rPr b="1" i="0" lang="en-GB" sz="2400" u="none" cap="none" strike="noStrike">
                  <a:solidFill>
                    <a:schemeClr val="lt1"/>
                  </a:solidFill>
                  <a:latin typeface="Arial"/>
                  <a:ea typeface="Arial"/>
                  <a:cs typeface="Arial"/>
                  <a:sym typeface="Arial"/>
                </a:rPr>
                <a:t>Materiale</a:t>
              </a:r>
              <a:endParaRPr/>
            </a:p>
          </p:txBody>
        </p:sp>
      </p:grpSp>
      <p:grpSp>
        <p:nvGrpSpPr>
          <p:cNvPr id="222" name="Google Shape;222;p4"/>
          <p:cNvGrpSpPr/>
          <p:nvPr/>
        </p:nvGrpSpPr>
        <p:grpSpPr>
          <a:xfrm>
            <a:off x="4900474" y="2656797"/>
            <a:ext cx="2441360" cy="914400"/>
            <a:chOff x="4625265" y="2826885"/>
            <a:chExt cx="2441360" cy="914400"/>
          </a:xfrm>
        </p:grpSpPr>
        <p:sp>
          <p:nvSpPr>
            <p:cNvPr id="223" name="Google Shape;223;p4"/>
            <p:cNvSpPr/>
            <p:nvPr/>
          </p:nvSpPr>
          <p:spPr>
            <a:xfrm>
              <a:off x="4625265"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Google Shape;224;p4"/>
            <p:cNvSpPr txBox="1"/>
            <p:nvPr/>
          </p:nvSpPr>
          <p:spPr>
            <a:xfrm>
              <a:off x="4863577"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I </a:t>
              </a:r>
              <a:r>
                <a:rPr b="1" i="0" lang="en-GB" sz="2400" u="none" cap="none" strike="noStrike">
                  <a:solidFill>
                    <a:schemeClr val="lt1"/>
                  </a:solidFill>
                  <a:latin typeface="Arial"/>
                  <a:ea typeface="Arial"/>
                  <a:cs typeface="Arial"/>
                  <a:sym typeface="Arial"/>
                </a:rPr>
                <a:t>processi</a:t>
              </a:r>
              <a:endParaRPr/>
            </a:p>
          </p:txBody>
        </p:sp>
      </p:grpSp>
      <p:grpSp>
        <p:nvGrpSpPr>
          <p:cNvPr id="225" name="Google Shape;225;p4"/>
          <p:cNvGrpSpPr/>
          <p:nvPr/>
        </p:nvGrpSpPr>
        <p:grpSpPr>
          <a:xfrm>
            <a:off x="9019711" y="2656797"/>
            <a:ext cx="2441360" cy="914400"/>
            <a:chOff x="4625265" y="2826885"/>
            <a:chExt cx="2441360" cy="914400"/>
          </a:xfrm>
        </p:grpSpPr>
        <p:sp>
          <p:nvSpPr>
            <p:cNvPr id="226" name="Google Shape;226;p4"/>
            <p:cNvSpPr/>
            <p:nvPr/>
          </p:nvSpPr>
          <p:spPr>
            <a:xfrm>
              <a:off x="4625265"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7" name="Google Shape;227;p4"/>
            <p:cNvSpPr txBox="1"/>
            <p:nvPr/>
          </p:nvSpPr>
          <p:spPr>
            <a:xfrm>
              <a:off x="4863577"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Il </a:t>
              </a:r>
              <a:r>
                <a:rPr b="1" i="0" lang="en-GB" sz="2400" u="none" cap="none" strike="noStrike">
                  <a:solidFill>
                    <a:schemeClr val="lt1"/>
                  </a:solidFill>
                  <a:latin typeface="Arial"/>
                  <a:ea typeface="Arial"/>
                  <a:cs typeface="Arial"/>
                  <a:sym typeface="Arial"/>
                </a:rPr>
                <a:t>design</a:t>
              </a:r>
              <a:endParaRPr/>
            </a:p>
          </p:txBody>
        </p:sp>
      </p:grpSp>
      <p:cxnSp>
        <p:nvCxnSpPr>
          <p:cNvPr id="228" name="Google Shape;228;p4"/>
          <p:cNvCxnSpPr/>
          <p:nvPr/>
        </p:nvCxnSpPr>
        <p:spPr>
          <a:xfrm>
            <a:off x="3622090" y="3150558"/>
            <a:ext cx="621437" cy="0"/>
          </a:xfrm>
          <a:prstGeom prst="straightConnector1">
            <a:avLst/>
          </a:prstGeom>
          <a:noFill/>
          <a:ln cap="flat" cmpd="sng" w="28575">
            <a:solidFill>
              <a:schemeClr val="accent1"/>
            </a:solidFill>
            <a:prstDash val="solid"/>
            <a:miter lim="800000"/>
            <a:headEnd len="lg" w="lg" type="triangle"/>
            <a:tailEnd len="lg" w="lg" type="triangle"/>
          </a:ln>
        </p:spPr>
      </p:cxnSp>
      <p:cxnSp>
        <p:nvCxnSpPr>
          <p:cNvPr id="229" name="Google Shape;229;p4"/>
          <p:cNvCxnSpPr/>
          <p:nvPr/>
        </p:nvCxnSpPr>
        <p:spPr>
          <a:xfrm>
            <a:off x="7903919" y="3150558"/>
            <a:ext cx="621437" cy="0"/>
          </a:xfrm>
          <a:prstGeom prst="straightConnector1">
            <a:avLst/>
          </a:prstGeom>
          <a:noFill/>
          <a:ln cap="flat" cmpd="sng" w="28575">
            <a:solidFill>
              <a:schemeClr val="accent1"/>
            </a:solidFill>
            <a:prstDash val="solid"/>
            <a:miter lim="800000"/>
            <a:headEnd len="lg" w="lg" type="triangle"/>
            <a:tailEnd len="lg" w="lg" type="triangle"/>
          </a:ln>
        </p:spPr>
      </p:cxnSp>
      <p:sp>
        <p:nvSpPr>
          <p:cNvPr id="230" name="Google Shape;230;p4"/>
          <p:cNvSpPr txBox="1"/>
          <p:nvPr/>
        </p:nvSpPr>
        <p:spPr>
          <a:xfrm>
            <a:off x="4531186" y="4118254"/>
            <a:ext cx="3228680" cy="720014"/>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0" lang="en-GB" sz="3200" u="none" cap="none" strike="noStrike">
                <a:solidFill>
                  <a:srgbClr val="000000"/>
                </a:solidFill>
                <a:latin typeface="Arial"/>
                <a:ea typeface="Arial"/>
                <a:cs typeface="Arial"/>
                <a:sym typeface="Arial"/>
              </a:rPr>
              <a:t>Il prodotto finale</a:t>
            </a:r>
            <a:endParaRPr/>
          </a:p>
        </p:txBody>
      </p:sp>
      <p:sp>
        <p:nvSpPr>
          <p:cNvPr id="231" name="Google Shape;231;p4"/>
          <p:cNvSpPr txBox="1"/>
          <p:nvPr/>
        </p:nvSpPr>
        <p:spPr>
          <a:xfrm>
            <a:off x="2452719" y="5292163"/>
            <a:ext cx="3228680" cy="720014"/>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0" lang="en-GB" sz="2200" u="none" cap="none" strike="noStrike">
                <a:solidFill>
                  <a:srgbClr val="000000"/>
                </a:solidFill>
                <a:latin typeface="Arial"/>
                <a:ea typeface="Arial"/>
                <a:cs typeface="Arial"/>
                <a:sym typeface="Arial"/>
              </a:rPr>
              <a:t>La sua qualità</a:t>
            </a:r>
            <a:endParaRPr/>
          </a:p>
        </p:txBody>
      </p:sp>
      <p:sp>
        <p:nvSpPr>
          <p:cNvPr id="232" name="Google Shape;232;p4"/>
          <p:cNvSpPr txBox="1"/>
          <p:nvPr/>
        </p:nvSpPr>
        <p:spPr>
          <a:xfrm>
            <a:off x="6573663" y="5292163"/>
            <a:ext cx="3228680" cy="72001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200" u="none" cap="none" strike="noStrike">
                <a:solidFill>
                  <a:srgbClr val="000000"/>
                </a:solidFill>
                <a:latin typeface="Arial"/>
                <a:ea typeface="Arial"/>
                <a:cs typeface="Arial"/>
                <a:sym typeface="Arial"/>
              </a:rPr>
              <a:t>Percezione del cliente</a:t>
            </a:r>
            <a:endParaRPr/>
          </a:p>
        </p:txBody>
      </p:sp>
      <p:sp>
        <p:nvSpPr>
          <p:cNvPr id="233" name="Google Shape;233;p4"/>
          <p:cNvSpPr txBox="1"/>
          <p:nvPr/>
        </p:nvSpPr>
        <p:spPr>
          <a:xfrm>
            <a:off x="2068244" y="5881664"/>
            <a:ext cx="8531441" cy="720014"/>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1" lang="en-GB" sz="1800" u="none" cap="none" strike="noStrike">
                <a:solidFill>
                  <a:srgbClr val="000000"/>
                </a:solidFill>
                <a:latin typeface="Arial"/>
                <a:ea typeface="Arial"/>
                <a:cs typeface="Arial"/>
                <a:sym typeface="Arial"/>
              </a:rPr>
              <a:t>(prestazioni, estetica, ergonomia, durata, utilità, affetto)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5"/>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239" name="Google Shape;239;p5"/>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240" name="Google Shape;240;p5"/>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241" name="Google Shape;241;p5"/>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242" name="Google Shape;242;p5"/>
          <p:cNvSpPr/>
          <p:nvPr/>
        </p:nvSpPr>
        <p:spPr>
          <a:xfrm>
            <a:off x="2993393" y="306227"/>
            <a:ext cx="613341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Design per la produzione. </a:t>
            </a:r>
            <a:r>
              <a:rPr b="0" i="0" lang="en-GB" sz="2000" u="none" cap="none" strike="noStrike">
                <a:solidFill>
                  <a:schemeClr val="dk1"/>
                </a:solidFill>
                <a:latin typeface="Arial"/>
                <a:ea typeface="Arial"/>
                <a:cs typeface="Arial"/>
                <a:sym typeface="Arial"/>
              </a:rPr>
              <a:t>Un'opportunità vincolata</a:t>
            </a:r>
            <a:endParaRPr/>
          </a:p>
        </p:txBody>
      </p:sp>
      <p:sp>
        <p:nvSpPr>
          <p:cNvPr id="243" name="Google Shape;243;p5"/>
          <p:cNvSpPr txBox="1"/>
          <p:nvPr/>
        </p:nvSpPr>
        <p:spPr>
          <a:xfrm>
            <a:off x="2452719" y="5036621"/>
            <a:ext cx="3228680" cy="720014"/>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0" lang="en-GB" sz="2200" u="none" cap="none" strike="noStrike">
                <a:solidFill>
                  <a:srgbClr val="000000"/>
                </a:solidFill>
                <a:latin typeface="Arial"/>
                <a:ea typeface="Arial"/>
                <a:cs typeface="Arial"/>
                <a:sym typeface="Arial"/>
              </a:rPr>
              <a:t>Produttività</a:t>
            </a:r>
            <a:endParaRPr/>
          </a:p>
        </p:txBody>
      </p:sp>
      <p:sp>
        <p:nvSpPr>
          <p:cNvPr id="244" name="Google Shape;244;p5"/>
          <p:cNvSpPr txBox="1"/>
          <p:nvPr/>
        </p:nvSpPr>
        <p:spPr>
          <a:xfrm>
            <a:off x="6573663" y="5036621"/>
            <a:ext cx="3228680" cy="72001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200" u="none" cap="none" strike="noStrike">
                <a:solidFill>
                  <a:srgbClr val="000000"/>
                </a:solidFill>
                <a:latin typeface="Arial"/>
                <a:ea typeface="Arial"/>
                <a:cs typeface="Arial"/>
                <a:sym typeface="Arial"/>
              </a:rPr>
              <a:t>Efficacia dei costi</a:t>
            </a:r>
            <a:endParaRPr/>
          </a:p>
        </p:txBody>
      </p:sp>
      <p:sp>
        <p:nvSpPr>
          <p:cNvPr id="245" name="Google Shape;245;p5"/>
          <p:cNvSpPr txBox="1"/>
          <p:nvPr/>
        </p:nvSpPr>
        <p:spPr>
          <a:xfrm>
            <a:off x="884613" y="5525510"/>
            <a:ext cx="10338146" cy="720014"/>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1" lang="en-GB" sz="1800" u="none" cap="none" strike="noStrike">
                <a:solidFill>
                  <a:srgbClr val="000000"/>
                </a:solidFill>
                <a:latin typeface="Arial"/>
                <a:ea typeface="Arial"/>
                <a:cs typeface="Arial"/>
                <a:sym typeface="Arial"/>
              </a:rPr>
              <a:t>(tempo di ciclo, consumo energetico, riduzione del tasso di scarto, volumi di produzione e durata)</a:t>
            </a:r>
            <a:endParaRPr/>
          </a:p>
        </p:txBody>
      </p:sp>
      <p:cxnSp>
        <p:nvCxnSpPr>
          <p:cNvPr id="246" name="Google Shape;246;p5"/>
          <p:cNvCxnSpPr/>
          <p:nvPr/>
        </p:nvCxnSpPr>
        <p:spPr>
          <a:xfrm>
            <a:off x="6125595" y="3581581"/>
            <a:ext cx="2175" cy="625453"/>
          </a:xfrm>
          <a:prstGeom prst="straightConnector1">
            <a:avLst/>
          </a:prstGeom>
          <a:noFill/>
          <a:ln cap="flat" cmpd="sng" w="38100">
            <a:solidFill>
              <a:schemeClr val="accent1"/>
            </a:solidFill>
            <a:prstDash val="solid"/>
            <a:miter lim="800000"/>
            <a:headEnd len="sm" w="sm" type="none"/>
            <a:tailEnd len="sm" w="sm" type="none"/>
          </a:ln>
        </p:spPr>
      </p:cxnSp>
      <p:sp>
        <p:nvSpPr>
          <p:cNvPr id="247" name="Google Shape;247;p5"/>
          <p:cNvSpPr/>
          <p:nvPr/>
        </p:nvSpPr>
        <p:spPr>
          <a:xfrm>
            <a:off x="4305673" y="4096300"/>
            <a:ext cx="3639844" cy="77522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8" name="Google Shape;248;p5"/>
          <p:cNvSpPr/>
          <p:nvPr/>
        </p:nvSpPr>
        <p:spPr>
          <a:xfrm>
            <a:off x="528135" y="1478327"/>
            <a:ext cx="9184035"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Avvicinandosi ai prodotti in plastica, per avere successo, devono essere chiari tre punti </a:t>
            </a:r>
            <a:r>
              <a:rPr b="1" i="0" lang="en-GB" sz="1800" u="none" cap="none" strike="noStrike">
                <a:solidFill>
                  <a:schemeClr val="dk1"/>
                </a:solidFill>
                <a:latin typeface="Arial"/>
                <a:ea typeface="Arial"/>
                <a:cs typeface="Arial"/>
                <a:sym typeface="Arial"/>
              </a:rPr>
              <a:t>Partendo da zero</a:t>
            </a:r>
            <a:r>
              <a:rPr b="0" i="0" lang="en-GB" sz="1800" u="none" cap="none" strike="noStrike">
                <a:solidFill>
                  <a:schemeClr val="dk1"/>
                </a:solidFill>
                <a:latin typeface="Arial"/>
                <a:ea typeface="Arial"/>
                <a:cs typeface="Arial"/>
                <a:sym typeface="Arial"/>
              </a:rPr>
              <a:t>.</a:t>
            </a:r>
            <a:endParaRPr/>
          </a:p>
        </p:txBody>
      </p:sp>
      <p:grpSp>
        <p:nvGrpSpPr>
          <p:cNvPr id="249" name="Google Shape;249;p5"/>
          <p:cNvGrpSpPr/>
          <p:nvPr/>
        </p:nvGrpSpPr>
        <p:grpSpPr>
          <a:xfrm>
            <a:off x="719091" y="2656797"/>
            <a:ext cx="2441360" cy="914400"/>
            <a:chOff x="790112" y="2826885"/>
            <a:chExt cx="2441360" cy="914400"/>
          </a:xfrm>
        </p:grpSpPr>
        <p:sp>
          <p:nvSpPr>
            <p:cNvPr id="250" name="Google Shape;250;p5"/>
            <p:cNvSpPr/>
            <p:nvPr/>
          </p:nvSpPr>
          <p:spPr>
            <a:xfrm>
              <a:off x="790112"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1" name="Google Shape;251;p5"/>
            <p:cNvSpPr txBox="1"/>
            <p:nvPr/>
          </p:nvSpPr>
          <p:spPr>
            <a:xfrm>
              <a:off x="1028424"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Il </a:t>
              </a:r>
              <a:r>
                <a:rPr b="1" i="0" lang="en-GB" sz="2400" u="none" cap="none" strike="noStrike">
                  <a:solidFill>
                    <a:schemeClr val="lt1"/>
                  </a:solidFill>
                  <a:latin typeface="Arial"/>
                  <a:ea typeface="Arial"/>
                  <a:cs typeface="Arial"/>
                  <a:sym typeface="Arial"/>
                </a:rPr>
                <a:t>Materiale</a:t>
              </a:r>
              <a:endParaRPr/>
            </a:p>
          </p:txBody>
        </p:sp>
      </p:grpSp>
      <p:grpSp>
        <p:nvGrpSpPr>
          <p:cNvPr id="252" name="Google Shape;252;p5"/>
          <p:cNvGrpSpPr/>
          <p:nvPr/>
        </p:nvGrpSpPr>
        <p:grpSpPr>
          <a:xfrm>
            <a:off x="4900474" y="2656797"/>
            <a:ext cx="2441360" cy="914400"/>
            <a:chOff x="4625265" y="2826885"/>
            <a:chExt cx="2441360" cy="914400"/>
          </a:xfrm>
        </p:grpSpPr>
        <p:sp>
          <p:nvSpPr>
            <p:cNvPr id="253" name="Google Shape;253;p5"/>
            <p:cNvSpPr/>
            <p:nvPr/>
          </p:nvSpPr>
          <p:spPr>
            <a:xfrm>
              <a:off x="4625265"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4" name="Google Shape;254;p5"/>
            <p:cNvSpPr txBox="1"/>
            <p:nvPr/>
          </p:nvSpPr>
          <p:spPr>
            <a:xfrm>
              <a:off x="4863577"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I </a:t>
              </a:r>
              <a:r>
                <a:rPr b="1" i="0" lang="en-GB" sz="2400" u="none" cap="none" strike="noStrike">
                  <a:solidFill>
                    <a:schemeClr val="lt1"/>
                  </a:solidFill>
                  <a:latin typeface="Arial"/>
                  <a:ea typeface="Arial"/>
                  <a:cs typeface="Arial"/>
                  <a:sym typeface="Arial"/>
                </a:rPr>
                <a:t>processi</a:t>
              </a:r>
              <a:endParaRPr/>
            </a:p>
          </p:txBody>
        </p:sp>
      </p:grpSp>
      <p:grpSp>
        <p:nvGrpSpPr>
          <p:cNvPr id="255" name="Google Shape;255;p5"/>
          <p:cNvGrpSpPr/>
          <p:nvPr/>
        </p:nvGrpSpPr>
        <p:grpSpPr>
          <a:xfrm>
            <a:off x="9019711" y="2656797"/>
            <a:ext cx="2441360" cy="914400"/>
            <a:chOff x="4625265" y="2826885"/>
            <a:chExt cx="2441360" cy="914400"/>
          </a:xfrm>
        </p:grpSpPr>
        <p:sp>
          <p:nvSpPr>
            <p:cNvPr id="256" name="Google Shape;256;p5"/>
            <p:cNvSpPr/>
            <p:nvPr/>
          </p:nvSpPr>
          <p:spPr>
            <a:xfrm>
              <a:off x="4625265" y="2826885"/>
              <a:ext cx="2441360" cy="914400"/>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7" name="Google Shape;257;p5"/>
            <p:cNvSpPr txBox="1"/>
            <p:nvPr/>
          </p:nvSpPr>
          <p:spPr>
            <a:xfrm>
              <a:off x="4863577" y="3084030"/>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Il </a:t>
              </a:r>
              <a:r>
                <a:rPr b="1" i="0" lang="en-GB" sz="2400" u="none" cap="none" strike="noStrike">
                  <a:solidFill>
                    <a:schemeClr val="lt1"/>
                  </a:solidFill>
                  <a:latin typeface="Arial"/>
                  <a:ea typeface="Arial"/>
                  <a:cs typeface="Arial"/>
                  <a:sym typeface="Arial"/>
                </a:rPr>
                <a:t>design</a:t>
              </a:r>
              <a:endParaRPr/>
            </a:p>
          </p:txBody>
        </p:sp>
      </p:grpSp>
      <p:cxnSp>
        <p:nvCxnSpPr>
          <p:cNvPr id="258" name="Google Shape;258;p5"/>
          <p:cNvCxnSpPr/>
          <p:nvPr/>
        </p:nvCxnSpPr>
        <p:spPr>
          <a:xfrm>
            <a:off x="3622090" y="3150558"/>
            <a:ext cx="621437" cy="0"/>
          </a:xfrm>
          <a:prstGeom prst="straightConnector1">
            <a:avLst/>
          </a:prstGeom>
          <a:noFill/>
          <a:ln cap="flat" cmpd="sng" w="28575">
            <a:solidFill>
              <a:schemeClr val="accent1"/>
            </a:solidFill>
            <a:prstDash val="solid"/>
            <a:miter lim="800000"/>
            <a:headEnd len="lg" w="lg" type="triangle"/>
            <a:tailEnd len="lg" w="lg" type="triangle"/>
          </a:ln>
        </p:spPr>
      </p:cxnSp>
      <p:cxnSp>
        <p:nvCxnSpPr>
          <p:cNvPr id="259" name="Google Shape;259;p5"/>
          <p:cNvCxnSpPr/>
          <p:nvPr/>
        </p:nvCxnSpPr>
        <p:spPr>
          <a:xfrm>
            <a:off x="7903919" y="3150558"/>
            <a:ext cx="621437" cy="0"/>
          </a:xfrm>
          <a:prstGeom prst="straightConnector1">
            <a:avLst/>
          </a:prstGeom>
          <a:noFill/>
          <a:ln cap="flat" cmpd="sng" w="28575">
            <a:solidFill>
              <a:schemeClr val="accent1"/>
            </a:solidFill>
            <a:prstDash val="solid"/>
            <a:miter lim="800000"/>
            <a:headEnd len="lg" w="lg" type="triangle"/>
            <a:tailEnd len="lg" w="lg" type="triangle"/>
          </a:ln>
        </p:spPr>
      </p:cxnSp>
      <p:sp>
        <p:nvSpPr>
          <p:cNvPr id="260" name="Google Shape;260;p5"/>
          <p:cNvSpPr txBox="1"/>
          <p:nvPr/>
        </p:nvSpPr>
        <p:spPr>
          <a:xfrm>
            <a:off x="4531186" y="4118254"/>
            <a:ext cx="3228680" cy="720014"/>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0" i="0" lang="en-GB" sz="3200" u="none" cap="none" strike="noStrike">
                <a:solidFill>
                  <a:srgbClr val="000000"/>
                </a:solidFill>
                <a:latin typeface="Arial"/>
                <a:ea typeface="Arial"/>
                <a:cs typeface="Arial"/>
                <a:sym typeface="Arial"/>
              </a:rPr>
              <a:t>Il prodotto finale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6"/>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266" name="Google Shape;266;p6"/>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267" name="Google Shape;267;p6"/>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268" name="Google Shape;268;p6"/>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269" name="Google Shape;269;p6"/>
          <p:cNvSpPr/>
          <p:nvPr/>
        </p:nvSpPr>
        <p:spPr>
          <a:xfrm>
            <a:off x="2993393" y="306227"/>
            <a:ext cx="419698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Progettazione di parti in plastica.</a:t>
            </a:r>
            <a:endParaRPr/>
          </a:p>
          <a:p>
            <a:pPr indent="0" lvl="0" marL="0" marR="0" rtl="0" algn="l">
              <a:spcBef>
                <a:spcPts val="0"/>
              </a:spcBef>
              <a:spcAft>
                <a:spcPts val="0"/>
              </a:spcAft>
              <a:buNone/>
            </a:pPr>
            <a:r>
              <a:rPr b="0" i="0" lang="en-GB" sz="2000" u="none" cap="none" strike="noStrike">
                <a:solidFill>
                  <a:schemeClr val="dk1"/>
                </a:solidFill>
                <a:latin typeface="Arial"/>
                <a:ea typeface="Arial"/>
                <a:cs typeface="Arial"/>
                <a:sym typeface="Arial"/>
              </a:rPr>
              <a:t>Crescente conoscenza condivisa</a:t>
            </a:r>
            <a:endParaRPr/>
          </a:p>
        </p:txBody>
      </p:sp>
      <p:sp>
        <p:nvSpPr>
          <p:cNvPr id="270" name="Google Shape;270;p6"/>
          <p:cNvSpPr/>
          <p:nvPr/>
        </p:nvSpPr>
        <p:spPr>
          <a:xfrm>
            <a:off x="670946" y="1450940"/>
            <a:ext cx="10850107"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Nel design le </a:t>
            </a:r>
            <a:r>
              <a:rPr b="1" i="0" lang="en-GB" sz="1800" u="none" cap="none" strike="noStrike">
                <a:solidFill>
                  <a:schemeClr val="dk1"/>
                </a:solidFill>
                <a:latin typeface="Arial"/>
                <a:ea typeface="Arial"/>
                <a:cs typeface="Arial"/>
                <a:sym typeface="Arial"/>
              </a:rPr>
              <a:t>linee guida </a:t>
            </a:r>
            <a:r>
              <a:rPr b="0" i="0" lang="en-GB" sz="1800" u="none" cap="none" strike="noStrike">
                <a:solidFill>
                  <a:schemeClr val="dk1"/>
                </a:solidFill>
                <a:latin typeface="Arial"/>
                <a:ea typeface="Arial"/>
                <a:cs typeface="Arial"/>
                <a:sym typeface="Arial"/>
              </a:rPr>
              <a:t>sono disponibili poiché la plastica ha avuto un lungo corso di sviluppo.</a:t>
            </a:r>
            <a:endParaRPr/>
          </a:p>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In un breve lasso di tempo.</a:t>
            </a:r>
            <a:endParaRPr/>
          </a:p>
        </p:txBody>
      </p:sp>
      <p:sp>
        <p:nvSpPr>
          <p:cNvPr id="271" name="Google Shape;271;p6"/>
          <p:cNvSpPr/>
          <p:nvPr/>
        </p:nvSpPr>
        <p:spPr>
          <a:xfrm>
            <a:off x="971854" y="4783090"/>
            <a:ext cx="10523741" cy="45647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[Verrà un tempo in cui i nostri posteri si meraviglieranno che noi abbiamo ignorato cose tanto evidenti</a:t>
            </a:r>
            <a:r>
              <a:rPr b="0" i="0" lang="en-GB" sz="1800" u="none" cap="none" strike="noStrike">
                <a:solidFill>
                  <a:schemeClr val="dk1"/>
                </a:solidFill>
                <a:latin typeface="Quattrocento Sans"/>
                <a:ea typeface="Quattrocento Sans"/>
                <a:cs typeface="Quattrocento Sans"/>
                <a:sym typeface="Quattrocento Sans"/>
              </a:rPr>
              <a:t>.</a:t>
            </a:r>
            <a:r>
              <a:rPr b="0" i="0" lang="en-GB" sz="1800" u="none" cap="none" strike="noStrike">
                <a:solidFill>
                  <a:schemeClr val="dk1"/>
                </a:solidFill>
                <a:latin typeface="Arial"/>
                <a:ea typeface="Arial"/>
                <a:cs typeface="Arial"/>
                <a:sym typeface="Arial"/>
              </a:rPr>
              <a:t>]</a:t>
            </a:r>
            <a:endParaRPr/>
          </a:p>
        </p:txBody>
      </p:sp>
      <p:sp>
        <p:nvSpPr>
          <p:cNvPr id="272" name="Google Shape;272;p6"/>
          <p:cNvSpPr/>
          <p:nvPr/>
        </p:nvSpPr>
        <p:spPr>
          <a:xfrm>
            <a:off x="2452719" y="3300236"/>
            <a:ext cx="6569475"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GB" sz="2400" u="none" cap="none" strike="noStrike">
                <a:solidFill>
                  <a:srgbClr val="000000"/>
                </a:solidFill>
                <a:latin typeface="Arial"/>
                <a:ea typeface="Arial"/>
                <a:cs typeface="Arial"/>
                <a:sym typeface="Arial"/>
              </a:rPr>
              <a:t>Veniet tempus quo posteri nostri tam aperta nos nescisse mirentur.</a:t>
            </a:r>
            <a:endParaRPr/>
          </a:p>
          <a:p>
            <a:pPr indent="0" lvl="0" marL="0" marR="0" rtl="0" algn="ctr">
              <a:spcBef>
                <a:spcPts val="1200"/>
              </a:spcBef>
              <a:spcAft>
                <a:spcPts val="0"/>
              </a:spcAft>
              <a:buNone/>
            </a:pPr>
            <a:r>
              <a:rPr b="0" i="1" lang="en-GB" sz="1800" u="none" cap="none" strike="noStrike">
                <a:solidFill>
                  <a:srgbClr val="000000"/>
                </a:solidFill>
                <a:latin typeface="Arial"/>
                <a:ea typeface="Arial"/>
                <a:cs typeface="Arial"/>
                <a:sym typeface="Arial"/>
              </a:rPr>
              <a:t>(Lucius Anneus Seneca – Naturales questiones)</a:t>
            </a:r>
            <a:endParaRPr b="0" i="1"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7"/>
          <p:cNvSpPr/>
          <p:nvPr/>
        </p:nvSpPr>
        <p:spPr>
          <a:xfrm>
            <a:off x="362169" y="5047119"/>
            <a:ext cx="10006782" cy="1615953"/>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8" name="Google Shape;278;p7"/>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279" name="Google Shape;279;p7"/>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280" name="Google Shape;280;p7"/>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281" name="Google Shape;281;p7"/>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282" name="Google Shape;282;p7"/>
          <p:cNvSpPr/>
          <p:nvPr/>
        </p:nvSpPr>
        <p:spPr>
          <a:xfrm>
            <a:off x="2993393" y="306227"/>
            <a:ext cx="252024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Controllo dello spessore.</a:t>
            </a:r>
            <a:endParaRPr b="0" i="0" sz="2000" u="none" cap="none" strike="noStrike">
              <a:solidFill>
                <a:schemeClr val="dk1"/>
              </a:solidFill>
              <a:latin typeface="Arial"/>
              <a:ea typeface="Arial"/>
              <a:cs typeface="Arial"/>
              <a:sym typeface="Arial"/>
            </a:endParaRPr>
          </a:p>
        </p:txBody>
      </p:sp>
      <p:sp>
        <p:nvSpPr>
          <p:cNvPr id="283" name="Google Shape;283;p7"/>
          <p:cNvSpPr txBox="1"/>
          <p:nvPr/>
        </p:nvSpPr>
        <p:spPr>
          <a:xfrm>
            <a:off x="9258023" y="2913942"/>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Il</a:t>
            </a:r>
            <a:r>
              <a:rPr b="1" i="0" lang="en-GB" sz="2400" u="none" cap="none" strike="noStrike">
                <a:solidFill>
                  <a:schemeClr val="lt1"/>
                </a:solidFill>
                <a:latin typeface="Arial"/>
                <a:ea typeface="Arial"/>
                <a:cs typeface="Arial"/>
                <a:sym typeface="Arial"/>
              </a:rPr>
              <a:t>design</a:t>
            </a:r>
            <a:endParaRPr/>
          </a:p>
        </p:txBody>
      </p:sp>
      <p:pic>
        <p:nvPicPr>
          <p:cNvPr id="284" name="Google Shape;284;p7"/>
          <p:cNvPicPr preferRelativeResize="0"/>
          <p:nvPr/>
        </p:nvPicPr>
        <p:blipFill rotWithShape="1">
          <a:blip r:embed="rId7">
            <a:alphaModFix/>
          </a:blip>
          <a:srcRect b="0" l="0" r="0" t="0"/>
          <a:stretch/>
        </p:blipFill>
        <p:spPr>
          <a:xfrm>
            <a:off x="6462379" y="1019473"/>
            <a:ext cx="4141787" cy="2016125"/>
          </a:xfrm>
          <a:prstGeom prst="rect">
            <a:avLst/>
          </a:prstGeom>
          <a:noFill/>
          <a:ln>
            <a:noFill/>
          </a:ln>
        </p:spPr>
      </p:pic>
      <p:grpSp>
        <p:nvGrpSpPr>
          <p:cNvPr id="285" name="Google Shape;285;p7"/>
          <p:cNvGrpSpPr/>
          <p:nvPr/>
        </p:nvGrpSpPr>
        <p:grpSpPr>
          <a:xfrm>
            <a:off x="362169" y="1712828"/>
            <a:ext cx="5151466" cy="1162345"/>
            <a:chOff x="1" y="2862412"/>
            <a:chExt cx="4095658" cy="1162345"/>
          </a:xfrm>
        </p:grpSpPr>
        <p:sp>
          <p:nvSpPr>
            <p:cNvPr id="286" name="Google Shape;286;p7"/>
            <p:cNvSpPr/>
            <p:nvPr/>
          </p:nvSpPr>
          <p:spPr>
            <a:xfrm>
              <a:off x="3051" y="2862412"/>
              <a:ext cx="4092608" cy="116234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287" name="Google Shape;287;p7"/>
            <p:cNvSpPr txBox="1"/>
            <p:nvPr/>
          </p:nvSpPr>
          <p:spPr>
            <a:xfrm>
              <a:off x="1" y="2966228"/>
              <a:ext cx="4039340" cy="100450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00"/>
                  </a:solidFill>
                  <a:latin typeface="Arial"/>
                  <a:ea typeface="Arial"/>
                  <a:cs typeface="Arial"/>
                  <a:sym typeface="Arial"/>
                </a:rPr>
                <a:t>La plastica viene lavorata mediante riscaldamento, ma è un </a:t>
              </a:r>
              <a:r>
                <a:rPr b="1" i="0" lang="en-GB" sz="2000" u="none" cap="none" strike="noStrike">
                  <a:solidFill>
                    <a:srgbClr val="000000"/>
                  </a:solidFill>
                  <a:latin typeface="Arial"/>
                  <a:ea typeface="Arial"/>
                  <a:cs typeface="Arial"/>
                  <a:sym typeface="Arial"/>
                </a:rPr>
                <a:t>conduttore termico molto povero</a:t>
              </a:r>
              <a:endParaRPr b="1" i="0" sz="2000" u="none" cap="none" strike="noStrike">
                <a:solidFill>
                  <a:srgbClr val="000000"/>
                </a:solidFill>
                <a:latin typeface="Arial"/>
                <a:ea typeface="Arial"/>
                <a:cs typeface="Arial"/>
                <a:sym typeface="Arial"/>
              </a:endParaRPr>
            </a:p>
          </p:txBody>
        </p:sp>
      </p:grpSp>
      <p:sp>
        <p:nvSpPr>
          <p:cNvPr id="288" name="Google Shape;288;p7"/>
          <p:cNvSpPr/>
          <p:nvPr/>
        </p:nvSpPr>
        <p:spPr>
          <a:xfrm>
            <a:off x="528135" y="5132096"/>
            <a:ext cx="9563066" cy="13388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lt1"/>
                </a:solidFill>
                <a:latin typeface="Arial"/>
                <a:ea typeface="Arial"/>
                <a:cs typeface="Arial"/>
                <a:sym typeface="Arial"/>
              </a:rPr>
              <a:t>Evitare pareti di alto spessore e design "ingombranti".</a:t>
            </a:r>
            <a:endParaRPr/>
          </a:p>
          <a:p>
            <a:pPr indent="0" lvl="0" marL="0" marR="0" rtl="0" algn="l">
              <a:lnSpc>
                <a:spcPct val="150000"/>
              </a:lnSpc>
              <a:spcBef>
                <a:spcPts val="0"/>
              </a:spcBef>
              <a:spcAft>
                <a:spcPts val="0"/>
              </a:spcAft>
              <a:buNone/>
            </a:pPr>
            <a:r>
              <a:rPr b="0" i="0" lang="en-GB" sz="1800" u="none" cap="none" strike="noStrike">
                <a:solidFill>
                  <a:schemeClr val="lt1"/>
                </a:solidFill>
                <a:latin typeface="Arial"/>
                <a:ea typeface="Arial"/>
                <a:cs typeface="Arial"/>
                <a:sym typeface="Arial"/>
              </a:rPr>
              <a:t>Svuotare quando possibile e uniformare gli spessori.</a:t>
            </a:r>
            <a:endParaRPr/>
          </a:p>
          <a:p>
            <a:pPr indent="0" lvl="0" marL="0" marR="0" rtl="0" algn="l">
              <a:lnSpc>
                <a:spcPct val="150000"/>
              </a:lnSpc>
              <a:spcBef>
                <a:spcPts val="0"/>
              </a:spcBef>
              <a:spcAft>
                <a:spcPts val="0"/>
              </a:spcAft>
              <a:buNone/>
            </a:pPr>
            <a:r>
              <a:rPr b="0" i="0" lang="en-GB" sz="1800" u="none" cap="none" strike="noStrike">
                <a:solidFill>
                  <a:schemeClr val="lt1"/>
                </a:solidFill>
                <a:latin typeface="Arial"/>
                <a:ea typeface="Arial"/>
                <a:cs typeface="Arial"/>
                <a:sym typeface="Arial"/>
              </a:rPr>
              <a:t>Sostituire il design spesso con strutture di rinforzo (nervature, telai, doppia parete, curvatura)</a:t>
            </a:r>
            <a:endParaRPr/>
          </a:p>
        </p:txBody>
      </p:sp>
      <p:sp>
        <p:nvSpPr>
          <p:cNvPr id="289" name="Google Shape;289;p7"/>
          <p:cNvSpPr/>
          <p:nvPr/>
        </p:nvSpPr>
        <p:spPr>
          <a:xfrm>
            <a:off x="528135" y="3491051"/>
            <a:ext cx="9184035" cy="45653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La plastica si restringe fortemente quando passa dallo stato fuso allo stato solido.</a:t>
            </a:r>
            <a:endParaRPr/>
          </a:p>
        </p:txBody>
      </p:sp>
      <p:sp>
        <p:nvSpPr>
          <p:cNvPr id="290" name="Google Shape;290;p7"/>
          <p:cNvSpPr/>
          <p:nvPr/>
        </p:nvSpPr>
        <p:spPr>
          <a:xfrm>
            <a:off x="528135" y="3991485"/>
            <a:ext cx="11067423" cy="78534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1" lang="en-GB" sz="1600" u="none" cap="none" strike="noStrike">
                <a:solidFill>
                  <a:schemeClr val="dk1"/>
                </a:solidFill>
                <a:latin typeface="Arial"/>
                <a:ea typeface="Arial"/>
                <a:cs typeface="Arial"/>
                <a:sym typeface="Arial"/>
              </a:rPr>
              <a:t>I coefficienti di contrazione lineare tipici variano da 0,3 a 0,7% fino a 2,5-3%, a seconda della famiglia di materie plastiche e delle condizioni di lavorazione</a:t>
            </a:r>
            <a:endParaRPr/>
          </a:p>
        </p:txBody>
      </p:sp>
      <p:sp>
        <p:nvSpPr>
          <p:cNvPr id="291" name="Google Shape;291;p7"/>
          <p:cNvSpPr txBox="1"/>
          <p:nvPr/>
        </p:nvSpPr>
        <p:spPr>
          <a:xfrm>
            <a:off x="6022288" y="2960399"/>
            <a:ext cx="522668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Lanxess, Part and Mold Design – A Design Guide</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8"/>
          <p:cNvSpPr/>
          <p:nvPr/>
        </p:nvSpPr>
        <p:spPr>
          <a:xfrm>
            <a:off x="362169" y="4606457"/>
            <a:ext cx="10860590" cy="1615953"/>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7" name="Google Shape;297;p8"/>
          <p:cNvPicPr preferRelativeResize="0"/>
          <p:nvPr/>
        </p:nvPicPr>
        <p:blipFill rotWithShape="1">
          <a:blip r:embed="rId3">
            <a:alphaModFix/>
          </a:blip>
          <a:srcRect b="0" l="0" r="0" t="0"/>
          <a:stretch/>
        </p:blipFill>
        <p:spPr>
          <a:xfrm>
            <a:off x="10438472" y="6222410"/>
            <a:ext cx="1621007" cy="440662"/>
          </a:xfrm>
          <a:prstGeom prst="rect">
            <a:avLst/>
          </a:prstGeom>
          <a:noFill/>
          <a:ln>
            <a:noFill/>
          </a:ln>
        </p:spPr>
      </p:pic>
      <p:pic>
        <p:nvPicPr>
          <p:cNvPr id="298" name="Google Shape;298;p8"/>
          <p:cNvPicPr preferRelativeResize="0"/>
          <p:nvPr/>
        </p:nvPicPr>
        <p:blipFill rotWithShape="1">
          <a:blip r:embed="rId4">
            <a:alphaModFix/>
          </a:blip>
          <a:srcRect b="0" l="0" r="0" t="0"/>
          <a:stretch/>
        </p:blipFill>
        <p:spPr>
          <a:xfrm>
            <a:off x="173014" y="148676"/>
            <a:ext cx="2279705" cy="720006"/>
          </a:xfrm>
          <a:prstGeom prst="rect">
            <a:avLst/>
          </a:prstGeom>
          <a:noFill/>
          <a:ln>
            <a:noFill/>
          </a:ln>
        </p:spPr>
      </p:pic>
      <p:pic>
        <p:nvPicPr>
          <p:cNvPr id="299" name="Google Shape;299;p8"/>
          <p:cNvPicPr preferRelativeResize="0"/>
          <p:nvPr/>
        </p:nvPicPr>
        <p:blipFill rotWithShape="1">
          <a:blip r:embed="rId5">
            <a:alphaModFix/>
          </a:blip>
          <a:srcRect b="0" l="0" r="0" t="0"/>
          <a:stretch/>
        </p:blipFill>
        <p:spPr>
          <a:xfrm>
            <a:off x="10210340" y="148676"/>
            <a:ext cx="1849139" cy="572304"/>
          </a:xfrm>
          <a:prstGeom prst="rect">
            <a:avLst/>
          </a:prstGeom>
          <a:noFill/>
          <a:ln>
            <a:noFill/>
          </a:ln>
        </p:spPr>
      </p:pic>
      <p:pic>
        <p:nvPicPr>
          <p:cNvPr id="300" name="Google Shape;300;p8"/>
          <p:cNvPicPr preferRelativeResize="0"/>
          <p:nvPr/>
        </p:nvPicPr>
        <p:blipFill rotWithShape="1">
          <a:blip r:embed="rId6">
            <a:alphaModFix/>
          </a:blip>
          <a:srcRect b="0" l="0" r="0" t="0"/>
          <a:stretch/>
        </p:blipFill>
        <p:spPr>
          <a:xfrm>
            <a:off x="10447010" y="791239"/>
            <a:ext cx="1375798" cy="774343"/>
          </a:xfrm>
          <a:prstGeom prst="rect">
            <a:avLst/>
          </a:prstGeom>
          <a:noFill/>
          <a:ln>
            <a:noFill/>
          </a:ln>
        </p:spPr>
      </p:pic>
      <p:sp>
        <p:nvSpPr>
          <p:cNvPr id="301" name="Google Shape;301;p8"/>
          <p:cNvSpPr/>
          <p:nvPr/>
        </p:nvSpPr>
        <p:spPr>
          <a:xfrm>
            <a:off x="2993393" y="306227"/>
            <a:ext cx="32608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Controllo dello spessore.</a:t>
            </a:r>
            <a:endParaRPr b="0" i="0" sz="2000" u="none" cap="none" strike="noStrike">
              <a:solidFill>
                <a:schemeClr val="dk1"/>
              </a:solidFill>
              <a:latin typeface="Arial"/>
              <a:ea typeface="Arial"/>
              <a:cs typeface="Arial"/>
              <a:sym typeface="Arial"/>
            </a:endParaRPr>
          </a:p>
        </p:txBody>
      </p:sp>
      <p:sp>
        <p:nvSpPr>
          <p:cNvPr id="302" name="Google Shape;302;p8"/>
          <p:cNvSpPr txBox="1"/>
          <p:nvPr/>
        </p:nvSpPr>
        <p:spPr>
          <a:xfrm>
            <a:off x="9258023" y="2913942"/>
            <a:ext cx="19647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2400" u="none" cap="none" strike="noStrike">
                <a:solidFill>
                  <a:schemeClr val="lt1"/>
                </a:solidFill>
                <a:latin typeface="Arial"/>
                <a:ea typeface="Arial"/>
                <a:cs typeface="Arial"/>
                <a:sym typeface="Arial"/>
              </a:rPr>
              <a:t>Il</a:t>
            </a:r>
            <a:r>
              <a:rPr b="1" i="0" lang="en-GB" sz="2400" u="none" cap="none" strike="noStrike">
                <a:solidFill>
                  <a:schemeClr val="lt1"/>
                </a:solidFill>
                <a:latin typeface="Arial"/>
                <a:ea typeface="Arial"/>
                <a:cs typeface="Arial"/>
                <a:sym typeface="Arial"/>
              </a:rPr>
              <a:t>design</a:t>
            </a:r>
            <a:endParaRPr/>
          </a:p>
        </p:txBody>
      </p:sp>
      <p:pic>
        <p:nvPicPr>
          <p:cNvPr id="303" name="Google Shape;303;p8"/>
          <p:cNvPicPr preferRelativeResize="0"/>
          <p:nvPr/>
        </p:nvPicPr>
        <p:blipFill rotWithShape="1">
          <a:blip r:embed="rId7">
            <a:alphaModFix/>
          </a:blip>
          <a:srcRect b="0" l="0" r="0" t="0"/>
          <a:stretch/>
        </p:blipFill>
        <p:spPr>
          <a:xfrm>
            <a:off x="6305223" y="1175310"/>
            <a:ext cx="4141787" cy="2016125"/>
          </a:xfrm>
          <a:prstGeom prst="rect">
            <a:avLst/>
          </a:prstGeom>
          <a:noFill/>
          <a:ln>
            <a:noFill/>
          </a:ln>
        </p:spPr>
      </p:pic>
      <p:sp>
        <p:nvSpPr>
          <p:cNvPr id="304" name="Google Shape;304;p8"/>
          <p:cNvSpPr/>
          <p:nvPr/>
        </p:nvSpPr>
        <p:spPr>
          <a:xfrm>
            <a:off x="528135" y="3712973"/>
            <a:ext cx="9184035" cy="5078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Le tipiche parti tecniche in plastica sono generalmente progettate con uno spessore massimo di 4-5 mm.</a:t>
            </a:r>
            <a:endParaRPr/>
          </a:p>
        </p:txBody>
      </p:sp>
      <p:sp>
        <p:nvSpPr>
          <p:cNvPr id="305" name="Google Shape;305;p8"/>
          <p:cNvSpPr/>
          <p:nvPr/>
        </p:nvSpPr>
        <p:spPr>
          <a:xfrm>
            <a:off x="528135" y="4738789"/>
            <a:ext cx="10860590" cy="133882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lt1"/>
                </a:solidFill>
                <a:latin typeface="Arial"/>
                <a:ea typeface="Arial"/>
                <a:cs typeface="Arial"/>
                <a:sym typeface="Arial"/>
              </a:rPr>
              <a:t>Gli imballaggi in plastica difficilmente superano 1 mm di spessore. Molto più sottile, molto spesso.</a:t>
            </a:r>
            <a:endParaRPr/>
          </a:p>
          <a:p>
            <a:pPr indent="0" lvl="0" marL="0" marR="0" rtl="0" algn="l">
              <a:lnSpc>
                <a:spcPct val="150000"/>
              </a:lnSpc>
              <a:spcBef>
                <a:spcPts val="0"/>
              </a:spcBef>
              <a:spcAft>
                <a:spcPts val="0"/>
              </a:spcAft>
              <a:buNone/>
            </a:pPr>
            <a:r>
              <a:rPr b="0" i="0" lang="en-GB" sz="1800" u="none" cap="none" strike="noStrike">
                <a:solidFill>
                  <a:schemeClr val="lt1"/>
                </a:solidFill>
                <a:latin typeface="Arial"/>
                <a:ea typeface="Arial"/>
                <a:cs typeface="Arial"/>
                <a:sym typeface="Arial"/>
              </a:rPr>
              <a:t>Uno spessore maggiore significa tempi di raffreddamento più lunghi e un maggiore consumo di energia.</a:t>
            </a:r>
            <a:endParaRPr/>
          </a:p>
          <a:p>
            <a:pPr indent="0" lvl="0" marL="0" marR="0" rtl="0" algn="l">
              <a:lnSpc>
                <a:spcPct val="150000"/>
              </a:lnSpc>
              <a:spcBef>
                <a:spcPts val="0"/>
              </a:spcBef>
              <a:spcAft>
                <a:spcPts val="0"/>
              </a:spcAft>
              <a:buNone/>
            </a:pPr>
            <a:r>
              <a:rPr b="0" i="0" lang="en-GB" sz="1800" u="none" cap="none" strike="noStrike">
                <a:solidFill>
                  <a:schemeClr val="lt1"/>
                </a:solidFill>
                <a:latin typeface="Arial"/>
                <a:ea typeface="Arial"/>
                <a:cs typeface="Arial"/>
                <a:sym typeface="Arial"/>
              </a:rPr>
              <a:t>La progettazione errata si restringerà, si deformerà e ridurrà drasticamente i difetti.</a:t>
            </a:r>
            <a:endParaRPr/>
          </a:p>
        </p:txBody>
      </p:sp>
      <p:grpSp>
        <p:nvGrpSpPr>
          <p:cNvPr id="306" name="Google Shape;306;p8"/>
          <p:cNvGrpSpPr/>
          <p:nvPr/>
        </p:nvGrpSpPr>
        <p:grpSpPr>
          <a:xfrm>
            <a:off x="362169" y="1712828"/>
            <a:ext cx="5151466" cy="1162345"/>
            <a:chOff x="1" y="2862412"/>
            <a:chExt cx="4095658" cy="1162345"/>
          </a:xfrm>
        </p:grpSpPr>
        <p:sp>
          <p:nvSpPr>
            <p:cNvPr id="307" name="Google Shape;307;p8"/>
            <p:cNvSpPr/>
            <p:nvPr/>
          </p:nvSpPr>
          <p:spPr>
            <a:xfrm>
              <a:off x="3051" y="2862412"/>
              <a:ext cx="4092608" cy="116234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308" name="Google Shape;308;p8"/>
            <p:cNvSpPr txBox="1"/>
            <p:nvPr/>
          </p:nvSpPr>
          <p:spPr>
            <a:xfrm>
              <a:off x="1" y="2966228"/>
              <a:ext cx="4039340" cy="100450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00"/>
                  </a:solidFill>
                  <a:latin typeface="Arial"/>
                  <a:ea typeface="Arial"/>
                  <a:cs typeface="Arial"/>
                  <a:sym typeface="Arial"/>
                </a:rPr>
                <a:t>La plastica viene lavorata mediante riscaldamento, ma è un </a:t>
              </a:r>
              <a:r>
                <a:rPr b="1" i="0" lang="en-GB" sz="2000" u="none" cap="none" strike="noStrike">
                  <a:solidFill>
                    <a:srgbClr val="000000"/>
                  </a:solidFill>
                  <a:latin typeface="Arial"/>
                  <a:ea typeface="Arial"/>
                  <a:cs typeface="Arial"/>
                  <a:sym typeface="Arial"/>
                </a:rPr>
                <a:t>conduttore termico molto povero</a:t>
              </a:r>
              <a:endParaRPr b="1" i="0" sz="2000" u="none" cap="none" strike="noStrike">
                <a:solidFill>
                  <a:srgbClr val="000000"/>
                </a:solidFill>
                <a:latin typeface="Arial"/>
                <a:ea typeface="Arial"/>
                <a:cs typeface="Arial"/>
                <a:sym typeface="Arial"/>
              </a:endParaRPr>
            </a:p>
          </p:txBody>
        </p:sp>
      </p:grpSp>
      <p:sp>
        <p:nvSpPr>
          <p:cNvPr id="309" name="Google Shape;309;p8"/>
          <p:cNvSpPr txBox="1"/>
          <p:nvPr/>
        </p:nvSpPr>
        <p:spPr>
          <a:xfrm>
            <a:off x="5958430" y="3144774"/>
            <a:ext cx="522668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Lanxess, Part and Mold Design – A Design Guide</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9"/>
          <p:cNvPicPr preferRelativeResize="0"/>
          <p:nvPr/>
        </p:nvPicPr>
        <p:blipFill rotWithShape="1">
          <a:blip r:embed="rId3">
            <a:alphaModFix/>
          </a:blip>
          <a:srcRect b="0" l="0" r="0" t="0"/>
          <a:stretch/>
        </p:blipFill>
        <p:spPr>
          <a:xfrm>
            <a:off x="7894507" y="1608021"/>
            <a:ext cx="3175455" cy="4263998"/>
          </a:xfrm>
          <a:prstGeom prst="rect">
            <a:avLst/>
          </a:prstGeom>
          <a:noFill/>
          <a:ln>
            <a:noFill/>
          </a:ln>
        </p:spPr>
      </p:pic>
      <p:pic>
        <p:nvPicPr>
          <p:cNvPr id="315" name="Google Shape;315;p9"/>
          <p:cNvPicPr preferRelativeResize="0"/>
          <p:nvPr/>
        </p:nvPicPr>
        <p:blipFill rotWithShape="1">
          <a:blip r:embed="rId4">
            <a:alphaModFix/>
          </a:blip>
          <a:srcRect b="0" l="0" r="0" t="0"/>
          <a:stretch/>
        </p:blipFill>
        <p:spPr>
          <a:xfrm>
            <a:off x="10438472" y="6222410"/>
            <a:ext cx="1621007" cy="440662"/>
          </a:xfrm>
          <a:prstGeom prst="rect">
            <a:avLst/>
          </a:prstGeom>
          <a:noFill/>
          <a:ln>
            <a:noFill/>
          </a:ln>
        </p:spPr>
      </p:pic>
      <p:pic>
        <p:nvPicPr>
          <p:cNvPr id="316" name="Google Shape;316;p9"/>
          <p:cNvPicPr preferRelativeResize="0"/>
          <p:nvPr/>
        </p:nvPicPr>
        <p:blipFill rotWithShape="1">
          <a:blip r:embed="rId5">
            <a:alphaModFix/>
          </a:blip>
          <a:srcRect b="0" l="0" r="0" t="0"/>
          <a:stretch/>
        </p:blipFill>
        <p:spPr>
          <a:xfrm>
            <a:off x="173014" y="148676"/>
            <a:ext cx="2279705" cy="720006"/>
          </a:xfrm>
          <a:prstGeom prst="rect">
            <a:avLst/>
          </a:prstGeom>
          <a:noFill/>
          <a:ln>
            <a:noFill/>
          </a:ln>
        </p:spPr>
      </p:pic>
      <p:pic>
        <p:nvPicPr>
          <p:cNvPr id="317" name="Google Shape;317;p9"/>
          <p:cNvPicPr preferRelativeResize="0"/>
          <p:nvPr/>
        </p:nvPicPr>
        <p:blipFill rotWithShape="1">
          <a:blip r:embed="rId6">
            <a:alphaModFix/>
          </a:blip>
          <a:srcRect b="0" l="0" r="0" t="0"/>
          <a:stretch/>
        </p:blipFill>
        <p:spPr>
          <a:xfrm>
            <a:off x="10210340" y="148676"/>
            <a:ext cx="1849139" cy="572304"/>
          </a:xfrm>
          <a:prstGeom prst="rect">
            <a:avLst/>
          </a:prstGeom>
          <a:noFill/>
          <a:ln>
            <a:noFill/>
          </a:ln>
        </p:spPr>
      </p:pic>
      <p:pic>
        <p:nvPicPr>
          <p:cNvPr id="318" name="Google Shape;318;p9"/>
          <p:cNvPicPr preferRelativeResize="0"/>
          <p:nvPr/>
        </p:nvPicPr>
        <p:blipFill rotWithShape="1">
          <a:blip r:embed="rId7">
            <a:alphaModFix/>
          </a:blip>
          <a:srcRect b="0" l="0" r="0" t="0"/>
          <a:stretch/>
        </p:blipFill>
        <p:spPr>
          <a:xfrm>
            <a:off x="10447010" y="791239"/>
            <a:ext cx="1375798" cy="774343"/>
          </a:xfrm>
          <a:prstGeom prst="rect">
            <a:avLst/>
          </a:prstGeom>
          <a:noFill/>
          <a:ln>
            <a:noFill/>
          </a:ln>
        </p:spPr>
      </p:pic>
      <p:sp>
        <p:nvSpPr>
          <p:cNvPr id="319" name="Google Shape;319;p9"/>
          <p:cNvSpPr/>
          <p:nvPr/>
        </p:nvSpPr>
        <p:spPr>
          <a:xfrm>
            <a:off x="2888391" y="280834"/>
            <a:ext cx="438774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La plastica dove vogliamo. </a:t>
            </a:r>
            <a:endParaRPr/>
          </a:p>
          <a:p>
            <a:pPr indent="0" lvl="0" marL="0" marR="0" rtl="0" algn="l">
              <a:spcBef>
                <a:spcPts val="0"/>
              </a:spcBef>
              <a:spcAft>
                <a:spcPts val="0"/>
              </a:spcAft>
              <a:buNone/>
            </a:pPr>
            <a:r>
              <a:rPr b="0" i="0" lang="en-GB" sz="2000" u="none" cap="none" strike="noStrike">
                <a:solidFill>
                  <a:schemeClr val="dk1"/>
                </a:solidFill>
                <a:latin typeface="Arial"/>
                <a:ea typeface="Arial"/>
                <a:cs typeface="Arial"/>
                <a:sym typeface="Arial"/>
              </a:rPr>
              <a:t>Prova a prevedere il flusso di fusione</a:t>
            </a:r>
            <a:endParaRPr/>
          </a:p>
        </p:txBody>
      </p:sp>
      <p:grpSp>
        <p:nvGrpSpPr>
          <p:cNvPr id="320" name="Google Shape;320;p9"/>
          <p:cNvGrpSpPr/>
          <p:nvPr/>
        </p:nvGrpSpPr>
        <p:grpSpPr>
          <a:xfrm>
            <a:off x="362169" y="1483744"/>
            <a:ext cx="4701538" cy="1391430"/>
            <a:chOff x="1" y="2862412"/>
            <a:chExt cx="4095658" cy="1162345"/>
          </a:xfrm>
        </p:grpSpPr>
        <p:sp>
          <p:nvSpPr>
            <p:cNvPr id="321" name="Google Shape;321;p9"/>
            <p:cNvSpPr/>
            <p:nvPr/>
          </p:nvSpPr>
          <p:spPr>
            <a:xfrm>
              <a:off x="3051" y="2862412"/>
              <a:ext cx="4092608" cy="1162345"/>
            </a:xfrm>
            <a:prstGeom prst="roundRect">
              <a:avLst>
                <a:gd fmla="val 16667" name="adj"/>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Calibri"/>
                <a:ea typeface="Calibri"/>
                <a:cs typeface="Calibri"/>
                <a:sym typeface="Calibri"/>
              </a:endParaRPr>
            </a:p>
          </p:txBody>
        </p:sp>
        <p:sp>
          <p:nvSpPr>
            <p:cNvPr id="322" name="Google Shape;322;p9"/>
            <p:cNvSpPr txBox="1"/>
            <p:nvPr/>
          </p:nvSpPr>
          <p:spPr>
            <a:xfrm>
              <a:off x="1" y="2966228"/>
              <a:ext cx="4039340" cy="100450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00"/>
                  </a:solidFill>
                  <a:latin typeface="Arial"/>
                  <a:ea typeface="Arial"/>
                  <a:cs typeface="Arial"/>
                  <a:sym typeface="Arial"/>
                </a:rPr>
                <a:t>Nello stampaggio ad iniezione, la plastica scorre seguendo percorsi a bassa resistenza </a:t>
              </a:r>
              <a:r>
                <a:rPr b="0" i="0" lang="en-GB" sz="1800" u="none" cap="none" strike="noStrike">
                  <a:solidFill>
                    <a:srgbClr val="000000"/>
                  </a:solidFill>
                  <a:latin typeface="Arial"/>
                  <a:ea typeface="Arial"/>
                  <a:cs typeface="Arial"/>
                  <a:sym typeface="Arial"/>
                </a:rPr>
                <a:t>(spessore maggiore, zone più calde)</a:t>
              </a:r>
              <a:endParaRPr b="1" i="0" sz="1800" u="none" cap="none" strike="noStrike">
                <a:solidFill>
                  <a:srgbClr val="000000"/>
                </a:solidFill>
                <a:latin typeface="Arial"/>
                <a:ea typeface="Arial"/>
                <a:cs typeface="Arial"/>
                <a:sym typeface="Arial"/>
              </a:endParaRPr>
            </a:p>
          </p:txBody>
        </p:sp>
      </p:grpSp>
      <p:sp>
        <p:nvSpPr>
          <p:cNvPr id="323" name="Google Shape;323;p9"/>
          <p:cNvSpPr/>
          <p:nvPr/>
        </p:nvSpPr>
        <p:spPr>
          <a:xfrm>
            <a:off x="528136" y="3419999"/>
            <a:ext cx="4698036" cy="17030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Utilizzate, nel vostro progetto, i limitatori e le guide di flusso per risolvere il problema del flusso. </a:t>
            </a:r>
            <a:endParaRPr/>
          </a:p>
          <a:p>
            <a:pPr indent="0" lvl="0" marL="0" marR="0" rtl="0" algn="l">
              <a:lnSpc>
                <a:spcPct val="150000"/>
              </a:lnSpc>
              <a:spcBef>
                <a:spcPts val="0"/>
              </a:spcBef>
              <a:spcAft>
                <a:spcPts val="0"/>
              </a:spcAft>
              <a:buNone/>
            </a:pPr>
            <a:r>
              <a:rPr b="1" i="0" lang="en-GB" sz="1800" u="none" cap="none" strike="noStrike">
                <a:solidFill>
                  <a:schemeClr val="dk1"/>
                </a:solidFill>
                <a:latin typeface="Arial"/>
                <a:ea typeface="Arial"/>
                <a:cs typeface="Arial"/>
                <a:sym typeface="Arial"/>
              </a:rPr>
              <a:t>L’obiettivo è un riempimento equilibrato.</a:t>
            </a:r>
            <a:endParaRPr b="0" i="0" sz="1800" u="none" cap="none" strike="noStrike">
              <a:solidFill>
                <a:schemeClr val="dk1"/>
              </a:solidFill>
              <a:latin typeface="Arial"/>
              <a:ea typeface="Arial"/>
              <a:cs typeface="Arial"/>
              <a:sym typeface="Arial"/>
            </a:endParaRPr>
          </a:p>
        </p:txBody>
      </p:sp>
      <p:sp>
        <p:nvSpPr>
          <p:cNvPr id="324" name="Google Shape;324;p9"/>
          <p:cNvSpPr/>
          <p:nvPr/>
        </p:nvSpPr>
        <p:spPr>
          <a:xfrm>
            <a:off x="528134" y="5299080"/>
            <a:ext cx="4923759" cy="872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800" u="none" cap="none" strike="noStrike">
                <a:solidFill>
                  <a:schemeClr val="dk1"/>
                </a:solidFill>
                <a:latin typeface="Arial"/>
                <a:ea typeface="Arial"/>
                <a:cs typeface="Arial"/>
                <a:sym typeface="Arial"/>
              </a:rPr>
              <a:t>Controllare le linee di saldatura e le trappole d'aria indesiderate.</a:t>
            </a:r>
            <a:endParaRPr/>
          </a:p>
        </p:txBody>
      </p:sp>
      <p:pic>
        <p:nvPicPr>
          <p:cNvPr id="325" name="Google Shape;325;p9"/>
          <p:cNvPicPr preferRelativeResize="0"/>
          <p:nvPr/>
        </p:nvPicPr>
        <p:blipFill rotWithShape="1">
          <a:blip r:embed="rId8">
            <a:alphaModFix/>
          </a:blip>
          <a:srcRect b="0" l="0" r="0" t="0"/>
          <a:stretch/>
        </p:blipFill>
        <p:spPr>
          <a:xfrm>
            <a:off x="5166397" y="1058298"/>
            <a:ext cx="2577243" cy="4930126"/>
          </a:xfrm>
          <a:prstGeom prst="rect">
            <a:avLst/>
          </a:prstGeom>
          <a:noFill/>
          <a:ln>
            <a:noFill/>
          </a:ln>
        </p:spPr>
      </p:pic>
      <p:sp>
        <p:nvSpPr>
          <p:cNvPr id="326" name="Google Shape;326;p9"/>
          <p:cNvSpPr txBox="1"/>
          <p:nvPr/>
        </p:nvSpPr>
        <p:spPr>
          <a:xfrm>
            <a:off x="5671555" y="6061816"/>
            <a:ext cx="5226687"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Fonte: </a:t>
            </a:r>
            <a:r>
              <a:rPr b="0" i="1" lang="en-GB" sz="1200" u="none" cap="none" strike="noStrike">
                <a:solidFill>
                  <a:schemeClr val="dk1"/>
                </a:solidFill>
                <a:latin typeface="Arial"/>
                <a:ea typeface="Arial"/>
                <a:cs typeface="Arial"/>
                <a:sym typeface="Arial"/>
              </a:rPr>
              <a:t>Lanxess, Part and Mold Design – A Design Guide</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2021-03-03T15:15:32Z</dcterms:created>
  <dc:creator>Susana Remotti</dc:creator>
</cp:coreProperties>
</file>