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12192000"/>
  <p:notesSz cx="6858000" cy="9144000"/>
  <p:embeddedFontLst>
    <p:embeddedFont>
      <p:font typeface="Arial Narrow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7" roundtripDataSignature="AMtx7mhXPws/x9N51TR59ZJOUdxv3H0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ArialNarrow-bold.fntdata"/><Relationship Id="rId21" Type="http://schemas.openxmlformats.org/officeDocument/2006/relationships/slide" Target="slides/slide16.xml"/><Relationship Id="rId43" Type="http://schemas.openxmlformats.org/officeDocument/2006/relationships/font" Target="fonts/ArialNarrow-regular.fntdata"/><Relationship Id="rId24" Type="http://schemas.openxmlformats.org/officeDocument/2006/relationships/slide" Target="slides/slide19.xml"/><Relationship Id="rId46" Type="http://schemas.openxmlformats.org/officeDocument/2006/relationships/font" Target="fonts/ArialNarrow-boldItalic.fntdata"/><Relationship Id="rId23" Type="http://schemas.openxmlformats.org/officeDocument/2006/relationships/slide" Target="slides/slide18.xml"/><Relationship Id="rId45" Type="http://schemas.openxmlformats.org/officeDocument/2006/relationships/font" Target="fonts/ArialNarrow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50"/>
          <p:cNvSpPr txBox="1"/>
          <p:nvPr/>
        </p:nvSpPr>
        <p:spPr>
          <a:xfrm>
            <a:off x="4847862" y="14412"/>
            <a:ext cx="7195503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 di progettazione,  Andrea Romeo – aprile-luglio 2021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5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5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5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5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6.jpg"/><Relationship Id="rId6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9" Type="http://schemas.openxmlformats.org/officeDocument/2006/relationships/image" Target="../media/image38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1.png"/><Relationship Id="rId8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9" Type="http://schemas.openxmlformats.org/officeDocument/2006/relationships/image" Target="../media/image5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68.png"/><Relationship Id="rId8" Type="http://schemas.openxmlformats.org/officeDocument/2006/relationships/image" Target="../media/image6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6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png"/><Relationship Id="rId4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6.png"/><Relationship Id="rId4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Relationship Id="rId4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61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3" Type="http://schemas.openxmlformats.org/officeDocument/2006/relationships/image" Target="../media/image70.png"/><Relationship Id="rId1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9" Type="http://schemas.openxmlformats.org/officeDocument/2006/relationships/image" Target="../media/image67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65.png"/><Relationship Id="rId8" Type="http://schemas.openxmlformats.org/officeDocument/2006/relationships/image" Target="../media/image5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9" Type="http://schemas.openxmlformats.org/officeDocument/2006/relationships/image" Target="../media/image67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65.png"/><Relationship Id="rId8" Type="http://schemas.openxmlformats.org/officeDocument/2006/relationships/image" Target="../media/image5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9" Type="http://schemas.openxmlformats.org/officeDocument/2006/relationships/image" Target="../media/image8.png"/><Relationship Id="rId5" Type="http://schemas.openxmlformats.org/officeDocument/2006/relationships/image" Target="../media/image69.png"/><Relationship Id="rId6" Type="http://schemas.openxmlformats.org/officeDocument/2006/relationships/image" Target="../media/image2.png"/><Relationship Id="rId7" Type="http://schemas.openxmlformats.org/officeDocument/2006/relationships/image" Target="../media/image27.jp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0.png"/><Relationship Id="rId4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9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7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2.png"/><Relationship Id="rId4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4.png"/><Relationship Id="rId10" Type="http://schemas.openxmlformats.org/officeDocument/2006/relationships/image" Target="../media/image90.png"/><Relationship Id="rId13" Type="http://schemas.openxmlformats.org/officeDocument/2006/relationships/image" Target="../media/image97.png"/><Relationship Id="rId1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0.jpg"/><Relationship Id="rId4" Type="http://schemas.openxmlformats.org/officeDocument/2006/relationships/image" Target="../media/image92.png"/><Relationship Id="rId9" Type="http://schemas.openxmlformats.org/officeDocument/2006/relationships/image" Target="../media/image95.png"/><Relationship Id="rId15" Type="http://schemas.openxmlformats.org/officeDocument/2006/relationships/hyperlink" Target="https://creativecommons.org/licenses/by-nc-sa/4.0/" TargetMode="External"/><Relationship Id="rId14" Type="http://schemas.openxmlformats.org/officeDocument/2006/relationships/image" Target="../media/image99.png"/><Relationship Id="rId16" Type="http://schemas.openxmlformats.org/officeDocument/2006/relationships/image" Target="../media/image98.pn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88.jpg"/><Relationship Id="rId8" Type="http://schemas.openxmlformats.org/officeDocument/2006/relationships/image" Target="../media/image9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9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41.png"/><Relationship Id="rId5" Type="http://schemas.openxmlformats.org/officeDocument/2006/relationships/image" Target="../media/image27.jp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8933" cy="692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90" y="117180"/>
            <a:ext cx="7373127" cy="2538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 di formazione: moduli</a:t>
            </a:r>
            <a:b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Eco-design e nuovi processi di produzione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Nuovi materiali e materiali bio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Coinvolgimento dei cittadini e dei consumatori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e valorizzazione dei residui</a:t>
            </a:r>
            <a:endParaRPr/>
          </a:p>
        </p:txBody>
      </p:sp>
      <p:pic>
        <p:nvPicPr>
          <p:cNvPr id="173" name="Google Shape;17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6325091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9899" y="3408152"/>
            <a:ext cx="1628351" cy="178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0"/>
          <p:cNvSpPr/>
          <p:nvPr/>
        </p:nvSpPr>
        <p:spPr>
          <a:xfrm>
            <a:off x="2993393" y="306227"/>
            <a:ext cx="51988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 industriale.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vecchia storia</a:t>
            </a: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528135" y="1478327"/>
            <a:ext cx="1100395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è mai stata una preoccupazione del designer quale sia la fine del prodotto.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Purtroppo.</a:t>
            </a:r>
            <a:endParaRPr/>
          </a:p>
        </p:txBody>
      </p:sp>
      <p:sp>
        <p:nvSpPr>
          <p:cNvPr id="321" name="Google Shape;321;p10"/>
          <p:cNvSpPr/>
          <p:nvPr/>
        </p:nvSpPr>
        <p:spPr>
          <a:xfrm>
            <a:off x="1145521" y="4133301"/>
            <a:ext cx="13878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RIFIUTI PER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68436" y="2187388"/>
            <a:ext cx="2761257" cy="1672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0"/>
          <p:cNvCxnSpPr/>
          <p:nvPr/>
        </p:nvCxnSpPr>
        <p:spPr>
          <a:xfrm>
            <a:off x="4305775" y="3113284"/>
            <a:ext cx="2495303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lg" w="lg" type="none"/>
            <a:tailEnd len="med" w="med" type="triangle"/>
          </a:ln>
        </p:spPr>
      </p:cxnSp>
      <p:cxnSp>
        <p:nvCxnSpPr>
          <p:cNvPr id="324" name="Google Shape;324;p10"/>
          <p:cNvCxnSpPr/>
          <p:nvPr/>
        </p:nvCxnSpPr>
        <p:spPr>
          <a:xfrm>
            <a:off x="4225093" y="5628355"/>
            <a:ext cx="2495303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lg" w="lg" type="none"/>
            <a:tailEnd len="med" w="med" type="triangle"/>
          </a:ln>
        </p:spPr>
      </p:cxnSp>
      <p:sp>
        <p:nvSpPr>
          <p:cNvPr id="325" name="Google Shape;325;p10"/>
          <p:cNvSpPr/>
          <p:nvPr/>
        </p:nvSpPr>
        <p:spPr>
          <a:xfrm>
            <a:off x="8056536" y="3840913"/>
            <a:ext cx="13821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un peccato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15169" y="4548404"/>
            <a:ext cx="2986687" cy="178964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0"/>
          <p:cNvSpPr/>
          <p:nvPr/>
        </p:nvSpPr>
        <p:spPr>
          <a:xfrm>
            <a:off x="8187208" y="6222400"/>
            <a:ext cx="202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DISCARICA.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un peccato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5724" y="4079702"/>
            <a:ext cx="1431062" cy="157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/>
          <p:nvPr/>
        </p:nvSpPr>
        <p:spPr>
          <a:xfrm>
            <a:off x="2993393" y="306227"/>
            <a:ext cx="51988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 industriale.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vecchia storia</a:t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267419" y="1478327"/>
            <a:ext cx="11662913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Negli ultimi anni, utilizzando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approccio più ampio </a:t>
            </a:r>
            <a:r>
              <a:rPr lang="en-GB" sz="1800">
                <a:solidFill>
                  <a:schemeClr val="dk1"/>
                </a:solidFill>
              </a:rPr>
              <a:t>è stato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integrato qualche fattore in più nello sviluppo del prodotto tradizionale.</a:t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10643027" y="2954217"/>
            <a:ext cx="14310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RIFIUTO 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RECUPERO DI ENERGIA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87674" y="3830457"/>
            <a:ext cx="847410" cy="165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"/>
          <p:cNvSpPr/>
          <p:nvPr/>
        </p:nvSpPr>
        <p:spPr>
          <a:xfrm>
            <a:off x="2439351" y="4710422"/>
            <a:ext cx="19159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trasferito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7230799" y="4528450"/>
            <a:ext cx="238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sprecato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recuperato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11"/>
          <p:cNvGrpSpPr/>
          <p:nvPr/>
        </p:nvGrpSpPr>
        <p:grpSpPr>
          <a:xfrm>
            <a:off x="1027917" y="2287664"/>
            <a:ext cx="9763728" cy="1420626"/>
            <a:chOff x="911808" y="2287664"/>
            <a:chExt cx="10062602" cy="1420626"/>
          </a:xfrm>
        </p:grpSpPr>
        <p:grpSp>
          <p:nvGrpSpPr>
            <p:cNvPr id="344" name="Google Shape;344;p11"/>
            <p:cNvGrpSpPr/>
            <p:nvPr/>
          </p:nvGrpSpPr>
          <p:grpSpPr>
            <a:xfrm>
              <a:off x="1085815" y="2988290"/>
              <a:ext cx="9888595" cy="720000"/>
              <a:chOff x="791706" y="2494625"/>
              <a:chExt cx="9888595" cy="720000"/>
            </a:xfrm>
          </p:grpSpPr>
          <p:sp>
            <p:nvSpPr>
              <p:cNvPr id="345" name="Google Shape;345;p11"/>
              <p:cNvSpPr/>
              <p:nvPr/>
            </p:nvSpPr>
            <p:spPr>
              <a:xfrm>
                <a:off x="791706" y="2494625"/>
                <a:ext cx="1620000" cy="720000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3560915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4936953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7689999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6312991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2177088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9060301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52;p11"/>
            <p:cNvSpPr/>
            <p:nvPr/>
          </p:nvSpPr>
          <p:spPr>
            <a:xfrm>
              <a:off x="2369146" y="2649725"/>
              <a:ext cx="1696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sviluppo/disegno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3855027" y="2649725"/>
              <a:ext cx="1338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prova/debug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5077969" y="2651163"/>
              <a:ext cx="1620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produrre/vendere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550432" y="2287664"/>
              <a:ext cx="13025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Utilizzare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/riutilizzare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/ricaricare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03553" y="2470448"/>
              <a:ext cx="13025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Gestione EOL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911808" y="2496538"/>
              <a:ext cx="14573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produzione di materie prime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9443185" y="2465070"/>
              <a:ext cx="11378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Smaltire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/incenerire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1"/>
          <p:cNvSpPr/>
          <p:nvPr/>
        </p:nvSpPr>
        <p:spPr>
          <a:xfrm>
            <a:off x="101946" y="3122351"/>
            <a:ext cx="12984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RISORSA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1"/>
          <p:cNvPicPr preferRelativeResize="0"/>
          <p:nvPr/>
        </p:nvPicPr>
        <p:blipFill rotWithShape="1">
          <a:blip r:embed="rId9">
            <a:alphaModFix/>
          </a:blip>
          <a:srcRect b="0" l="13340" r="4974" t="0"/>
          <a:stretch/>
        </p:blipFill>
        <p:spPr>
          <a:xfrm>
            <a:off x="11212498" y="4190668"/>
            <a:ext cx="923278" cy="13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532" y="4190669"/>
            <a:ext cx="1646442" cy="1230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4705398" y="6222410"/>
            <a:ext cx="29035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QUESTO NON È ABBASTANZA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2"/>
          <p:cNvSpPr/>
          <p:nvPr/>
        </p:nvSpPr>
        <p:spPr>
          <a:xfrm>
            <a:off x="2993393" y="306227"/>
            <a:ext cx="56829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 industriale.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nuova opportunità</a:t>
            </a:r>
            <a:endParaRPr/>
          </a:p>
        </p:txBody>
      </p:sp>
      <p:sp>
        <p:nvSpPr>
          <p:cNvPr id="372" name="Google Shape;372;p12"/>
          <p:cNvSpPr/>
          <p:nvPr/>
        </p:nvSpPr>
        <p:spPr>
          <a:xfrm>
            <a:off x="482433" y="1712560"/>
            <a:ext cx="1100395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 oggi, è emerso un nuovo modo di pensare: la visione di </a:t>
            </a:r>
            <a:r>
              <a:rPr b="1"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trasformare di nuovo i rifiuti in risorse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73" name="Google Shape;373;p12"/>
          <p:cNvSpPr/>
          <p:nvPr/>
        </p:nvSpPr>
        <p:spPr>
          <a:xfrm>
            <a:off x="10763312" y="3053678"/>
            <a:ext cx="1617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SECONDA VITA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7674" y="3830457"/>
            <a:ext cx="847410" cy="165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2"/>
          <p:cNvSpPr/>
          <p:nvPr/>
        </p:nvSpPr>
        <p:spPr>
          <a:xfrm>
            <a:off x="2439351" y="4710422"/>
            <a:ext cx="19159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trasferito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2"/>
          <p:cNvGrpSpPr/>
          <p:nvPr/>
        </p:nvGrpSpPr>
        <p:grpSpPr>
          <a:xfrm>
            <a:off x="1235597" y="2280404"/>
            <a:ext cx="9854922" cy="1427886"/>
            <a:chOff x="1119488" y="2280404"/>
            <a:chExt cx="9854922" cy="1427886"/>
          </a:xfrm>
        </p:grpSpPr>
        <p:grpSp>
          <p:nvGrpSpPr>
            <p:cNvPr id="377" name="Google Shape;377;p12"/>
            <p:cNvGrpSpPr/>
            <p:nvPr/>
          </p:nvGrpSpPr>
          <p:grpSpPr>
            <a:xfrm>
              <a:off x="1119488" y="2988290"/>
              <a:ext cx="9854922" cy="720000"/>
              <a:chOff x="825379" y="2494625"/>
              <a:chExt cx="9854922" cy="720000"/>
            </a:xfrm>
          </p:grpSpPr>
          <p:sp>
            <p:nvSpPr>
              <p:cNvPr id="378" name="Google Shape;378;p12"/>
              <p:cNvSpPr/>
              <p:nvPr/>
            </p:nvSpPr>
            <p:spPr>
              <a:xfrm>
                <a:off x="3560915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4936953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2"/>
              <p:cNvSpPr/>
              <p:nvPr/>
            </p:nvSpPr>
            <p:spPr>
              <a:xfrm>
                <a:off x="7689999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6312991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2177088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9060301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gradFill>
                <a:gsLst>
                  <a:gs pos="0">
                    <a:srgbClr val="3280C6"/>
                  </a:gs>
                  <a:gs pos="100000">
                    <a:srgbClr val="5899D4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2"/>
              <p:cNvSpPr/>
              <p:nvPr/>
            </p:nvSpPr>
            <p:spPr>
              <a:xfrm>
                <a:off x="825379" y="2494625"/>
                <a:ext cx="1620000" cy="720000"/>
              </a:xfrm>
              <a:prstGeom prst="chevron">
                <a:avLst>
                  <a:gd fmla="val 50000" name="adj"/>
                </a:avLst>
              </a:prstGeom>
              <a:gradFill>
                <a:gsLst>
                  <a:gs pos="0">
                    <a:srgbClr val="B1CFEB">
                      <a:alpha val="0"/>
                    </a:srgbClr>
                  </a:gs>
                  <a:gs pos="100000">
                    <a:srgbClr val="2F78B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5" name="Google Shape;385;p12"/>
            <p:cNvSpPr/>
            <p:nvPr/>
          </p:nvSpPr>
          <p:spPr>
            <a:xfrm>
              <a:off x="2369158" y="2649736"/>
              <a:ext cx="1518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sviluppo/disegno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3880894" y="2642525"/>
              <a:ext cx="130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prova/debug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5054638" y="2642525"/>
              <a:ext cx="162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produrre/vendere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725397" y="2280404"/>
              <a:ext cx="1040670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Utilizzare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/riutilizzare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/ricaricare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7953336" y="2649736"/>
              <a:ext cx="13025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Gestione EOL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9432390" y="2457498"/>
              <a:ext cx="11378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raccogliere/ordinare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1260671" y="2459190"/>
              <a:ext cx="10783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Riciclare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/rigenerare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2"/>
          <p:cNvSpPr/>
          <p:nvPr/>
        </p:nvSpPr>
        <p:spPr>
          <a:xfrm>
            <a:off x="-91556" y="3092212"/>
            <a:ext cx="18090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RISORSA DA RIFIUTI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4054813" y="6222410"/>
            <a:ext cx="44508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QUESTO È IL MODO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082" y="4079702"/>
            <a:ext cx="1431062" cy="157211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2"/>
          <p:cNvSpPr/>
          <p:nvPr/>
        </p:nvSpPr>
        <p:spPr>
          <a:xfrm>
            <a:off x="7920001" y="4710425"/>
            <a:ext cx="266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recuperato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2"/>
          <p:cNvPicPr preferRelativeResize="0"/>
          <p:nvPr/>
        </p:nvPicPr>
        <p:blipFill rotWithShape="1">
          <a:blip r:embed="rId9">
            <a:alphaModFix/>
          </a:blip>
          <a:srcRect b="0" l="2907" r="4558" t="0"/>
          <a:stretch/>
        </p:blipFill>
        <p:spPr>
          <a:xfrm>
            <a:off x="10919534" y="4205707"/>
            <a:ext cx="1189608" cy="110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9189" y="2023754"/>
            <a:ext cx="8028312" cy="444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3"/>
          <p:cNvSpPr/>
          <p:nvPr/>
        </p:nvSpPr>
        <p:spPr>
          <a:xfrm>
            <a:off x="2993393" y="306227"/>
            <a:ext cx="60484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Economia circolare.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Riavviare l'orologio del tempo</a:t>
            </a: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106751" y="684227"/>
            <a:ext cx="4449556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Cambiare il nostro modo di pensare.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Cambiare il nostro modo di vivere.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Cambiare il nostro modo di progettare.</a:t>
            </a:r>
            <a:endParaRPr/>
          </a:p>
        </p:txBody>
      </p:sp>
      <p:pic>
        <p:nvPicPr>
          <p:cNvPr id="408" name="Google Shape;40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013" y="2320066"/>
            <a:ext cx="1376037" cy="151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3"/>
          <p:cNvPicPr preferRelativeResize="0"/>
          <p:nvPr/>
        </p:nvPicPr>
        <p:blipFill rotWithShape="1">
          <a:blip r:embed="rId9">
            <a:alphaModFix/>
          </a:blip>
          <a:srcRect b="0" l="2907" r="4558" t="0"/>
          <a:stretch/>
        </p:blipFill>
        <p:spPr>
          <a:xfrm>
            <a:off x="10295215" y="2320066"/>
            <a:ext cx="1442491" cy="133762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3"/>
          <p:cNvSpPr/>
          <p:nvPr/>
        </p:nvSpPr>
        <p:spPr>
          <a:xfrm>
            <a:off x="72222" y="3856359"/>
            <a:ext cx="1872942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Perdita di valore di materiali e prodotti.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Scarsità di risorse.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Generazione di rifiuti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Degrado ambientale e inquinamento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Cambiamento climatico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3"/>
          <p:cNvSpPr/>
          <p:nvPr/>
        </p:nvSpPr>
        <p:spPr>
          <a:xfrm>
            <a:off x="10090072" y="3640786"/>
            <a:ext cx="2084171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Mantiene il valore di prodotti e materiali.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 i prodotti e crea valore.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Ridurre sprechi, inquinamento, emissioni.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Impatti ambientali moderati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"/>
          <p:cNvSpPr txBox="1"/>
          <p:nvPr/>
        </p:nvSpPr>
        <p:spPr>
          <a:xfrm>
            <a:off x="4393164" y="6425389"/>
            <a:ext cx="32465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www.vitalbriefing.com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4"/>
          <p:cNvSpPr/>
          <p:nvPr/>
        </p:nvSpPr>
        <p:spPr>
          <a:xfrm>
            <a:off x="2993405" y="306225"/>
            <a:ext cx="508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questione di strategie</a:t>
            </a: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528135" y="1478327"/>
            <a:ext cx="1100395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primo passo per Ecodesign sta nel definire obiettivi e definire strategie.</a:t>
            </a:r>
            <a:endParaRPr/>
          </a:p>
        </p:txBody>
      </p:sp>
      <p:sp>
        <p:nvSpPr>
          <p:cNvPr id="423" name="Google Shape;423;p14"/>
          <p:cNvSpPr/>
          <p:nvPr/>
        </p:nvSpPr>
        <p:spPr>
          <a:xfrm>
            <a:off x="528135" y="1969885"/>
            <a:ext cx="1100395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obiettivi possono essere strettamente focalizzati o molto generali:</a:t>
            </a:r>
            <a:endParaRPr/>
          </a:p>
        </p:txBody>
      </p:sp>
      <p:sp>
        <p:nvSpPr>
          <p:cNvPr id="424" name="Google Shape;424;p14"/>
          <p:cNvSpPr/>
          <p:nvPr/>
        </p:nvSpPr>
        <p:spPr>
          <a:xfrm>
            <a:off x="5769855" y="2776249"/>
            <a:ext cx="6052953" cy="253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Ridurre i rifiuti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Evitare di realizzare materiali e sostanze nocive per gli animali o le piante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Fermare la perdita di biodiversità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Risparmiare energia e risorse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Contrastare lo scambio climatico</a:t>
            </a:r>
            <a:endParaRPr/>
          </a:p>
        </p:txBody>
      </p:sp>
      <p:pic>
        <p:nvPicPr>
          <p:cNvPr id="425" name="Google Shape;42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3831" y="3844582"/>
            <a:ext cx="3879123" cy="25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5"/>
          <p:cNvSpPr/>
          <p:nvPr/>
        </p:nvSpPr>
        <p:spPr>
          <a:xfrm>
            <a:off x="2993403" y="306225"/>
            <a:ext cx="437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questione di strategie</a:t>
            </a:r>
            <a:endParaRPr/>
          </a:p>
        </p:txBody>
      </p:sp>
      <p:sp>
        <p:nvSpPr>
          <p:cNvPr id="435" name="Google Shape;435;p15"/>
          <p:cNvSpPr/>
          <p:nvPr/>
        </p:nvSpPr>
        <p:spPr>
          <a:xfrm>
            <a:off x="528135" y="1455451"/>
            <a:ext cx="1100395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Inoltre, le priorità tra gli obiettivi devono essere stabilire in una politica aziendale verde strategica</a:t>
            </a:r>
            <a:endParaRPr/>
          </a:p>
        </p:txBody>
      </p:sp>
      <p:sp>
        <p:nvSpPr>
          <p:cNvPr id="436" name="Google Shape;436;p15"/>
          <p:cNvSpPr/>
          <p:nvPr/>
        </p:nvSpPr>
        <p:spPr>
          <a:xfrm>
            <a:off x="528135" y="1977853"/>
            <a:ext cx="114123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Infine, gli obiettivi devono essere resi chiari e comunicabili per renderli condivisi e, quindi, realizzabili.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3831" y="3844582"/>
            <a:ext cx="3879123" cy="25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5"/>
          <p:cNvSpPr/>
          <p:nvPr/>
        </p:nvSpPr>
        <p:spPr>
          <a:xfrm>
            <a:off x="5356262" y="3313454"/>
            <a:ext cx="6466546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 chiaramente il tuo obiettivo alle persone interne (decisori, dirigenti, lavoratori) e all'esterno (investitori, azionisti,clienti).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Rendilo parte del tuo marchio.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6"/>
          <p:cNvSpPr/>
          <p:nvPr/>
        </p:nvSpPr>
        <p:spPr>
          <a:xfrm>
            <a:off x="2993402" y="306225"/>
            <a:ext cx="412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questione di strategie</a:t>
            </a:r>
            <a:endParaRPr/>
          </a:p>
        </p:txBody>
      </p:sp>
      <p:pic>
        <p:nvPicPr>
          <p:cNvPr id="448" name="Google Shape;44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3831" y="3844582"/>
            <a:ext cx="3879123" cy="25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6"/>
          <p:cNvSpPr/>
          <p:nvPr/>
        </p:nvSpPr>
        <p:spPr>
          <a:xfrm>
            <a:off x="528135" y="1455451"/>
            <a:ext cx="11003957" cy="253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aziende definiscono le strategie aziendali come una guida globale per le loro persone e per persuadere i clienti. Persuasione verso </a:t>
            </a: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Rispetto ambientale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degna di nota.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designer scelgono le loro strategie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volta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si avvicinano a un progetto.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Nell’ecodesign le strategie possono essere coniugate al prodotto, alla sua funzione, al suo percorso di fabbricazione.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7"/>
          <p:cNvSpPr/>
          <p:nvPr/>
        </p:nvSpPr>
        <p:spPr>
          <a:xfrm>
            <a:off x="2993405" y="306225"/>
            <a:ext cx="51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questione di strategie</a:t>
            </a:r>
            <a:endParaRPr/>
          </a:p>
        </p:txBody>
      </p:sp>
      <p:pic>
        <p:nvPicPr>
          <p:cNvPr id="459" name="Google Shape;45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723" y="603685"/>
            <a:ext cx="8328613" cy="565063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7"/>
          <p:cNvSpPr txBox="1"/>
          <p:nvPr/>
        </p:nvSpPr>
        <p:spPr>
          <a:xfrm>
            <a:off x="1549330" y="6370112"/>
            <a:ext cx="90933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Round Table Management Guidelines for Ecodesign of Plastic Packaging,www.ecodesign-packaging.org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"/>
          <p:cNvSpPr/>
          <p:nvPr/>
        </p:nvSpPr>
        <p:spPr>
          <a:xfrm>
            <a:off x="9445841" y="0"/>
            <a:ext cx="2746159" cy="68580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9420686" y="875505"/>
            <a:ext cx="27964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Ecodesign per l'imballaggio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9593061" y="3866752"/>
            <a:ext cx="245171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Prima di tutto, l'imballaggio è </a:t>
            </a:r>
            <a:r>
              <a:rPr b="1" i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protezione</a:t>
            </a:r>
            <a:endParaRPr b="1" i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18"/>
          <p:cNvCxnSpPr/>
          <p:nvPr/>
        </p:nvCxnSpPr>
        <p:spPr>
          <a:xfrm>
            <a:off x="9762477" y="3831188"/>
            <a:ext cx="2124725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9" name="Google Shape;469;p18"/>
          <p:cNvPicPr preferRelativeResize="0"/>
          <p:nvPr/>
        </p:nvPicPr>
        <p:blipFill rotWithShape="1">
          <a:blip r:embed="rId3">
            <a:alphaModFix/>
          </a:blip>
          <a:srcRect b="0" l="0" r="0" t="3679"/>
          <a:stretch/>
        </p:blipFill>
        <p:spPr>
          <a:xfrm>
            <a:off x="12576" y="0"/>
            <a:ext cx="94454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/>
          <p:nvPr/>
        </p:nvSpPr>
        <p:spPr>
          <a:xfrm>
            <a:off x="2993393" y="306227"/>
            <a:ext cx="53864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 scopo dell'imballaggio.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vita pesante</a:t>
            </a:r>
            <a:endParaRPr/>
          </a:p>
        </p:txBody>
      </p:sp>
      <p:sp>
        <p:nvSpPr>
          <p:cNvPr id="479" name="Google Shape;479;p19"/>
          <p:cNvSpPr/>
          <p:nvPr/>
        </p:nvSpPr>
        <p:spPr>
          <a:xfrm>
            <a:off x="528135" y="1478327"/>
            <a:ext cx="11003957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funzione prioritaria dell'imballaggio è quella di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proteggere il valore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 merce contenuta.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il trasporto, la consegna, lo stoccaggio, l'imballaggio si prende cura del suo contenuto.</a:t>
            </a:r>
            <a:endParaRPr/>
          </a:p>
        </p:txBody>
      </p:sp>
      <p:sp>
        <p:nvSpPr>
          <p:cNvPr id="480" name="Google Shape;480;p19"/>
          <p:cNvSpPr/>
          <p:nvPr/>
        </p:nvSpPr>
        <p:spPr>
          <a:xfrm>
            <a:off x="528135" y="3298250"/>
            <a:ext cx="1100395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questa funzione fallisce, il valore viene perso.</a:t>
            </a:r>
            <a:endParaRPr/>
          </a:p>
        </p:txBody>
      </p:sp>
      <p:sp>
        <p:nvSpPr>
          <p:cNvPr id="481" name="Google Shape;481;p19"/>
          <p:cNvSpPr/>
          <p:nvPr/>
        </p:nvSpPr>
        <p:spPr>
          <a:xfrm>
            <a:off x="528135" y="5068975"/>
            <a:ext cx="110039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 sollecitazioni diverse e impegnative possono verificarsi prima che la merce raggiunga il cliente.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aggressioni meccaniche, termiche, ambientali devono essere affrontate.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"/>
          <p:cNvSpPr/>
          <p:nvPr/>
        </p:nvSpPr>
        <p:spPr>
          <a:xfrm>
            <a:off x="785452" y="1720730"/>
            <a:ext cx="847931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SOMMARIO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Ecodesign. Un'attitudine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 lineare e circolare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Ecodesign per Imballaggio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Imballaggio primario, secondario e terziario: i compromessi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per ridurre. Minimizzare il nostro impatto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Imballaggio eccessivo contro sotto imballaggio. La scelta corretta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0"/>
          <p:cNvSpPr/>
          <p:nvPr/>
        </p:nvSpPr>
        <p:spPr>
          <a:xfrm>
            <a:off x="2993393" y="306227"/>
            <a:ext cx="67976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da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gusto, la sua scelta</a:t>
            </a:r>
            <a:endParaRPr/>
          </a:p>
        </p:txBody>
      </p:sp>
      <p:sp>
        <p:nvSpPr>
          <p:cNvPr id="491" name="Google Shape;491;p20"/>
          <p:cNvSpPr/>
          <p:nvPr/>
        </p:nvSpPr>
        <p:spPr>
          <a:xfrm>
            <a:off x="528135" y="1478327"/>
            <a:ext cx="11003957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l'imballaggio vengono utilizzati diversi tipi di materiali.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Qualsiasi di questi può fornire punti di forza e limitazioni.</a:t>
            </a:r>
            <a:endParaRPr/>
          </a:p>
        </p:txBody>
      </p:sp>
      <p:grpSp>
        <p:nvGrpSpPr>
          <p:cNvPr id="492" name="Google Shape;492;p20"/>
          <p:cNvGrpSpPr/>
          <p:nvPr/>
        </p:nvGrpSpPr>
        <p:grpSpPr>
          <a:xfrm>
            <a:off x="704831" y="2827552"/>
            <a:ext cx="11017034" cy="2981056"/>
            <a:chOff x="704831" y="2827552"/>
            <a:chExt cx="11017034" cy="2981056"/>
          </a:xfrm>
        </p:grpSpPr>
        <p:pic>
          <p:nvPicPr>
            <p:cNvPr id="493" name="Google Shape;493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8236" y="2827552"/>
              <a:ext cx="1595027" cy="210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20"/>
            <p:cNvSpPr/>
            <p:nvPr/>
          </p:nvSpPr>
          <p:spPr>
            <a:xfrm>
              <a:off x="704831" y="5223833"/>
              <a:ext cx="18090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CARTA E CARTONE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5" name="Google Shape;495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20249" y="2922468"/>
              <a:ext cx="1589842" cy="212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20"/>
            <p:cNvSpPr/>
            <p:nvPr/>
          </p:nvSpPr>
          <p:spPr>
            <a:xfrm>
              <a:off x="3101074" y="5346943"/>
              <a:ext cx="18090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PLASTICHE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5276103" y="5346943"/>
              <a:ext cx="18090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BICCHIERE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344357" y="3010037"/>
              <a:ext cx="1914302" cy="2106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443924" y="2960006"/>
              <a:ext cx="2214979" cy="2116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20"/>
            <p:cNvSpPr/>
            <p:nvPr/>
          </p:nvSpPr>
          <p:spPr>
            <a:xfrm>
              <a:off x="7676928" y="5346943"/>
              <a:ext cx="18090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 LEGNO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1" name="Google Shape;501;p2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791067" y="2960006"/>
              <a:ext cx="1930798" cy="2085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20"/>
            <p:cNvSpPr/>
            <p:nvPr/>
          </p:nvSpPr>
          <p:spPr>
            <a:xfrm>
              <a:off x="9851957" y="5346943"/>
              <a:ext cx="18090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METALLO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1"/>
          <p:cNvSpPr/>
          <p:nvPr/>
        </p:nvSpPr>
        <p:spPr>
          <a:xfrm>
            <a:off x="528135" y="3782506"/>
            <a:ext cx="11003957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Kraftcarta; carta sbiancata; carta seccata; carta oleata; carta paraffinata; sacchetti di carta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(preconfezionamento di prodotti da forno, Fast food, Farina, Farina di mais,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Scatole di cartone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il confezionamento della pizza, pasticcini, torte, cereali,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Cartone laminato con polietilene e alluminio scatole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(il preconfezionamento di prodotti alimentari liquidi  richiede la chiusura ermetica e la sterilizzazione);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Casse di cartone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il confezionamento di frutta e verdura durante il trasporto).</a:t>
            </a:r>
            <a:endParaRPr/>
          </a:p>
        </p:txBody>
      </p:sp>
      <p:pic>
        <p:nvPicPr>
          <p:cNvPr id="512" name="Google Shape;51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8236" y="1178978"/>
            <a:ext cx="1595027" cy="210680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1"/>
          <p:cNvSpPr/>
          <p:nvPr/>
        </p:nvSpPr>
        <p:spPr>
          <a:xfrm>
            <a:off x="2924249" y="1647604"/>
            <a:ext cx="18090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CARTA E CARTONE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1"/>
          <p:cNvSpPr/>
          <p:nvPr/>
        </p:nvSpPr>
        <p:spPr>
          <a:xfrm>
            <a:off x="2993393" y="306227"/>
            <a:ext cx="6032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da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gusto, la sua scelta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236" y="1089806"/>
            <a:ext cx="1589842" cy="21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2"/>
          <p:cNvSpPr/>
          <p:nvPr/>
        </p:nvSpPr>
        <p:spPr>
          <a:xfrm>
            <a:off x="528135" y="3933426"/>
            <a:ext cx="110305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Borse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(preconfezionamento di cereali, semi, zucchero, prodotti da forno,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Borracce e fiaschette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(preconfezionamento del latte pastorizzato, mostarda, maionese, concentrato di pomodoro,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Contenitori di capacità del centro commerciale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(perconfezionamento dei latticini: yogurt, panna, formaggio fresco, ghiaccio, crema,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Drume botti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il confezionamento di latte e latticini durante i</a:t>
            </a:r>
            <a:r>
              <a:rPr lang="en-GB" sz="1800">
                <a:solidFill>
                  <a:schemeClr val="dk1"/>
                </a:solidFill>
              </a:rPr>
              <a:t>l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trasporto).</a:t>
            </a:r>
            <a:endParaRPr/>
          </a:p>
        </p:txBody>
      </p:sp>
      <p:sp>
        <p:nvSpPr>
          <p:cNvPr id="525" name="Google Shape;525;p22"/>
          <p:cNvSpPr/>
          <p:nvPr/>
        </p:nvSpPr>
        <p:spPr>
          <a:xfrm>
            <a:off x="2924249" y="1647604"/>
            <a:ext cx="18090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PLASTICHE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2"/>
          <p:cNvSpPr/>
          <p:nvPr/>
        </p:nvSpPr>
        <p:spPr>
          <a:xfrm>
            <a:off x="2993393" y="306227"/>
            <a:ext cx="6032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da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gusto, la sua scelta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02" y="1097805"/>
            <a:ext cx="1914302" cy="210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3"/>
          <p:cNvSpPr/>
          <p:nvPr/>
        </p:nvSpPr>
        <p:spPr>
          <a:xfrm>
            <a:off x="528135" y="4068583"/>
            <a:ext cx="10487797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Bottiglie di vetro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il confezionamento di succhi, bibite, acqua minerale, latte, bevande alcoliche, olio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Barattoli di vetro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il confezionamento di prodotti alimentari conservati mediante sterilizzazione, miele, yogurt, caramelle, ecc.).</a:t>
            </a:r>
            <a:endParaRPr/>
          </a:p>
        </p:txBody>
      </p:sp>
      <p:sp>
        <p:nvSpPr>
          <p:cNvPr id="537" name="Google Shape;537;p23"/>
          <p:cNvSpPr/>
          <p:nvPr/>
        </p:nvSpPr>
        <p:spPr>
          <a:xfrm>
            <a:off x="2924249" y="1647604"/>
            <a:ext cx="18090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BICCHIERE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2993393" y="306227"/>
            <a:ext cx="6032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da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gusto, la sua scelta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14" y="1096510"/>
            <a:ext cx="2214979" cy="211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4"/>
          <p:cNvSpPr/>
          <p:nvPr/>
        </p:nvSpPr>
        <p:spPr>
          <a:xfrm>
            <a:off x="528135" y="4075814"/>
            <a:ext cx="11146001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Casse di legno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(perconfezionamento di frutta e verdura durante il trasporto);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Botti di legno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(perproduzione/lavorazione, trasporto e conservazione di vino e altre bevande alcoliche, ecc.).</a:t>
            </a:r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2924249" y="1647604"/>
            <a:ext cx="18090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LEGNO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2993393" y="306227"/>
            <a:ext cx="6032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da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gusto, la sua scelta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80" y="918651"/>
            <a:ext cx="1930798" cy="208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5"/>
          <p:cNvSpPr/>
          <p:nvPr/>
        </p:nvSpPr>
        <p:spPr>
          <a:xfrm>
            <a:off x="2924249" y="1647604"/>
            <a:ext cx="18090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METALLO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5"/>
          <p:cNvSpPr/>
          <p:nvPr/>
        </p:nvSpPr>
        <p:spPr>
          <a:xfrm>
            <a:off x="362440" y="3130001"/>
            <a:ext cx="10772469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Fogli di alluminio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(preconfezionamento del burro, cioccolato, caramelle,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Metallico per lattine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confezionamento di prodotti per la carne, frutta cotta, funghi, fagioli, piselli, ecc.);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Alluminio per lattine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l'imballaggio di birra, bibite, succhi di frutta, alcune bevande alcoliche);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Tubi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(preconfezionamento di prodotti pastosi, maionese, mostarda, pasta piccante);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Barilli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(preconfezionamento e trasporto di birra e vino);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Pacchetti aerosol (spray)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(preconfezionamento di sostanze aromatizzanti, creme, panna montata, salse, ecc.).</a:t>
            </a:r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2993393" y="306227"/>
            <a:ext cx="6032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da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gusto, la sua scelta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c.europa.eu/eurostat/statistics-explained/images/9/91/Packaging_waste_generated_by_packaging_material%2C_EU%2C_2016_%28%25%29.png" id="571" name="Google Shape;571;p26"/>
          <p:cNvPicPr preferRelativeResize="0"/>
          <p:nvPr/>
        </p:nvPicPr>
        <p:blipFill rotWithShape="1">
          <a:blip r:embed="rId7">
            <a:alphaModFix/>
          </a:blip>
          <a:srcRect b="22605" l="0" r="0" t="11140"/>
          <a:stretch/>
        </p:blipFill>
        <p:spPr>
          <a:xfrm>
            <a:off x="2347336" y="1474394"/>
            <a:ext cx="7593647" cy="518013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6"/>
          <p:cNvSpPr/>
          <p:nvPr/>
        </p:nvSpPr>
        <p:spPr>
          <a:xfrm>
            <a:off x="1682224" y="1067450"/>
            <a:ext cx="78585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RIFIUTI DI IMBALLAGGIO GENERATI DA MATERIALE DI IMBALLAGGIO, UE, 2016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(%)</a:t>
            </a:r>
            <a:endParaRPr/>
          </a:p>
        </p:txBody>
      </p:sp>
      <p:sp>
        <p:nvSpPr>
          <p:cNvPr id="573" name="Google Shape;573;p26"/>
          <p:cNvSpPr/>
          <p:nvPr/>
        </p:nvSpPr>
        <p:spPr>
          <a:xfrm>
            <a:off x="7667577" y="5377808"/>
            <a:ext cx="39335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Note: i dati degli aggregati dell'UE sono stati stimati da EUROSTAT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Fonte:</a:t>
            </a:r>
            <a:r>
              <a:rPr b="1"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Eurostat (env_waspac)</a:t>
            </a:r>
            <a:endParaRPr/>
          </a:p>
        </p:txBody>
      </p:sp>
      <p:pic>
        <p:nvPicPr>
          <p:cNvPr descr="https://ec.europa.eu/eurostat/statistics-explained/images/9/91/Packaging_waste_generated_by_packaging_material%2C_EU%2C_2016_%28%25%29.png" id="574" name="Google Shape;574;p26"/>
          <p:cNvPicPr preferRelativeResize="0"/>
          <p:nvPr/>
        </p:nvPicPr>
        <p:blipFill rotWithShape="1">
          <a:blip r:embed="rId7">
            <a:alphaModFix/>
          </a:blip>
          <a:srcRect b="657" l="73352" r="1045" t="90826"/>
          <a:stretch/>
        </p:blipFill>
        <p:spPr>
          <a:xfrm>
            <a:off x="2732061" y="5971608"/>
            <a:ext cx="1944210" cy="6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26"/>
          <p:cNvSpPr/>
          <p:nvPr/>
        </p:nvSpPr>
        <p:spPr>
          <a:xfrm>
            <a:off x="2993393" y="306227"/>
            <a:ext cx="65474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da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gusto, la sua scelta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7"/>
          <p:cNvSpPr/>
          <p:nvPr/>
        </p:nvSpPr>
        <p:spPr>
          <a:xfrm>
            <a:off x="528135" y="1478327"/>
            <a:ext cx="1100395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base alla loro portata, gli imballaggi possono essere distinti in:</a:t>
            </a:r>
            <a:endParaRPr/>
          </a:p>
        </p:txBody>
      </p:sp>
      <p:sp>
        <p:nvSpPr>
          <p:cNvPr id="585" name="Google Shape;585;p27"/>
          <p:cNvSpPr/>
          <p:nvPr/>
        </p:nvSpPr>
        <p:spPr>
          <a:xfrm>
            <a:off x="1192654" y="5223833"/>
            <a:ext cx="18090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PRIMARIO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7"/>
          <p:cNvSpPr/>
          <p:nvPr/>
        </p:nvSpPr>
        <p:spPr>
          <a:xfrm>
            <a:off x="2993393" y="306227"/>
            <a:ext cx="39663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 di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 scambio</a:t>
            </a:r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5293209" y="5223833"/>
            <a:ext cx="18090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SECONDARIO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7"/>
          <p:cNvSpPr/>
          <p:nvPr/>
        </p:nvSpPr>
        <p:spPr>
          <a:xfrm>
            <a:off x="9325892" y="5223833"/>
            <a:ext cx="18090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TERZIARIO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9" name="Google Shape;589;p27"/>
          <p:cNvGrpSpPr/>
          <p:nvPr/>
        </p:nvGrpSpPr>
        <p:grpSpPr>
          <a:xfrm>
            <a:off x="367890" y="2194959"/>
            <a:ext cx="3243735" cy="2847558"/>
            <a:chOff x="367890" y="2194959"/>
            <a:chExt cx="3243735" cy="2847558"/>
          </a:xfrm>
        </p:grpSpPr>
        <p:pic>
          <p:nvPicPr>
            <p:cNvPr id="590" name="Google Shape;590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08142" y="2194959"/>
              <a:ext cx="1256330" cy="2015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7890" y="3112068"/>
              <a:ext cx="1257574" cy="1516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2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03941" y="3208346"/>
              <a:ext cx="1207684" cy="18341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p27"/>
          <p:cNvGrpSpPr/>
          <p:nvPr/>
        </p:nvGrpSpPr>
        <p:grpSpPr>
          <a:xfrm>
            <a:off x="4580874" y="2235635"/>
            <a:ext cx="3216010" cy="2986314"/>
            <a:chOff x="4580874" y="2235635"/>
            <a:chExt cx="3216010" cy="2986314"/>
          </a:xfrm>
        </p:grpSpPr>
        <p:pic>
          <p:nvPicPr>
            <p:cNvPr id="594" name="Google Shape;594;p2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076882" y="3054499"/>
              <a:ext cx="1720002" cy="1440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27"/>
            <p:cNvPicPr preferRelativeResize="0"/>
            <p:nvPr/>
          </p:nvPicPr>
          <p:blipFill rotWithShape="1">
            <a:blip r:embed="rId11">
              <a:alphaModFix/>
            </a:blip>
            <a:srcRect b="9648" l="1" r="3798" t="0"/>
            <a:stretch/>
          </p:blipFill>
          <p:spPr>
            <a:xfrm>
              <a:off x="4580874" y="2235635"/>
              <a:ext cx="1873189" cy="144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2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913038" y="3768675"/>
              <a:ext cx="1208860" cy="1453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7" name="Google Shape;597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56236" y="2843507"/>
            <a:ext cx="2778202" cy="185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8"/>
          <p:cNvSpPr/>
          <p:nvPr/>
        </p:nvSpPr>
        <p:spPr>
          <a:xfrm>
            <a:off x="4137035" y="2022815"/>
            <a:ext cx="22810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PRIMARIO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(imballaggio di vendita)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8"/>
          <p:cNvSpPr/>
          <p:nvPr/>
        </p:nvSpPr>
        <p:spPr>
          <a:xfrm>
            <a:off x="2993393" y="306227"/>
            <a:ext cx="39663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 di imballaggio.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 scambio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8" name="Google Shape;608;p28"/>
          <p:cNvGrpSpPr/>
          <p:nvPr/>
        </p:nvGrpSpPr>
        <p:grpSpPr>
          <a:xfrm>
            <a:off x="267735" y="1178410"/>
            <a:ext cx="3243735" cy="2847558"/>
            <a:chOff x="367890" y="2194959"/>
            <a:chExt cx="3243735" cy="2847558"/>
          </a:xfrm>
        </p:grpSpPr>
        <p:pic>
          <p:nvPicPr>
            <p:cNvPr id="609" name="Google Shape;609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08142" y="2194959"/>
              <a:ext cx="1256330" cy="2015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7890" y="3112068"/>
              <a:ext cx="1257574" cy="1516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03941" y="3208346"/>
              <a:ext cx="1207684" cy="18341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2" name="Google Shape;612;p28"/>
          <p:cNvSpPr/>
          <p:nvPr/>
        </p:nvSpPr>
        <p:spPr>
          <a:xfrm>
            <a:off x="528135" y="4583792"/>
            <a:ext cx="11146001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progettato per contenere, supportare o preservare il prodotto per tutta la sua vita.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 sono: confezioni settiche per latticini, vassoi per p</a:t>
            </a:r>
            <a:r>
              <a:rPr lang="en-GB" sz="1800">
                <a:solidFill>
                  <a:schemeClr val="dk1"/>
                </a:solidFill>
              </a:rPr>
              <a:t>esce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carne, sacchetti per patatine, lattine per verdure, contenitori per succhi, confezione</a:t>
            </a: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flessibili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eccetera.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29"/>
          <p:cNvGrpSpPr/>
          <p:nvPr/>
        </p:nvGrpSpPr>
        <p:grpSpPr>
          <a:xfrm>
            <a:off x="726542" y="1233080"/>
            <a:ext cx="3216010" cy="2986314"/>
            <a:chOff x="4580874" y="2235635"/>
            <a:chExt cx="3216010" cy="2986314"/>
          </a:xfrm>
        </p:grpSpPr>
        <p:pic>
          <p:nvPicPr>
            <p:cNvPr id="618" name="Google Shape;61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76882" y="3054499"/>
              <a:ext cx="1720002" cy="1440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29"/>
            <p:cNvPicPr preferRelativeResize="0"/>
            <p:nvPr/>
          </p:nvPicPr>
          <p:blipFill rotWithShape="1">
            <a:blip r:embed="rId4">
              <a:alphaModFix/>
            </a:blip>
            <a:srcRect b="9648" l="1" r="3798" t="0"/>
            <a:stretch/>
          </p:blipFill>
          <p:spPr>
            <a:xfrm>
              <a:off x="4580874" y="2235635"/>
              <a:ext cx="1873189" cy="144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13038" y="3768675"/>
              <a:ext cx="1208860" cy="1453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1" name="Google Shape;62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9"/>
          <p:cNvSpPr/>
          <p:nvPr/>
        </p:nvSpPr>
        <p:spPr>
          <a:xfrm>
            <a:off x="2993393" y="306227"/>
            <a:ext cx="41621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 di imballaggio. </a:t>
            </a:r>
            <a:r>
              <a:rPr lang="en-GB" sz="2000">
                <a:solidFill>
                  <a:schemeClr val="dk1"/>
                </a:solidFill>
              </a:rPr>
              <a:t>Lo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scambia</a:t>
            </a:r>
            <a:endParaRPr/>
          </a:p>
        </p:txBody>
      </p:sp>
      <p:sp>
        <p:nvSpPr>
          <p:cNvPr id="626" name="Google Shape;626;p29"/>
          <p:cNvSpPr/>
          <p:nvPr/>
        </p:nvSpPr>
        <p:spPr>
          <a:xfrm>
            <a:off x="528135" y="4583792"/>
            <a:ext cx="11146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studiato per costituire, al momento dell'acquisto, un raggruppamento di più unità di vendita.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Può essere venduto al consumatore come gruppo o servire solo come mezzo per riempire gli scaffali nel punto vendita.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L'imballaggio secondario può essere separato dal prodotto senza alterare le caratteristiche del prodotto.</a:t>
            </a:r>
            <a:endParaRPr/>
          </a:p>
        </p:txBody>
      </p:sp>
      <p:sp>
        <p:nvSpPr>
          <p:cNvPr id="627" name="Google Shape;627;p29"/>
          <p:cNvSpPr/>
          <p:nvPr/>
        </p:nvSpPr>
        <p:spPr>
          <a:xfrm>
            <a:off x="4561444" y="1979512"/>
            <a:ext cx="19619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SECONDARIO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(imballaggio di gruppo)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/>
          <p:nvPr/>
        </p:nvSpPr>
        <p:spPr>
          <a:xfrm>
            <a:off x="2993400" y="306223"/>
            <a:ext cx="3086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Ecodesign. Un'attitudine</a:t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528136" y="1234527"/>
            <a:ext cx="8437470" cy="95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COS'È L'ECODESIGN?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un modo di fare le cose. È un atteggiamento.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528135" y="2555421"/>
            <a:ext cx="1100395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tentativo di indirizzare tutti gli sforzi nello sviluppo di prodotti industriali volti a ridurre l'impatto ambientale del prodotto per tutta la sua durata.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80522" y="3550140"/>
            <a:ext cx="7090576" cy="277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 txBox="1"/>
          <p:nvPr/>
        </p:nvSpPr>
        <p:spPr>
          <a:xfrm>
            <a:off x="1209776" y="6320502"/>
            <a:ext cx="9000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b="0" i="1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Round Table Management Guidelines for Ecodesign of Plastic Packaging, www.ecodesign-packaging.org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781" y="1727218"/>
            <a:ext cx="2778202" cy="185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0"/>
          <p:cNvSpPr/>
          <p:nvPr/>
        </p:nvSpPr>
        <p:spPr>
          <a:xfrm>
            <a:off x="2993393" y="306227"/>
            <a:ext cx="39663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 di imballaggio.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 scambio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0"/>
          <p:cNvSpPr/>
          <p:nvPr/>
        </p:nvSpPr>
        <p:spPr>
          <a:xfrm>
            <a:off x="528135" y="4583792"/>
            <a:ext cx="11146001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l'imballo pensato per facilitare la movimentazione e il trasporto di più unità di vendita o colli raggruppati.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 inoltre lo scopo di prevenire il danneggiamento dei prodotti durante il trasporto da un operatore economico all'altro.</a:t>
            </a:r>
            <a:endParaRPr/>
          </a:p>
        </p:txBody>
      </p:sp>
      <p:sp>
        <p:nvSpPr>
          <p:cNvPr id="639" name="Google Shape;639;p30"/>
          <p:cNvSpPr/>
          <p:nvPr/>
        </p:nvSpPr>
        <p:spPr>
          <a:xfrm>
            <a:off x="3942539" y="2022815"/>
            <a:ext cx="22105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TERZIARIO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(imballo per il trasporto)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1"/>
          <p:cNvSpPr/>
          <p:nvPr/>
        </p:nvSpPr>
        <p:spPr>
          <a:xfrm>
            <a:off x="2993393" y="306227"/>
            <a:ext cx="62653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L’approccio all’ecodesign.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progetto di successo</a:t>
            </a:r>
            <a:endParaRPr/>
          </a:p>
        </p:txBody>
      </p:sp>
      <p:sp>
        <p:nvSpPr>
          <p:cNvPr id="649" name="Google Shape;649;p31"/>
          <p:cNvSpPr/>
          <p:nvPr/>
        </p:nvSpPr>
        <p:spPr>
          <a:xfrm>
            <a:off x="528135" y="1478327"/>
            <a:ext cx="11003957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linee guida possono essere seguite dai progettisti per avvicinarsi a un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progetto ecosostenibile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L'intento deve essere chiaro, acuto.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Possono essere delineati cinque punti chiave all'avanguardia:</a:t>
            </a:r>
            <a:endParaRPr/>
          </a:p>
        </p:txBody>
      </p:sp>
      <p:pic>
        <p:nvPicPr>
          <p:cNvPr id="650" name="Google Shape;650;p31"/>
          <p:cNvPicPr preferRelativeResize="0"/>
          <p:nvPr/>
        </p:nvPicPr>
        <p:blipFill rotWithShape="1">
          <a:blip r:embed="rId7">
            <a:alphaModFix/>
          </a:blip>
          <a:srcRect b="0" l="5116" r="5581" t="0"/>
          <a:stretch/>
        </p:blipFill>
        <p:spPr>
          <a:xfrm>
            <a:off x="7454316" y="3923639"/>
            <a:ext cx="2678938" cy="177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1"/>
          <p:cNvPicPr preferRelativeResize="0"/>
          <p:nvPr/>
        </p:nvPicPr>
        <p:blipFill rotWithShape="1">
          <a:blip r:embed="rId8">
            <a:alphaModFix/>
          </a:blip>
          <a:srcRect b="7269" l="2184" r="1685" t="2026"/>
          <a:stretch/>
        </p:blipFill>
        <p:spPr>
          <a:xfrm>
            <a:off x="104211" y="3914115"/>
            <a:ext cx="2251373" cy="176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1"/>
          <p:cNvPicPr preferRelativeResize="0"/>
          <p:nvPr/>
        </p:nvPicPr>
        <p:blipFill rotWithShape="1">
          <a:blip r:embed="rId9">
            <a:alphaModFix/>
          </a:blip>
          <a:srcRect b="15952" l="-2" r="24329" t="0"/>
          <a:stretch/>
        </p:blipFill>
        <p:spPr>
          <a:xfrm>
            <a:off x="2520804" y="3901415"/>
            <a:ext cx="2330002" cy="17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28097" y="3880326"/>
            <a:ext cx="1928538" cy="19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1"/>
          <p:cNvPicPr preferRelativeResize="0"/>
          <p:nvPr/>
        </p:nvPicPr>
        <p:blipFill rotWithShape="1">
          <a:blip r:embed="rId11">
            <a:alphaModFix/>
          </a:blip>
          <a:srcRect b="35829" l="19307" r="41604" t="9169"/>
          <a:stretch/>
        </p:blipFill>
        <p:spPr>
          <a:xfrm>
            <a:off x="5022286" y="3914115"/>
            <a:ext cx="2248677" cy="17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31"/>
          <p:cNvSpPr txBox="1"/>
          <p:nvPr/>
        </p:nvSpPr>
        <p:spPr>
          <a:xfrm>
            <a:off x="430814" y="3361677"/>
            <a:ext cx="14231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per ridurre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 txBox="1"/>
          <p:nvPr/>
        </p:nvSpPr>
        <p:spPr>
          <a:xfrm>
            <a:off x="2484529" y="3361677"/>
            <a:ext cx="2366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riutilizzare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 txBox="1"/>
          <p:nvPr/>
        </p:nvSpPr>
        <p:spPr>
          <a:xfrm>
            <a:off x="5034159" y="3361677"/>
            <a:ext cx="21633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rinnovare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 txBox="1"/>
          <p:nvPr/>
        </p:nvSpPr>
        <p:spPr>
          <a:xfrm>
            <a:off x="7448379" y="3361677"/>
            <a:ext cx="26908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risolvere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 txBox="1"/>
          <p:nvPr/>
        </p:nvSpPr>
        <p:spPr>
          <a:xfrm>
            <a:off x="10210340" y="3361677"/>
            <a:ext cx="18774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salvare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2"/>
          <p:cNvPicPr preferRelativeResize="0"/>
          <p:nvPr/>
        </p:nvPicPr>
        <p:blipFill rotWithShape="1">
          <a:blip r:embed="rId3">
            <a:alphaModFix/>
          </a:blip>
          <a:srcRect b="7390" l="116" r="243" t="5568"/>
          <a:stretch/>
        </p:blipFill>
        <p:spPr>
          <a:xfrm>
            <a:off x="-2" y="-20987"/>
            <a:ext cx="9464161" cy="687898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2"/>
          <p:cNvSpPr/>
          <p:nvPr/>
        </p:nvSpPr>
        <p:spPr>
          <a:xfrm>
            <a:off x="9445841" y="0"/>
            <a:ext cx="2746159" cy="68580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2"/>
          <p:cNvSpPr/>
          <p:nvPr/>
        </p:nvSpPr>
        <p:spPr>
          <a:xfrm>
            <a:off x="9593061" y="2799952"/>
            <a:ext cx="24517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Progetta per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RIDURRE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3"/>
          <p:cNvSpPr/>
          <p:nvPr/>
        </p:nvSpPr>
        <p:spPr>
          <a:xfrm>
            <a:off x="0" y="2717857"/>
            <a:ext cx="12192000" cy="318835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2" name="Google Shape;67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3"/>
          <p:cNvSpPr/>
          <p:nvPr/>
        </p:nvSpPr>
        <p:spPr>
          <a:xfrm>
            <a:off x="2993393" y="306227"/>
            <a:ext cx="46858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per ridurre.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Riduci al minimo il nostro impatto</a:t>
            </a: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28135" y="1478327"/>
            <a:ext cx="11003957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pr</a:t>
            </a:r>
            <a:r>
              <a:rPr lang="en-GB" sz="1800">
                <a:solidFill>
                  <a:schemeClr val="dk1"/>
                </a:solidFill>
              </a:rPr>
              <a:t>o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gettista deve pensare al design del packaging ottimizzandone</a:t>
            </a: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forma, le dimensioni e il peso.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Dovrebbe indirizzare gli sforzi per:</a:t>
            </a:r>
            <a:endParaRPr/>
          </a:p>
        </p:txBody>
      </p:sp>
      <p:pic>
        <p:nvPicPr>
          <p:cNvPr id="677" name="Google Shape;67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8" name="Google Shape;678;p33"/>
          <p:cNvGrpSpPr/>
          <p:nvPr/>
        </p:nvGrpSpPr>
        <p:grpSpPr>
          <a:xfrm>
            <a:off x="1000360" y="3003362"/>
            <a:ext cx="10379332" cy="563487"/>
            <a:chOff x="1152760" y="2840016"/>
            <a:chExt cx="9563066" cy="563487"/>
          </a:xfrm>
        </p:grpSpPr>
        <p:sp>
          <p:nvSpPr>
            <p:cNvPr id="679" name="Google Shape;679;p33"/>
            <p:cNvSpPr/>
            <p:nvPr/>
          </p:nvSpPr>
          <p:spPr>
            <a:xfrm>
              <a:off x="1152760" y="2842803"/>
              <a:ext cx="9563066" cy="560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458445" y="2840016"/>
              <a:ext cx="4480714" cy="456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Ridurre al minimo il numero di componenti/parti</a:t>
              </a:r>
              <a:endParaRPr/>
            </a:p>
          </p:txBody>
        </p:sp>
      </p:grpSp>
      <p:grpSp>
        <p:nvGrpSpPr>
          <p:cNvPr id="681" name="Google Shape;681;p33"/>
          <p:cNvGrpSpPr/>
          <p:nvPr/>
        </p:nvGrpSpPr>
        <p:grpSpPr>
          <a:xfrm>
            <a:off x="1000360" y="3715645"/>
            <a:ext cx="10379332" cy="563487"/>
            <a:chOff x="1152760" y="2840016"/>
            <a:chExt cx="9563066" cy="563487"/>
          </a:xfrm>
        </p:grpSpPr>
        <p:sp>
          <p:nvSpPr>
            <p:cNvPr id="682" name="Google Shape;682;p33"/>
            <p:cNvSpPr/>
            <p:nvPr/>
          </p:nvSpPr>
          <p:spPr>
            <a:xfrm>
              <a:off x="1152760" y="2842803"/>
              <a:ext cx="9563066" cy="560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458445" y="2840016"/>
              <a:ext cx="5109022" cy="456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Rimuovere dal design tutto ciò che non è necessario</a:t>
              </a:r>
              <a:endParaRPr/>
            </a:p>
          </p:txBody>
        </p:sp>
      </p:grpSp>
      <p:grpSp>
        <p:nvGrpSpPr>
          <p:cNvPr id="684" name="Google Shape;684;p33"/>
          <p:cNvGrpSpPr/>
          <p:nvPr/>
        </p:nvGrpSpPr>
        <p:grpSpPr>
          <a:xfrm>
            <a:off x="1000360" y="4410928"/>
            <a:ext cx="10379332" cy="563487"/>
            <a:chOff x="1152760" y="2840016"/>
            <a:chExt cx="9563066" cy="563487"/>
          </a:xfrm>
        </p:grpSpPr>
        <p:sp>
          <p:nvSpPr>
            <p:cNvPr id="685" name="Google Shape;685;p33"/>
            <p:cNvSpPr/>
            <p:nvPr/>
          </p:nvSpPr>
          <p:spPr>
            <a:xfrm>
              <a:off x="1152760" y="2842803"/>
              <a:ext cx="9563066" cy="560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458445" y="2840016"/>
              <a:ext cx="2036992" cy="456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Integrare le funzioni</a:t>
              </a:r>
              <a:endParaRPr/>
            </a:p>
          </p:txBody>
        </p:sp>
      </p:grpSp>
      <p:grpSp>
        <p:nvGrpSpPr>
          <p:cNvPr id="687" name="Google Shape;687;p33"/>
          <p:cNvGrpSpPr/>
          <p:nvPr/>
        </p:nvGrpSpPr>
        <p:grpSpPr>
          <a:xfrm>
            <a:off x="1000360" y="5115104"/>
            <a:ext cx="10379332" cy="563487"/>
            <a:chOff x="1152760" y="2840016"/>
            <a:chExt cx="10379332" cy="563487"/>
          </a:xfrm>
        </p:grpSpPr>
        <p:sp>
          <p:nvSpPr>
            <p:cNvPr id="688" name="Google Shape;688;p33"/>
            <p:cNvSpPr/>
            <p:nvPr/>
          </p:nvSpPr>
          <p:spPr>
            <a:xfrm>
              <a:off x="1152760" y="2842803"/>
              <a:ext cx="10379332" cy="560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458445" y="2840016"/>
              <a:ext cx="9738563" cy="456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Ridurre al minimo il peso dei singoli componenti ottimizzando prestazioni e produttività</a:t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34"/>
          <p:cNvSpPr/>
          <p:nvPr/>
        </p:nvSpPr>
        <p:spPr>
          <a:xfrm>
            <a:off x="2993400" y="306225"/>
            <a:ext cx="70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per ridurre.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Riduci al minimo il nostro impatto</a:t>
            </a: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528135" y="1635841"/>
            <a:ext cx="11003957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Questa ottimizzazione del packaging viene effettuata da:</a:t>
            </a:r>
            <a:endParaRPr/>
          </a:p>
          <a:p>
            <a:pPr indent="-285750" lvl="0" marL="6302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Riducendo lo spessore della parete dell'imballaggio</a:t>
            </a:r>
            <a:endParaRPr/>
          </a:p>
          <a:p>
            <a:pPr indent="-285750" lvl="0" marL="6302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Utilizzando strutture efficaci per rinforzare l'imballaggio senza aumentarne la massa</a:t>
            </a:r>
            <a:endParaRPr/>
          </a:p>
          <a:p>
            <a:pPr indent="-285750" lvl="0" marL="6302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Togliendo degli spazi, strati e componenti non necessari</a:t>
            </a:r>
            <a:endParaRPr/>
          </a:p>
          <a:p>
            <a:pPr indent="-285750" lvl="0" marL="6302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Aumentando la densità apparente del prodotto per concentrazione (per alcuni prodotti come: caffè, succhi, detersivi, ecc.)</a:t>
            </a:r>
            <a:endParaRPr/>
          </a:p>
        </p:txBody>
      </p:sp>
      <p:pic>
        <p:nvPicPr>
          <p:cNvPr id="700" name="Google Shape;70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1199" y="3912540"/>
            <a:ext cx="4192905" cy="253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35"/>
          <p:cNvSpPr/>
          <p:nvPr/>
        </p:nvSpPr>
        <p:spPr>
          <a:xfrm>
            <a:off x="2993393" y="306227"/>
            <a:ext cx="59650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eccessivo contro sottoimballaggio.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scelta corretta</a:t>
            </a:r>
            <a:endParaRPr/>
          </a:p>
        </p:txBody>
      </p:sp>
      <p:sp>
        <p:nvSpPr>
          <p:cNvPr id="710" name="Google Shape;710;p35"/>
          <p:cNvSpPr/>
          <p:nvPr/>
        </p:nvSpPr>
        <p:spPr>
          <a:xfrm>
            <a:off x="528135" y="1635841"/>
            <a:ext cx="11003957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equilibrio tra sovraimballaggio e sottoimballaggio deve essere individuato per quanto riguarda la protezione delle merci imballate.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Poiché la funzione principale dell'imballaggio è proteggere le merci,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sottoimballaggio di solito è molto peggio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l'ambiente rispetto agli imballaggi.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5"/>
          <p:cNvSpPr/>
          <p:nvPr/>
        </p:nvSpPr>
        <p:spPr>
          <a:xfrm>
            <a:off x="603850" y="3811492"/>
            <a:ext cx="10648596" cy="258532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Imballaggio eccessivo del 10% significa che il 10% del</a:t>
            </a:r>
            <a:r>
              <a:rPr lang="en-GB" sz="1800">
                <a:solidFill>
                  <a:schemeClr val="dk1"/>
                </a:solidFill>
              </a:rPr>
              <a:t>le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risorse necessarie per produrre gli imballaggi vengono sprecati e carburante extra sarà necessario per distribuirlo.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Sottoimballo che provoca il deterioramento o danneggiamento del prodotto, spreca il 100% delle risorse utilizzate per produrre sia il contenuto sia il relativo imballaggio, e tutto il carburante utilizzato per la distribuzione di esso.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L'energia e i materiali contenuti nei prodotti domestici e negli alimenti sono dieci volte superiori a quelli contenuti negli imballaggi che li circondano. (Fonte: Dr J M Kooijman).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341" y="3110114"/>
            <a:ext cx="7216947" cy="355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6"/>
          <p:cNvSpPr/>
          <p:nvPr/>
        </p:nvSpPr>
        <p:spPr>
          <a:xfrm>
            <a:off x="2993393" y="306227"/>
            <a:ext cx="60356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Imballaggio eccessivo contro sottoimballaggio.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scelta corretta</a:t>
            </a:r>
            <a:endParaRPr/>
          </a:p>
        </p:txBody>
      </p:sp>
      <p:sp>
        <p:nvSpPr>
          <p:cNvPr id="722" name="Google Shape;722;p36"/>
          <p:cNvSpPr/>
          <p:nvPr/>
        </p:nvSpPr>
        <p:spPr>
          <a:xfrm>
            <a:off x="528135" y="1635841"/>
            <a:ext cx="11003957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Sottodimensionamento e sovradimensionamento hanno un compromesso.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può sempre trovare un punto di minimo impatto.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compito del progettista è quello di confrontare le diverse soluzioni.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8" name="Google Shape;728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729" name="Google Shape;72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8933" cy="6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90" y="117181"/>
            <a:ext cx="7020518" cy="2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6343" y="6329589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37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734" name="Google Shape;734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3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3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3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3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3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p3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2" name="Google Shape;742;p37"/>
          <p:cNvSpPr/>
          <p:nvPr/>
        </p:nvSpPr>
        <p:spPr>
          <a:xfrm>
            <a:off x="145000" y="5000303"/>
            <a:ext cx="8239935" cy="132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Copyright: CC BY-NC-SA 4.0:</a:t>
            </a: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7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https://creativecommons.org/licenses/by-nc-sa/4.0/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questa licenza, sei libero di condividere la copia e ridistribuire il materiale in qualsiasi mezzo o formato. Puoi anche adattare remix, trasformare e costruire sul materiale.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Tuttaviasolo alle seguenti condizioni: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Attribuzione —</a:t>
            </a: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necessario fornire un credito appropriato, fornire un collegamento alla licenza e indicare se sono state apportate modifiche. Puoi farlo in qualsiasi modo ragionevole, ma non in alcun modo che suggerisca illicenziante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approvatu o il tuo uso.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commerciale</a:t>
            </a: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non puoi utilizzare il materiale per scopi commerciali.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Condividere allo stesso modo—</a:t>
            </a: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remixi, trasformi o costruisci il materiale, devi distribuire i tuoi contributi con la stessa licenza dell'originale.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Nessuna restrizione aggiuntiva —</a:t>
            </a: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puoi applicare termini legali o misure tecnologiche che limitino legalmente gli altri a fare qualsiasi cosa consentita dalla licenza.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3" name="Google Shape;743;p3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910250" y="5758493"/>
            <a:ext cx="1181663" cy="41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"/>
          <p:cNvSpPr/>
          <p:nvPr/>
        </p:nvSpPr>
        <p:spPr>
          <a:xfrm>
            <a:off x="2993393" y="306227"/>
            <a:ext cx="30863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Ecodesign. Un'attitudine</a:t>
            </a: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528135" y="1478327"/>
            <a:ext cx="11003957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L’ecodesign richiede una visione globale. È una scelta.</a:t>
            </a:r>
            <a:endParaRPr/>
          </a:p>
        </p:txBody>
      </p:sp>
      <p:pic>
        <p:nvPicPr>
          <p:cNvPr id="207" name="Google Shape;207;p4"/>
          <p:cNvPicPr preferRelativeResize="0"/>
          <p:nvPr/>
        </p:nvPicPr>
        <p:blipFill rotWithShape="1">
          <a:blip r:embed="rId7">
            <a:alphaModFix/>
          </a:blip>
          <a:srcRect b="0" l="5116" r="5581" t="0"/>
          <a:stretch/>
        </p:blipFill>
        <p:spPr>
          <a:xfrm>
            <a:off x="7454316" y="3923639"/>
            <a:ext cx="2678938" cy="177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8">
            <a:alphaModFix/>
          </a:blip>
          <a:srcRect b="7269" l="2184" r="1685" t="2026"/>
          <a:stretch/>
        </p:blipFill>
        <p:spPr>
          <a:xfrm>
            <a:off x="104211" y="3914115"/>
            <a:ext cx="2251373" cy="176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9">
            <a:alphaModFix/>
          </a:blip>
          <a:srcRect b="15952" l="-2" r="24329" t="0"/>
          <a:stretch/>
        </p:blipFill>
        <p:spPr>
          <a:xfrm>
            <a:off x="2520804" y="3901415"/>
            <a:ext cx="2330002" cy="17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28097" y="3880326"/>
            <a:ext cx="1928538" cy="19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11">
            <a:alphaModFix/>
          </a:blip>
          <a:srcRect b="35829" l="19307" r="41604" t="9169"/>
          <a:stretch/>
        </p:blipFill>
        <p:spPr>
          <a:xfrm>
            <a:off x="5022286" y="3914115"/>
            <a:ext cx="2248677" cy="17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"/>
          <p:cNvSpPr txBox="1"/>
          <p:nvPr/>
        </p:nvSpPr>
        <p:spPr>
          <a:xfrm>
            <a:off x="155335" y="3338996"/>
            <a:ext cx="220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Ridurre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nostri</a:t>
            </a: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mpatti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2507846" y="3339096"/>
            <a:ext cx="234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Riutilizzo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nostra energia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5006026" y="3338978"/>
            <a:ext cx="224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Rinnovare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nostro mondo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7410066" y="3338979"/>
            <a:ext cx="267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Risolvere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nostre vite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10219214" y="3338882"/>
            <a:ext cx="1946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Salvare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nostro pianeta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/>
          <p:nvPr/>
        </p:nvSpPr>
        <p:spPr>
          <a:xfrm>
            <a:off x="2993393" y="306227"/>
            <a:ext cx="28265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equilibrio esigente</a:t>
            </a:r>
            <a:endParaRPr/>
          </a:p>
        </p:txBody>
      </p:sp>
      <p:sp>
        <p:nvSpPr>
          <p:cNvPr id="226" name="Google Shape;226;p5"/>
          <p:cNvSpPr/>
          <p:nvPr/>
        </p:nvSpPr>
        <p:spPr>
          <a:xfrm>
            <a:off x="330328" y="1619714"/>
            <a:ext cx="11531344" cy="234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Tradizionalmente, lo sviluppo del prodotto deve muoversi all'interno di un ampio insieme di requisiti/prescrizioni.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Funzionalità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 che il prodotto deve assolvere alla sua funzione, evitando guasti.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c'è modo di vendere qualcosa che non funziona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in grado di mettere il designer contro il "principio di realtà".</a:t>
            </a:r>
            <a:b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tutto ciò che ci viene in mente può essere realizzato tecnologicamente.</a:t>
            </a:r>
            <a:endParaRPr/>
          </a:p>
        </p:txBody>
      </p:sp>
      <p:grpSp>
        <p:nvGrpSpPr>
          <p:cNvPr id="227" name="Google Shape;227;p5"/>
          <p:cNvGrpSpPr/>
          <p:nvPr/>
        </p:nvGrpSpPr>
        <p:grpSpPr>
          <a:xfrm>
            <a:off x="5508497" y="4385569"/>
            <a:ext cx="3511742" cy="2148396"/>
            <a:chOff x="5931763" y="3639845"/>
            <a:chExt cx="3511742" cy="2148396"/>
          </a:xfrm>
        </p:grpSpPr>
        <p:sp>
          <p:nvSpPr>
            <p:cNvPr id="228" name="Google Shape;228;p5"/>
            <p:cNvSpPr/>
            <p:nvPr/>
          </p:nvSpPr>
          <p:spPr>
            <a:xfrm>
              <a:off x="5931763" y="3639845"/>
              <a:ext cx="3511742" cy="2148396"/>
            </a:xfrm>
            <a:prstGeom prst="ellipse">
              <a:avLst/>
            </a:prstGeom>
            <a:solidFill>
              <a:srgbClr val="FFBC01">
                <a:alpha val="81960"/>
              </a:srgbClr>
            </a:solidFill>
            <a:ln cap="flat" cmpd="sng" w="12700">
              <a:solidFill>
                <a:srgbClr val="FFE3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 txBox="1"/>
            <p:nvPr/>
          </p:nvSpPr>
          <p:spPr>
            <a:xfrm>
              <a:off x="6590205" y="4330492"/>
              <a:ext cx="25054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Progetta per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Produzione</a:t>
              </a:r>
              <a:endParaRPr/>
            </a:p>
          </p:txBody>
        </p:sp>
      </p:grpSp>
      <p:grpSp>
        <p:nvGrpSpPr>
          <p:cNvPr id="230" name="Google Shape;230;p5"/>
          <p:cNvGrpSpPr/>
          <p:nvPr/>
        </p:nvGrpSpPr>
        <p:grpSpPr>
          <a:xfrm>
            <a:off x="2893021" y="4385569"/>
            <a:ext cx="3511742" cy="2148396"/>
            <a:chOff x="2059619" y="3639845"/>
            <a:chExt cx="3511742" cy="2148396"/>
          </a:xfrm>
        </p:grpSpPr>
        <p:sp>
          <p:nvSpPr>
            <p:cNvPr id="231" name="Google Shape;231;p5"/>
            <p:cNvSpPr/>
            <p:nvPr/>
          </p:nvSpPr>
          <p:spPr>
            <a:xfrm>
              <a:off x="2059619" y="3639845"/>
              <a:ext cx="3511742" cy="2148396"/>
            </a:xfrm>
            <a:prstGeom prst="ellipse">
              <a:avLst/>
            </a:prstGeom>
            <a:solidFill>
              <a:srgbClr val="327EC4">
                <a:alpha val="50196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 txBox="1"/>
            <p:nvPr/>
          </p:nvSpPr>
          <p:spPr>
            <a:xfrm>
              <a:off x="2441283" y="4330492"/>
              <a:ext cx="25054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Progetta per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Funzionalità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6"/>
          <p:cNvSpPr/>
          <p:nvPr/>
        </p:nvSpPr>
        <p:spPr>
          <a:xfrm>
            <a:off x="2993393" y="306227"/>
            <a:ext cx="28265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equilibrio esigente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3003087" y="5981075"/>
            <a:ext cx="2505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Requisiti tecnici / specifiche</a:t>
            </a:r>
            <a:endParaRPr/>
          </a:p>
        </p:txBody>
      </p:sp>
      <p:grpSp>
        <p:nvGrpSpPr>
          <p:cNvPr id="243" name="Google Shape;243;p6"/>
          <p:cNvGrpSpPr/>
          <p:nvPr/>
        </p:nvGrpSpPr>
        <p:grpSpPr>
          <a:xfrm>
            <a:off x="5508497" y="3639845"/>
            <a:ext cx="3511742" cy="2148396"/>
            <a:chOff x="5931763" y="3639845"/>
            <a:chExt cx="3511742" cy="2148396"/>
          </a:xfrm>
        </p:grpSpPr>
        <p:sp>
          <p:nvSpPr>
            <p:cNvPr id="244" name="Google Shape;244;p6"/>
            <p:cNvSpPr/>
            <p:nvPr/>
          </p:nvSpPr>
          <p:spPr>
            <a:xfrm>
              <a:off x="5931763" y="3639845"/>
              <a:ext cx="3511742" cy="2148396"/>
            </a:xfrm>
            <a:prstGeom prst="ellipse">
              <a:avLst/>
            </a:prstGeom>
            <a:solidFill>
              <a:srgbClr val="FFBC01">
                <a:alpha val="81960"/>
              </a:srgbClr>
            </a:solidFill>
            <a:ln cap="flat" cmpd="sng" w="12700">
              <a:solidFill>
                <a:srgbClr val="FFE3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6434929" y="4390877"/>
              <a:ext cx="25054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Progetta per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Produzione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6"/>
          <p:cNvGrpSpPr/>
          <p:nvPr/>
        </p:nvGrpSpPr>
        <p:grpSpPr>
          <a:xfrm>
            <a:off x="2893021" y="3639845"/>
            <a:ext cx="3511742" cy="2148396"/>
            <a:chOff x="2059619" y="3639845"/>
            <a:chExt cx="3511742" cy="2148396"/>
          </a:xfrm>
        </p:grpSpPr>
        <p:sp>
          <p:nvSpPr>
            <p:cNvPr id="247" name="Google Shape;247;p6"/>
            <p:cNvSpPr/>
            <p:nvPr/>
          </p:nvSpPr>
          <p:spPr>
            <a:xfrm>
              <a:off x="2059619" y="3639845"/>
              <a:ext cx="3511742" cy="2148396"/>
            </a:xfrm>
            <a:prstGeom prst="ellipse">
              <a:avLst/>
            </a:prstGeom>
            <a:solidFill>
              <a:srgbClr val="327EC4">
                <a:alpha val="50196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2562785" y="4390877"/>
              <a:ext cx="25054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Progetta per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Funzionalità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6"/>
          <p:cNvSpPr txBox="1"/>
          <p:nvPr/>
        </p:nvSpPr>
        <p:spPr>
          <a:xfrm>
            <a:off x="6239620" y="6119575"/>
            <a:ext cx="25054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 vincolante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528135" y="1478327"/>
            <a:ext cx="11003957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requisiti che devono essere considerati in un’ottica di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Ecodesign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tanti.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lo sviluppo del prodotto, tali requisiti tecnici-economici e di marketing, restano forti e non possono essere dimenticati o trascurati in alcun modo.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"/>
          <p:cNvSpPr/>
          <p:nvPr/>
        </p:nvSpPr>
        <p:spPr>
          <a:xfrm>
            <a:off x="2993393" y="306227"/>
            <a:ext cx="28265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equilibrio esigente</a:t>
            </a:r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3003087" y="6155640"/>
            <a:ext cx="2505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Requisiti tecnici / specifiche</a:t>
            </a:r>
            <a:endParaRPr/>
          </a:p>
        </p:txBody>
      </p:sp>
      <p:grpSp>
        <p:nvGrpSpPr>
          <p:cNvPr id="261" name="Google Shape;261;p7"/>
          <p:cNvGrpSpPr/>
          <p:nvPr/>
        </p:nvGrpSpPr>
        <p:grpSpPr>
          <a:xfrm>
            <a:off x="5508497" y="4003830"/>
            <a:ext cx="3511742" cy="2148396"/>
            <a:chOff x="5931763" y="3639845"/>
            <a:chExt cx="3511742" cy="2148396"/>
          </a:xfrm>
        </p:grpSpPr>
        <p:sp>
          <p:nvSpPr>
            <p:cNvPr id="262" name="Google Shape;262;p7"/>
            <p:cNvSpPr/>
            <p:nvPr/>
          </p:nvSpPr>
          <p:spPr>
            <a:xfrm>
              <a:off x="5931763" y="3639845"/>
              <a:ext cx="3511742" cy="2148396"/>
            </a:xfrm>
            <a:prstGeom prst="ellipse">
              <a:avLst/>
            </a:prstGeom>
            <a:solidFill>
              <a:srgbClr val="FFBC01">
                <a:alpha val="81960"/>
              </a:srgbClr>
            </a:solidFill>
            <a:ln cap="flat" cmpd="sng" w="12700">
              <a:solidFill>
                <a:srgbClr val="FFE3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6434929" y="4390877"/>
              <a:ext cx="25054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Progetta per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Produzione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7"/>
          <p:cNvGrpSpPr/>
          <p:nvPr/>
        </p:nvGrpSpPr>
        <p:grpSpPr>
          <a:xfrm>
            <a:off x="2893021" y="4003830"/>
            <a:ext cx="3511742" cy="2148396"/>
            <a:chOff x="2059619" y="3639845"/>
            <a:chExt cx="3511742" cy="2148396"/>
          </a:xfrm>
        </p:grpSpPr>
        <p:sp>
          <p:nvSpPr>
            <p:cNvPr id="265" name="Google Shape;265;p7"/>
            <p:cNvSpPr/>
            <p:nvPr/>
          </p:nvSpPr>
          <p:spPr>
            <a:xfrm>
              <a:off x="2059619" y="3639845"/>
              <a:ext cx="3511742" cy="2148396"/>
            </a:xfrm>
            <a:prstGeom prst="ellipse">
              <a:avLst/>
            </a:prstGeom>
            <a:solidFill>
              <a:srgbClr val="327EC4">
                <a:alpha val="50196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7"/>
            <p:cNvSpPr txBox="1"/>
            <p:nvPr/>
          </p:nvSpPr>
          <p:spPr>
            <a:xfrm>
              <a:off x="2562785" y="4390877"/>
              <a:ext cx="25054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Progetta per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Funzionalità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7"/>
          <p:cNvSpPr txBox="1"/>
          <p:nvPr/>
        </p:nvSpPr>
        <p:spPr>
          <a:xfrm>
            <a:off x="6239620" y="6318887"/>
            <a:ext cx="25054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 vincolante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528135" y="1478327"/>
            <a:ext cx="11003957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requisiti che devono essere considerati in un’ottica di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Ecodesign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tanti.</a:t>
            </a:r>
            <a:endParaRPr/>
          </a:p>
        </p:txBody>
      </p:sp>
      <p:grpSp>
        <p:nvGrpSpPr>
          <p:cNvPr id="269" name="Google Shape;269;p7"/>
          <p:cNvGrpSpPr/>
          <p:nvPr/>
        </p:nvGrpSpPr>
        <p:grpSpPr>
          <a:xfrm>
            <a:off x="4255792" y="2707754"/>
            <a:ext cx="3511742" cy="2148396"/>
            <a:chOff x="2059619" y="3639845"/>
            <a:chExt cx="3511742" cy="2148396"/>
          </a:xfrm>
        </p:grpSpPr>
        <p:sp>
          <p:nvSpPr>
            <p:cNvPr id="270" name="Google Shape;270;p7"/>
            <p:cNvSpPr/>
            <p:nvPr/>
          </p:nvSpPr>
          <p:spPr>
            <a:xfrm>
              <a:off x="2059619" y="3639845"/>
              <a:ext cx="3511742" cy="2148396"/>
            </a:xfrm>
            <a:prstGeom prst="ellipse">
              <a:avLst/>
            </a:prstGeom>
            <a:solidFill>
              <a:srgbClr val="33CC33">
                <a:alpha val="49803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2562784" y="4293223"/>
              <a:ext cx="26361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Progetta per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Rispetto dell'ambiente</a:t>
              </a:r>
              <a:endParaRPr/>
            </a:p>
          </p:txBody>
        </p:sp>
      </p:grpSp>
      <p:sp>
        <p:nvSpPr>
          <p:cNvPr id="272" name="Google Shape;272;p7"/>
          <p:cNvSpPr txBox="1"/>
          <p:nvPr/>
        </p:nvSpPr>
        <p:spPr>
          <a:xfrm>
            <a:off x="4399472" y="2350642"/>
            <a:ext cx="29956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Obiettivi ad impatto ridotto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8"/>
          <p:cNvPicPr preferRelativeResize="0"/>
          <p:nvPr/>
        </p:nvPicPr>
        <p:blipFill rotWithShape="1">
          <a:blip r:embed="rId3">
            <a:alphaModFix/>
          </a:blip>
          <a:srcRect b="0" l="2645" r="2082" t="0"/>
          <a:stretch/>
        </p:blipFill>
        <p:spPr>
          <a:xfrm>
            <a:off x="0" y="0"/>
            <a:ext cx="98275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/>
          <p:nvPr/>
        </p:nvSpPr>
        <p:spPr>
          <a:xfrm>
            <a:off x="9445841" y="0"/>
            <a:ext cx="2746159" cy="68580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9420686" y="875505"/>
            <a:ext cx="279646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 c'è alcun requisito più forte o più debole al quale priorità.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9593061" y="3866752"/>
            <a:ext cx="245171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Sono tutti un </a:t>
            </a:r>
            <a:r>
              <a:rPr b="1" i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dovere</a:t>
            </a:r>
            <a:r>
              <a:rPr i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 il designer</a:t>
            </a:r>
            <a:endParaRPr b="1" i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8"/>
          <p:cNvCxnSpPr/>
          <p:nvPr/>
        </p:nvCxnSpPr>
        <p:spPr>
          <a:xfrm>
            <a:off x="9762477" y="3831188"/>
            <a:ext cx="2124725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7141" y="3807626"/>
            <a:ext cx="1628351" cy="178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/>
          <p:nvPr/>
        </p:nvSpPr>
        <p:spPr>
          <a:xfrm>
            <a:off x="2993393" y="306227"/>
            <a:ext cx="51988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 industriale.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vecchia storia</a:t>
            </a:r>
            <a:endParaRPr/>
          </a:p>
        </p:txBody>
      </p:sp>
      <p:sp>
        <p:nvSpPr>
          <p:cNvPr id="292" name="Google Shape;292;p9"/>
          <p:cNvSpPr/>
          <p:nvPr/>
        </p:nvSpPr>
        <p:spPr>
          <a:xfrm>
            <a:off x="431535" y="1626377"/>
            <a:ext cx="110040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Vecchio stile: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modo di progettare tiene conto di troppo pochi fattori nella catena in un approccio lineare.</a:t>
            </a:r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2752078" y="2988290"/>
            <a:ext cx="7126092" cy="720000"/>
            <a:chOff x="2183907" y="2494625"/>
            <a:chExt cx="7126092" cy="720000"/>
          </a:xfrm>
        </p:grpSpPr>
        <p:sp>
          <p:nvSpPr>
            <p:cNvPr id="294" name="Google Shape;294;p9"/>
            <p:cNvSpPr/>
            <p:nvPr/>
          </p:nvSpPr>
          <p:spPr>
            <a:xfrm>
              <a:off x="2183907" y="2494625"/>
              <a:ext cx="1620000" cy="720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3560915" y="2494625"/>
              <a:ext cx="1620000" cy="720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936953" y="2494625"/>
              <a:ext cx="1620000" cy="720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7689999" y="2494625"/>
              <a:ext cx="1620000" cy="720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312991" y="2494625"/>
              <a:ext cx="1620000" cy="720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9"/>
          <p:cNvSpPr/>
          <p:nvPr/>
        </p:nvSpPr>
        <p:spPr>
          <a:xfrm>
            <a:off x="431535" y="3166252"/>
            <a:ext cx="17626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MATERIALE GREZZO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2643220" y="2649736"/>
            <a:ext cx="15183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sviluppo/disegno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4161574" y="2554475"/>
            <a:ext cx="124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prova/debug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378950" y="2640625"/>
            <a:ext cx="162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produrre/vendere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999850" y="2399050"/>
            <a:ext cx="1095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tilizzare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consumare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295572" y="2640625"/>
            <a:ext cx="113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smaltire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0009362" y="3179013"/>
            <a:ext cx="15227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RIFIUTO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024" y="4001330"/>
            <a:ext cx="1948584" cy="131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87674" y="3830457"/>
            <a:ext cx="847410" cy="165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/>
          <p:nvPr/>
        </p:nvSpPr>
        <p:spPr>
          <a:xfrm>
            <a:off x="3463691" y="4710422"/>
            <a:ext cx="19159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trasferito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7415924" y="4710425"/>
            <a:ext cx="201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sprecato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2021-03-03T15:15:32Z</dcterms:created>
  <dc:creator>Susana Remotti</dc:creator>
</cp:coreProperties>
</file>