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12192000" cy="6858000"/>
  <p:embeddedFontLst>
    <p:embeddedFont>
      <p:font typeface="Arial Narrow"/>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http://customooxmlschemas.google.com/">
      <go:slidesCustomData xmlns:go="http://customooxmlschemas.google.com/" r:id="rId36" roundtripDataSignature="AMtx7mjiO2PYf43DJ67D70sUOQAcxN5J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ArialNarrow-bold.fntdata"/><Relationship Id="rId10" Type="http://schemas.openxmlformats.org/officeDocument/2006/relationships/slide" Target="slides/slide5.xml"/><Relationship Id="rId32" Type="http://schemas.openxmlformats.org/officeDocument/2006/relationships/font" Target="fonts/ArialNarrow-regular.fntdata"/><Relationship Id="rId13" Type="http://schemas.openxmlformats.org/officeDocument/2006/relationships/slide" Target="slides/slide8.xml"/><Relationship Id="rId35" Type="http://schemas.openxmlformats.org/officeDocument/2006/relationships/font" Target="fonts/ArialNarrow-boldItalic.fntdata"/><Relationship Id="rId12" Type="http://schemas.openxmlformats.org/officeDocument/2006/relationships/slide" Target="slides/slide7.xml"/><Relationship Id="rId34" Type="http://schemas.openxmlformats.org/officeDocument/2006/relationships/font" Target="fonts/ArialNarrow-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1" name="Shape 11"/>
        <p:cNvGrpSpPr/>
        <p:nvPr/>
      </p:nvGrpSpPr>
      <p:grpSpPr>
        <a:xfrm>
          <a:off x="0" y="0"/>
          <a:ext cx="0" cy="0"/>
          <a:chOff x="0" y="0"/>
          <a:chExt cx="0" cy="0"/>
        </a:xfrm>
      </p:grpSpPr>
      <p:sp>
        <p:nvSpPr>
          <p:cNvPr id="12" name="Google Shape;12;p28"/>
          <p:cNvSpPr txBox="1"/>
          <p:nvPr>
            <p:ph type="ctrTitle"/>
          </p:nvPr>
        </p:nvSpPr>
        <p:spPr>
          <a:xfrm>
            <a:off x="1524000" y="1122363"/>
            <a:ext cx="9144000" cy="2387600"/>
          </a:xfrm>
          <a:prstGeom prst="rect">
            <a:avLst/>
          </a:prstGeom>
          <a:noFill/>
          <a:ln>
            <a:noFill/>
          </a:ln>
        </p:spPr>
        <p:txBody>
          <a:bodyPr anchorCtr="0" anchor="b" bIns="0" lIns="0" spcFirstLastPara="1" rIns="0" wrap="square" tIns="0">
            <a:spAutoFit/>
          </a:bodyPr>
          <a:lstStyle>
            <a:lvl1pPr lvl="0" algn="ctr">
              <a:spcBef>
                <a:spcPts val="0"/>
              </a:spcBef>
              <a:spcAft>
                <a:spcPts val="0"/>
              </a:spcAft>
              <a:buSzPts val="1400"/>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8"/>
          <p:cNvSpPr txBox="1"/>
          <p:nvPr>
            <p:ph idx="1" type="subTitle"/>
          </p:nvPr>
        </p:nvSpPr>
        <p:spPr>
          <a:xfrm>
            <a:off x="1524000" y="3602038"/>
            <a:ext cx="9144000" cy="1655762"/>
          </a:xfrm>
          <a:prstGeom prst="rect">
            <a:avLst/>
          </a:prstGeom>
          <a:noFill/>
          <a:ln>
            <a:noFill/>
          </a:ln>
        </p:spPr>
        <p:txBody>
          <a:bodyPr anchorCtr="0" anchor="t" bIns="0" lIns="0" spcFirstLastPara="1" rIns="0" wrap="square" tIns="0">
            <a:spAutoFit/>
          </a:bodyPr>
          <a:lstStyle>
            <a:lvl1pPr lvl="0" algn="ctr">
              <a:spcBef>
                <a:spcPts val="0"/>
              </a:spcBef>
              <a:spcAft>
                <a:spcPts val="0"/>
              </a:spcAft>
              <a:buClr>
                <a:srgbClr val="00AF50"/>
              </a:buClr>
              <a:buSzPts val="2400"/>
              <a:buFont typeface="Calibri"/>
              <a:buNone/>
              <a:defRPr sz="2400"/>
            </a:lvl1pPr>
            <a:lvl2pPr lvl="1" algn="ctr">
              <a:spcBef>
                <a:spcPts val="0"/>
              </a:spcBef>
              <a:spcAft>
                <a:spcPts val="0"/>
              </a:spcAft>
              <a:buSzPts val="2000"/>
              <a:buFont typeface="Calibri"/>
              <a:buNone/>
              <a:defRPr sz="2000"/>
            </a:lvl2pPr>
            <a:lvl3pPr lvl="2" algn="ctr">
              <a:spcBef>
                <a:spcPts val="0"/>
              </a:spcBef>
              <a:spcAft>
                <a:spcPts val="0"/>
              </a:spcAft>
              <a:buSzPts val="1800"/>
              <a:buFont typeface="Calibri"/>
              <a:buNone/>
              <a:defRPr sz="1800"/>
            </a:lvl3pPr>
            <a:lvl4pPr lvl="3" algn="ctr">
              <a:spcBef>
                <a:spcPts val="0"/>
              </a:spcBef>
              <a:spcAft>
                <a:spcPts val="0"/>
              </a:spcAft>
              <a:buSzPts val="1600"/>
              <a:buFont typeface="Calibri"/>
              <a:buNone/>
              <a:defRPr sz="1600"/>
            </a:lvl4pPr>
            <a:lvl5pPr lvl="4" algn="ctr">
              <a:spcBef>
                <a:spcPts val="0"/>
              </a:spcBef>
              <a:spcAft>
                <a:spcPts val="0"/>
              </a:spcAft>
              <a:buSzPts val="1600"/>
              <a:buFont typeface="Calibri"/>
              <a:buNone/>
              <a:defRPr sz="1600"/>
            </a:lvl5pPr>
            <a:lvl6pPr lvl="5" algn="ctr">
              <a:spcBef>
                <a:spcPts val="0"/>
              </a:spcBef>
              <a:spcAft>
                <a:spcPts val="0"/>
              </a:spcAft>
              <a:buSzPts val="1600"/>
              <a:buFont typeface="Calibri"/>
              <a:buNone/>
              <a:defRPr sz="1600"/>
            </a:lvl6pPr>
            <a:lvl7pPr lvl="6" algn="ctr">
              <a:spcBef>
                <a:spcPts val="0"/>
              </a:spcBef>
              <a:spcAft>
                <a:spcPts val="0"/>
              </a:spcAft>
              <a:buSzPts val="1600"/>
              <a:buFont typeface="Calibri"/>
              <a:buNone/>
              <a:defRPr sz="1600"/>
            </a:lvl7pPr>
            <a:lvl8pPr lvl="7" algn="ctr">
              <a:spcBef>
                <a:spcPts val="0"/>
              </a:spcBef>
              <a:spcAft>
                <a:spcPts val="0"/>
              </a:spcAft>
              <a:buSzPts val="1600"/>
              <a:buFont typeface="Calibri"/>
              <a:buNone/>
              <a:defRPr sz="1600"/>
            </a:lvl8pPr>
            <a:lvl9pPr lvl="8" algn="ctr">
              <a:spcBef>
                <a:spcPts val="0"/>
              </a:spcBef>
              <a:spcAft>
                <a:spcPts val="0"/>
              </a:spcAft>
              <a:buSzPts val="1600"/>
              <a:buFont typeface="Calibri"/>
              <a:buNone/>
              <a:defRPr sz="1600"/>
            </a:lvl9pPr>
          </a:lstStyle>
          <a:p/>
        </p:txBody>
      </p:sp>
      <p:sp>
        <p:nvSpPr>
          <p:cNvPr id="14" name="Google Shape;14;p28"/>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8"/>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8"/>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a:lvl1pPr>
            <a:lvl2pPr indent="0" lvl="1" algn="r">
              <a:spcBef>
                <a:spcPts val="0"/>
              </a:spcBef>
              <a:buNone/>
              <a:defRPr/>
            </a:lvl2pPr>
            <a:lvl3pPr indent="0" lvl="2" algn="r">
              <a:spcBef>
                <a:spcPts val="0"/>
              </a:spcBef>
              <a:buNone/>
              <a:defRPr/>
            </a:lvl3pPr>
            <a:lvl4pPr indent="0" lvl="3" algn="r">
              <a:spcBef>
                <a:spcPts val="0"/>
              </a:spcBef>
              <a:buNone/>
              <a:defRPr/>
            </a:lvl4pPr>
            <a:lvl5pPr indent="0" lvl="4" algn="r">
              <a:spcBef>
                <a:spcPts val="0"/>
              </a:spcBef>
              <a:buNone/>
              <a:defRPr/>
            </a:lvl5pPr>
            <a:lvl6pPr indent="0" lvl="5" algn="r">
              <a:spcBef>
                <a:spcPts val="0"/>
              </a:spcBef>
              <a:buNone/>
              <a:defRPr/>
            </a:lvl6pPr>
            <a:lvl7pPr indent="0" lvl="6" algn="r">
              <a:spcBef>
                <a:spcPts val="0"/>
              </a:spcBef>
              <a:buNone/>
              <a:defRPr/>
            </a:lvl7pPr>
            <a:lvl8pPr indent="0" lvl="7" algn="r">
              <a:spcBef>
                <a:spcPts val="0"/>
              </a:spcBef>
              <a:buNone/>
              <a:defRPr/>
            </a:lvl8pPr>
            <a:lvl9pPr indent="0" lvl="8"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obj">
  <p:cSld name="OBJECT">
    <p:spTree>
      <p:nvGrpSpPr>
        <p:cNvPr id="17" name="Shape 17"/>
        <p:cNvGrpSpPr/>
        <p:nvPr/>
      </p:nvGrpSpPr>
      <p:grpSpPr>
        <a:xfrm>
          <a:off x="0" y="0"/>
          <a:ext cx="0" cy="0"/>
          <a:chOff x="0" y="0"/>
          <a:chExt cx="0" cy="0"/>
        </a:xfrm>
      </p:grpSpPr>
      <p:sp>
        <p:nvSpPr>
          <p:cNvPr id="18" name="Google Shape;18;p29"/>
          <p:cNvSpPr txBox="1"/>
          <p:nvPr>
            <p:ph type="title"/>
          </p:nvPr>
        </p:nvSpPr>
        <p:spPr>
          <a:xfrm>
            <a:off x="4116143" y="233626"/>
            <a:ext cx="5969708" cy="4704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4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9"/>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9"/>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9"/>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2" name="Shape 22"/>
        <p:cNvGrpSpPr/>
        <p:nvPr/>
      </p:nvGrpSpPr>
      <p:grpSpPr>
        <a:xfrm>
          <a:off x="0" y="0"/>
          <a:ext cx="0" cy="0"/>
          <a:chOff x="0" y="0"/>
          <a:chExt cx="0" cy="0"/>
        </a:xfrm>
      </p:grpSpPr>
      <p:sp>
        <p:nvSpPr>
          <p:cNvPr id="23" name="Google Shape;23;p30"/>
          <p:cNvSpPr txBox="1"/>
          <p:nvPr>
            <p:ph type="title"/>
          </p:nvPr>
        </p:nvSpPr>
        <p:spPr>
          <a:xfrm>
            <a:off x="4116143" y="233626"/>
            <a:ext cx="5969708" cy="4704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4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0"/>
          <p:cNvSpPr txBox="1"/>
          <p:nvPr>
            <p:ph idx="1" type="body"/>
          </p:nvPr>
        </p:nvSpPr>
        <p:spPr>
          <a:xfrm>
            <a:off x="1041736" y="1101050"/>
            <a:ext cx="6343650" cy="359917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1" i="0" sz="2000">
                <a:solidFill>
                  <a:srgbClr val="00AF50"/>
                </a:solidFill>
                <a:latin typeface="Calibri"/>
                <a:ea typeface="Calibri"/>
                <a:cs typeface="Calibri"/>
                <a:sym typeface="Calibri"/>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30"/>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0"/>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0"/>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8" name="Shape 28"/>
        <p:cNvGrpSpPr/>
        <p:nvPr/>
      </p:nvGrpSpPr>
      <p:grpSpPr>
        <a:xfrm>
          <a:off x="0" y="0"/>
          <a:ext cx="0" cy="0"/>
          <a:chOff x="0" y="0"/>
          <a:chExt cx="0" cy="0"/>
        </a:xfrm>
      </p:grpSpPr>
      <p:sp>
        <p:nvSpPr>
          <p:cNvPr id="29" name="Google Shape;29;p31"/>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1"/>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1"/>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2" name="Shape 32"/>
        <p:cNvGrpSpPr/>
        <p:nvPr/>
      </p:nvGrpSpPr>
      <p:grpSpPr>
        <a:xfrm>
          <a:off x="0" y="0"/>
          <a:ext cx="0" cy="0"/>
          <a:chOff x="0" y="0"/>
          <a:chExt cx="0" cy="0"/>
        </a:xfrm>
      </p:grpSpPr>
      <p:sp>
        <p:nvSpPr>
          <p:cNvPr id="33" name="Google Shape;33;p32"/>
          <p:cNvSpPr txBox="1"/>
          <p:nvPr>
            <p:ph type="ctrTitle"/>
          </p:nvPr>
        </p:nvSpPr>
        <p:spPr>
          <a:xfrm>
            <a:off x="914400" y="2125980"/>
            <a:ext cx="10363200" cy="14401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32"/>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2"/>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2"/>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2"/>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8" name="Shape 38"/>
        <p:cNvGrpSpPr/>
        <p:nvPr/>
      </p:nvGrpSpPr>
      <p:grpSpPr>
        <a:xfrm>
          <a:off x="0" y="0"/>
          <a:ext cx="0" cy="0"/>
          <a:chOff x="0" y="0"/>
          <a:chExt cx="0" cy="0"/>
        </a:xfrm>
      </p:grpSpPr>
      <p:sp>
        <p:nvSpPr>
          <p:cNvPr id="39" name="Google Shape;39;p33"/>
          <p:cNvSpPr txBox="1"/>
          <p:nvPr>
            <p:ph type="title"/>
          </p:nvPr>
        </p:nvSpPr>
        <p:spPr>
          <a:xfrm>
            <a:off x="4116143" y="233626"/>
            <a:ext cx="5969708" cy="4704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4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33"/>
          <p:cNvSpPr txBox="1"/>
          <p:nvPr>
            <p:ph idx="1" type="body"/>
          </p:nvPr>
        </p:nvSpPr>
        <p:spPr>
          <a:xfrm>
            <a:off x="60960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1" name="Google Shape;41;p33"/>
          <p:cNvSpPr txBox="1"/>
          <p:nvPr>
            <p:ph idx="2" type="body"/>
          </p:nvPr>
        </p:nvSpPr>
        <p:spPr>
          <a:xfrm>
            <a:off x="627888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2" name="Google Shape;42;p33"/>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3"/>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33"/>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7"/>
          <p:cNvSpPr txBox="1"/>
          <p:nvPr>
            <p:ph type="title"/>
          </p:nvPr>
        </p:nvSpPr>
        <p:spPr>
          <a:xfrm>
            <a:off x="4116143" y="233626"/>
            <a:ext cx="5969708" cy="47045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7"/>
          <p:cNvSpPr txBox="1"/>
          <p:nvPr>
            <p:ph idx="1" type="body"/>
          </p:nvPr>
        </p:nvSpPr>
        <p:spPr>
          <a:xfrm>
            <a:off x="1041736" y="1101050"/>
            <a:ext cx="6343650" cy="3599179"/>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1" i="0" sz="2000" u="none" cap="none" strike="noStrike">
                <a:solidFill>
                  <a:srgbClr val="00AF50"/>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27"/>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27"/>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27"/>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sz="1800">
                <a:solidFill>
                  <a:srgbClr val="888888"/>
                </a:solidFill>
              </a:defRPr>
            </a:lvl1pPr>
            <a:lvl2pPr indent="0" lvl="1" algn="r">
              <a:spcBef>
                <a:spcPts val="0"/>
              </a:spcBef>
              <a:buNone/>
              <a:defRPr sz="1800">
                <a:solidFill>
                  <a:srgbClr val="888888"/>
                </a:solidFill>
              </a:defRPr>
            </a:lvl2pPr>
            <a:lvl3pPr indent="0" lvl="2" algn="r">
              <a:spcBef>
                <a:spcPts val="0"/>
              </a:spcBef>
              <a:buNone/>
              <a:defRPr sz="1800">
                <a:solidFill>
                  <a:srgbClr val="888888"/>
                </a:solidFill>
              </a:defRPr>
            </a:lvl3pPr>
            <a:lvl4pPr indent="0" lvl="3" algn="r">
              <a:spcBef>
                <a:spcPts val="0"/>
              </a:spcBef>
              <a:buNone/>
              <a:defRPr sz="1800">
                <a:solidFill>
                  <a:srgbClr val="888888"/>
                </a:solidFill>
              </a:defRPr>
            </a:lvl4pPr>
            <a:lvl5pPr indent="0" lvl="4" algn="r">
              <a:spcBef>
                <a:spcPts val="0"/>
              </a:spcBef>
              <a:buNone/>
              <a:defRPr sz="1800">
                <a:solidFill>
                  <a:srgbClr val="888888"/>
                </a:solidFill>
              </a:defRPr>
            </a:lvl5pPr>
            <a:lvl6pPr indent="0" lvl="5" algn="r">
              <a:spcBef>
                <a:spcPts val="0"/>
              </a:spcBef>
              <a:buNone/>
              <a:defRPr sz="1800">
                <a:solidFill>
                  <a:srgbClr val="888888"/>
                </a:solidFill>
              </a:defRPr>
            </a:lvl6pPr>
            <a:lvl7pPr indent="0" lvl="6" algn="r">
              <a:spcBef>
                <a:spcPts val="0"/>
              </a:spcBef>
              <a:buNone/>
              <a:defRPr sz="1800">
                <a:solidFill>
                  <a:srgbClr val="888888"/>
                </a:solidFill>
              </a:defRPr>
            </a:lvl7pPr>
            <a:lvl8pPr indent="0" lvl="7" algn="r">
              <a:spcBef>
                <a:spcPts val="0"/>
              </a:spcBef>
              <a:buNone/>
              <a:defRPr sz="1800">
                <a:solidFill>
                  <a:srgbClr val="888888"/>
                </a:solidFill>
              </a:defRPr>
            </a:lvl8pPr>
            <a:lvl9pPr indent="0" lvl="8" algn="r">
              <a:spcBef>
                <a:spcPts val="0"/>
              </a:spcBef>
              <a:buNone/>
              <a:defRPr sz="1800">
                <a:solidFill>
                  <a:srgbClr val="888888"/>
                </a:solidFill>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jp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jp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jp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3.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png"/><Relationship Id="rId4" Type="http://schemas.openxmlformats.org/officeDocument/2006/relationships/image" Target="../media/image26.png"/><Relationship Id="rId9" Type="http://schemas.openxmlformats.org/officeDocument/2006/relationships/image" Target="../media/image8.png"/><Relationship Id="rId5" Type="http://schemas.openxmlformats.org/officeDocument/2006/relationships/image" Target="../media/image25.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7.jp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6.png"/><Relationship Id="rId7"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8.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0.jp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3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9.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s>
</file>

<file path=ppt/slides/_rels/slide26.xml.rels><?xml version="1.0" encoding="UTF-8" standalone="yes"?><Relationships xmlns="http://schemas.openxmlformats.org/package/2006/relationships"><Relationship Id="rId11" Type="http://schemas.openxmlformats.org/officeDocument/2006/relationships/image" Target="../media/image38.png"/><Relationship Id="rId10" Type="http://schemas.openxmlformats.org/officeDocument/2006/relationships/image" Target="../media/image40.png"/><Relationship Id="rId13" Type="http://schemas.openxmlformats.org/officeDocument/2006/relationships/image" Target="../media/image41.png"/><Relationship Id="rId12" Type="http://schemas.openxmlformats.org/officeDocument/2006/relationships/image" Target="../media/image42.png"/><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2.jpg"/><Relationship Id="rId4" Type="http://schemas.openxmlformats.org/officeDocument/2006/relationships/image" Target="../media/image35.png"/><Relationship Id="rId9" Type="http://schemas.openxmlformats.org/officeDocument/2006/relationships/image" Target="../media/image39.png"/><Relationship Id="rId15" Type="http://schemas.openxmlformats.org/officeDocument/2006/relationships/hyperlink" Target="https://creativecommons.org/licenses/by-nc-sa/4.0/" TargetMode="External"/><Relationship Id="rId14" Type="http://schemas.openxmlformats.org/officeDocument/2006/relationships/image" Target="../media/image43.png"/><Relationship Id="rId16" Type="http://schemas.openxmlformats.org/officeDocument/2006/relationships/image" Target="../media/image44.png"/><Relationship Id="rId5" Type="http://schemas.openxmlformats.org/officeDocument/2006/relationships/image" Target="../media/image34.png"/><Relationship Id="rId6" Type="http://schemas.openxmlformats.org/officeDocument/2006/relationships/image" Target="../media/image37.png"/><Relationship Id="rId7" Type="http://schemas.openxmlformats.org/officeDocument/2006/relationships/image" Target="../media/image33.png"/><Relationship Id="rId8"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8.png"/><Relationship Id="rId5" Type="http://schemas.openxmlformats.org/officeDocument/2006/relationships/image" Target="../media/image19.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21.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9.jpg"/><Relationship Id="rId5" Type="http://schemas.openxmlformats.org/officeDocument/2006/relationships/image" Target="../media/image21.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1"/>
          <p:cNvSpPr txBox="1"/>
          <p:nvPr>
            <p:ph type="ctrTitle"/>
          </p:nvPr>
        </p:nvSpPr>
        <p:spPr>
          <a:xfrm>
            <a:off x="1524000" y="1122363"/>
            <a:ext cx="9144000" cy="2387600"/>
          </a:xfrm>
          <a:prstGeom prst="rect">
            <a:avLst/>
          </a:prstGeom>
          <a:noFill/>
          <a:ln>
            <a:noFill/>
          </a:ln>
        </p:spPr>
        <p:txBody>
          <a:bodyPr anchorCtr="0" anchor="b" bIns="0" lIns="0" spcFirstLastPara="1" rIns="0" wrap="square" tIns="0">
            <a:spAutoFit/>
          </a:bodyPr>
          <a:lstStyle/>
          <a:p>
            <a:pPr indent="0" lvl="0" marL="0" rtl="0" algn="l">
              <a:spcBef>
                <a:spcPts val="0"/>
              </a:spcBef>
              <a:spcAft>
                <a:spcPts val="0"/>
              </a:spcAft>
              <a:buNone/>
            </a:pPr>
            <a:r>
              <a:t/>
            </a:r>
            <a:endParaRPr/>
          </a:p>
        </p:txBody>
      </p:sp>
      <p:sp>
        <p:nvSpPr>
          <p:cNvPr id="50" name="Google Shape;50;p1"/>
          <p:cNvSpPr txBox="1"/>
          <p:nvPr>
            <p:ph idx="1" type="subTitle"/>
          </p:nvPr>
        </p:nvSpPr>
        <p:spPr>
          <a:xfrm>
            <a:off x="1524000" y="3602038"/>
            <a:ext cx="9144000" cy="1655762"/>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rgbClr val="00AF50"/>
              </a:buClr>
              <a:buSzPts val="2400"/>
              <a:buFont typeface="Calibri"/>
              <a:buNone/>
            </a:pPr>
            <a:r>
              <a:t/>
            </a:r>
            <a:endParaRPr/>
          </a:p>
        </p:txBody>
      </p:sp>
      <p:pic>
        <p:nvPicPr>
          <p:cNvPr id="51" name="Google Shape;51;p1"/>
          <p:cNvPicPr preferRelativeResize="0"/>
          <p:nvPr/>
        </p:nvPicPr>
        <p:blipFill rotWithShape="1">
          <a:blip r:embed="rId3">
            <a:alphaModFix/>
          </a:blip>
          <a:srcRect b="0" l="0" r="11809" t="0"/>
          <a:stretch/>
        </p:blipFill>
        <p:spPr>
          <a:xfrm>
            <a:off x="0" y="0"/>
            <a:ext cx="12208933" cy="6921910"/>
          </a:xfrm>
          <a:prstGeom prst="rect">
            <a:avLst/>
          </a:prstGeom>
          <a:noFill/>
          <a:ln>
            <a:noFill/>
          </a:ln>
        </p:spPr>
      </p:pic>
      <p:pic>
        <p:nvPicPr>
          <p:cNvPr id="52" name="Google Shape;52;p1"/>
          <p:cNvPicPr preferRelativeResize="0"/>
          <p:nvPr/>
        </p:nvPicPr>
        <p:blipFill rotWithShape="1">
          <a:blip r:embed="rId4">
            <a:alphaModFix/>
          </a:blip>
          <a:srcRect b="0" l="0" r="0" t="0"/>
          <a:stretch/>
        </p:blipFill>
        <p:spPr>
          <a:xfrm>
            <a:off x="268590" y="117180"/>
            <a:ext cx="7373127" cy="2538989"/>
          </a:xfrm>
          <a:prstGeom prst="rect">
            <a:avLst/>
          </a:prstGeom>
          <a:noFill/>
          <a:ln>
            <a:noFill/>
          </a:ln>
        </p:spPr>
      </p:pic>
      <p:sp>
        <p:nvSpPr>
          <p:cNvPr id="53" name="Google Shape;53;p1"/>
          <p:cNvSpPr/>
          <p:nvPr/>
        </p:nvSpPr>
        <p:spPr>
          <a:xfrm>
            <a:off x="268590" y="3924031"/>
            <a:ext cx="8327377" cy="1938992"/>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rPr b="1" lang="it-IT" sz="2400"/>
              <a:t>Programma di formazione: moduli</a:t>
            </a:r>
            <a:endParaRPr/>
          </a:p>
          <a:p>
            <a:pPr indent="-342900" lvl="0" marL="342900" rtl="0" algn="ctr">
              <a:spcBef>
                <a:spcPts val="0"/>
              </a:spcBef>
              <a:spcAft>
                <a:spcPts val="0"/>
              </a:spcAft>
              <a:buSzPts val="2400"/>
              <a:buFont typeface="Arial"/>
              <a:buChar char="•"/>
            </a:pPr>
            <a:r>
              <a:rPr b="1" lang="it-IT" sz="2400"/>
              <a:t> Eco-design e nuovi processi di produzione</a:t>
            </a:r>
            <a:endParaRPr/>
          </a:p>
          <a:p>
            <a:pPr indent="-342900" lvl="0" marL="342900" rtl="0" algn="ctr">
              <a:spcBef>
                <a:spcPts val="0"/>
              </a:spcBef>
              <a:spcAft>
                <a:spcPts val="0"/>
              </a:spcAft>
              <a:buSzPts val="2400"/>
              <a:buFont typeface="Arial"/>
              <a:buChar char="•"/>
            </a:pPr>
            <a:r>
              <a:rPr lang="it-IT" sz="2400"/>
              <a:t>Nuovi materiali e materiali bio</a:t>
            </a:r>
            <a:endParaRPr sz="2400"/>
          </a:p>
          <a:p>
            <a:pPr indent="-342900" lvl="0" marL="342900" rtl="0" algn="ctr">
              <a:spcBef>
                <a:spcPts val="0"/>
              </a:spcBef>
              <a:spcAft>
                <a:spcPts val="0"/>
              </a:spcAft>
              <a:buSzPts val="2400"/>
              <a:buFont typeface="Arial"/>
              <a:buChar char="•"/>
            </a:pPr>
            <a:r>
              <a:rPr lang="it-IT" sz="2400"/>
              <a:t>Coinvolgimento dei cittadini e dei consumatori</a:t>
            </a:r>
            <a:endParaRPr/>
          </a:p>
          <a:p>
            <a:pPr indent="-342900" lvl="0" marL="342900" rtl="0" algn="ctr">
              <a:spcBef>
                <a:spcPts val="0"/>
              </a:spcBef>
              <a:spcAft>
                <a:spcPts val="0"/>
              </a:spcAft>
              <a:buSzPts val="2400"/>
              <a:buFont typeface="Arial"/>
              <a:buChar char="•"/>
            </a:pPr>
            <a:r>
              <a:rPr lang="it-IT" sz="2400"/>
              <a:t>Gestione e valorizzazione dei residui</a:t>
            </a:r>
            <a:endParaRPr sz="2400"/>
          </a:p>
        </p:txBody>
      </p:sp>
      <p:pic>
        <p:nvPicPr>
          <p:cNvPr id="54" name="Google Shape;54;p1"/>
          <p:cNvPicPr preferRelativeResize="0"/>
          <p:nvPr/>
        </p:nvPicPr>
        <p:blipFill rotWithShape="1">
          <a:blip r:embed="rId5">
            <a:alphaModFix/>
          </a:blip>
          <a:srcRect b="0" l="0" r="0" t="0"/>
          <a:stretch/>
        </p:blipFill>
        <p:spPr>
          <a:xfrm>
            <a:off x="3048000" y="6325091"/>
            <a:ext cx="7552267" cy="428571"/>
          </a:xfrm>
          <a:prstGeom prst="rect">
            <a:avLst/>
          </a:prstGeom>
          <a:noFill/>
          <a:ln>
            <a:noFill/>
          </a:ln>
        </p:spPr>
      </p:pic>
      <p:pic>
        <p:nvPicPr>
          <p:cNvPr id="55" name="Google Shape;55;p1"/>
          <p:cNvPicPr preferRelativeResize="0"/>
          <p:nvPr/>
        </p:nvPicPr>
        <p:blipFill rotWithShape="1">
          <a:blip r:embed="rId6">
            <a:alphaModFix/>
          </a:blip>
          <a:srcRect b="0" l="0" r="24555" t="0"/>
          <a:stretch/>
        </p:blipFill>
        <p:spPr>
          <a:xfrm>
            <a:off x="268590" y="6104195"/>
            <a:ext cx="2510820" cy="6832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1" name="Shape 161"/>
        <p:cNvGrpSpPr/>
        <p:nvPr/>
      </p:nvGrpSpPr>
      <p:grpSpPr>
        <a:xfrm>
          <a:off x="0" y="0"/>
          <a:ext cx="0" cy="0"/>
          <a:chOff x="0" y="0"/>
          <a:chExt cx="0" cy="0"/>
        </a:xfrm>
      </p:grpSpPr>
      <p:sp>
        <p:nvSpPr>
          <p:cNvPr id="162" name="Google Shape;162;p10"/>
          <p:cNvSpPr txBox="1"/>
          <p:nvPr>
            <p:ph type="title"/>
          </p:nvPr>
        </p:nvSpPr>
        <p:spPr>
          <a:xfrm>
            <a:off x="4116143" y="233626"/>
            <a:ext cx="5969708" cy="382156"/>
          </a:xfrm>
          <a:prstGeom prst="rect">
            <a:avLst/>
          </a:prstGeom>
          <a:noFill/>
          <a:ln>
            <a:noFill/>
          </a:ln>
        </p:spPr>
        <p:txBody>
          <a:bodyPr anchorCtr="0" anchor="t" bIns="0" lIns="0" spcFirstLastPara="1" rIns="0" wrap="square" tIns="12700">
            <a:spAutoFit/>
          </a:bodyPr>
          <a:lstStyle/>
          <a:p>
            <a:pPr indent="0" lvl="0" marL="3161665" rtl="0" algn="l">
              <a:lnSpc>
                <a:spcPct val="100000"/>
              </a:lnSpc>
              <a:spcBef>
                <a:spcPts val="0"/>
              </a:spcBef>
              <a:spcAft>
                <a:spcPts val="0"/>
              </a:spcAft>
              <a:buNone/>
            </a:pPr>
            <a:r>
              <a:rPr lang="it-IT"/>
              <a:t>Direttiva 2004/12/CE</a:t>
            </a:r>
            <a:endParaRPr/>
          </a:p>
        </p:txBody>
      </p:sp>
      <p:sp>
        <p:nvSpPr>
          <p:cNvPr id="163" name="Google Shape;163;p10"/>
          <p:cNvSpPr txBox="1"/>
          <p:nvPr/>
        </p:nvSpPr>
        <p:spPr>
          <a:xfrm>
            <a:off x="916390" y="1218729"/>
            <a:ext cx="6661150" cy="264239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1" lang="it-IT" sz="2000">
                <a:latin typeface="Calibri"/>
                <a:ea typeface="Calibri"/>
                <a:cs typeface="Calibri"/>
                <a:sym typeface="Calibri"/>
              </a:rPr>
              <a:t>Direttiva 2004/12/CE sugli imballaggi e i rifiuti di imballaggio</a:t>
            </a:r>
            <a:br>
              <a:rPr b="1" lang="it-IT" sz="2000">
                <a:latin typeface="Calibri"/>
                <a:ea typeface="Calibri"/>
                <a:cs typeface="Calibri"/>
                <a:sym typeface="Calibri"/>
              </a:rPr>
            </a:br>
            <a:endParaRPr sz="1850">
              <a:latin typeface="Calibri"/>
              <a:ea typeface="Calibri"/>
              <a:cs typeface="Calibri"/>
              <a:sym typeface="Calibri"/>
            </a:endParaRPr>
          </a:p>
          <a:p>
            <a:pPr indent="0" lvl="0" marL="593090" marR="5080" rtl="0" algn="l">
              <a:lnSpc>
                <a:spcPct val="150000"/>
              </a:lnSpc>
              <a:spcBef>
                <a:spcPts val="0"/>
              </a:spcBef>
              <a:spcAft>
                <a:spcPts val="0"/>
              </a:spcAft>
              <a:buNone/>
            </a:pPr>
            <a:r>
              <a:rPr lang="it-IT" sz="2000">
                <a:latin typeface="Calibri"/>
                <a:ea typeface="Calibri"/>
                <a:cs typeface="Calibri"/>
                <a:sym typeface="Calibri"/>
              </a:rPr>
              <a:t>La direttiva 2004/12/CE ha aggiornato gli obiettivi di recupero e riciclaggio (nuova scadenza: fine 2008):</a:t>
            </a:r>
            <a:br>
              <a:rPr lang="it-IT" sz="2000">
                <a:latin typeface="Calibri"/>
                <a:ea typeface="Calibri"/>
                <a:cs typeface="Calibri"/>
                <a:sym typeface="Calibri"/>
              </a:rPr>
            </a:br>
            <a:endParaRPr sz="2150">
              <a:latin typeface="Calibri"/>
              <a:ea typeface="Calibri"/>
              <a:cs typeface="Calibri"/>
              <a:sym typeface="Calibri"/>
            </a:endParaRPr>
          </a:p>
          <a:p>
            <a:pPr indent="-342900" lvl="0" marL="1464310" rtl="0" algn="l">
              <a:lnSpc>
                <a:spcPct val="100000"/>
              </a:lnSpc>
              <a:spcBef>
                <a:spcPts val="0"/>
              </a:spcBef>
              <a:spcAft>
                <a:spcPts val="0"/>
              </a:spcAft>
              <a:buSzPts val="2000"/>
              <a:buFont typeface="Noto Sans Symbols"/>
              <a:buChar char="▪"/>
            </a:pPr>
            <a:r>
              <a:rPr lang="it-IT" sz="2000">
                <a:latin typeface="Calibri"/>
                <a:ea typeface="Calibri"/>
                <a:cs typeface="Calibri"/>
                <a:sym typeface="Calibri"/>
              </a:rPr>
              <a:t>Recupero dei rifiuti di imballaggio: 60%</a:t>
            </a:r>
            <a:br>
              <a:rPr lang="it-IT" sz="2000">
                <a:latin typeface="Calibri"/>
                <a:ea typeface="Calibri"/>
                <a:cs typeface="Calibri"/>
                <a:sym typeface="Calibri"/>
              </a:rPr>
            </a:br>
            <a:r>
              <a:rPr lang="it-IT" sz="2000">
                <a:latin typeface="Calibri"/>
                <a:ea typeface="Calibri"/>
                <a:cs typeface="Calibri"/>
                <a:sym typeface="Calibri"/>
              </a:rPr>
              <a:t>Riciclaggio: 55-80wt%, in particolare:</a:t>
            </a:r>
            <a:endParaRPr sz="2000">
              <a:latin typeface="Calibri"/>
              <a:ea typeface="Calibri"/>
              <a:cs typeface="Calibri"/>
              <a:sym typeface="Calibri"/>
            </a:endParaRPr>
          </a:p>
        </p:txBody>
      </p:sp>
      <p:pic>
        <p:nvPicPr>
          <p:cNvPr id="164" name="Google Shape;164;p10"/>
          <p:cNvPicPr preferRelativeResize="0"/>
          <p:nvPr/>
        </p:nvPicPr>
        <p:blipFill rotWithShape="1">
          <a:blip r:embed="rId3">
            <a:alphaModFix/>
          </a:blip>
          <a:srcRect b="0" l="0" r="0" t="0"/>
          <a:stretch/>
        </p:blipFill>
        <p:spPr>
          <a:xfrm>
            <a:off x="8136635" y="2092452"/>
            <a:ext cx="3183915" cy="3441191"/>
          </a:xfrm>
          <a:prstGeom prst="rect">
            <a:avLst/>
          </a:prstGeom>
          <a:noFill/>
          <a:ln>
            <a:noFill/>
          </a:ln>
        </p:spPr>
      </p:pic>
      <p:pic>
        <p:nvPicPr>
          <p:cNvPr id="165" name="Google Shape;165;p10"/>
          <p:cNvPicPr preferRelativeResize="0"/>
          <p:nvPr/>
        </p:nvPicPr>
        <p:blipFill rotWithShape="1">
          <a:blip r:embed="rId4">
            <a:alphaModFix/>
          </a:blip>
          <a:srcRect b="0" l="0" r="0" t="0"/>
          <a:stretch/>
        </p:blipFill>
        <p:spPr>
          <a:xfrm>
            <a:off x="10437876" y="6222491"/>
            <a:ext cx="1621535" cy="440435"/>
          </a:xfrm>
          <a:prstGeom prst="rect">
            <a:avLst/>
          </a:prstGeom>
          <a:noFill/>
          <a:ln>
            <a:noFill/>
          </a:ln>
        </p:spPr>
      </p:pic>
      <p:pic>
        <p:nvPicPr>
          <p:cNvPr id="166" name="Google Shape;166;p10"/>
          <p:cNvPicPr preferRelativeResize="0"/>
          <p:nvPr/>
        </p:nvPicPr>
        <p:blipFill rotWithShape="1">
          <a:blip r:embed="rId5">
            <a:alphaModFix/>
          </a:blip>
          <a:srcRect b="0" l="0" r="0" t="0"/>
          <a:stretch/>
        </p:blipFill>
        <p:spPr>
          <a:xfrm>
            <a:off x="173736" y="149352"/>
            <a:ext cx="2278379" cy="719327"/>
          </a:xfrm>
          <a:prstGeom prst="rect">
            <a:avLst/>
          </a:prstGeom>
          <a:noFill/>
          <a:ln>
            <a:noFill/>
          </a:ln>
        </p:spPr>
      </p:pic>
      <p:pic>
        <p:nvPicPr>
          <p:cNvPr id="167" name="Google Shape;167;p10"/>
          <p:cNvPicPr preferRelativeResize="0"/>
          <p:nvPr/>
        </p:nvPicPr>
        <p:blipFill rotWithShape="1">
          <a:blip r:embed="rId6">
            <a:alphaModFix/>
          </a:blip>
          <a:srcRect b="0" l="0" r="0" t="0"/>
          <a:stretch/>
        </p:blipFill>
        <p:spPr>
          <a:xfrm>
            <a:off x="10210800" y="149352"/>
            <a:ext cx="1848611" cy="571499"/>
          </a:xfrm>
          <a:prstGeom prst="rect">
            <a:avLst/>
          </a:prstGeom>
          <a:noFill/>
          <a:ln>
            <a:noFill/>
          </a:ln>
        </p:spPr>
      </p:pic>
      <p:pic>
        <p:nvPicPr>
          <p:cNvPr id="168" name="Google Shape;168;p10"/>
          <p:cNvPicPr preferRelativeResize="0"/>
          <p:nvPr/>
        </p:nvPicPr>
        <p:blipFill rotWithShape="1">
          <a:blip r:embed="rId7">
            <a:alphaModFix/>
          </a:blip>
          <a:srcRect b="0" l="0" r="0" t="0"/>
          <a:stretch/>
        </p:blipFill>
        <p:spPr>
          <a:xfrm>
            <a:off x="10447019" y="790955"/>
            <a:ext cx="1376170" cy="774191"/>
          </a:xfrm>
          <a:prstGeom prst="rect">
            <a:avLst/>
          </a:prstGeom>
          <a:noFill/>
          <a:ln>
            <a:noFill/>
          </a:ln>
        </p:spPr>
      </p:pic>
      <p:sp>
        <p:nvSpPr>
          <p:cNvPr id="169" name="Google Shape;169;p10"/>
          <p:cNvSpPr txBox="1"/>
          <p:nvPr/>
        </p:nvSpPr>
        <p:spPr>
          <a:xfrm>
            <a:off x="1761088" y="3861119"/>
            <a:ext cx="6096000" cy="1323439"/>
          </a:xfrm>
          <a:prstGeom prst="rect">
            <a:avLst/>
          </a:prstGeom>
          <a:noFill/>
          <a:ln>
            <a:noFill/>
          </a:ln>
        </p:spPr>
        <p:txBody>
          <a:bodyPr anchorCtr="0" anchor="t" bIns="45700" lIns="91425" spcFirstLastPara="1" rIns="91425" wrap="square" tIns="45700">
            <a:spAutoFit/>
          </a:bodyPr>
          <a:lstStyle/>
          <a:p>
            <a:pPr indent="-342900" lvl="0" marL="1464310" rtl="0" algn="l">
              <a:lnSpc>
                <a:spcPct val="100000"/>
              </a:lnSpc>
              <a:spcBef>
                <a:spcPts val="0"/>
              </a:spcBef>
              <a:spcAft>
                <a:spcPts val="0"/>
              </a:spcAft>
              <a:buSzPts val="2000"/>
              <a:buFont typeface="Arial"/>
              <a:buChar char="•"/>
            </a:pPr>
            <a:r>
              <a:rPr lang="it-IT" sz="2000">
                <a:latin typeface="Calibri"/>
                <a:ea typeface="Calibri"/>
                <a:cs typeface="Calibri"/>
                <a:sym typeface="Calibri"/>
              </a:rPr>
              <a:t>Vetro e cellulosa: 60%</a:t>
            </a:r>
            <a:br>
              <a:rPr lang="it-IT" sz="2000">
                <a:latin typeface="Calibri"/>
                <a:ea typeface="Calibri"/>
                <a:cs typeface="Calibri"/>
                <a:sym typeface="Calibri"/>
              </a:rPr>
            </a:br>
            <a:r>
              <a:rPr lang="it-IT" sz="2000">
                <a:latin typeface="Calibri"/>
                <a:ea typeface="Calibri"/>
                <a:cs typeface="Calibri"/>
                <a:sym typeface="Calibri"/>
              </a:rPr>
              <a:t>Metalli (Al e Fe): 50%</a:t>
            </a:r>
            <a:br>
              <a:rPr lang="it-IT" sz="2000">
                <a:latin typeface="Calibri"/>
                <a:ea typeface="Calibri"/>
                <a:cs typeface="Calibri"/>
                <a:sym typeface="Calibri"/>
              </a:rPr>
            </a:br>
            <a:r>
              <a:rPr lang="it-IT" sz="2000">
                <a:solidFill>
                  <a:srgbClr val="00AF50"/>
                </a:solidFill>
                <a:latin typeface="Calibri"/>
                <a:ea typeface="Calibri"/>
                <a:cs typeface="Calibri"/>
                <a:sym typeface="Calibri"/>
              </a:rPr>
              <a:t>Plastica: 22,5%</a:t>
            </a:r>
            <a:endParaRPr/>
          </a:p>
          <a:p>
            <a:pPr indent="-342900" lvl="0" marL="1464310" rtl="0" algn="l">
              <a:lnSpc>
                <a:spcPct val="100000"/>
              </a:lnSpc>
              <a:spcBef>
                <a:spcPts val="0"/>
              </a:spcBef>
              <a:spcAft>
                <a:spcPts val="0"/>
              </a:spcAft>
              <a:buSzPts val="2000"/>
              <a:buFont typeface="Arial"/>
              <a:buChar char="•"/>
            </a:pPr>
            <a:r>
              <a:rPr lang="it-IT" sz="2000">
                <a:latin typeface="Calibri"/>
                <a:ea typeface="Calibri"/>
                <a:cs typeface="Calibri"/>
                <a:sym typeface="Calibri"/>
              </a:rPr>
              <a:t>Legno: 15%</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3" name="Shape 173"/>
        <p:cNvGrpSpPr/>
        <p:nvPr/>
      </p:nvGrpSpPr>
      <p:grpSpPr>
        <a:xfrm>
          <a:off x="0" y="0"/>
          <a:ext cx="0" cy="0"/>
          <a:chOff x="0" y="0"/>
          <a:chExt cx="0" cy="0"/>
        </a:xfrm>
      </p:grpSpPr>
      <p:sp>
        <p:nvSpPr>
          <p:cNvPr id="174" name="Google Shape;174;p11"/>
          <p:cNvSpPr txBox="1"/>
          <p:nvPr>
            <p:ph type="title"/>
          </p:nvPr>
        </p:nvSpPr>
        <p:spPr>
          <a:xfrm>
            <a:off x="4116143" y="233626"/>
            <a:ext cx="5969708" cy="382156"/>
          </a:xfrm>
          <a:prstGeom prst="rect">
            <a:avLst/>
          </a:prstGeom>
          <a:noFill/>
          <a:ln>
            <a:noFill/>
          </a:ln>
        </p:spPr>
        <p:txBody>
          <a:bodyPr anchorCtr="0" anchor="t" bIns="0" lIns="0" spcFirstLastPara="1" rIns="0" wrap="square" tIns="12700">
            <a:spAutoFit/>
          </a:bodyPr>
          <a:lstStyle/>
          <a:p>
            <a:pPr indent="0" lvl="0" marL="4031615" rtl="0" algn="l">
              <a:lnSpc>
                <a:spcPct val="100000"/>
              </a:lnSpc>
              <a:spcBef>
                <a:spcPts val="0"/>
              </a:spcBef>
              <a:spcAft>
                <a:spcPts val="0"/>
              </a:spcAft>
              <a:buNone/>
            </a:pPr>
            <a:r>
              <a:rPr lang="it-IT"/>
              <a:t>Norme CEN</a:t>
            </a:r>
            <a:endParaRPr/>
          </a:p>
        </p:txBody>
      </p:sp>
      <p:pic>
        <p:nvPicPr>
          <p:cNvPr id="175" name="Google Shape;175;p11"/>
          <p:cNvPicPr preferRelativeResize="0"/>
          <p:nvPr/>
        </p:nvPicPr>
        <p:blipFill rotWithShape="1">
          <a:blip r:embed="rId3">
            <a:alphaModFix/>
          </a:blip>
          <a:srcRect b="0" l="0" r="0" t="0"/>
          <a:stretch/>
        </p:blipFill>
        <p:spPr>
          <a:xfrm>
            <a:off x="251272" y="1565146"/>
            <a:ext cx="2291206" cy="2478023"/>
          </a:xfrm>
          <a:prstGeom prst="rect">
            <a:avLst/>
          </a:prstGeom>
          <a:noFill/>
          <a:ln>
            <a:noFill/>
          </a:ln>
        </p:spPr>
      </p:pic>
      <p:pic>
        <p:nvPicPr>
          <p:cNvPr id="176" name="Google Shape;176;p11"/>
          <p:cNvPicPr preferRelativeResize="0"/>
          <p:nvPr/>
        </p:nvPicPr>
        <p:blipFill rotWithShape="1">
          <a:blip r:embed="rId4">
            <a:alphaModFix/>
          </a:blip>
          <a:srcRect b="0" l="0" r="0" t="0"/>
          <a:stretch/>
        </p:blipFill>
        <p:spPr>
          <a:xfrm>
            <a:off x="10437876" y="6222491"/>
            <a:ext cx="1621535" cy="440435"/>
          </a:xfrm>
          <a:prstGeom prst="rect">
            <a:avLst/>
          </a:prstGeom>
          <a:noFill/>
          <a:ln>
            <a:noFill/>
          </a:ln>
        </p:spPr>
      </p:pic>
      <p:pic>
        <p:nvPicPr>
          <p:cNvPr id="177" name="Google Shape;177;p11"/>
          <p:cNvPicPr preferRelativeResize="0"/>
          <p:nvPr/>
        </p:nvPicPr>
        <p:blipFill rotWithShape="1">
          <a:blip r:embed="rId5">
            <a:alphaModFix/>
          </a:blip>
          <a:srcRect b="0" l="0" r="0" t="0"/>
          <a:stretch/>
        </p:blipFill>
        <p:spPr>
          <a:xfrm>
            <a:off x="173736" y="149352"/>
            <a:ext cx="2278379" cy="719327"/>
          </a:xfrm>
          <a:prstGeom prst="rect">
            <a:avLst/>
          </a:prstGeom>
          <a:noFill/>
          <a:ln>
            <a:noFill/>
          </a:ln>
        </p:spPr>
      </p:pic>
      <p:pic>
        <p:nvPicPr>
          <p:cNvPr id="178" name="Google Shape;178;p11"/>
          <p:cNvPicPr preferRelativeResize="0"/>
          <p:nvPr/>
        </p:nvPicPr>
        <p:blipFill rotWithShape="1">
          <a:blip r:embed="rId6">
            <a:alphaModFix/>
          </a:blip>
          <a:srcRect b="0" l="0" r="0" t="0"/>
          <a:stretch/>
        </p:blipFill>
        <p:spPr>
          <a:xfrm>
            <a:off x="10210800" y="149352"/>
            <a:ext cx="1848611" cy="571499"/>
          </a:xfrm>
          <a:prstGeom prst="rect">
            <a:avLst/>
          </a:prstGeom>
          <a:noFill/>
          <a:ln>
            <a:noFill/>
          </a:ln>
        </p:spPr>
      </p:pic>
      <p:pic>
        <p:nvPicPr>
          <p:cNvPr id="179" name="Google Shape;179;p11"/>
          <p:cNvPicPr preferRelativeResize="0"/>
          <p:nvPr/>
        </p:nvPicPr>
        <p:blipFill rotWithShape="1">
          <a:blip r:embed="rId7">
            <a:alphaModFix/>
          </a:blip>
          <a:srcRect b="0" l="0" r="0" t="0"/>
          <a:stretch/>
        </p:blipFill>
        <p:spPr>
          <a:xfrm>
            <a:off x="10447019" y="790955"/>
            <a:ext cx="1376170" cy="774191"/>
          </a:xfrm>
          <a:prstGeom prst="rect">
            <a:avLst/>
          </a:prstGeom>
          <a:noFill/>
          <a:ln>
            <a:noFill/>
          </a:ln>
        </p:spPr>
      </p:pic>
      <p:sp>
        <p:nvSpPr>
          <p:cNvPr id="180" name="Google Shape;180;p11"/>
          <p:cNvSpPr txBox="1"/>
          <p:nvPr/>
        </p:nvSpPr>
        <p:spPr>
          <a:xfrm>
            <a:off x="2819400" y="790955"/>
            <a:ext cx="7994903" cy="5719514"/>
          </a:xfrm>
          <a:prstGeom prst="rect">
            <a:avLst/>
          </a:prstGeom>
          <a:noFill/>
          <a:ln>
            <a:noFill/>
          </a:ln>
        </p:spPr>
        <p:txBody>
          <a:bodyPr anchorCtr="0" anchor="t" bIns="0" lIns="0" spcFirstLastPara="1" rIns="0" wrap="square" tIns="12700">
            <a:spAutoFit/>
          </a:bodyPr>
          <a:lstStyle/>
          <a:p>
            <a:pPr indent="0" lvl="0" marL="12700" marR="240665" rtl="0" algn="l">
              <a:lnSpc>
                <a:spcPct val="100000"/>
              </a:lnSpc>
              <a:spcBef>
                <a:spcPts val="0"/>
              </a:spcBef>
              <a:spcAft>
                <a:spcPts val="0"/>
              </a:spcAft>
              <a:buNone/>
            </a:pPr>
            <a:r>
              <a:rPr lang="it-IT" sz="1800">
                <a:latin typeface="Calibri"/>
                <a:ea typeface="Calibri"/>
                <a:cs typeface="Calibri"/>
                <a:sym typeface="Calibri"/>
              </a:rPr>
              <a:t>Le seguenti norme CEN (Comitato europeo di normalizzazione) sono le seguenti norme: </a:t>
            </a:r>
            <a:r>
              <a:rPr lang="it-IT" sz="1800">
                <a:solidFill>
                  <a:srgbClr val="00AF50"/>
                </a:solidFill>
                <a:latin typeface="Calibri"/>
                <a:ea typeface="Calibri"/>
                <a:cs typeface="Calibri"/>
                <a:sym typeface="Calibri"/>
              </a:rPr>
              <a:t>riferimento per dimostrare la conformità ai requisiti essenziali stabiliti dalla direttiva 94/62/CE e dalla direttiva </a:t>
            </a:r>
            <a:r>
              <a:rPr lang="it-IT" sz="1800">
                <a:latin typeface="Calibri"/>
                <a:ea typeface="Calibri"/>
                <a:cs typeface="Calibri"/>
                <a:sym typeface="Calibri"/>
              </a:rPr>
              <a:t>2004/12/EC:</a:t>
            </a:r>
            <a:endParaRPr sz="1800">
              <a:latin typeface="Calibri"/>
              <a:ea typeface="Calibri"/>
              <a:cs typeface="Calibri"/>
              <a:sym typeface="Calibri"/>
            </a:endParaRPr>
          </a:p>
          <a:p>
            <a:pPr indent="0" lvl="0" marL="29844" rtl="0" algn="l">
              <a:lnSpc>
                <a:spcPct val="100000"/>
              </a:lnSpc>
              <a:spcBef>
                <a:spcPts val="1300"/>
              </a:spcBef>
              <a:spcAft>
                <a:spcPts val="0"/>
              </a:spcAft>
              <a:buNone/>
            </a:pPr>
            <a:r>
              <a:rPr b="1" lang="it-IT" sz="1800">
                <a:latin typeface="Calibri"/>
                <a:ea typeface="Calibri"/>
                <a:cs typeface="Calibri"/>
                <a:sym typeface="Calibri"/>
              </a:rPr>
              <a:t>EN 13427:2004</a:t>
            </a:r>
            <a:endParaRPr sz="1800">
              <a:latin typeface="Calibri"/>
              <a:ea typeface="Calibri"/>
              <a:cs typeface="Calibri"/>
              <a:sym typeface="Calibri"/>
            </a:endParaRPr>
          </a:p>
          <a:p>
            <a:pPr indent="0" lvl="0" marL="29844" marR="5080" rtl="0" algn="l">
              <a:lnSpc>
                <a:spcPct val="100000"/>
              </a:lnSpc>
              <a:spcBef>
                <a:spcPts val="0"/>
              </a:spcBef>
              <a:spcAft>
                <a:spcPts val="0"/>
              </a:spcAft>
              <a:buNone/>
            </a:pPr>
            <a:r>
              <a:rPr i="1" lang="it-IT" sz="1800">
                <a:latin typeface="Calibri"/>
                <a:ea typeface="Calibri"/>
                <a:cs typeface="Calibri"/>
                <a:sym typeface="Calibri"/>
              </a:rPr>
              <a:t>Imballaggi - Requisiti per l'uso delle norme europee nel settore degli imballaggi e dei rifiuti di imballaggio</a:t>
            </a:r>
            <a:br>
              <a:rPr i="1" lang="it-IT" sz="1800">
                <a:latin typeface="Calibri"/>
                <a:ea typeface="Calibri"/>
                <a:cs typeface="Calibri"/>
                <a:sym typeface="Calibri"/>
              </a:rPr>
            </a:br>
            <a:r>
              <a:rPr b="1" lang="it-IT" sz="1800">
                <a:latin typeface="Calibri"/>
                <a:ea typeface="Calibri"/>
                <a:cs typeface="Calibri"/>
                <a:sym typeface="Calibri"/>
              </a:rPr>
              <a:t>EN 13428:2004</a:t>
            </a:r>
            <a:endParaRPr sz="1800">
              <a:latin typeface="Calibri"/>
              <a:ea typeface="Calibri"/>
              <a:cs typeface="Calibri"/>
              <a:sym typeface="Calibri"/>
            </a:endParaRPr>
          </a:p>
          <a:p>
            <a:pPr indent="0" lvl="0" marL="29844" marR="358775" rtl="0" algn="l">
              <a:lnSpc>
                <a:spcPct val="100000"/>
              </a:lnSpc>
              <a:spcBef>
                <a:spcPts val="0"/>
              </a:spcBef>
              <a:spcAft>
                <a:spcPts val="0"/>
              </a:spcAft>
              <a:buNone/>
            </a:pPr>
            <a:r>
              <a:rPr i="1" lang="it-IT" sz="1800">
                <a:latin typeface="Calibri"/>
                <a:ea typeface="Calibri"/>
                <a:cs typeface="Calibri"/>
                <a:sym typeface="Calibri"/>
              </a:rPr>
              <a:t>Imballaggio - Requisiti specifici per la produzione e la composizione - Prevenzione mediante riduzione della fonte</a:t>
            </a:r>
            <a:br>
              <a:rPr i="1" lang="it-IT" sz="1800">
                <a:latin typeface="Calibri"/>
                <a:ea typeface="Calibri"/>
                <a:cs typeface="Calibri"/>
                <a:sym typeface="Calibri"/>
              </a:rPr>
            </a:br>
            <a:r>
              <a:rPr b="1" lang="it-IT" sz="1800">
                <a:latin typeface="Calibri"/>
                <a:ea typeface="Calibri"/>
                <a:cs typeface="Calibri"/>
                <a:sym typeface="Calibri"/>
              </a:rPr>
              <a:t>EN 13429:2004</a:t>
            </a:r>
            <a:endParaRPr sz="1800">
              <a:latin typeface="Calibri"/>
              <a:ea typeface="Calibri"/>
              <a:cs typeface="Calibri"/>
              <a:sym typeface="Calibri"/>
            </a:endParaRPr>
          </a:p>
          <a:p>
            <a:pPr indent="0" lvl="0" marL="29844" rtl="0" algn="l">
              <a:lnSpc>
                <a:spcPct val="100000"/>
              </a:lnSpc>
              <a:spcBef>
                <a:spcPts val="0"/>
              </a:spcBef>
              <a:spcAft>
                <a:spcPts val="0"/>
              </a:spcAft>
              <a:buNone/>
            </a:pPr>
            <a:r>
              <a:rPr i="1" lang="it-IT" sz="1800">
                <a:latin typeface="Calibri"/>
                <a:ea typeface="Calibri"/>
                <a:cs typeface="Calibri"/>
                <a:sym typeface="Calibri"/>
              </a:rPr>
              <a:t>Packaging – Riutilizzo</a:t>
            </a:r>
            <a:br>
              <a:rPr i="1" lang="it-IT" sz="1800">
                <a:latin typeface="Calibri"/>
                <a:ea typeface="Calibri"/>
                <a:cs typeface="Calibri"/>
                <a:sym typeface="Calibri"/>
              </a:rPr>
            </a:br>
            <a:r>
              <a:rPr b="1" lang="it-IT" sz="1800">
                <a:latin typeface="Calibri"/>
                <a:ea typeface="Calibri"/>
                <a:cs typeface="Calibri"/>
                <a:sym typeface="Calibri"/>
              </a:rPr>
              <a:t>EN 13430:2004</a:t>
            </a:r>
            <a:endParaRPr sz="1800">
              <a:latin typeface="Calibri"/>
              <a:ea typeface="Calibri"/>
              <a:cs typeface="Calibri"/>
              <a:sym typeface="Calibri"/>
            </a:endParaRPr>
          </a:p>
          <a:p>
            <a:pPr indent="0" lvl="0" marL="29844" rtl="0" algn="l">
              <a:lnSpc>
                <a:spcPct val="100000"/>
              </a:lnSpc>
              <a:spcBef>
                <a:spcPts val="0"/>
              </a:spcBef>
              <a:spcAft>
                <a:spcPts val="0"/>
              </a:spcAft>
              <a:buNone/>
            </a:pPr>
            <a:r>
              <a:rPr i="1" lang="it-IT" sz="1800">
                <a:latin typeface="Calibri"/>
                <a:ea typeface="Calibri"/>
                <a:cs typeface="Calibri"/>
                <a:sym typeface="Calibri"/>
              </a:rPr>
              <a:t>Imballaggi - Requisiti per gli imballaggi recuperabili mediante riciclaggio dei materiali</a:t>
            </a:r>
            <a:br>
              <a:rPr i="1" lang="it-IT" sz="1800">
                <a:latin typeface="Calibri"/>
                <a:ea typeface="Calibri"/>
                <a:cs typeface="Calibri"/>
                <a:sym typeface="Calibri"/>
              </a:rPr>
            </a:br>
            <a:r>
              <a:rPr b="1" lang="it-IT" sz="1800">
                <a:latin typeface="Calibri"/>
                <a:ea typeface="Calibri"/>
                <a:cs typeface="Calibri"/>
                <a:sym typeface="Calibri"/>
              </a:rPr>
              <a:t>EN 13431:2004</a:t>
            </a:r>
            <a:endParaRPr sz="1800">
              <a:latin typeface="Calibri"/>
              <a:ea typeface="Calibri"/>
              <a:cs typeface="Calibri"/>
              <a:sym typeface="Calibri"/>
            </a:endParaRPr>
          </a:p>
          <a:p>
            <a:pPr indent="0" lvl="0" marL="29844" marR="22225" rtl="0" algn="l">
              <a:lnSpc>
                <a:spcPct val="100000"/>
              </a:lnSpc>
              <a:spcBef>
                <a:spcPts val="0"/>
              </a:spcBef>
              <a:spcAft>
                <a:spcPts val="0"/>
              </a:spcAft>
              <a:buNone/>
            </a:pPr>
            <a:r>
              <a:rPr i="1" lang="it-IT" sz="1800">
                <a:latin typeface="Calibri"/>
                <a:ea typeface="Calibri"/>
                <a:cs typeface="Calibri"/>
                <a:sym typeface="Calibri"/>
              </a:rPr>
              <a:t>Imballaggio - Requisiti per gli imballaggi recuperabili sotto forma di recupero di energia, compresa la specifica del potere calorifico minimo inferiore</a:t>
            </a:r>
            <a:br>
              <a:rPr i="1" lang="it-IT" sz="1800">
                <a:latin typeface="Calibri"/>
                <a:ea typeface="Calibri"/>
                <a:cs typeface="Calibri"/>
                <a:sym typeface="Calibri"/>
              </a:rPr>
            </a:br>
            <a:r>
              <a:rPr b="1" lang="it-IT" sz="1800">
                <a:latin typeface="Calibri"/>
                <a:ea typeface="Calibri"/>
                <a:cs typeface="Calibri"/>
                <a:sym typeface="Calibri"/>
              </a:rPr>
              <a:t>EN 13432:2000</a:t>
            </a:r>
            <a:endParaRPr sz="1800">
              <a:latin typeface="Calibri"/>
              <a:ea typeface="Calibri"/>
              <a:cs typeface="Calibri"/>
              <a:sym typeface="Calibri"/>
            </a:endParaRPr>
          </a:p>
          <a:p>
            <a:pPr indent="0" lvl="0" marL="29844" marR="101600" rtl="0" algn="l">
              <a:lnSpc>
                <a:spcPct val="100000"/>
              </a:lnSpc>
              <a:spcBef>
                <a:spcPts val="0"/>
              </a:spcBef>
              <a:spcAft>
                <a:spcPts val="0"/>
              </a:spcAft>
              <a:buNone/>
            </a:pPr>
            <a:r>
              <a:rPr i="1" lang="it-IT" sz="1800">
                <a:latin typeface="Calibri"/>
                <a:ea typeface="Calibri"/>
                <a:cs typeface="Calibri"/>
                <a:sym typeface="Calibri"/>
              </a:rPr>
              <a:t>Imballaggi - Requisiti per gli imballaggi recuperabili mediante compostaggio e biodegradazione - Schema di prova e criteri di valutazione per l'accettazione finale degli imballaggi</a:t>
            </a:r>
            <a:endParaRPr sz="18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4" name="Shape 184"/>
        <p:cNvGrpSpPr/>
        <p:nvPr/>
      </p:nvGrpSpPr>
      <p:grpSpPr>
        <a:xfrm>
          <a:off x="0" y="0"/>
          <a:ext cx="0" cy="0"/>
          <a:chOff x="0" y="0"/>
          <a:chExt cx="0" cy="0"/>
        </a:xfrm>
      </p:grpSpPr>
      <p:sp>
        <p:nvSpPr>
          <p:cNvPr id="185" name="Google Shape;185;p12"/>
          <p:cNvSpPr txBox="1"/>
          <p:nvPr>
            <p:ph type="title"/>
          </p:nvPr>
        </p:nvSpPr>
        <p:spPr>
          <a:xfrm>
            <a:off x="4116143" y="233626"/>
            <a:ext cx="5969708" cy="382156"/>
          </a:xfrm>
          <a:prstGeom prst="rect">
            <a:avLst/>
          </a:prstGeom>
          <a:noFill/>
          <a:ln>
            <a:noFill/>
          </a:ln>
        </p:spPr>
        <p:txBody>
          <a:bodyPr anchorCtr="0" anchor="t" bIns="0" lIns="0" spcFirstLastPara="1" rIns="0" wrap="square" tIns="12700">
            <a:spAutoFit/>
          </a:bodyPr>
          <a:lstStyle/>
          <a:p>
            <a:pPr indent="0" lvl="0" marL="4031615" rtl="0" algn="l">
              <a:lnSpc>
                <a:spcPct val="100000"/>
              </a:lnSpc>
              <a:spcBef>
                <a:spcPts val="0"/>
              </a:spcBef>
              <a:spcAft>
                <a:spcPts val="0"/>
              </a:spcAft>
              <a:buNone/>
            </a:pPr>
            <a:r>
              <a:rPr lang="it-IT"/>
              <a:t>Norme CEN</a:t>
            </a:r>
            <a:endParaRPr/>
          </a:p>
        </p:txBody>
      </p:sp>
      <p:pic>
        <p:nvPicPr>
          <p:cNvPr id="186" name="Google Shape;186;p12"/>
          <p:cNvPicPr preferRelativeResize="0"/>
          <p:nvPr/>
        </p:nvPicPr>
        <p:blipFill rotWithShape="1">
          <a:blip r:embed="rId3">
            <a:alphaModFix/>
          </a:blip>
          <a:srcRect b="0" l="0" r="0" t="0"/>
          <a:stretch/>
        </p:blipFill>
        <p:spPr>
          <a:xfrm>
            <a:off x="443483" y="1424940"/>
            <a:ext cx="2577604" cy="2787395"/>
          </a:xfrm>
          <a:prstGeom prst="rect">
            <a:avLst/>
          </a:prstGeom>
          <a:noFill/>
          <a:ln>
            <a:noFill/>
          </a:ln>
        </p:spPr>
      </p:pic>
      <p:pic>
        <p:nvPicPr>
          <p:cNvPr id="187" name="Google Shape;187;p12"/>
          <p:cNvPicPr preferRelativeResize="0"/>
          <p:nvPr/>
        </p:nvPicPr>
        <p:blipFill rotWithShape="1">
          <a:blip r:embed="rId4">
            <a:alphaModFix/>
          </a:blip>
          <a:srcRect b="0" l="0" r="0" t="0"/>
          <a:stretch/>
        </p:blipFill>
        <p:spPr>
          <a:xfrm>
            <a:off x="10437876" y="6222491"/>
            <a:ext cx="1621535" cy="440435"/>
          </a:xfrm>
          <a:prstGeom prst="rect">
            <a:avLst/>
          </a:prstGeom>
          <a:noFill/>
          <a:ln>
            <a:noFill/>
          </a:ln>
        </p:spPr>
      </p:pic>
      <p:pic>
        <p:nvPicPr>
          <p:cNvPr id="188" name="Google Shape;188;p12"/>
          <p:cNvPicPr preferRelativeResize="0"/>
          <p:nvPr/>
        </p:nvPicPr>
        <p:blipFill rotWithShape="1">
          <a:blip r:embed="rId5">
            <a:alphaModFix/>
          </a:blip>
          <a:srcRect b="0" l="0" r="0" t="0"/>
          <a:stretch/>
        </p:blipFill>
        <p:spPr>
          <a:xfrm>
            <a:off x="173736" y="149352"/>
            <a:ext cx="2278379" cy="719327"/>
          </a:xfrm>
          <a:prstGeom prst="rect">
            <a:avLst/>
          </a:prstGeom>
          <a:noFill/>
          <a:ln>
            <a:noFill/>
          </a:ln>
        </p:spPr>
      </p:pic>
      <p:pic>
        <p:nvPicPr>
          <p:cNvPr id="189" name="Google Shape;189;p12"/>
          <p:cNvPicPr preferRelativeResize="0"/>
          <p:nvPr/>
        </p:nvPicPr>
        <p:blipFill rotWithShape="1">
          <a:blip r:embed="rId6">
            <a:alphaModFix/>
          </a:blip>
          <a:srcRect b="0" l="0" r="0" t="0"/>
          <a:stretch/>
        </p:blipFill>
        <p:spPr>
          <a:xfrm>
            <a:off x="10210800" y="149352"/>
            <a:ext cx="1848611" cy="571499"/>
          </a:xfrm>
          <a:prstGeom prst="rect">
            <a:avLst/>
          </a:prstGeom>
          <a:noFill/>
          <a:ln>
            <a:noFill/>
          </a:ln>
        </p:spPr>
      </p:pic>
      <p:pic>
        <p:nvPicPr>
          <p:cNvPr id="190" name="Google Shape;190;p12"/>
          <p:cNvPicPr preferRelativeResize="0"/>
          <p:nvPr/>
        </p:nvPicPr>
        <p:blipFill rotWithShape="1">
          <a:blip r:embed="rId7">
            <a:alphaModFix/>
          </a:blip>
          <a:srcRect b="0" l="0" r="0" t="0"/>
          <a:stretch/>
        </p:blipFill>
        <p:spPr>
          <a:xfrm>
            <a:off x="10447019" y="790955"/>
            <a:ext cx="1376170" cy="774191"/>
          </a:xfrm>
          <a:prstGeom prst="rect">
            <a:avLst/>
          </a:prstGeom>
          <a:noFill/>
          <a:ln>
            <a:noFill/>
          </a:ln>
        </p:spPr>
      </p:pic>
      <p:sp>
        <p:nvSpPr>
          <p:cNvPr id="191" name="Google Shape;191;p12"/>
          <p:cNvSpPr txBox="1"/>
          <p:nvPr/>
        </p:nvSpPr>
        <p:spPr>
          <a:xfrm>
            <a:off x="3352800" y="1581838"/>
            <a:ext cx="6858000" cy="3399007"/>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1" lang="it-IT" sz="2000">
                <a:latin typeface="Calibri"/>
                <a:ea typeface="Calibri"/>
                <a:cs typeface="Calibri"/>
                <a:sym typeface="Calibri"/>
              </a:rPr>
              <a:t>EN 13427:2004</a:t>
            </a:r>
            <a:endParaRPr sz="2000">
              <a:latin typeface="Calibri"/>
              <a:ea typeface="Calibri"/>
              <a:cs typeface="Calibri"/>
              <a:sym typeface="Calibri"/>
            </a:endParaRPr>
          </a:p>
          <a:p>
            <a:pPr indent="0" lvl="0" marL="12700" marR="74295" rtl="0" algn="l">
              <a:lnSpc>
                <a:spcPct val="100000"/>
              </a:lnSpc>
              <a:spcBef>
                <a:spcPts val="0"/>
              </a:spcBef>
              <a:spcAft>
                <a:spcPts val="0"/>
              </a:spcAft>
              <a:buNone/>
            </a:pPr>
            <a:r>
              <a:rPr i="1" lang="it-IT" sz="2000">
                <a:latin typeface="Calibri"/>
                <a:ea typeface="Calibri"/>
                <a:cs typeface="Calibri"/>
                <a:sym typeface="Calibri"/>
              </a:rPr>
              <a:t>Imballaggi - Requisiti per l'uso delle norme europee nel settore degli imballaggi e dei rifiuti di imballaggio (la norma "ombrello")</a:t>
            </a:r>
            <a:br>
              <a:rPr i="1" lang="it-IT" sz="2000">
                <a:latin typeface="Calibri"/>
                <a:ea typeface="Calibri"/>
                <a:cs typeface="Calibri"/>
                <a:sym typeface="Calibri"/>
              </a:rPr>
            </a:br>
            <a:endParaRPr sz="1950">
              <a:latin typeface="Calibri"/>
              <a:ea typeface="Calibri"/>
              <a:cs typeface="Calibri"/>
              <a:sym typeface="Calibri"/>
            </a:endParaRPr>
          </a:p>
          <a:p>
            <a:pPr indent="0" lvl="0" marL="12700" marR="5080" rtl="0" algn="l">
              <a:lnSpc>
                <a:spcPct val="100000"/>
              </a:lnSpc>
              <a:spcBef>
                <a:spcPts val="0"/>
              </a:spcBef>
              <a:spcAft>
                <a:spcPts val="0"/>
              </a:spcAft>
              <a:buNone/>
            </a:pPr>
            <a:r>
              <a:rPr lang="it-IT" sz="2000">
                <a:latin typeface="Calibri"/>
                <a:ea typeface="Calibri"/>
                <a:cs typeface="Calibri"/>
                <a:sym typeface="Calibri"/>
              </a:rPr>
              <a:t>La presente norma europea specifica i </a:t>
            </a:r>
            <a:r>
              <a:rPr lang="it-IT" sz="2000">
                <a:solidFill>
                  <a:srgbClr val="00B050"/>
                </a:solidFill>
                <a:latin typeface="Calibri"/>
                <a:ea typeface="Calibri"/>
                <a:cs typeface="Calibri"/>
                <a:sym typeface="Calibri"/>
              </a:rPr>
              <a:t>requisiti e una procedura </a:t>
            </a:r>
            <a:r>
              <a:rPr lang="it-IT" sz="2000">
                <a:latin typeface="Calibri"/>
                <a:ea typeface="Calibri"/>
                <a:cs typeface="Calibri"/>
                <a:sym typeface="Calibri"/>
              </a:rPr>
              <a:t>mediante la quale una persona o un'organizzazione responsabile dell'immissione sul mercato di imballaggi o prodotti imballati (il fornitore) può combinare l'applicazione di cinque norme di imballaggio (obbligatorie) e di una relazione CEN (obbligatoria) (in due parti).</a:t>
            </a:r>
            <a:br>
              <a:rPr lang="it-IT" sz="2000">
                <a:latin typeface="Calibri"/>
                <a:ea typeface="Calibri"/>
                <a:cs typeface="Calibri"/>
                <a:sym typeface="Calibri"/>
              </a:rPr>
            </a:br>
            <a:endParaRPr sz="20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5" name="Shape 195"/>
        <p:cNvGrpSpPr/>
        <p:nvPr/>
      </p:nvGrpSpPr>
      <p:grpSpPr>
        <a:xfrm>
          <a:off x="0" y="0"/>
          <a:ext cx="0" cy="0"/>
          <a:chOff x="0" y="0"/>
          <a:chExt cx="0" cy="0"/>
        </a:xfrm>
      </p:grpSpPr>
      <p:sp>
        <p:nvSpPr>
          <p:cNvPr id="196" name="Google Shape;196;p13"/>
          <p:cNvSpPr txBox="1"/>
          <p:nvPr>
            <p:ph type="title"/>
          </p:nvPr>
        </p:nvSpPr>
        <p:spPr>
          <a:xfrm>
            <a:off x="4116143" y="233626"/>
            <a:ext cx="5969708" cy="382156"/>
          </a:xfrm>
          <a:prstGeom prst="rect">
            <a:avLst/>
          </a:prstGeom>
          <a:noFill/>
          <a:ln>
            <a:noFill/>
          </a:ln>
        </p:spPr>
        <p:txBody>
          <a:bodyPr anchorCtr="0" anchor="t" bIns="0" lIns="0" spcFirstLastPara="1" rIns="0" wrap="square" tIns="12700">
            <a:spAutoFit/>
          </a:bodyPr>
          <a:lstStyle/>
          <a:p>
            <a:pPr indent="0" lvl="0" marL="4031615" rtl="0" algn="l">
              <a:lnSpc>
                <a:spcPct val="100000"/>
              </a:lnSpc>
              <a:spcBef>
                <a:spcPts val="0"/>
              </a:spcBef>
              <a:spcAft>
                <a:spcPts val="0"/>
              </a:spcAft>
              <a:buNone/>
            </a:pPr>
            <a:r>
              <a:rPr lang="it-IT"/>
              <a:t>Norme CEN</a:t>
            </a:r>
            <a:endParaRPr/>
          </a:p>
        </p:txBody>
      </p:sp>
      <p:pic>
        <p:nvPicPr>
          <p:cNvPr id="197" name="Google Shape;197;p13"/>
          <p:cNvPicPr preferRelativeResize="0"/>
          <p:nvPr/>
        </p:nvPicPr>
        <p:blipFill rotWithShape="1">
          <a:blip r:embed="rId3">
            <a:alphaModFix/>
          </a:blip>
          <a:srcRect b="0" l="0" r="0" t="0"/>
          <a:stretch/>
        </p:blipFill>
        <p:spPr>
          <a:xfrm>
            <a:off x="443483" y="1424940"/>
            <a:ext cx="2577604" cy="2787395"/>
          </a:xfrm>
          <a:prstGeom prst="rect">
            <a:avLst/>
          </a:prstGeom>
          <a:noFill/>
          <a:ln>
            <a:noFill/>
          </a:ln>
        </p:spPr>
      </p:pic>
      <p:pic>
        <p:nvPicPr>
          <p:cNvPr id="198" name="Google Shape;198;p13"/>
          <p:cNvPicPr preferRelativeResize="0"/>
          <p:nvPr/>
        </p:nvPicPr>
        <p:blipFill rotWithShape="1">
          <a:blip r:embed="rId4">
            <a:alphaModFix/>
          </a:blip>
          <a:srcRect b="0" l="0" r="0" t="0"/>
          <a:stretch/>
        </p:blipFill>
        <p:spPr>
          <a:xfrm>
            <a:off x="10437876" y="6222491"/>
            <a:ext cx="1621535" cy="440435"/>
          </a:xfrm>
          <a:prstGeom prst="rect">
            <a:avLst/>
          </a:prstGeom>
          <a:noFill/>
          <a:ln>
            <a:noFill/>
          </a:ln>
        </p:spPr>
      </p:pic>
      <p:pic>
        <p:nvPicPr>
          <p:cNvPr id="199" name="Google Shape;199;p13"/>
          <p:cNvPicPr preferRelativeResize="0"/>
          <p:nvPr/>
        </p:nvPicPr>
        <p:blipFill rotWithShape="1">
          <a:blip r:embed="rId5">
            <a:alphaModFix/>
          </a:blip>
          <a:srcRect b="0" l="0" r="0" t="0"/>
          <a:stretch/>
        </p:blipFill>
        <p:spPr>
          <a:xfrm>
            <a:off x="173736" y="149352"/>
            <a:ext cx="2278379" cy="719327"/>
          </a:xfrm>
          <a:prstGeom prst="rect">
            <a:avLst/>
          </a:prstGeom>
          <a:noFill/>
          <a:ln>
            <a:noFill/>
          </a:ln>
        </p:spPr>
      </p:pic>
      <p:pic>
        <p:nvPicPr>
          <p:cNvPr id="200" name="Google Shape;200;p13"/>
          <p:cNvPicPr preferRelativeResize="0"/>
          <p:nvPr/>
        </p:nvPicPr>
        <p:blipFill rotWithShape="1">
          <a:blip r:embed="rId6">
            <a:alphaModFix/>
          </a:blip>
          <a:srcRect b="0" l="0" r="0" t="0"/>
          <a:stretch/>
        </p:blipFill>
        <p:spPr>
          <a:xfrm>
            <a:off x="10210800" y="149352"/>
            <a:ext cx="1848611" cy="571499"/>
          </a:xfrm>
          <a:prstGeom prst="rect">
            <a:avLst/>
          </a:prstGeom>
          <a:noFill/>
          <a:ln>
            <a:noFill/>
          </a:ln>
        </p:spPr>
      </p:pic>
      <p:pic>
        <p:nvPicPr>
          <p:cNvPr id="201" name="Google Shape;201;p13"/>
          <p:cNvPicPr preferRelativeResize="0"/>
          <p:nvPr/>
        </p:nvPicPr>
        <p:blipFill rotWithShape="1">
          <a:blip r:embed="rId7">
            <a:alphaModFix/>
          </a:blip>
          <a:srcRect b="0" l="0" r="0" t="0"/>
          <a:stretch/>
        </p:blipFill>
        <p:spPr>
          <a:xfrm>
            <a:off x="10447019" y="790955"/>
            <a:ext cx="1376170" cy="774191"/>
          </a:xfrm>
          <a:prstGeom prst="rect">
            <a:avLst/>
          </a:prstGeom>
          <a:noFill/>
          <a:ln>
            <a:noFill/>
          </a:ln>
        </p:spPr>
      </p:pic>
      <p:sp>
        <p:nvSpPr>
          <p:cNvPr id="202" name="Google Shape;202;p13"/>
          <p:cNvSpPr txBox="1"/>
          <p:nvPr/>
        </p:nvSpPr>
        <p:spPr>
          <a:xfrm>
            <a:off x="3276600" y="1027611"/>
            <a:ext cx="7620000" cy="2475678"/>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1" lang="it-IT" sz="2000">
                <a:latin typeface="Calibri"/>
                <a:ea typeface="Calibri"/>
                <a:cs typeface="Calibri"/>
                <a:sym typeface="Calibri"/>
              </a:rPr>
              <a:t>EN 13428:2004</a:t>
            </a:r>
            <a:endParaRPr sz="2000">
              <a:latin typeface="Calibri"/>
              <a:ea typeface="Calibri"/>
              <a:cs typeface="Calibri"/>
              <a:sym typeface="Calibri"/>
            </a:endParaRPr>
          </a:p>
          <a:p>
            <a:pPr indent="0" lvl="0" marL="12700" marR="1005839" rtl="0" algn="l">
              <a:lnSpc>
                <a:spcPct val="100000"/>
              </a:lnSpc>
              <a:spcBef>
                <a:spcPts val="0"/>
              </a:spcBef>
              <a:spcAft>
                <a:spcPts val="0"/>
              </a:spcAft>
              <a:buNone/>
            </a:pPr>
            <a:r>
              <a:rPr i="1" lang="it-IT" sz="2000">
                <a:latin typeface="Calibri"/>
                <a:ea typeface="Calibri"/>
                <a:cs typeface="Calibri"/>
                <a:sym typeface="Calibri"/>
              </a:rPr>
              <a:t>Imballaggio - Requisiti specifici per la produzione e la composizione - Prevenzione mediante riduzione della fonte</a:t>
            </a:r>
            <a:br>
              <a:rPr i="1" lang="it-IT" sz="2000">
                <a:latin typeface="Calibri"/>
                <a:ea typeface="Calibri"/>
                <a:cs typeface="Calibri"/>
                <a:sym typeface="Calibri"/>
              </a:rPr>
            </a:br>
            <a:endParaRPr sz="1950">
              <a:latin typeface="Calibri"/>
              <a:ea typeface="Calibri"/>
              <a:cs typeface="Calibri"/>
              <a:sym typeface="Calibri"/>
            </a:endParaRPr>
          </a:p>
          <a:p>
            <a:pPr indent="0" lvl="0" marL="12700" marR="5080" rtl="0" algn="l">
              <a:lnSpc>
                <a:spcPct val="100000"/>
              </a:lnSpc>
              <a:spcBef>
                <a:spcPts val="5"/>
              </a:spcBef>
              <a:spcAft>
                <a:spcPts val="0"/>
              </a:spcAft>
              <a:buNone/>
            </a:pPr>
            <a:r>
              <a:rPr lang="it-IT" sz="2000">
                <a:latin typeface="Calibri"/>
                <a:ea typeface="Calibri"/>
                <a:cs typeface="Calibri"/>
                <a:sym typeface="Calibri"/>
              </a:rPr>
              <a:t>La presente norma europea specifica una procedura di valutazione dell'imballaggio al fine di garantire che il </a:t>
            </a:r>
            <a:r>
              <a:rPr lang="it-IT" sz="2000">
                <a:solidFill>
                  <a:srgbClr val="00B050"/>
                </a:solidFill>
                <a:latin typeface="Calibri"/>
                <a:ea typeface="Calibri"/>
                <a:cs typeface="Calibri"/>
                <a:sym typeface="Calibri"/>
              </a:rPr>
              <a:t>peso e/o il volume del suo contenuto materiale </a:t>
            </a:r>
            <a:r>
              <a:rPr lang="it-IT" sz="2000">
                <a:latin typeface="Calibri"/>
                <a:ea typeface="Calibri"/>
                <a:cs typeface="Calibri"/>
                <a:sym typeface="Calibri"/>
              </a:rPr>
              <a:t>sia almeno commisurato al mantenimento di:</a:t>
            </a:r>
            <a:br>
              <a:rPr lang="it-IT" sz="2000">
                <a:latin typeface="Calibri"/>
                <a:ea typeface="Calibri"/>
                <a:cs typeface="Calibri"/>
                <a:sym typeface="Calibri"/>
              </a:rPr>
            </a:br>
            <a:endParaRPr sz="2000">
              <a:latin typeface="Calibri"/>
              <a:ea typeface="Calibri"/>
              <a:cs typeface="Calibri"/>
              <a:sym typeface="Calibri"/>
            </a:endParaRPr>
          </a:p>
        </p:txBody>
      </p:sp>
      <p:sp>
        <p:nvSpPr>
          <p:cNvPr id="203" name="Google Shape;203;p13"/>
          <p:cNvSpPr txBox="1"/>
          <p:nvPr/>
        </p:nvSpPr>
        <p:spPr>
          <a:xfrm>
            <a:off x="3276600" y="3366262"/>
            <a:ext cx="7772400" cy="1323439"/>
          </a:xfrm>
          <a:prstGeom prst="rect">
            <a:avLst/>
          </a:prstGeom>
          <a:noFill/>
          <a:ln>
            <a:noFill/>
          </a:ln>
        </p:spPr>
        <p:txBody>
          <a:bodyPr anchorCtr="0" anchor="t" bIns="45700" lIns="91425" spcFirstLastPara="1" rIns="91425" wrap="square" tIns="45700">
            <a:spAutoFit/>
          </a:bodyPr>
          <a:lstStyle/>
          <a:p>
            <a:pPr indent="-287019" lvl="0" marL="299085" rtl="0" algn="l">
              <a:lnSpc>
                <a:spcPct val="120000"/>
              </a:lnSpc>
              <a:spcBef>
                <a:spcPts val="0"/>
              </a:spcBef>
              <a:spcAft>
                <a:spcPts val="0"/>
              </a:spcAft>
              <a:buClr>
                <a:srgbClr val="00B050"/>
              </a:buClr>
              <a:buSzPts val="2000"/>
              <a:buFont typeface="Arial"/>
              <a:buChar char="•"/>
            </a:pPr>
            <a:r>
              <a:rPr lang="it-IT" sz="2000">
                <a:solidFill>
                  <a:srgbClr val="00B050"/>
                </a:solidFill>
                <a:latin typeface="Calibri"/>
                <a:ea typeface="Calibri"/>
                <a:cs typeface="Calibri"/>
                <a:sym typeface="Calibri"/>
              </a:rPr>
              <a:t>funzionalità</a:t>
            </a:r>
            <a:r>
              <a:rPr lang="it-IT" sz="2000">
                <a:solidFill>
                  <a:schemeClr val="dk1"/>
                </a:solidFill>
                <a:latin typeface="Calibri"/>
                <a:ea typeface="Calibri"/>
                <a:cs typeface="Calibri"/>
                <a:sym typeface="Calibri"/>
              </a:rPr>
              <a:t> lungo tutta la catena di fornitura e utente;</a:t>
            </a:r>
            <a:br>
              <a:rPr lang="it-IT" sz="2000">
                <a:solidFill>
                  <a:schemeClr val="dk1"/>
                </a:solidFill>
                <a:latin typeface="Calibri"/>
                <a:ea typeface="Calibri"/>
                <a:cs typeface="Calibri"/>
                <a:sym typeface="Calibri"/>
              </a:rPr>
            </a:br>
            <a:r>
              <a:rPr lang="it-IT" sz="2000">
                <a:solidFill>
                  <a:srgbClr val="00B050"/>
                </a:solidFill>
                <a:latin typeface="Calibri"/>
                <a:ea typeface="Calibri"/>
                <a:cs typeface="Calibri"/>
                <a:sym typeface="Calibri"/>
              </a:rPr>
              <a:t>sicurezza</a:t>
            </a:r>
            <a:r>
              <a:rPr lang="it-IT" sz="2000">
                <a:solidFill>
                  <a:schemeClr val="dk1"/>
                </a:solidFill>
                <a:latin typeface="Calibri"/>
                <a:ea typeface="Calibri"/>
                <a:cs typeface="Calibri"/>
                <a:sym typeface="Calibri"/>
              </a:rPr>
              <a:t> e igiene sia per il prodotto che per l'utilizzatore/consumatore;</a:t>
            </a:r>
            <a:br>
              <a:rPr lang="it-IT" sz="2000">
                <a:solidFill>
                  <a:schemeClr val="dk1"/>
                </a:solidFill>
                <a:latin typeface="Calibri"/>
                <a:ea typeface="Calibri"/>
                <a:cs typeface="Calibri"/>
                <a:sym typeface="Calibri"/>
              </a:rPr>
            </a:br>
            <a:r>
              <a:rPr lang="it-IT" sz="2000">
                <a:solidFill>
                  <a:srgbClr val="00B050"/>
                </a:solidFill>
                <a:latin typeface="Calibri"/>
                <a:ea typeface="Calibri"/>
                <a:cs typeface="Calibri"/>
                <a:sym typeface="Calibri"/>
              </a:rPr>
              <a:t>accettabilità</a:t>
            </a:r>
            <a:r>
              <a:rPr lang="it-IT" sz="2000">
                <a:solidFill>
                  <a:schemeClr val="dk1"/>
                </a:solidFill>
                <a:latin typeface="Calibri"/>
                <a:ea typeface="Calibri"/>
                <a:cs typeface="Calibri"/>
                <a:sym typeface="Calibri"/>
              </a:rPr>
              <a:t> del prodotto confezionato per l'utente/consumatore.</a:t>
            </a:r>
            <a:endParaRPr sz="2000">
              <a:solidFill>
                <a:schemeClr val="dk1"/>
              </a:solidFill>
              <a:latin typeface="Calibri"/>
              <a:ea typeface="Calibri"/>
              <a:cs typeface="Calibri"/>
              <a:sym typeface="Calibri"/>
            </a:endParaRPr>
          </a:p>
        </p:txBody>
      </p:sp>
      <p:sp>
        <p:nvSpPr>
          <p:cNvPr id="204" name="Google Shape;204;p13"/>
          <p:cNvSpPr txBox="1"/>
          <p:nvPr/>
        </p:nvSpPr>
        <p:spPr>
          <a:xfrm>
            <a:off x="3252018" y="4811492"/>
            <a:ext cx="7796981" cy="1938992"/>
          </a:xfrm>
          <a:prstGeom prst="rect">
            <a:avLst/>
          </a:prstGeom>
          <a:noFill/>
          <a:ln>
            <a:noFill/>
          </a:ln>
        </p:spPr>
        <p:txBody>
          <a:bodyPr anchorCtr="0" anchor="t" bIns="45700" lIns="91425" spcFirstLastPara="1" rIns="91425" wrap="square" tIns="45700">
            <a:spAutoFit/>
          </a:bodyPr>
          <a:lstStyle/>
          <a:p>
            <a:pPr indent="0" lvl="0" marL="12700" marR="74930" rtl="0" algn="l">
              <a:lnSpc>
                <a:spcPct val="100000"/>
              </a:lnSpc>
              <a:spcBef>
                <a:spcPts val="0"/>
              </a:spcBef>
              <a:spcAft>
                <a:spcPts val="0"/>
              </a:spcAft>
              <a:buNone/>
            </a:pPr>
            <a:r>
              <a:rPr lang="it-IT" sz="2000">
                <a:latin typeface="Calibri"/>
                <a:ea typeface="Calibri"/>
                <a:cs typeface="Calibri"/>
                <a:sym typeface="Calibri"/>
              </a:rPr>
              <a:t>La presente norma europea specifica inoltre la metodologia e la procedura per </a:t>
            </a:r>
            <a:r>
              <a:rPr lang="it-IT" sz="2000">
                <a:solidFill>
                  <a:srgbClr val="00B050"/>
                </a:solidFill>
                <a:latin typeface="Calibri"/>
                <a:ea typeface="Calibri"/>
                <a:cs typeface="Calibri"/>
                <a:sym typeface="Calibri"/>
              </a:rPr>
              <a:t>determinare la presenza dei quattro metalli pesanti </a:t>
            </a:r>
            <a:r>
              <a:rPr lang="it-IT" sz="2000">
                <a:latin typeface="Calibri"/>
                <a:ea typeface="Calibri"/>
                <a:cs typeface="Calibri"/>
                <a:sym typeface="Calibri"/>
              </a:rPr>
              <a:t>di cui all'articolo 11 della direttiva 94/62/CE sugli imballaggi e i rifiuti di imballaggio e per determinare la presenza e la minimizzazione di eventuali sostanze o preparati pericolosi.</a:t>
            </a:r>
            <a:br>
              <a:rPr lang="it-IT" sz="2000">
                <a:latin typeface="Calibri"/>
                <a:ea typeface="Calibri"/>
                <a:cs typeface="Calibri"/>
                <a:sym typeface="Calibri"/>
              </a:rPr>
            </a:br>
            <a:endParaRPr sz="20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8" name="Shape 208"/>
        <p:cNvGrpSpPr/>
        <p:nvPr/>
      </p:nvGrpSpPr>
      <p:grpSpPr>
        <a:xfrm>
          <a:off x="0" y="0"/>
          <a:ext cx="0" cy="0"/>
          <a:chOff x="0" y="0"/>
          <a:chExt cx="0" cy="0"/>
        </a:xfrm>
      </p:grpSpPr>
      <p:sp>
        <p:nvSpPr>
          <p:cNvPr id="209" name="Google Shape;209;p14"/>
          <p:cNvSpPr txBox="1"/>
          <p:nvPr>
            <p:ph type="title"/>
          </p:nvPr>
        </p:nvSpPr>
        <p:spPr>
          <a:xfrm>
            <a:off x="4116143" y="233626"/>
            <a:ext cx="5969708" cy="382156"/>
          </a:xfrm>
          <a:prstGeom prst="rect">
            <a:avLst/>
          </a:prstGeom>
          <a:noFill/>
          <a:ln>
            <a:noFill/>
          </a:ln>
        </p:spPr>
        <p:txBody>
          <a:bodyPr anchorCtr="0" anchor="t" bIns="0" lIns="0" spcFirstLastPara="1" rIns="0" wrap="square" tIns="12700">
            <a:spAutoFit/>
          </a:bodyPr>
          <a:lstStyle/>
          <a:p>
            <a:pPr indent="0" lvl="0" marL="4031615" rtl="0" algn="l">
              <a:lnSpc>
                <a:spcPct val="100000"/>
              </a:lnSpc>
              <a:spcBef>
                <a:spcPts val="0"/>
              </a:spcBef>
              <a:spcAft>
                <a:spcPts val="0"/>
              </a:spcAft>
              <a:buNone/>
            </a:pPr>
            <a:r>
              <a:rPr lang="it-IT"/>
              <a:t>Norme CEN</a:t>
            </a:r>
            <a:endParaRPr/>
          </a:p>
        </p:txBody>
      </p:sp>
      <p:pic>
        <p:nvPicPr>
          <p:cNvPr id="210" name="Google Shape;210;p14"/>
          <p:cNvPicPr preferRelativeResize="0"/>
          <p:nvPr/>
        </p:nvPicPr>
        <p:blipFill rotWithShape="1">
          <a:blip r:embed="rId3">
            <a:alphaModFix/>
          </a:blip>
          <a:srcRect b="0" l="0" r="0" t="0"/>
          <a:stretch/>
        </p:blipFill>
        <p:spPr>
          <a:xfrm>
            <a:off x="443483" y="1424940"/>
            <a:ext cx="2577604" cy="2787395"/>
          </a:xfrm>
          <a:prstGeom prst="rect">
            <a:avLst/>
          </a:prstGeom>
          <a:noFill/>
          <a:ln>
            <a:noFill/>
          </a:ln>
        </p:spPr>
      </p:pic>
      <p:pic>
        <p:nvPicPr>
          <p:cNvPr id="211" name="Google Shape;211;p14"/>
          <p:cNvPicPr preferRelativeResize="0"/>
          <p:nvPr/>
        </p:nvPicPr>
        <p:blipFill rotWithShape="1">
          <a:blip r:embed="rId4">
            <a:alphaModFix/>
          </a:blip>
          <a:srcRect b="0" l="0" r="0" t="0"/>
          <a:stretch/>
        </p:blipFill>
        <p:spPr>
          <a:xfrm>
            <a:off x="10437876" y="6222491"/>
            <a:ext cx="1621535" cy="440435"/>
          </a:xfrm>
          <a:prstGeom prst="rect">
            <a:avLst/>
          </a:prstGeom>
          <a:noFill/>
          <a:ln>
            <a:noFill/>
          </a:ln>
        </p:spPr>
      </p:pic>
      <p:pic>
        <p:nvPicPr>
          <p:cNvPr id="212" name="Google Shape;212;p14"/>
          <p:cNvPicPr preferRelativeResize="0"/>
          <p:nvPr/>
        </p:nvPicPr>
        <p:blipFill rotWithShape="1">
          <a:blip r:embed="rId5">
            <a:alphaModFix/>
          </a:blip>
          <a:srcRect b="0" l="0" r="0" t="0"/>
          <a:stretch/>
        </p:blipFill>
        <p:spPr>
          <a:xfrm>
            <a:off x="173736" y="149352"/>
            <a:ext cx="2278379" cy="719327"/>
          </a:xfrm>
          <a:prstGeom prst="rect">
            <a:avLst/>
          </a:prstGeom>
          <a:noFill/>
          <a:ln>
            <a:noFill/>
          </a:ln>
        </p:spPr>
      </p:pic>
      <p:pic>
        <p:nvPicPr>
          <p:cNvPr id="213" name="Google Shape;213;p14"/>
          <p:cNvPicPr preferRelativeResize="0"/>
          <p:nvPr/>
        </p:nvPicPr>
        <p:blipFill rotWithShape="1">
          <a:blip r:embed="rId6">
            <a:alphaModFix/>
          </a:blip>
          <a:srcRect b="0" l="0" r="0" t="0"/>
          <a:stretch/>
        </p:blipFill>
        <p:spPr>
          <a:xfrm>
            <a:off x="10210800" y="149352"/>
            <a:ext cx="1848611" cy="571499"/>
          </a:xfrm>
          <a:prstGeom prst="rect">
            <a:avLst/>
          </a:prstGeom>
          <a:noFill/>
          <a:ln>
            <a:noFill/>
          </a:ln>
        </p:spPr>
      </p:pic>
      <p:pic>
        <p:nvPicPr>
          <p:cNvPr id="214" name="Google Shape;214;p14"/>
          <p:cNvPicPr preferRelativeResize="0"/>
          <p:nvPr/>
        </p:nvPicPr>
        <p:blipFill rotWithShape="1">
          <a:blip r:embed="rId7">
            <a:alphaModFix/>
          </a:blip>
          <a:srcRect b="0" l="0" r="0" t="0"/>
          <a:stretch/>
        </p:blipFill>
        <p:spPr>
          <a:xfrm>
            <a:off x="10447019" y="790955"/>
            <a:ext cx="1376170" cy="774191"/>
          </a:xfrm>
          <a:prstGeom prst="rect">
            <a:avLst/>
          </a:prstGeom>
          <a:noFill/>
          <a:ln>
            <a:noFill/>
          </a:ln>
        </p:spPr>
      </p:pic>
      <p:sp>
        <p:nvSpPr>
          <p:cNvPr id="215" name="Google Shape;215;p14"/>
          <p:cNvSpPr txBox="1"/>
          <p:nvPr/>
        </p:nvSpPr>
        <p:spPr>
          <a:xfrm>
            <a:off x="3276600" y="1080763"/>
            <a:ext cx="7436192" cy="5553443"/>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1" lang="it-IT" sz="2000">
                <a:latin typeface="Calibri"/>
                <a:ea typeface="Calibri"/>
                <a:cs typeface="Calibri"/>
                <a:sym typeface="Calibri"/>
              </a:rPr>
              <a:t>EN 13429:2004</a:t>
            </a:r>
            <a:endParaRPr sz="2000">
              <a:latin typeface="Calibri"/>
              <a:ea typeface="Calibri"/>
              <a:cs typeface="Calibri"/>
              <a:sym typeface="Calibri"/>
            </a:endParaRPr>
          </a:p>
          <a:p>
            <a:pPr indent="0" lvl="0" marL="12700" rtl="0" algn="l">
              <a:lnSpc>
                <a:spcPct val="100000"/>
              </a:lnSpc>
              <a:spcBef>
                <a:spcPts val="0"/>
              </a:spcBef>
              <a:spcAft>
                <a:spcPts val="0"/>
              </a:spcAft>
              <a:buNone/>
            </a:pPr>
            <a:r>
              <a:rPr i="1" lang="it-IT" sz="2000">
                <a:latin typeface="Calibri"/>
                <a:ea typeface="Calibri"/>
                <a:cs typeface="Calibri"/>
                <a:sym typeface="Calibri"/>
              </a:rPr>
              <a:t>Packaging – Riutilizzo</a:t>
            </a:r>
            <a:br>
              <a:rPr i="1" lang="it-IT" sz="2000">
                <a:latin typeface="Calibri"/>
                <a:ea typeface="Calibri"/>
                <a:cs typeface="Calibri"/>
                <a:sym typeface="Calibri"/>
              </a:rPr>
            </a:br>
            <a:endParaRPr sz="1950">
              <a:latin typeface="Calibri"/>
              <a:ea typeface="Calibri"/>
              <a:cs typeface="Calibri"/>
              <a:sym typeface="Calibri"/>
            </a:endParaRPr>
          </a:p>
          <a:p>
            <a:pPr indent="0" lvl="0" marL="12700" marR="561975" rtl="0" algn="l">
              <a:lnSpc>
                <a:spcPct val="100000"/>
              </a:lnSpc>
              <a:spcBef>
                <a:spcPts val="5"/>
              </a:spcBef>
              <a:spcAft>
                <a:spcPts val="0"/>
              </a:spcAft>
              <a:buNone/>
            </a:pPr>
            <a:r>
              <a:rPr lang="it-IT" sz="2000">
                <a:latin typeface="Calibri"/>
                <a:ea typeface="Calibri"/>
                <a:cs typeface="Calibri"/>
                <a:sym typeface="Calibri"/>
              </a:rPr>
              <a:t>La presente norma europea specifica i requisiti per un imballaggio da </a:t>
            </a:r>
            <a:r>
              <a:rPr lang="it-IT" sz="2000">
                <a:solidFill>
                  <a:srgbClr val="00B050"/>
                </a:solidFill>
                <a:latin typeface="Calibri"/>
                <a:ea typeface="Calibri"/>
                <a:cs typeface="Calibri"/>
                <a:sym typeface="Calibri"/>
              </a:rPr>
              <a:t>classificare come riutilizzabile </a:t>
            </a:r>
            <a:r>
              <a:rPr lang="it-IT" sz="2000">
                <a:latin typeface="Calibri"/>
                <a:ea typeface="Calibri"/>
                <a:cs typeface="Calibri"/>
                <a:sym typeface="Calibri"/>
              </a:rPr>
              <a:t>e stabilisce le procedure per la valutazione della conformità a tali requisiti, compresi i sistemi associati.</a:t>
            </a:r>
            <a:br>
              <a:rPr lang="it-IT" sz="2000">
                <a:latin typeface="Calibri"/>
                <a:ea typeface="Calibri"/>
                <a:cs typeface="Calibri"/>
                <a:sym typeface="Calibri"/>
              </a:rPr>
            </a:br>
            <a:endParaRPr sz="1700">
              <a:latin typeface="Calibri"/>
              <a:ea typeface="Calibri"/>
              <a:cs typeface="Calibri"/>
              <a:sym typeface="Calibri"/>
            </a:endParaRPr>
          </a:p>
          <a:p>
            <a:pPr indent="0" lvl="0" marL="12700" rtl="0" algn="l">
              <a:lnSpc>
                <a:spcPct val="100000"/>
              </a:lnSpc>
              <a:spcBef>
                <a:spcPts val="5"/>
              </a:spcBef>
              <a:spcAft>
                <a:spcPts val="0"/>
              </a:spcAft>
              <a:buNone/>
            </a:pPr>
            <a:r>
              <a:rPr b="1" lang="it-IT" sz="2000">
                <a:latin typeface="Calibri"/>
                <a:ea typeface="Calibri"/>
                <a:cs typeface="Calibri"/>
                <a:sym typeface="Calibri"/>
              </a:rPr>
              <a:t>EN 13430:2004</a:t>
            </a:r>
            <a:endParaRPr sz="2000">
              <a:latin typeface="Calibri"/>
              <a:ea typeface="Calibri"/>
              <a:cs typeface="Calibri"/>
              <a:sym typeface="Calibri"/>
            </a:endParaRPr>
          </a:p>
          <a:p>
            <a:pPr indent="0" lvl="0" marL="12700" marR="669925" rtl="0" algn="l">
              <a:lnSpc>
                <a:spcPct val="100000"/>
              </a:lnSpc>
              <a:spcBef>
                <a:spcPts val="0"/>
              </a:spcBef>
              <a:spcAft>
                <a:spcPts val="0"/>
              </a:spcAft>
              <a:buNone/>
            </a:pPr>
            <a:r>
              <a:rPr i="1" lang="it-IT" sz="2000">
                <a:latin typeface="Calibri"/>
                <a:ea typeface="Calibri"/>
                <a:cs typeface="Calibri"/>
                <a:sym typeface="Calibri"/>
              </a:rPr>
              <a:t>Imballaggi - Requisiti per gli imballaggi recuperabili mediante riciclaggio dei materiali</a:t>
            </a:r>
            <a:br>
              <a:rPr i="1" lang="it-IT" sz="2000">
                <a:latin typeface="Calibri"/>
                <a:ea typeface="Calibri"/>
                <a:cs typeface="Calibri"/>
                <a:sym typeface="Calibri"/>
              </a:rPr>
            </a:br>
            <a:endParaRPr sz="1950">
              <a:latin typeface="Calibri"/>
              <a:ea typeface="Calibri"/>
              <a:cs typeface="Calibri"/>
              <a:sym typeface="Calibri"/>
            </a:endParaRPr>
          </a:p>
          <a:p>
            <a:pPr indent="0" lvl="0" marL="12700" marR="5080" rtl="0" algn="l">
              <a:lnSpc>
                <a:spcPct val="100000"/>
              </a:lnSpc>
              <a:spcBef>
                <a:spcPts val="0"/>
              </a:spcBef>
              <a:spcAft>
                <a:spcPts val="0"/>
              </a:spcAft>
              <a:buNone/>
            </a:pPr>
            <a:r>
              <a:rPr lang="it-IT" sz="2000">
                <a:latin typeface="Calibri"/>
                <a:ea typeface="Calibri"/>
                <a:cs typeface="Calibri"/>
                <a:sym typeface="Calibri"/>
              </a:rPr>
              <a:t>La presente norma specifica i requisiti per la classificazione degli imballaggi come </a:t>
            </a:r>
            <a:r>
              <a:rPr lang="it-IT" sz="2000">
                <a:solidFill>
                  <a:srgbClr val="00B050"/>
                </a:solidFill>
                <a:latin typeface="Calibri"/>
                <a:ea typeface="Calibri"/>
                <a:cs typeface="Calibri"/>
                <a:sym typeface="Calibri"/>
              </a:rPr>
              <a:t>recuperabili sotto forma di riciclaggio dei materiali</a:t>
            </a:r>
            <a:r>
              <a:rPr lang="it-IT" sz="2000">
                <a:latin typeface="Calibri"/>
                <a:ea typeface="Calibri"/>
                <a:cs typeface="Calibri"/>
                <a:sym typeface="Calibri"/>
              </a:rPr>
              <a:t>, tenendo conto nel contempo del continuo sviluppo delle tecnologie di imballaggio e di recupero e stabilisce procedure per la valutazione della conformità a tali requisiti.</a:t>
            </a:r>
            <a:br>
              <a:rPr lang="it-IT" sz="2000">
                <a:latin typeface="Calibri"/>
                <a:ea typeface="Calibri"/>
                <a:cs typeface="Calibri"/>
                <a:sym typeface="Calibri"/>
              </a:rPr>
            </a:br>
            <a:endParaRPr sz="20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9" name="Shape 219"/>
        <p:cNvGrpSpPr/>
        <p:nvPr/>
      </p:nvGrpSpPr>
      <p:grpSpPr>
        <a:xfrm>
          <a:off x="0" y="0"/>
          <a:ext cx="0" cy="0"/>
          <a:chOff x="0" y="0"/>
          <a:chExt cx="0" cy="0"/>
        </a:xfrm>
      </p:grpSpPr>
      <p:sp>
        <p:nvSpPr>
          <p:cNvPr id="220" name="Google Shape;220;p15"/>
          <p:cNvSpPr txBox="1"/>
          <p:nvPr>
            <p:ph type="title"/>
          </p:nvPr>
        </p:nvSpPr>
        <p:spPr>
          <a:xfrm>
            <a:off x="4116143" y="233626"/>
            <a:ext cx="5969708" cy="382156"/>
          </a:xfrm>
          <a:prstGeom prst="rect">
            <a:avLst/>
          </a:prstGeom>
          <a:noFill/>
          <a:ln>
            <a:noFill/>
          </a:ln>
        </p:spPr>
        <p:txBody>
          <a:bodyPr anchorCtr="0" anchor="t" bIns="0" lIns="0" spcFirstLastPara="1" rIns="0" wrap="square" tIns="12700">
            <a:spAutoFit/>
          </a:bodyPr>
          <a:lstStyle/>
          <a:p>
            <a:pPr indent="0" lvl="0" marL="4031615" rtl="0" algn="l">
              <a:lnSpc>
                <a:spcPct val="100000"/>
              </a:lnSpc>
              <a:spcBef>
                <a:spcPts val="0"/>
              </a:spcBef>
              <a:spcAft>
                <a:spcPts val="0"/>
              </a:spcAft>
              <a:buNone/>
            </a:pPr>
            <a:r>
              <a:rPr lang="it-IT"/>
              <a:t>Norme CEN</a:t>
            </a:r>
            <a:endParaRPr/>
          </a:p>
        </p:txBody>
      </p:sp>
      <p:pic>
        <p:nvPicPr>
          <p:cNvPr id="221" name="Google Shape;221;p15"/>
          <p:cNvPicPr preferRelativeResize="0"/>
          <p:nvPr/>
        </p:nvPicPr>
        <p:blipFill rotWithShape="1">
          <a:blip r:embed="rId3">
            <a:alphaModFix/>
          </a:blip>
          <a:srcRect b="0" l="0" r="0" t="0"/>
          <a:stretch/>
        </p:blipFill>
        <p:spPr>
          <a:xfrm>
            <a:off x="443483" y="1424940"/>
            <a:ext cx="2577604" cy="2787395"/>
          </a:xfrm>
          <a:prstGeom prst="rect">
            <a:avLst/>
          </a:prstGeom>
          <a:noFill/>
          <a:ln>
            <a:noFill/>
          </a:ln>
        </p:spPr>
      </p:pic>
      <p:pic>
        <p:nvPicPr>
          <p:cNvPr id="222" name="Google Shape;222;p15"/>
          <p:cNvPicPr preferRelativeResize="0"/>
          <p:nvPr/>
        </p:nvPicPr>
        <p:blipFill rotWithShape="1">
          <a:blip r:embed="rId4">
            <a:alphaModFix/>
          </a:blip>
          <a:srcRect b="0" l="0" r="0" t="0"/>
          <a:stretch/>
        </p:blipFill>
        <p:spPr>
          <a:xfrm>
            <a:off x="10437876" y="6222491"/>
            <a:ext cx="1621535" cy="440435"/>
          </a:xfrm>
          <a:prstGeom prst="rect">
            <a:avLst/>
          </a:prstGeom>
          <a:noFill/>
          <a:ln>
            <a:noFill/>
          </a:ln>
        </p:spPr>
      </p:pic>
      <p:pic>
        <p:nvPicPr>
          <p:cNvPr id="223" name="Google Shape;223;p15"/>
          <p:cNvPicPr preferRelativeResize="0"/>
          <p:nvPr/>
        </p:nvPicPr>
        <p:blipFill rotWithShape="1">
          <a:blip r:embed="rId5">
            <a:alphaModFix/>
          </a:blip>
          <a:srcRect b="0" l="0" r="0" t="0"/>
          <a:stretch/>
        </p:blipFill>
        <p:spPr>
          <a:xfrm>
            <a:off x="173736" y="149352"/>
            <a:ext cx="2278379" cy="719327"/>
          </a:xfrm>
          <a:prstGeom prst="rect">
            <a:avLst/>
          </a:prstGeom>
          <a:noFill/>
          <a:ln>
            <a:noFill/>
          </a:ln>
        </p:spPr>
      </p:pic>
      <p:pic>
        <p:nvPicPr>
          <p:cNvPr id="224" name="Google Shape;224;p15"/>
          <p:cNvPicPr preferRelativeResize="0"/>
          <p:nvPr/>
        </p:nvPicPr>
        <p:blipFill rotWithShape="1">
          <a:blip r:embed="rId6">
            <a:alphaModFix/>
          </a:blip>
          <a:srcRect b="0" l="0" r="0" t="0"/>
          <a:stretch/>
        </p:blipFill>
        <p:spPr>
          <a:xfrm>
            <a:off x="10210800" y="149352"/>
            <a:ext cx="1848611" cy="571499"/>
          </a:xfrm>
          <a:prstGeom prst="rect">
            <a:avLst/>
          </a:prstGeom>
          <a:noFill/>
          <a:ln>
            <a:noFill/>
          </a:ln>
        </p:spPr>
      </p:pic>
      <p:pic>
        <p:nvPicPr>
          <p:cNvPr id="225" name="Google Shape;225;p15"/>
          <p:cNvPicPr preferRelativeResize="0"/>
          <p:nvPr/>
        </p:nvPicPr>
        <p:blipFill rotWithShape="1">
          <a:blip r:embed="rId7">
            <a:alphaModFix/>
          </a:blip>
          <a:srcRect b="0" l="0" r="0" t="0"/>
          <a:stretch/>
        </p:blipFill>
        <p:spPr>
          <a:xfrm>
            <a:off x="10447019" y="790955"/>
            <a:ext cx="1376170" cy="774191"/>
          </a:xfrm>
          <a:prstGeom prst="rect">
            <a:avLst/>
          </a:prstGeom>
          <a:noFill/>
          <a:ln>
            <a:noFill/>
          </a:ln>
        </p:spPr>
      </p:pic>
      <p:sp>
        <p:nvSpPr>
          <p:cNvPr id="226" name="Google Shape;226;p15"/>
          <p:cNvSpPr txBox="1"/>
          <p:nvPr/>
        </p:nvSpPr>
        <p:spPr>
          <a:xfrm>
            <a:off x="3765208" y="1581838"/>
            <a:ext cx="6826592" cy="3399007"/>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1" lang="it-IT" sz="2000">
                <a:latin typeface="Calibri"/>
                <a:ea typeface="Calibri"/>
                <a:cs typeface="Calibri"/>
                <a:sym typeface="Calibri"/>
              </a:rPr>
              <a:t>EN 13431:2004</a:t>
            </a:r>
            <a:endParaRPr sz="2000">
              <a:latin typeface="Calibri"/>
              <a:ea typeface="Calibri"/>
              <a:cs typeface="Calibri"/>
              <a:sym typeface="Calibri"/>
            </a:endParaRPr>
          </a:p>
          <a:p>
            <a:pPr indent="0" lvl="0" marL="12700" marR="267970" rtl="0" algn="l">
              <a:lnSpc>
                <a:spcPct val="100000"/>
              </a:lnSpc>
              <a:spcBef>
                <a:spcPts val="0"/>
              </a:spcBef>
              <a:spcAft>
                <a:spcPts val="0"/>
              </a:spcAft>
              <a:buNone/>
            </a:pPr>
            <a:r>
              <a:rPr i="1" lang="it-IT" sz="2000">
                <a:latin typeface="Calibri"/>
                <a:ea typeface="Calibri"/>
                <a:cs typeface="Calibri"/>
                <a:sym typeface="Calibri"/>
              </a:rPr>
              <a:t>Imballaggio - Requisiti per gli imballaggi recuperabili sotto forma di recupero di energia, compresa la specifica del potere calorifico minimo inferiore</a:t>
            </a:r>
            <a:br>
              <a:rPr i="1" lang="it-IT" sz="2000">
                <a:latin typeface="Calibri"/>
                <a:ea typeface="Calibri"/>
                <a:cs typeface="Calibri"/>
                <a:sym typeface="Calibri"/>
              </a:rPr>
            </a:br>
            <a:endParaRPr sz="1950">
              <a:latin typeface="Calibri"/>
              <a:ea typeface="Calibri"/>
              <a:cs typeface="Calibri"/>
              <a:sym typeface="Calibri"/>
            </a:endParaRPr>
          </a:p>
          <a:p>
            <a:pPr indent="0" lvl="0" marL="12700" marR="5080" rtl="0" algn="l">
              <a:lnSpc>
                <a:spcPct val="100000"/>
              </a:lnSpc>
              <a:spcBef>
                <a:spcPts val="0"/>
              </a:spcBef>
              <a:spcAft>
                <a:spcPts val="0"/>
              </a:spcAft>
              <a:buNone/>
            </a:pPr>
            <a:r>
              <a:rPr lang="it-IT" sz="2000">
                <a:latin typeface="Calibri"/>
                <a:ea typeface="Calibri"/>
                <a:cs typeface="Calibri"/>
                <a:sym typeface="Calibri"/>
              </a:rPr>
              <a:t>La presente norma europea specifica i requisiti affinché un imballaggio sia classificato come </a:t>
            </a:r>
            <a:r>
              <a:rPr lang="it-IT" sz="2000">
                <a:solidFill>
                  <a:srgbClr val="00B050"/>
                </a:solidFill>
                <a:latin typeface="Calibri"/>
                <a:ea typeface="Calibri"/>
                <a:cs typeface="Calibri"/>
                <a:sym typeface="Calibri"/>
              </a:rPr>
              <a:t>recuperabile sotto forma di energia </a:t>
            </a:r>
            <a:r>
              <a:rPr lang="it-IT" sz="2000">
                <a:latin typeface="Calibri"/>
                <a:ea typeface="Calibri"/>
                <a:cs typeface="Calibri"/>
                <a:sym typeface="Calibri"/>
              </a:rPr>
              <a:t>e stabilisce le procedure per la valutazione della conformità a tali requisiti. L'ambito di applicazione è limitato ai fattori sotto il controllo del fornitore.</a:t>
            </a:r>
            <a:br>
              <a:rPr lang="it-IT" sz="2000">
                <a:latin typeface="Calibri"/>
                <a:ea typeface="Calibri"/>
                <a:cs typeface="Calibri"/>
                <a:sym typeface="Calibri"/>
              </a:rPr>
            </a:br>
            <a:endParaRPr sz="20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0" name="Shape 230"/>
        <p:cNvGrpSpPr/>
        <p:nvPr/>
      </p:nvGrpSpPr>
      <p:grpSpPr>
        <a:xfrm>
          <a:off x="0" y="0"/>
          <a:ext cx="0" cy="0"/>
          <a:chOff x="0" y="0"/>
          <a:chExt cx="0" cy="0"/>
        </a:xfrm>
      </p:grpSpPr>
      <p:sp>
        <p:nvSpPr>
          <p:cNvPr id="231" name="Google Shape;231;p16"/>
          <p:cNvSpPr txBox="1"/>
          <p:nvPr>
            <p:ph type="title"/>
          </p:nvPr>
        </p:nvSpPr>
        <p:spPr>
          <a:xfrm>
            <a:off x="4116143" y="233626"/>
            <a:ext cx="5969708" cy="382156"/>
          </a:xfrm>
          <a:prstGeom prst="rect">
            <a:avLst/>
          </a:prstGeom>
          <a:noFill/>
          <a:ln>
            <a:noFill/>
          </a:ln>
        </p:spPr>
        <p:txBody>
          <a:bodyPr anchorCtr="0" anchor="t" bIns="0" lIns="0" spcFirstLastPara="1" rIns="0" wrap="square" tIns="12700">
            <a:spAutoFit/>
          </a:bodyPr>
          <a:lstStyle/>
          <a:p>
            <a:pPr indent="0" lvl="0" marL="4031615" rtl="0" algn="l">
              <a:lnSpc>
                <a:spcPct val="100000"/>
              </a:lnSpc>
              <a:spcBef>
                <a:spcPts val="0"/>
              </a:spcBef>
              <a:spcAft>
                <a:spcPts val="0"/>
              </a:spcAft>
              <a:buNone/>
            </a:pPr>
            <a:r>
              <a:rPr lang="it-IT"/>
              <a:t>Norme CEN</a:t>
            </a:r>
            <a:endParaRPr/>
          </a:p>
        </p:txBody>
      </p:sp>
      <p:pic>
        <p:nvPicPr>
          <p:cNvPr id="232" name="Google Shape;232;p16"/>
          <p:cNvPicPr preferRelativeResize="0"/>
          <p:nvPr/>
        </p:nvPicPr>
        <p:blipFill rotWithShape="1">
          <a:blip r:embed="rId3">
            <a:alphaModFix/>
          </a:blip>
          <a:srcRect b="0" l="0" r="0" t="0"/>
          <a:stretch/>
        </p:blipFill>
        <p:spPr>
          <a:xfrm>
            <a:off x="443483" y="1424940"/>
            <a:ext cx="2577604" cy="2787395"/>
          </a:xfrm>
          <a:prstGeom prst="rect">
            <a:avLst/>
          </a:prstGeom>
          <a:noFill/>
          <a:ln>
            <a:noFill/>
          </a:ln>
        </p:spPr>
      </p:pic>
      <p:pic>
        <p:nvPicPr>
          <p:cNvPr id="233" name="Google Shape;233;p16"/>
          <p:cNvPicPr preferRelativeResize="0"/>
          <p:nvPr/>
        </p:nvPicPr>
        <p:blipFill rotWithShape="1">
          <a:blip r:embed="rId4">
            <a:alphaModFix/>
          </a:blip>
          <a:srcRect b="0" l="0" r="0" t="0"/>
          <a:stretch/>
        </p:blipFill>
        <p:spPr>
          <a:xfrm>
            <a:off x="10437876" y="6222491"/>
            <a:ext cx="1621535" cy="440435"/>
          </a:xfrm>
          <a:prstGeom prst="rect">
            <a:avLst/>
          </a:prstGeom>
          <a:noFill/>
          <a:ln>
            <a:noFill/>
          </a:ln>
        </p:spPr>
      </p:pic>
      <p:pic>
        <p:nvPicPr>
          <p:cNvPr id="234" name="Google Shape;234;p16"/>
          <p:cNvPicPr preferRelativeResize="0"/>
          <p:nvPr/>
        </p:nvPicPr>
        <p:blipFill rotWithShape="1">
          <a:blip r:embed="rId5">
            <a:alphaModFix/>
          </a:blip>
          <a:srcRect b="0" l="0" r="0" t="0"/>
          <a:stretch/>
        </p:blipFill>
        <p:spPr>
          <a:xfrm>
            <a:off x="173736" y="149352"/>
            <a:ext cx="2278379" cy="719327"/>
          </a:xfrm>
          <a:prstGeom prst="rect">
            <a:avLst/>
          </a:prstGeom>
          <a:noFill/>
          <a:ln>
            <a:noFill/>
          </a:ln>
        </p:spPr>
      </p:pic>
      <p:pic>
        <p:nvPicPr>
          <p:cNvPr id="235" name="Google Shape;235;p16"/>
          <p:cNvPicPr preferRelativeResize="0"/>
          <p:nvPr/>
        </p:nvPicPr>
        <p:blipFill rotWithShape="1">
          <a:blip r:embed="rId6">
            <a:alphaModFix/>
          </a:blip>
          <a:srcRect b="0" l="0" r="0" t="0"/>
          <a:stretch/>
        </p:blipFill>
        <p:spPr>
          <a:xfrm>
            <a:off x="10210800" y="149352"/>
            <a:ext cx="1848611" cy="571499"/>
          </a:xfrm>
          <a:prstGeom prst="rect">
            <a:avLst/>
          </a:prstGeom>
          <a:noFill/>
          <a:ln>
            <a:noFill/>
          </a:ln>
        </p:spPr>
      </p:pic>
      <p:pic>
        <p:nvPicPr>
          <p:cNvPr id="236" name="Google Shape;236;p16"/>
          <p:cNvPicPr preferRelativeResize="0"/>
          <p:nvPr/>
        </p:nvPicPr>
        <p:blipFill rotWithShape="1">
          <a:blip r:embed="rId7">
            <a:alphaModFix/>
          </a:blip>
          <a:srcRect b="0" l="0" r="0" t="0"/>
          <a:stretch/>
        </p:blipFill>
        <p:spPr>
          <a:xfrm>
            <a:off x="10447019" y="790955"/>
            <a:ext cx="1376170" cy="774191"/>
          </a:xfrm>
          <a:prstGeom prst="rect">
            <a:avLst/>
          </a:prstGeom>
          <a:noFill/>
          <a:ln>
            <a:noFill/>
          </a:ln>
        </p:spPr>
      </p:pic>
      <p:sp>
        <p:nvSpPr>
          <p:cNvPr id="237" name="Google Shape;237;p16"/>
          <p:cNvSpPr txBox="1"/>
          <p:nvPr/>
        </p:nvSpPr>
        <p:spPr>
          <a:xfrm>
            <a:off x="3352800" y="1212485"/>
            <a:ext cx="6858000" cy="4322337"/>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1" lang="it-IT" sz="2000">
                <a:latin typeface="Calibri"/>
                <a:ea typeface="Calibri"/>
                <a:cs typeface="Calibri"/>
                <a:sym typeface="Calibri"/>
              </a:rPr>
              <a:t>EN 13432:2000</a:t>
            </a:r>
            <a:endParaRPr sz="2000">
              <a:latin typeface="Calibri"/>
              <a:ea typeface="Calibri"/>
              <a:cs typeface="Calibri"/>
              <a:sym typeface="Calibri"/>
            </a:endParaRPr>
          </a:p>
          <a:p>
            <a:pPr indent="0" lvl="0" marL="12700" marR="247650" rtl="0" algn="l">
              <a:lnSpc>
                <a:spcPct val="100000"/>
              </a:lnSpc>
              <a:spcBef>
                <a:spcPts val="0"/>
              </a:spcBef>
              <a:spcAft>
                <a:spcPts val="0"/>
              </a:spcAft>
              <a:buNone/>
            </a:pPr>
            <a:r>
              <a:rPr i="1" lang="it-IT" sz="2000">
                <a:latin typeface="Calibri"/>
                <a:ea typeface="Calibri"/>
                <a:cs typeface="Calibri"/>
                <a:sym typeface="Calibri"/>
              </a:rPr>
              <a:t>Imballaggi - Requisiti per gli imballaggi recuperabili mediante compostaggio e biodegradazione - Schema di prova e criteri di valutazione per l'accettazione finale degli imballaggi</a:t>
            </a:r>
            <a:br>
              <a:rPr i="1" lang="it-IT" sz="2000">
                <a:latin typeface="Calibri"/>
                <a:ea typeface="Calibri"/>
                <a:cs typeface="Calibri"/>
                <a:sym typeface="Calibri"/>
              </a:rPr>
            </a:br>
            <a:endParaRPr sz="1950">
              <a:latin typeface="Calibri"/>
              <a:ea typeface="Calibri"/>
              <a:cs typeface="Calibri"/>
              <a:sym typeface="Calibri"/>
            </a:endParaRPr>
          </a:p>
          <a:p>
            <a:pPr indent="0" lvl="0" marL="12700" marR="30480" rtl="0" algn="l">
              <a:lnSpc>
                <a:spcPct val="100000"/>
              </a:lnSpc>
              <a:spcBef>
                <a:spcPts val="0"/>
              </a:spcBef>
              <a:spcAft>
                <a:spcPts val="0"/>
              </a:spcAft>
              <a:buNone/>
            </a:pPr>
            <a:r>
              <a:rPr lang="it-IT" sz="2000">
                <a:latin typeface="Calibri"/>
                <a:ea typeface="Calibri"/>
                <a:cs typeface="Calibri"/>
                <a:sym typeface="Calibri"/>
              </a:rPr>
              <a:t>Questa norma europea specifica i </a:t>
            </a:r>
            <a:r>
              <a:rPr lang="it-IT" sz="2000">
                <a:solidFill>
                  <a:srgbClr val="00B050"/>
                </a:solidFill>
                <a:latin typeface="Calibri"/>
                <a:ea typeface="Calibri"/>
                <a:cs typeface="Calibri"/>
                <a:sym typeface="Calibri"/>
              </a:rPr>
              <a:t>requisiti e le procedure per determinare la compostabilità </a:t>
            </a:r>
            <a:r>
              <a:rPr lang="it-IT" sz="2000">
                <a:latin typeface="Calibri"/>
                <a:ea typeface="Calibri"/>
                <a:cs typeface="Calibri"/>
                <a:sym typeface="Calibri"/>
              </a:rPr>
              <a:t>e la trattabilità anaerobica degli imballaggi e dei materiali di imballaggio affrontando quattro caratteristiche: 1) </a:t>
            </a:r>
            <a:r>
              <a:rPr lang="it-IT" sz="2000">
                <a:solidFill>
                  <a:srgbClr val="00B050"/>
                </a:solidFill>
                <a:latin typeface="Calibri"/>
                <a:ea typeface="Calibri"/>
                <a:cs typeface="Calibri"/>
                <a:sym typeface="Calibri"/>
              </a:rPr>
              <a:t>biodegradabilità</a:t>
            </a:r>
            <a:r>
              <a:rPr lang="it-IT" sz="2000">
                <a:latin typeface="Calibri"/>
                <a:ea typeface="Calibri"/>
                <a:cs typeface="Calibri"/>
                <a:sym typeface="Calibri"/>
              </a:rPr>
              <a:t>; 2) </a:t>
            </a:r>
            <a:r>
              <a:rPr lang="it-IT" sz="2000">
                <a:solidFill>
                  <a:srgbClr val="00B050"/>
                </a:solidFill>
                <a:latin typeface="Calibri"/>
                <a:ea typeface="Calibri"/>
                <a:cs typeface="Calibri"/>
                <a:sym typeface="Calibri"/>
              </a:rPr>
              <a:t>disintegrazione</a:t>
            </a:r>
            <a:r>
              <a:rPr lang="it-IT" sz="2000">
                <a:latin typeface="Calibri"/>
                <a:ea typeface="Calibri"/>
                <a:cs typeface="Calibri"/>
                <a:sym typeface="Calibri"/>
              </a:rPr>
              <a:t> durante il </a:t>
            </a:r>
            <a:r>
              <a:rPr lang="it-IT" sz="2000">
                <a:solidFill>
                  <a:srgbClr val="00B050"/>
                </a:solidFill>
                <a:latin typeface="Calibri"/>
                <a:ea typeface="Calibri"/>
                <a:cs typeface="Calibri"/>
                <a:sym typeface="Calibri"/>
              </a:rPr>
              <a:t>trattamento biologico</a:t>
            </a:r>
            <a:r>
              <a:rPr lang="it-IT" sz="2000">
                <a:latin typeface="Calibri"/>
                <a:ea typeface="Calibri"/>
                <a:cs typeface="Calibri"/>
                <a:sym typeface="Calibri"/>
              </a:rPr>
              <a:t>; 3) </a:t>
            </a:r>
            <a:r>
              <a:rPr lang="it-IT" sz="2000">
                <a:solidFill>
                  <a:srgbClr val="00B050"/>
                </a:solidFill>
                <a:latin typeface="Calibri"/>
                <a:ea typeface="Calibri"/>
                <a:cs typeface="Calibri"/>
                <a:sym typeface="Calibri"/>
              </a:rPr>
              <a:t>effetto sul processo di trattamento biologico; </a:t>
            </a:r>
            <a:r>
              <a:rPr lang="it-IT" sz="2000">
                <a:latin typeface="Calibri"/>
                <a:ea typeface="Calibri"/>
                <a:cs typeface="Calibri"/>
                <a:sym typeface="Calibri"/>
              </a:rPr>
              <a:t>4) effetto sulla </a:t>
            </a:r>
            <a:r>
              <a:rPr lang="it-IT" sz="2000">
                <a:solidFill>
                  <a:srgbClr val="00B050"/>
                </a:solidFill>
                <a:latin typeface="Calibri"/>
                <a:ea typeface="Calibri"/>
                <a:cs typeface="Calibri"/>
                <a:sym typeface="Calibri"/>
              </a:rPr>
              <a:t>qualità </a:t>
            </a:r>
            <a:r>
              <a:rPr lang="it-IT" sz="2000">
                <a:latin typeface="Calibri"/>
                <a:ea typeface="Calibri"/>
                <a:cs typeface="Calibri"/>
                <a:sym typeface="Calibri"/>
              </a:rPr>
              <a:t>del compost risultante. Nel caso di un imballaggio formato da diversi componenti, alcuni dei quali compostabili e altri no, l'imballaggio stesso, nel suo complesso, non è compostabile.</a:t>
            </a:r>
            <a:endParaRPr sz="20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1" name="Shape 241"/>
        <p:cNvGrpSpPr/>
        <p:nvPr/>
      </p:nvGrpSpPr>
      <p:grpSpPr>
        <a:xfrm>
          <a:off x="0" y="0"/>
          <a:ext cx="0" cy="0"/>
          <a:chOff x="0" y="0"/>
          <a:chExt cx="0" cy="0"/>
        </a:xfrm>
      </p:grpSpPr>
      <p:sp>
        <p:nvSpPr>
          <p:cNvPr id="242" name="Google Shape;242;p17"/>
          <p:cNvSpPr txBox="1"/>
          <p:nvPr/>
        </p:nvSpPr>
        <p:spPr>
          <a:xfrm>
            <a:off x="667513" y="1143000"/>
            <a:ext cx="7773010" cy="3208955"/>
          </a:xfrm>
          <a:prstGeom prst="rect">
            <a:avLst/>
          </a:prstGeom>
          <a:noFill/>
          <a:ln>
            <a:noFill/>
          </a:ln>
        </p:spPr>
        <p:txBody>
          <a:bodyPr anchorCtr="0" anchor="t" bIns="0" lIns="0" spcFirstLastPara="1" rIns="0" wrap="square" tIns="12050">
            <a:spAutoFit/>
          </a:bodyPr>
          <a:lstStyle/>
          <a:p>
            <a:pPr indent="-1905" lvl="0" marL="13970" marR="5080" rtl="0" algn="just">
              <a:lnSpc>
                <a:spcPct val="150000"/>
              </a:lnSpc>
              <a:spcBef>
                <a:spcPts val="0"/>
              </a:spcBef>
              <a:spcAft>
                <a:spcPts val="0"/>
              </a:spcAft>
              <a:buNone/>
            </a:pPr>
            <a:r>
              <a:rPr lang="it-IT" sz="2000">
                <a:latin typeface="Calibri"/>
                <a:ea typeface="Calibri"/>
                <a:cs typeface="Calibri"/>
                <a:sym typeface="Calibri"/>
              </a:rPr>
              <a:t>La decisione 97/129/CE istituisce il sistema di identificazione dei materiali di imballaggio.</a:t>
            </a:r>
            <a:br>
              <a:rPr lang="it-IT" sz="2000">
                <a:latin typeface="Calibri"/>
                <a:ea typeface="Calibri"/>
                <a:cs typeface="Calibri"/>
                <a:sym typeface="Calibri"/>
              </a:rPr>
            </a:br>
            <a:r>
              <a:rPr lang="it-IT" sz="2000">
                <a:latin typeface="Calibri"/>
                <a:ea typeface="Calibri"/>
                <a:cs typeface="Calibri"/>
                <a:sym typeface="Calibri"/>
              </a:rPr>
              <a:t>La presente decisione, che riguarda </a:t>
            </a:r>
            <a:r>
              <a:rPr lang="it-IT" sz="2000">
                <a:solidFill>
                  <a:srgbClr val="00B050"/>
                </a:solidFill>
                <a:latin typeface="Calibri"/>
                <a:ea typeface="Calibri"/>
                <a:cs typeface="Calibri"/>
                <a:sym typeface="Calibri"/>
              </a:rPr>
              <a:t>tutti gli imballaggi contemplati </a:t>
            </a:r>
            <a:r>
              <a:rPr lang="it-IT" sz="2000">
                <a:latin typeface="Calibri"/>
                <a:ea typeface="Calibri"/>
                <a:cs typeface="Calibri"/>
                <a:sym typeface="Calibri"/>
              </a:rPr>
              <a:t>dalla direttiva 94/62/CE, mira a </a:t>
            </a:r>
            <a:r>
              <a:rPr lang="it-IT" sz="2000">
                <a:solidFill>
                  <a:srgbClr val="00B050"/>
                </a:solidFill>
                <a:latin typeface="Calibri"/>
                <a:ea typeface="Calibri"/>
                <a:cs typeface="Calibri"/>
                <a:sym typeface="Calibri"/>
              </a:rPr>
              <a:t>stabilire la numerazione e le abbreviazioni su cui si basa il sistema di identificazione</a:t>
            </a:r>
            <a:r>
              <a:rPr lang="it-IT" sz="2000">
                <a:latin typeface="Calibri"/>
                <a:ea typeface="Calibri"/>
                <a:cs typeface="Calibri"/>
                <a:sym typeface="Calibri"/>
              </a:rPr>
              <a:t>, indicando la natura del materiale o dei materiali di imballaggio utilizzati e specificando quali materiali devono essere soggetti al sistema di identificazione.</a:t>
            </a:r>
            <a:endParaRPr sz="2000">
              <a:latin typeface="Calibri"/>
              <a:ea typeface="Calibri"/>
              <a:cs typeface="Calibri"/>
              <a:sym typeface="Calibri"/>
            </a:endParaRPr>
          </a:p>
        </p:txBody>
      </p:sp>
      <p:sp>
        <p:nvSpPr>
          <p:cNvPr id="243" name="Google Shape;243;p17"/>
          <p:cNvSpPr txBox="1"/>
          <p:nvPr>
            <p:ph type="title"/>
          </p:nvPr>
        </p:nvSpPr>
        <p:spPr>
          <a:xfrm>
            <a:off x="4116143" y="233626"/>
            <a:ext cx="5969708" cy="764312"/>
          </a:xfrm>
          <a:prstGeom prst="rect">
            <a:avLst/>
          </a:prstGeom>
          <a:noFill/>
          <a:ln>
            <a:noFill/>
          </a:ln>
        </p:spPr>
        <p:txBody>
          <a:bodyPr anchorCtr="0" anchor="t" bIns="0" lIns="0" spcFirstLastPara="1" rIns="0" wrap="square" tIns="12700">
            <a:spAutoFit/>
          </a:bodyPr>
          <a:lstStyle/>
          <a:p>
            <a:pPr indent="0" lvl="0" marL="176213" rtl="0" algn="r">
              <a:lnSpc>
                <a:spcPct val="100000"/>
              </a:lnSpc>
              <a:spcBef>
                <a:spcPts val="0"/>
              </a:spcBef>
              <a:spcAft>
                <a:spcPts val="0"/>
              </a:spcAft>
              <a:buNone/>
            </a:pPr>
            <a:r>
              <a:rPr lang="it-IT"/>
              <a:t>Decisione 97/129/CE</a:t>
            </a:r>
            <a:br>
              <a:rPr lang="it-IT"/>
            </a:br>
            <a:endParaRPr/>
          </a:p>
        </p:txBody>
      </p:sp>
      <p:grpSp>
        <p:nvGrpSpPr>
          <p:cNvPr id="244" name="Google Shape;244;p17"/>
          <p:cNvGrpSpPr/>
          <p:nvPr/>
        </p:nvGrpSpPr>
        <p:grpSpPr>
          <a:xfrm>
            <a:off x="6909816" y="3668268"/>
            <a:ext cx="5149595" cy="3110483"/>
            <a:chOff x="6909816" y="3668268"/>
            <a:chExt cx="5149595" cy="3110483"/>
          </a:xfrm>
        </p:grpSpPr>
        <p:pic>
          <p:nvPicPr>
            <p:cNvPr id="245" name="Google Shape;245;p17"/>
            <p:cNvPicPr preferRelativeResize="0"/>
            <p:nvPr/>
          </p:nvPicPr>
          <p:blipFill rotWithShape="1">
            <a:blip r:embed="rId3">
              <a:alphaModFix/>
            </a:blip>
            <a:srcRect b="0" l="0" r="0" t="0"/>
            <a:stretch/>
          </p:blipFill>
          <p:spPr>
            <a:xfrm>
              <a:off x="6909816" y="3668268"/>
              <a:ext cx="4614671" cy="3110483"/>
            </a:xfrm>
            <a:prstGeom prst="rect">
              <a:avLst/>
            </a:prstGeom>
            <a:noFill/>
            <a:ln>
              <a:noFill/>
            </a:ln>
          </p:spPr>
        </p:pic>
        <p:pic>
          <p:nvPicPr>
            <p:cNvPr id="246" name="Google Shape;246;p17"/>
            <p:cNvPicPr preferRelativeResize="0"/>
            <p:nvPr/>
          </p:nvPicPr>
          <p:blipFill rotWithShape="1">
            <a:blip r:embed="rId4">
              <a:alphaModFix/>
            </a:blip>
            <a:srcRect b="0" l="0" r="0" t="0"/>
            <a:stretch/>
          </p:blipFill>
          <p:spPr>
            <a:xfrm>
              <a:off x="10437876" y="6222492"/>
              <a:ext cx="1621535" cy="440435"/>
            </a:xfrm>
            <a:prstGeom prst="rect">
              <a:avLst/>
            </a:prstGeom>
            <a:noFill/>
            <a:ln>
              <a:noFill/>
            </a:ln>
          </p:spPr>
        </p:pic>
      </p:grpSp>
      <p:pic>
        <p:nvPicPr>
          <p:cNvPr id="247" name="Google Shape;247;p17"/>
          <p:cNvPicPr preferRelativeResize="0"/>
          <p:nvPr/>
        </p:nvPicPr>
        <p:blipFill rotWithShape="1">
          <a:blip r:embed="rId5">
            <a:alphaModFix/>
          </a:blip>
          <a:srcRect b="0" l="0" r="0" t="0"/>
          <a:stretch/>
        </p:blipFill>
        <p:spPr>
          <a:xfrm>
            <a:off x="173736" y="149352"/>
            <a:ext cx="2278379" cy="719327"/>
          </a:xfrm>
          <a:prstGeom prst="rect">
            <a:avLst/>
          </a:prstGeom>
          <a:noFill/>
          <a:ln>
            <a:noFill/>
          </a:ln>
        </p:spPr>
      </p:pic>
      <p:pic>
        <p:nvPicPr>
          <p:cNvPr id="248" name="Google Shape;248;p17"/>
          <p:cNvPicPr preferRelativeResize="0"/>
          <p:nvPr/>
        </p:nvPicPr>
        <p:blipFill rotWithShape="1">
          <a:blip r:embed="rId6">
            <a:alphaModFix/>
          </a:blip>
          <a:srcRect b="0" l="0" r="0" t="0"/>
          <a:stretch/>
        </p:blipFill>
        <p:spPr>
          <a:xfrm>
            <a:off x="10210800" y="149352"/>
            <a:ext cx="1848611" cy="571499"/>
          </a:xfrm>
          <a:prstGeom prst="rect">
            <a:avLst/>
          </a:prstGeom>
          <a:noFill/>
          <a:ln>
            <a:noFill/>
          </a:ln>
        </p:spPr>
      </p:pic>
      <p:pic>
        <p:nvPicPr>
          <p:cNvPr id="249" name="Google Shape;249;p17"/>
          <p:cNvPicPr preferRelativeResize="0"/>
          <p:nvPr/>
        </p:nvPicPr>
        <p:blipFill rotWithShape="1">
          <a:blip r:embed="rId7">
            <a:alphaModFix/>
          </a:blip>
          <a:srcRect b="0" l="0" r="0" t="0"/>
          <a:stretch/>
        </p:blipFill>
        <p:spPr>
          <a:xfrm>
            <a:off x="10447019" y="790955"/>
            <a:ext cx="1376170" cy="77419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3" name="Shape 253"/>
        <p:cNvGrpSpPr/>
        <p:nvPr/>
      </p:nvGrpSpPr>
      <p:grpSpPr>
        <a:xfrm>
          <a:off x="0" y="0"/>
          <a:ext cx="0" cy="0"/>
          <a:chOff x="0" y="0"/>
          <a:chExt cx="0" cy="0"/>
        </a:xfrm>
      </p:grpSpPr>
      <p:sp>
        <p:nvSpPr>
          <p:cNvPr id="254" name="Google Shape;254;p18"/>
          <p:cNvSpPr txBox="1"/>
          <p:nvPr>
            <p:ph type="title"/>
          </p:nvPr>
        </p:nvSpPr>
        <p:spPr>
          <a:xfrm>
            <a:off x="3695593" y="244001"/>
            <a:ext cx="5969700" cy="382200"/>
          </a:xfrm>
          <a:prstGeom prst="rect">
            <a:avLst/>
          </a:prstGeom>
          <a:noFill/>
          <a:ln>
            <a:noFill/>
          </a:ln>
        </p:spPr>
        <p:txBody>
          <a:bodyPr anchorCtr="0" anchor="t" bIns="0" lIns="0" spcFirstLastPara="1" rIns="0" wrap="square" tIns="12700">
            <a:spAutoFit/>
          </a:bodyPr>
          <a:lstStyle/>
          <a:p>
            <a:pPr indent="0" lvl="0" marL="176213" rtl="0" algn="r">
              <a:lnSpc>
                <a:spcPct val="100000"/>
              </a:lnSpc>
              <a:spcBef>
                <a:spcPts val="0"/>
              </a:spcBef>
              <a:spcAft>
                <a:spcPts val="0"/>
              </a:spcAft>
              <a:buNone/>
            </a:pPr>
            <a:r>
              <a:rPr lang="it-IT"/>
              <a:t>Etichettatura ambientale</a:t>
            </a:r>
            <a:endParaRPr/>
          </a:p>
        </p:txBody>
      </p:sp>
      <p:pic>
        <p:nvPicPr>
          <p:cNvPr id="255" name="Google Shape;255;p18"/>
          <p:cNvPicPr preferRelativeResize="0"/>
          <p:nvPr/>
        </p:nvPicPr>
        <p:blipFill rotWithShape="1">
          <a:blip r:embed="rId3">
            <a:alphaModFix/>
          </a:blip>
          <a:srcRect b="0" l="0" r="0" t="0"/>
          <a:stretch/>
        </p:blipFill>
        <p:spPr>
          <a:xfrm>
            <a:off x="2415810" y="999133"/>
            <a:ext cx="7127719" cy="2219554"/>
          </a:xfrm>
          <a:prstGeom prst="rect">
            <a:avLst/>
          </a:prstGeom>
          <a:noFill/>
          <a:ln>
            <a:noFill/>
          </a:ln>
        </p:spPr>
      </p:pic>
      <p:pic>
        <p:nvPicPr>
          <p:cNvPr id="256" name="Google Shape;256;p18"/>
          <p:cNvPicPr preferRelativeResize="0"/>
          <p:nvPr/>
        </p:nvPicPr>
        <p:blipFill rotWithShape="1">
          <a:blip r:embed="rId4">
            <a:alphaModFix/>
          </a:blip>
          <a:srcRect b="0" l="0" r="0" t="0"/>
          <a:stretch/>
        </p:blipFill>
        <p:spPr>
          <a:xfrm>
            <a:off x="2417038" y="3306698"/>
            <a:ext cx="7237806" cy="1554860"/>
          </a:xfrm>
          <a:prstGeom prst="rect">
            <a:avLst/>
          </a:prstGeom>
          <a:noFill/>
          <a:ln>
            <a:noFill/>
          </a:ln>
        </p:spPr>
      </p:pic>
      <p:pic>
        <p:nvPicPr>
          <p:cNvPr id="257" name="Google Shape;257;p18"/>
          <p:cNvPicPr preferRelativeResize="0"/>
          <p:nvPr/>
        </p:nvPicPr>
        <p:blipFill rotWithShape="1">
          <a:blip r:embed="rId5">
            <a:alphaModFix/>
          </a:blip>
          <a:srcRect b="0" l="0" r="0" t="0"/>
          <a:stretch/>
        </p:blipFill>
        <p:spPr>
          <a:xfrm>
            <a:off x="2380620" y="5016709"/>
            <a:ext cx="7284686" cy="1204258"/>
          </a:xfrm>
          <a:prstGeom prst="rect">
            <a:avLst/>
          </a:prstGeom>
          <a:noFill/>
          <a:ln>
            <a:noFill/>
          </a:ln>
        </p:spPr>
      </p:pic>
      <p:pic>
        <p:nvPicPr>
          <p:cNvPr id="258" name="Google Shape;258;p18"/>
          <p:cNvPicPr preferRelativeResize="0"/>
          <p:nvPr/>
        </p:nvPicPr>
        <p:blipFill rotWithShape="1">
          <a:blip r:embed="rId6">
            <a:alphaModFix/>
          </a:blip>
          <a:srcRect b="0" l="0" r="0" t="0"/>
          <a:stretch/>
        </p:blipFill>
        <p:spPr>
          <a:xfrm>
            <a:off x="10437876" y="6222491"/>
            <a:ext cx="1621535" cy="440435"/>
          </a:xfrm>
          <a:prstGeom prst="rect">
            <a:avLst/>
          </a:prstGeom>
          <a:noFill/>
          <a:ln>
            <a:noFill/>
          </a:ln>
        </p:spPr>
      </p:pic>
      <p:pic>
        <p:nvPicPr>
          <p:cNvPr id="259" name="Google Shape;259;p18"/>
          <p:cNvPicPr preferRelativeResize="0"/>
          <p:nvPr/>
        </p:nvPicPr>
        <p:blipFill rotWithShape="1">
          <a:blip r:embed="rId7">
            <a:alphaModFix/>
          </a:blip>
          <a:srcRect b="0" l="0" r="0" t="0"/>
          <a:stretch/>
        </p:blipFill>
        <p:spPr>
          <a:xfrm>
            <a:off x="173736" y="149352"/>
            <a:ext cx="2278379" cy="719327"/>
          </a:xfrm>
          <a:prstGeom prst="rect">
            <a:avLst/>
          </a:prstGeom>
          <a:noFill/>
          <a:ln>
            <a:noFill/>
          </a:ln>
        </p:spPr>
      </p:pic>
      <p:pic>
        <p:nvPicPr>
          <p:cNvPr id="260" name="Google Shape;260;p18"/>
          <p:cNvPicPr preferRelativeResize="0"/>
          <p:nvPr/>
        </p:nvPicPr>
        <p:blipFill rotWithShape="1">
          <a:blip r:embed="rId8">
            <a:alphaModFix/>
          </a:blip>
          <a:srcRect b="0" l="0" r="0" t="0"/>
          <a:stretch/>
        </p:blipFill>
        <p:spPr>
          <a:xfrm>
            <a:off x="10210800" y="149352"/>
            <a:ext cx="1848611" cy="571499"/>
          </a:xfrm>
          <a:prstGeom prst="rect">
            <a:avLst/>
          </a:prstGeom>
          <a:noFill/>
          <a:ln>
            <a:noFill/>
          </a:ln>
        </p:spPr>
      </p:pic>
      <p:pic>
        <p:nvPicPr>
          <p:cNvPr id="261" name="Google Shape;261;p18"/>
          <p:cNvPicPr preferRelativeResize="0"/>
          <p:nvPr/>
        </p:nvPicPr>
        <p:blipFill rotWithShape="1">
          <a:blip r:embed="rId9">
            <a:alphaModFix/>
          </a:blip>
          <a:srcRect b="0" l="0" r="0" t="0"/>
          <a:stretch/>
        </p:blipFill>
        <p:spPr>
          <a:xfrm>
            <a:off x="10447019" y="790955"/>
            <a:ext cx="1376170" cy="77419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5" name="Shape 265"/>
        <p:cNvGrpSpPr/>
        <p:nvPr/>
      </p:nvGrpSpPr>
      <p:grpSpPr>
        <a:xfrm>
          <a:off x="0" y="0"/>
          <a:ext cx="0" cy="0"/>
          <a:chOff x="0" y="0"/>
          <a:chExt cx="0" cy="0"/>
        </a:xfrm>
      </p:grpSpPr>
      <p:sp>
        <p:nvSpPr>
          <p:cNvPr id="266" name="Google Shape;266;p19"/>
          <p:cNvSpPr txBox="1"/>
          <p:nvPr>
            <p:ph type="title"/>
          </p:nvPr>
        </p:nvSpPr>
        <p:spPr>
          <a:xfrm>
            <a:off x="3621093" y="216401"/>
            <a:ext cx="5969700" cy="437400"/>
          </a:xfrm>
          <a:prstGeom prst="rect">
            <a:avLst/>
          </a:prstGeom>
          <a:noFill/>
          <a:ln>
            <a:noFill/>
          </a:ln>
        </p:spPr>
        <p:txBody>
          <a:bodyPr anchorCtr="0" anchor="t" bIns="0" lIns="0" spcFirstLastPara="1" rIns="0" wrap="square" tIns="67425">
            <a:spAutoFit/>
          </a:bodyPr>
          <a:lstStyle/>
          <a:p>
            <a:pPr indent="0" lvl="0" marL="265113" rtl="0" algn="r">
              <a:lnSpc>
                <a:spcPct val="100000"/>
              </a:lnSpc>
              <a:spcBef>
                <a:spcPts val="0"/>
              </a:spcBef>
              <a:spcAft>
                <a:spcPts val="0"/>
              </a:spcAft>
              <a:buNone/>
            </a:pPr>
            <a:r>
              <a:rPr lang="it-IT"/>
              <a:t>Etichettatura ambientale</a:t>
            </a:r>
            <a:endParaRPr/>
          </a:p>
        </p:txBody>
      </p:sp>
      <p:grpSp>
        <p:nvGrpSpPr>
          <p:cNvPr id="267" name="Google Shape;267;p19"/>
          <p:cNvGrpSpPr/>
          <p:nvPr/>
        </p:nvGrpSpPr>
        <p:grpSpPr>
          <a:xfrm>
            <a:off x="1629155" y="790955"/>
            <a:ext cx="10430255" cy="5938646"/>
            <a:chOff x="1629155" y="790955"/>
            <a:chExt cx="10430255" cy="5938646"/>
          </a:xfrm>
        </p:grpSpPr>
        <p:pic>
          <p:nvPicPr>
            <p:cNvPr id="268" name="Google Shape;268;p19"/>
            <p:cNvPicPr preferRelativeResize="0"/>
            <p:nvPr/>
          </p:nvPicPr>
          <p:blipFill rotWithShape="1">
            <a:blip r:embed="rId3">
              <a:alphaModFix/>
            </a:blip>
            <a:srcRect b="0" l="0" r="0" t="0"/>
            <a:stretch/>
          </p:blipFill>
          <p:spPr>
            <a:xfrm>
              <a:off x="1629155" y="1014978"/>
              <a:ext cx="9105899" cy="5714623"/>
            </a:xfrm>
            <a:prstGeom prst="rect">
              <a:avLst/>
            </a:prstGeom>
            <a:noFill/>
            <a:ln>
              <a:noFill/>
            </a:ln>
          </p:spPr>
        </p:pic>
        <p:pic>
          <p:nvPicPr>
            <p:cNvPr id="269" name="Google Shape;269;p19"/>
            <p:cNvPicPr preferRelativeResize="0"/>
            <p:nvPr/>
          </p:nvPicPr>
          <p:blipFill rotWithShape="1">
            <a:blip r:embed="rId4">
              <a:alphaModFix/>
            </a:blip>
            <a:srcRect b="0" l="0" r="0" t="0"/>
            <a:stretch/>
          </p:blipFill>
          <p:spPr>
            <a:xfrm>
              <a:off x="10437875" y="6222491"/>
              <a:ext cx="1621535" cy="440435"/>
            </a:xfrm>
            <a:prstGeom prst="rect">
              <a:avLst/>
            </a:prstGeom>
            <a:noFill/>
            <a:ln>
              <a:noFill/>
            </a:ln>
          </p:spPr>
        </p:pic>
        <p:pic>
          <p:nvPicPr>
            <p:cNvPr id="270" name="Google Shape;270;p19"/>
            <p:cNvPicPr preferRelativeResize="0"/>
            <p:nvPr/>
          </p:nvPicPr>
          <p:blipFill rotWithShape="1">
            <a:blip r:embed="rId5">
              <a:alphaModFix/>
            </a:blip>
            <a:srcRect b="0" l="0" r="0" t="0"/>
            <a:stretch/>
          </p:blipFill>
          <p:spPr>
            <a:xfrm>
              <a:off x="10447020" y="790955"/>
              <a:ext cx="1376170" cy="774191"/>
            </a:xfrm>
            <a:prstGeom prst="rect">
              <a:avLst/>
            </a:prstGeom>
            <a:noFill/>
            <a:ln>
              <a:noFill/>
            </a:ln>
          </p:spPr>
        </p:pic>
      </p:grpSp>
      <p:pic>
        <p:nvPicPr>
          <p:cNvPr id="271" name="Google Shape;271;p19"/>
          <p:cNvPicPr preferRelativeResize="0"/>
          <p:nvPr/>
        </p:nvPicPr>
        <p:blipFill rotWithShape="1">
          <a:blip r:embed="rId6">
            <a:alphaModFix/>
          </a:blip>
          <a:srcRect b="0" l="0" r="0" t="0"/>
          <a:stretch/>
        </p:blipFill>
        <p:spPr>
          <a:xfrm>
            <a:off x="173736" y="149352"/>
            <a:ext cx="2278379" cy="719327"/>
          </a:xfrm>
          <a:prstGeom prst="rect">
            <a:avLst/>
          </a:prstGeom>
          <a:noFill/>
          <a:ln>
            <a:noFill/>
          </a:ln>
        </p:spPr>
      </p:pic>
      <p:pic>
        <p:nvPicPr>
          <p:cNvPr id="272" name="Google Shape;272;p19"/>
          <p:cNvPicPr preferRelativeResize="0"/>
          <p:nvPr/>
        </p:nvPicPr>
        <p:blipFill rotWithShape="1">
          <a:blip r:embed="rId7">
            <a:alphaModFix/>
          </a:blip>
          <a:srcRect b="0" l="0" r="0" t="0"/>
          <a:stretch/>
        </p:blipFill>
        <p:spPr>
          <a:xfrm>
            <a:off x="10210800" y="149352"/>
            <a:ext cx="1848611" cy="571499"/>
          </a:xfrm>
          <a:prstGeom prst="rect">
            <a:avLst/>
          </a:prstGeom>
          <a:noFill/>
          <a:ln>
            <a:noFill/>
          </a:ln>
        </p:spPr>
      </p:pic>
      <p:sp>
        <p:nvSpPr>
          <p:cNvPr id="273" name="Google Shape;273;p19"/>
          <p:cNvSpPr txBox="1"/>
          <p:nvPr/>
        </p:nvSpPr>
        <p:spPr>
          <a:xfrm>
            <a:off x="1716414" y="6452703"/>
            <a:ext cx="36720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200"/>
              <a:buFont typeface="Noto Sans Symbols"/>
              <a:buNone/>
            </a:pPr>
            <a:r>
              <a:rPr b="1" i="0" lang="it-IT" sz="1200" u="none" cap="none" strike="noStrike">
                <a:solidFill>
                  <a:srgbClr val="000000"/>
                </a:solidFill>
                <a:latin typeface="Arial Narrow"/>
                <a:ea typeface="Arial Narrow"/>
                <a:cs typeface="Arial Narrow"/>
                <a:sym typeface="Arial Narrow"/>
              </a:rPr>
              <a:t>Fonte:</a:t>
            </a:r>
            <a:r>
              <a:rPr b="1" lang="it-IT" sz="1200">
                <a:latin typeface="Arial Narrow"/>
                <a:ea typeface="Arial Narrow"/>
                <a:cs typeface="Arial Narrow"/>
                <a:sym typeface="Arial Narrow"/>
              </a:rPr>
              <a:t> www.purewatertech.com</a:t>
            </a:r>
            <a:endParaRPr b="1" i="0" sz="1200" u="none" cap="none" strike="noStrike">
              <a:solidFill>
                <a:srgbClr val="000000"/>
              </a:solidFill>
              <a:latin typeface="Arial Narrow"/>
              <a:ea typeface="Arial Narrow"/>
              <a:cs typeface="Arial Narrow"/>
              <a:sym typeface="Arial Narrow"/>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9" name="Shape 59"/>
        <p:cNvGrpSpPr/>
        <p:nvPr/>
      </p:nvGrpSpPr>
      <p:grpSpPr>
        <a:xfrm>
          <a:off x="0" y="0"/>
          <a:ext cx="0" cy="0"/>
          <a:chOff x="0" y="0"/>
          <a:chExt cx="0" cy="0"/>
        </a:xfrm>
      </p:grpSpPr>
      <p:sp>
        <p:nvSpPr>
          <p:cNvPr id="60" name="Google Shape;60;p2"/>
          <p:cNvSpPr txBox="1"/>
          <p:nvPr>
            <p:ph type="title"/>
          </p:nvPr>
        </p:nvSpPr>
        <p:spPr>
          <a:xfrm>
            <a:off x="2452115" y="2721291"/>
            <a:ext cx="7225285" cy="936154"/>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it-IT" sz="6000">
                <a:solidFill>
                  <a:srgbClr val="92D050"/>
                </a:solidFill>
              </a:rPr>
              <a:t>Legislazione – Parte 1</a:t>
            </a:r>
            <a:endParaRPr sz="6000"/>
          </a:p>
        </p:txBody>
      </p:sp>
      <p:pic>
        <p:nvPicPr>
          <p:cNvPr id="61" name="Google Shape;61;p2"/>
          <p:cNvPicPr preferRelativeResize="0"/>
          <p:nvPr/>
        </p:nvPicPr>
        <p:blipFill rotWithShape="1">
          <a:blip r:embed="rId3">
            <a:alphaModFix/>
          </a:blip>
          <a:srcRect b="0" l="0" r="0" t="0"/>
          <a:stretch/>
        </p:blipFill>
        <p:spPr>
          <a:xfrm>
            <a:off x="10437876" y="6222491"/>
            <a:ext cx="1621535" cy="440435"/>
          </a:xfrm>
          <a:prstGeom prst="rect">
            <a:avLst/>
          </a:prstGeom>
          <a:noFill/>
          <a:ln>
            <a:noFill/>
          </a:ln>
        </p:spPr>
      </p:pic>
      <p:pic>
        <p:nvPicPr>
          <p:cNvPr id="62" name="Google Shape;62;p2"/>
          <p:cNvPicPr preferRelativeResize="0"/>
          <p:nvPr/>
        </p:nvPicPr>
        <p:blipFill rotWithShape="1">
          <a:blip r:embed="rId4">
            <a:alphaModFix/>
          </a:blip>
          <a:srcRect b="0" l="0" r="0" t="0"/>
          <a:stretch/>
        </p:blipFill>
        <p:spPr>
          <a:xfrm>
            <a:off x="173736" y="149352"/>
            <a:ext cx="2278379" cy="719327"/>
          </a:xfrm>
          <a:prstGeom prst="rect">
            <a:avLst/>
          </a:prstGeom>
          <a:noFill/>
          <a:ln>
            <a:noFill/>
          </a:ln>
        </p:spPr>
      </p:pic>
      <p:pic>
        <p:nvPicPr>
          <p:cNvPr id="63" name="Google Shape;63;p2"/>
          <p:cNvPicPr preferRelativeResize="0"/>
          <p:nvPr/>
        </p:nvPicPr>
        <p:blipFill rotWithShape="1">
          <a:blip r:embed="rId5">
            <a:alphaModFix/>
          </a:blip>
          <a:srcRect b="0" l="0" r="0" t="0"/>
          <a:stretch/>
        </p:blipFill>
        <p:spPr>
          <a:xfrm>
            <a:off x="10210800" y="149352"/>
            <a:ext cx="1848611" cy="571499"/>
          </a:xfrm>
          <a:prstGeom prst="rect">
            <a:avLst/>
          </a:prstGeom>
          <a:noFill/>
          <a:ln>
            <a:noFill/>
          </a:ln>
        </p:spPr>
      </p:pic>
      <p:pic>
        <p:nvPicPr>
          <p:cNvPr id="64" name="Google Shape;64;p2"/>
          <p:cNvPicPr preferRelativeResize="0"/>
          <p:nvPr/>
        </p:nvPicPr>
        <p:blipFill rotWithShape="1">
          <a:blip r:embed="rId6">
            <a:alphaModFix/>
          </a:blip>
          <a:srcRect b="0" l="0" r="0" t="0"/>
          <a:stretch/>
        </p:blipFill>
        <p:spPr>
          <a:xfrm>
            <a:off x="10447019" y="790955"/>
            <a:ext cx="1376170" cy="77419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7" name="Shape 277"/>
        <p:cNvGrpSpPr/>
        <p:nvPr/>
      </p:nvGrpSpPr>
      <p:grpSpPr>
        <a:xfrm>
          <a:off x="0" y="0"/>
          <a:ext cx="0" cy="0"/>
          <a:chOff x="0" y="0"/>
          <a:chExt cx="0" cy="0"/>
        </a:xfrm>
      </p:grpSpPr>
      <p:sp>
        <p:nvSpPr>
          <p:cNvPr id="278" name="Google Shape;278;p20"/>
          <p:cNvSpPr txBox="1"/>
          <p:nvPr/>
        </p:nvSpPr>
        <p:spPr>
          <a:xfrm>
            <a:off x="2238807" y="1273416"/>
            <a:ext cx="8817610" cy="4308231"/>
          </a:xfrm>
          <a:prstGeom prst="rect">
            <a:avLst/>
          </a:prstGeom>
          <a:noFill/>
          <a:ln>
            <a:noFill/>
          </a:ln>
        </p:spPr>
        <p:txBody>
          <a:bodyPr anchorCtr="0" anchor="t" bIns="0" lIns="0" spcFirstLastPara="1" rIns="0" wrap="square" tIns="12050">
            <a:spAutoFit/>
          </a:bodyPr>
          <a:lstStyle/>
          <a:p>
            <a:pPr indent="0" lvl="0" marL="13334" marR="1033780" rtl="0" algn="just">
              <a:lnSpc>
                <a:spcPct val="150000"/>
              </a:lnSpc>
              <a:spcBef>
                <a:spcPts val="0"/>
              </a:spcBef>
              <a:spcAft>
                <a:spcPts val="0"/>
              </a:spcAft>
              <a:buNone/>
            </a:pPr>
            <a:r>
              <a:rPr lang="it-IT" sz="2000">
                <a:latin typeface="Calibri"/>
                <a:ea typeface="Calibri"/>
                <a:cs typeface="Calibri"/>
                <a:sym typeface="Calibri"/>
              </a:rPr>
              <a:t>La direttiva 2008/98/CE sui rifiuti ha introdotto </a:t>
            </a:r>
            <a:r>
              <a:rPr lang="it-IT" sz="2000">
                <a:solidFill>
                  <a:srgbClr val="00B050"/>
                </a:solidFill>
                <a:latin typeface="Calibri"/>
                <a:ea typeface="Calibri"/>
                <a:cs typeface="Calibri"/>
                <a:sym typeface="Calibri"/>
              </a:rPr>
              <a:t>due diversi concetti</a:t>
            </a:r>
            <a:r>
              <a:rPr lang="it-IT" sz="2000">
                <a:latin typeface="Calibri"/>
                <a:ea typeface="Calibri"/>
                <a:cs typeface="Calibri"/>
                <a:sym typeface="Calibri"/>
              </a:rPr>
              <a:t>: uno relativo a un materiale che è un rifiuto e cessa di essere un rifiuto, uno relativo a un materiale che avrebbe dovuto diventare un rifiuto ma che non può.</a:t>
            </a:r>
            <a:endParaRPr sz="2000">
              <a:latin typeface="Calibri"/>
              <a:ea typeface="Calibri"/>
              <a:cs typeface="Calibri"/>
              <a:sym typeface="Calibri"/>
            </a:endParaRPr>
          </a:p>
          <a:p>
            <a:pPr indent="0" lvl="0" marL="0" rtl="0" algn="l">
              <a:lnSpc>
                <a:spcPct val="100000"/>
              </a:lnSpc>
              <a:spcBef>
                <a:spcPts val="25"/>
              </a:spcBef>
              <a:spcAft>
                <a:spcPts val="0"/>
              </a:spcAft>
              <a:buNone/>
            </a:pPr>
            <a:r>
              <a:t/>
            </a:r>
            <a:endParaRPr sz="1750">
              <a:latin typeface="Calibri"/>
              <a:ea typeface="Calibri"/>
              <a:cs typeface="Calibri"/>
              <a:sym typeface="Calibri"/>
            </a:endParaRPr>
          </a:p>
          <a:p>
            <a:pPr indent="-343534" lvl="0" marL="1182370" rtl="0" algn="l">
              <a:lnSpc>
                <a:spcPct val="100000"/>
              </a:lnSpc>
              <a:spcBef>
                <a:spcPts val="0"/>
              </a:spcBef>
              <a:spcAft>
                <a:spcPts val="0"/>
              </a:spcAft>
              <a:buClr>
                <a:srgbClr val="00AF50"/>
              </a:buClr>
              <a:buSzPts val="2000"/>
              <a:buFont typeface="Calibri"/>
              <a:buAutoNum type="arabicPeriod"/>
            </a:pPr>
            <a:r>
              <a:rPr b="1" lang="it-IT" sz="2000">
                <a:solidFill>
                  <a:srgbClr val="00AF50"/>
                </a:solidFill>
                <a:latin typeface="Calibri"/>
                <a:ea typeface="Calibri"/>
                <a:cs typeface="Calibri"/>
                <a:sym typeface="Calibri"/>
              </a:rPr>
              <a:t>Stato di fine dei rifiuti</a:t>
            </a:r>
            <a:br>
              <a:rPr b="1" lang="it-IT" sz="2000">
                <a:solidFill>
                  <a:srgbClr val="00AF50"/>
                </a:solidFill>
                <a:latin typeface="Calibri"/>
                <a:ea typeface="Calibri"/>
                <a:cs typeface="Calibri"/>
                <a:sym typeface="Calibri"/>
              </a:rPr>
            </a:br>
            <a:r>
              <a:rPr b="1" lang="it-IT" sz="2000">
                <a:solidFill>
                  <a:srgbClr val="00AF50"/>
                </a:solidFill>
                <a:latin typeface="Calibri"/>
                <a:ea typeface="Calibri"/>
                <a:cs typeface="Calibri"/>
                <a:sym typeface="Calibri"/>
              </a:rPr>
              <a:t>Sottoprodotti</a:t>
            </a:r>
            <a:endParaRPr sz="2000">
              <a:latin typeface="Calibri"/>
              <a:ea typeface="Calibri"/>
              <a:cs typeface="Calibri"/>
              <a:sym typeface="Calibri"/>
            </a:endParaRPr>
          </a:p>
          <a:p>
            <a:pPr indent="0" lvl="0" marL="0" rtl="0" algn="l">
              <a:lnSpc>
                <a:spcPct val="100000"/>
              </a:lnSpc>
              <a:spcBef>
                <a:spcPts val="0"/>
              </a:spcBef>
              <a:spcAft>
                <a:spcPts val="0"/>
              </a:spcAft>
              <a:buNone/>
            </a:pPr>
            <a:r>
              <a:t/>
            </a:r>
            <a:endParaRPr sz="2000">
              <a:latin typeface="Calibri"/>
              <a:ea typeface="Calibri"/>
              <a:cs typeface="Calibri"/>
              <a:sym typeface="Calibri"/>
            </a:endParaRPr>
          </a:p>
          <a:p>
            <a:pPr indent="0" lvl="0" marL="12700" rtl="0" algn="just">
              <a:lnSpc>
                <a:spcPct val="100000"/>
              </a:lnSpc>
              <a:spcBef>
                <a:spcPts val="1300"/>
              </a:spcBef>
              <a:spcAft>
                <a:spcPts val="0"/>
              </a:spcAft>
              <a:buNone/>
            </a:pPr>
            <a:r>
              <a:rPr lang="it-IT" sz="2000">
                <a:latin typeface="Calibri"/>
                <a:ea typeface="Calibri"/>
                <a:cs typeface="Calibri"/>
                <a:sym typeface="Calibri"/>
              </a:rPr>
              <a:t>Per renderlo possibile, devono essere soddisfatte determinate condizioni.</a:t>
            </a:r>
            <a:br>
              <a:rPr lang="it-IT" sz="2000">
                <a:latin typeface="Calibri"/>
                <a:ea typeface="Calibri"/>
                <a:cs typeface="Calibri"/>
                <a:sym typeface="Calibri"/>
              </a:rPr>
            </a:br>
            <a:r>
              <a:rPr lang="it-IT" sz="2000">
                <a:latin typeface="Calibri"/>
                <a:ea typeface="Calibri"/>
                <a:cs typeface="Calibri"/>
                <a:sym typeface="Calibri"/>
              </a:rPr>
              <a:t>Questo è di fondamentale importanza per promuovere la riduzione dei rifiuti e il riciclaggio.</a:t>
            </a:r>
            <a:endParaRPr sz="2000">
              <a:latin typeface="Calibri"/>
              <a:ea typeface="Calibri"/>
              <a:cs typeface="Calibri"/>
              <a:sym typeface="Calibri"/>
            </a:endParaRPr>
          </a:p>
        </p:txBody>
      </p:sp>
      <p:sp>
        <p:nvSpPr>
          <p:cNvPr id="279" name="Google Shape;279;p20"/>
          <p:cNvSpPr txBox="1"/>
          <p:nvPr>
            <p:ph type="title"/>
          </p:nvPr>
        </p:nvSpPr>
        <p:spPr>
          <a:xfrm>
            <a:off x="4116143" y="233626"/>
            <a:ext cx="5969708" cy="462220"/>
          </a:xfrm>
          <a:prstGeom prst="rect">
            <a:avLst/>
          </a:prstGeom>
          <a:noFill/>
          <a:ln>
            <a:noFill/>
          </a:ln>
        </p:spPr>
        <p:txBody>
          <a:bodyPr anchorCtr="0" anchor="t" bIns="0" lIns="0" spcFirstLastPara="1" rIns="0" wrap="square" tIns="91975">
            <a:spAutoFit/>
          </a:bodyPr>
          <a:lstStyle/>
          <a:p>
            <a:pPr indent="0" lvl="0" marL="1961514" rtl="0" algn="l">
              <a:lnSpc>
                <a:spcPct val="100000"/>
              </a:lnSpc>
              <a:spcBef>
                <a:spcPts val="0"/>
              </a:spcBef>
              <a:spcAft>
                <a:spcPts val="0"/>
              </a:spcAft>
              <a:buNone/>
            </a:pPr>
            <a:r>
              <a:rPr lang="it-IT"/>
              <a:t>Direttiva 2008/98/CE sui rifiuti</a:t>
            </a:r>
            <a:endParaRPr/>
          </a:p>
        </p:txBody>
      </p:sp>
      <p:pic>
        <p:nvPicPr>
          <p:cNvPr id="280" name="Google Shape;280;p20"/>
          <p:cNvPicPr preferRelativeResize="0"/>
          <p:nvPr/>
        </p:nvPicPr>
        <p:blipFill rotWithShape="1">
          <a:blip r:embed="rId3">
            <a:alphaModFix/>
          </a:blip>
          <a:srcRect b="0" l="0" r="0" t="0"/>
          <a:stretch/>
        </p:blipFill>
        <p:spPr>
          <a:xfrm>
            <a:off x="10437876" y="6222491"/>
            <a:ext cx="1621535" cy="440435"/>
          </a:xfrm>
          <a:prstGeom prst="rect">
            <a:avLst/>
          </a:prstGeom>
          <a:noFill/>
          <a:ln>
            <a:noFill/>
          </a:ln>
        </p:spPr>
      </p:pic>
      <p:pic>
        <p:nvPicPr>
          <p:cNvPr id="281" name="Google Shape;281;p20"/>
          <p:cNvPicPr preferRelativeResize="0"/>
          <p:nvPr/>
        </p:nvPicPr>
        <p:blipFill rotWithShape="1">
          <a:blip r:embed="rId4">
            <a:alphaModFix/>
          </a:blip>
          <a:srcRect b="0" l="0" r="0" t="0"/>
          <a:stretch/>
        </p:blipFill>
        <p:spPr>
          <a:xfrm>
            <a:off x="173736" y="149352"/>
            <a:ext cx="2278379" cy="719327"/>
          </a:xfrm>
          <a:prstGeom prst="rect">
            <a:avLst/>
          </a:prstGeom>
          <a:noFill/>
          <a:ln>
            <a:noFill/>
          </a:ln>
        </p:spPr>
      </p:pic>
      <p:pic>
        <p:nvPicPr>
          <p:cNvPr id="282" name="Google Shape;282;p20"/>
          <p:cNvPicPr preferRelativeResize="0"/>
          <p:nvPr/>
        </p:nvPicPr>
        <p:blipFill rotWithShape="1">
          <a:blip r:embed="rId5">
            <a:alphaModFix/>
          </a:blip>
          <a:srcRect b="0" l="0" r="0" t="0"/>
          <a:stretch/>
        </p:blipFill>
        <p:spPr>
          <a:xfrm>
            <a:off x="10210800" y="149352"/>
            <a:ext cx="1848611" cy="571499"/>
          </a:xfrm>
          <a:prstGeom prst="rect">
            <a:avLst/>
          </a:prstGeom>
          <a:noFill/>
          <a:ln>
            <a:noFill/>
          </a:ln>
        </p:spPr>
      </p:pic>
      <p:pic>
        <p:nvPicPr>
          <p:cNvPr id="283" name="Google Shape;283;p20"/>
          <p:cNvPicPr preferRelativeResize="0"/>
          <p:nvPr/>
        </p:nvPicPr>
        <p:blipFill rotWithShape="1">
          <a:blip r:embed="rId6">
            <a:alphaModFix/>
          </a:blip>
          <a:srcRect b="0" l="0" r="0" t="0"/>
          <a:stretch/>
        </p:blipFill>
        <p:spPr>
          <a:xfrm>
            <a:off x="10447019" y="790955"/>
            <a:ext cx="1376170" cy="77419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7" name="Shape 287"/>
        <p:cNvGrpSpPr/>
        <p:nvPr/>
      </p:nvGrpSpPr>
      <p:grpSpPr>
        <a:xfrm>
          <a:off x="0" y="0"/>
          <a:ext cx="0" cy="0"/>
          <a:chOff x="0" y="0"/>
          <a:chExt cx="0" cy="0"/>
        </a:xfrm>
      </p:grpSpPr>
      <p:sp>
        <p:nvSpPr>
          <p:cNvPr id="288" name="Google Shape;288;p21"/>
          <p:cNvSpPr txBox="1"/>
          <p:nvPr/>
        </p:nvSpPr>
        <p:spPr>
          <a:xfrm>
            <a:off x="1524000" y="1012650"/>
            <a:ext cx="6739061" cy="1165063"/>
          </a:xfrm>
          <a:prstGeom prst="rect">
            <a:avLst/>
          </a:prstGeom>
          <a:noFill/>
          <a:ln>
            <a:noFill/>
          </a:ln>
        </p:spPr>
        <p:txBody>
          <a:bodyPr anchorCtr="0" anchor="t" bIns="0" lIns="0" spcFirstLastPara="1" rIns="0" wrap="square" tIns="13325">
            <a:spAutoFit/>
          </a:bodyPr>
          <a:lstStyle/>
          <a:p>
            <a:pPr indent="0" lvl="0" marL="20955" rtl="0" algn="just">
              <a:lnSpc>
                <a:spcPct val="100000"/>
              </a:lnSpc>
              <a:spcBef>
                <a:spcPts val="0"/>
              </a:spcBef>
              <a:spcAft>
                <a:spcPts val="0"/>
              </a:spcAft>
              <a:buNone/>
            </a:pPr>
            <a:r>
              <a:rPr b="1" lang="it-IT" sz="2000">
                <a:solidFill>
                  <a:srgbClr val="00AF50"/>
                </a:solidFill>
                <a:latin typeface="Calibri"/>
                <a:ea typeface="Calibri"/>
                <a:cs typeface="Calibri"/>
                <a:sym typeface="Calibri"/>
              </a:rPr>
              <a:t>Stato di fine dei rifiuti</a:t>
            </a:r>
            <a:br>
              <a:rPr b="1" lang="it-IT" sz="2000">
                <a:solidFill>
                  <a:srgbClr val="00AF50"/>
                </a:solidFill>
                <a:latin typeface="Calibri"/>
                <a:ea typeface="Calibri"/>
                <a:cs typeface="Calibri"/>
                <a:sym typeface="Calibri"/>
              </a:rPr>
            </a:br>
            <a:r>
              <a:rPr lang="it-IT" sz="1800">
                <a:latin typeface="Calibri"/>
                <a:ea typeface="Calibri"/>
                <a:cs typeface="Calibri"/>
                <a:sym typeface="Calibri"/>
              </a:rPr>
              <a:t>Alcuni rifiuti specifici cessano di essere rifiuti quando sono stati sottoposti a un recupero, compreso il riciclaggio, e sono conformi a criteri specifici da elaborare conformemente alle seguenti condizioni:</a:t>
            </a:r>
            <a:endParaRPr sz="1800">
              <a:latin typeface="Calibri"/>
              <a:ea typeface="Calibri"/>
              <a:cs typeface="Calibri"/>
              <a:sym typeface="Calibri"/>
            </a:endParaRPr>
          </a:p>
        </p:txBody>
      </p:sp>
      <p:sp>
        <p:nvSpPr>
          <p:cNvPr id="289" name="Google Shape;289;p21"/>
          <p:cNvSpPr txBox="1"/>
          <p:nvPr>
            <p:ph type="title"/>
          </p:nvPr>
        </p:nvSpPr>
        <p:spPr>
          <a:xfrm>
            <a:off x="4116143" y="233626"/>
            <a:ext cx="5969708" cy="764312"/>
          </a:xfrm>
          <a:prstGeom prst="rect">
            <a:avLst/>
          </a:prstGeom>
          <a:noFill/>
          <a:ln>
            <a:noFill/>
          </a:ln>
        </p:spPr>
        <p:txBody>
          <a:bodyPr anchorCtr="0" anchor="t" bIns="0" lIns="0" spcFirstLastPara="1" rIns="0" wrap="square" tIns="12700">
            <a:spAutoFit/>
          </a:bodyPr>
          <a:lstStyle/>
          <a:p>
            <a:pPr indent="0" lvl="0" marL="176213" rtl="0" algn="r">
              <a:lnSpc>
                <a:spcPct val="100000"/>
              </a:lnSpc>
              <a:spcBef>
                <a:spcPts val="0"/>
              </a:spcBef>
              <a:spcAft>
                <a:spcPts val="0"/>
              </a:spcAft>
              <a:buNone/>
            </a:pPr>
            <a:r>
              <a:rPr lang="it-IT"/>
              <a:t>Direttiva 2008/98/CE</a:t>
            </a:r>
            <a:br>
              <a:rPr lang="it-IT"/>
            </a:br>
            <a:endParaRPr/>
          </a:p>
        </p:txBody>
      </p:sp>
      <p:pic>
        <p:nvPicPr>
          <p:cNvPr id="290" name="Google Shape;290;p21"/>
          <p:cNvPicPr preferRelativeResize="0"/>
          <p:nvPr/>
        </p:nvPicPr>
        <p:blipFill rotWithShape="1">
          <a:blip r:embed="rId3">
            <a:alphaModFix/>
          </a:blip>
          <a:srcRect b="0" l="0" r="0" t="0"/>
          <a:stretch/>
        </p:blipFill>
        <p:spPr>
          <a:xfrm>
            <a:off x="8647176" y="2610611"/>
            <a:ext cx="3488435" cy="2633471"/>
          </a:xfrm>
          <a:prstGeom prst="rect">
            <a:avLst/>
          </a:prstGeom>
          <a:noFill/>
          <a:ln>
            <a:noFill/>
          </a:ln>
        </p:spPr>
      </p:pic>
      <p:pic>
        <p:nvPicPr>
          <p:cNvPr id="291" name="Google Shape;291;p21"/>
          <p:cNvPicPr preferRelativeResize="0"/>
          <p:nvPr/>
        </p:nvPicPr>
        <p:blipFill rotWithShape="1">
          <a:blip r:embed="rId4">
            <a:alphaModFix/>
          </a:blip>
          <a:srcRect b="0" l="0" r="0" t="0"/>
          <a:stretch/>
        </p:blipFill>
        <p:spPr>
          <a:xfrm>
            <a:off x="10437876" y="6222491"/>
            <a:ext cx="1621535" cy="440435"/>
          </a:xfrm>
          <a:prstGeom prst="rect">
            <a:avLst/>
          </a:prstGeom>
          <a:noFill/>
          <a:ln>
            <a:noFill/>
          </a:ln>
        </p:spPr>
      </p:pic>
      <p:pic>
        <p:nvPicPr>
          <p:cNvPr id="292" name="Google Shape;292;p21"/>
          <p:cNvPicPr preferRelativeResize="0"/>
          <p:nvPr/>
        </p:nvPicPr>
        <p:blipFill rotWithShape="1">
          <a:blip r:embed="rId5">
            <a:alphaModFix/>
          </a:blip>
          <a:srcRect b="0" l="0" r="0" t="0"/>
          <a:stretch/>
        </p:blipFill>
        <p:spPr>
          <a:xfrm>
            <a:off x="173736" y="149352"/>
            <a:ext cx="2278379" cy="719327"/>
          </a:xfrm>
          <a:prstGeom prst="rect">
            <a:avLst/>
          </a:prstGeom>
          <a:noFill/>
          <a:ln>
            <a:noFill/>
          </a:ln>
        </p:spPr>
      </p:pic>
      <p:pic>
        <p:nvPicPr>
          <p:cNvPr id="293" name="Google Shape;293;p21"/>
          <p:cNvPicPr preferRelativeResize="0"/>
          <p:nvPr/>
        </p:nvPicPr>
        <p:blipFill rotWithShape="1">
          <a:blip r:embed="rId6">
            <a:alphaModFix/>
          </a:blip>
          <a:srcRect b="0" l="0" r="0" t="0"/>
          <a:stretch/>
        </p:blipFill>
        <p:spPr>
          <a:xfrm>
            <a:off x="10210800" y="149352"/>
            <a:ext cx="1848611" cy="571499"/>
          </a:xfrm>
          <a:prstGeom prst="rect">
            <a:avLst/>
          </a:prstGeom>
          <a:noFill/>
          <a:ln>
            <a:noFill/>
          </a:ln>
        </p:spPr>
      </p:pic>
      <p:pic>
        <p:nvPicPr>
          <p:cNvPr id="294" name="Google Shape;294;p21"/>
          <p:cNvPicPr preferRelativeResize="0"/>
          <p:nvPr/>
        </p:nvPicPr>
        <p:blipFill rotWithShape="1">
          <a:blip r:embed="rId7">
            <a:alphaModFix/>
          </a:blip>
          <a:srcRect b="0" l="0" r="0" t="0"/>
          <a:stretch/>
        </p:blipFill>
        <p:spPr>
          <a:xfrm>
            <a:off x="10447019" y="790955"/>
            <a:ext cx="1376170" cy="774191"/>
          </a:xfrm>
          <a:prstGeom prst="rect">
            <a:avLst/>
          </a:prstGeom>
          <a:noFill/>
          <a:ln>
            <a:noFill/>
          </a:ln>
        </p:spPr>
      </p:pic>
      <p:sp>
        <p:nvSpPr>
          <p:cNvPr id="295" name="Google Shape;295;p21"/>
          <p:cNvSpPr txBox="1"/>
          <p:nvPr/>
        </p:nvSpPr>
        <p:spPr>
          <a:xfrm>
            <a:off x="1524000" y="2635192"/>
            <a:ext cx="6781800" cy="2957861"/>
          </a:xfrm>
          <a:prstGeom prst="rect">
            <a:avLst/>
          </a:prstGeom>
          <a:noFill/>
          <a:ln>
            <a:noFill/>
          </a:ln>
        </p:spPr>
        <p:txBody>
          <a:bodyPr anchorCtr="0" anchor="t" bIns="45700" lIns="91425" spcFirstLastPara="1" rIns="91425" wrap="square" tIns="45700">
            <a:spAutoFit/>
          </a:bodyPr>
          <a:lstStyle/>
          <a:p>
            <a:pPr indent="-114300" lvl="0" marL="13970" marR="6985" rtl="0" algn="just">
              <a:lnSpc>
                <a:spcPct val="150000"/>
              </a:lnSpc>
              <a:spcBef>
                <a:spcPts val="0"/>
              </a:spcBef>
              <a:spcAft>
                <a:spcPts val="0"/>
              </a:spcAft>
              <a:buSzPts val="1800"/>
              <a:buFont typeface="Calibri"/>
              <a:buAutoNum type="alphaLcParenBoth"/>
            </a:pPr>
            <a:r>
              <a:rPr lang="it-IT" sz="1800">
                <a:latin typeface="Calibri"/>
                <a:ea typeface="Calibri"/>
                <a:cs typeface="Calibri"/>
                <a:sym typeface="Calibri"/>
              </a:rPr>
              <a:t> la sostanza o l'oggetto è </a:t>
            </a:r>
            <a:r>
              <a:rPr lang="it-IT" sz="1800">
                <a:solidFill>
                  <a:srgbClr val="00B050"/>
                </a:solidFill>
                <a:latin typeface="Calibri"/>
                <a:ea typeface="Calibri"/>
                <a:cs typeface="Calibri"/>
                <a:sym typeface="Calibri"/>
              </a:rPr>
              <a:t>comunemente usato per scopi specifici</a:t>
            </a:r>
            <a:r>
              <a:rPr lang="it-IT" sz="1800">
                <a:latin typeface="Calibri"/>
                <a:ea typeface="Calibri"/>
                <a:cs typeface="Calibri"/>
                <a:sym typeface="Calibri"/>
              </a:rPr>
              <a:t>;</a:t>
            </a:r>
            <a:br>
              <a:rPr lang="it-IT" sz="1800">
                <a:latin typeface="Calibri"/>
                <a:ea typeface="Calibri"/>
                <a:cs typeface="Calibri"/>
                <a:sym typeface="Calibri"/>
              </a:rPr>
            </a:br>
            <a:r>
              <a:rPr lang="it-IT" sz="1800">
                <a:latin typeface="Calibri"/>
                <a:ea typeface="Calibri"/>
                <a:cs typeface="Calibri"/>
                <a:sym typeface="Calibri"/>
              </a:rPr>
              <a:t> </a:t>
            </a:r>
            <a:r>
              <a:rPr lang="it-IT" sz="1800">
                <a:solidFill>
                  <a:srgbClr val="00B050"/>
                </a:solidFill>
                <a:latin typeface="Calibri"/>
                <a:ea typeface="Calibri"/>
                <a:cs typeface="Calibri"/>
                <a:sym typeface="Calibri"/>
              </a:rPr>
              <a:t>esiste un mercato o una domanda </a:t>
            </a:r>
            <a:r>
              <a:rPr lang="it-IT" sz="1800">
                <a:latin typeface="Calibri"/>
                <a:ea typeface="Calibri"/>
                <a:cs typeface="Calibri"/>
                <a:sym typeface="Calibri"/>
              </a:rPr>
              <a:t>per tale sostanza o oggetto;</a:t>
            </a:r>
            <a:br>
              <a:rPr lang="it-IT" sz="1800">
                <a:latin typeface="Calibri"/>
                <a:ea typeface="Calibri"/>
                <a:cs typeface="Calibri"/>
                <a:sym typeface="Calibri"/>
              </a:rPr>
            </a:br>
            <a:r>
              <a:rPr lang="it-IT" sz="1800">
                <a:latin typeface="Calibri"/>
                <a:ea typeface="Calibri"/>
                <a:cs typeface="Calibri"/>
                <a:sym typeface="Calibri"/>
              </a:rPr>
              <a:t> la sostanza o l'oggetto </a:t>
            </a:r>
            <a:r>
              <a:rPr lang="it-IT" sz="1800">
                <a:solidFill>
                  <a:srgbClr val="00B050"/>
                </a:solidFill>
                <a:latin typeface="Calibri"/>
                <a:ea typeface="Calibri"/>
                <a:cs typeface="Calibri"/>
                <a:sym typeface="Calibri"/>
              </a:rPr>
              <a:t>soddisfa i requisiti tecnici </a:t>
            </a:r>
            <a:r>
              <a:rPr lang="it-IT" sz="1800">
                <a:latin typeface="Calibri"/>
                <a:ea typeface="Calibri"/>
                <a:cs typeface="Calibri"/>
                <a:sym typeface="Calibri"/>
              </a:rPr>
              <a:t>per gli scopi specifici e </a:t>
            </a:r>
            <a:r>
              <a:rPr lang="it-IT" sz="1800">
                <a:solidFill>
                  <a:srgbClr val="00B050"/>
                </a:solidFill>
                <a:latin typeface="Calibri"/>
                <a:ea typeface="Calibri"/>
                <a:cs typeface="Calibri"/>
                <a:sym typeface="Calibri"/>
              </a:rPr>
              <a:t>soddisfa la legislazione e le norme vigenti applicabili ai prodotti;</a:t>
            </a:r>
            <a:br>
              <a:rPr lang="it-IT" sz="1800">
                <a:latin typeface="Calibri"/>
                <a:ea typeface="Calibri"/>
                <a:cs typeface="Calibri"/>
                <a:sym typeface="Calibri"/>
              </a:rPr>
            </a:br>
            <a:r>
              <a:rPr lang="it-IT" sz="1800">
                <a:latin typeface="Calibri"/>
                <a:ea typeface="Calibri"/>
                <a:cs typeface="Calibri"/>
                <a:sym typeface="Calibri"/>
              </a:rPr>
              <a:t>l'uso della sostanza o dell'oggetto </a:t>
            </a:r>
            <a:r>
              <a:rPr lang="it-IT" sz="1800">
                <a:solidFill>
                  <a:srgbClr val="00B050"/>
                </a:solidFill>
                <a:latin typeface="Calibri"/>
                <a:ea typeface="Calibri"/>
                <a:cs typeface="Calibri"/>
                <a:sym typeface="Calibri"/>
              </a:rPr>
              <a:t>non comporterà impatti negativi complessivi sull'ambiente</a:t>
            </a:r>
            <a:r>
              <a:rPr lang="it-IT" sz="1800">
                <a:latin typeface="Calibri"/>
                <a:ea typeface="Calibri"/>
                <a:cs typeface="Calibri"/>
                <a:sym typeface="Calibri"/>
              </a:rPr>
              <a:t> o sulla salute umana.</a:t>
            </a:r>
            <a:endParaRPr sz="18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9" name="Shape 299"/>
        <p:cNvGrpSpPr/>
        <p:nvPr/>
      </p:nvGrpSpPr>
      <p:grpSpPr>
        <a:xfrm>
          <a:off x="0" y="0"/>
          <a:ext cx="0" cy="0"/>
          <a:chOff x="0" y="0"/>
          <a:chExt cx="0" cy="0"/>
        </a:xfrm>
      </p:grpSpPr>
      <p:sp>
        <p:nvSpPr>
          <p:cNvPr id="300" name="Google Shape;300;p22"/>
          <p:cNvSpPr txBox="1"/>
          <p:nvPr/>
        </p:nvSpPr>
        <p:spPr>
          <a:xfrm>
            <a:off x="2600990" y="1174714"/>
            <a:ext cx="7830184" cy="226087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1" lang="it-IT" sz="2000">
                <a:solidFill>
                  <a:srgbClr val="00AF50"/>
                </a:solidFill>
                <a:latin typeface="Calibri"/>
                <a:ea typeface="Calibri"/>
                <a:cs typeface="Calibri"/>
                <a:sym typeface="Calibri"/>
              </a:rPr>
              <a:t>Sottoprodotto</a:t>
            </a:r>
            <a:br>
              <a:rPr b="1" lang="it-IT" sz="2000">
                <a:solidFill>
                  <a:srgbClr val="00AF50"/>
                </a:solidFill>
                <a:latin typeface="Calibri"/>
                <a:ea typeface="Calibri"/>
                <a:cs typeface="Calibri"/>
                <a:sym typeface="Calibri"/>
              </a:rPr>
            </a:br>
            <a:endParaRPr sz="1750">
              <a:latin typeface="Calibri"/>
              <a:ea typeface="Calibri"/>
              <a:cs typeface="Calibri"/>
              <a:sym typeface="Calibri"/>
            </a:endParaRPr>
          </a:p>
          <a:p>
            <a:pPr indent="-1905" lvl="0" marL="13970" marR="5080" rtl="0" algn="just">
              <a:lnSpc>
                <a:spcPct val="150000"/>
              </a:lnSpc>
              <a:spcBef>
                <a:spcPts val="0"/>
              </a:spcBef>
              <a:spcAft>
                <a:spcPts val="0"/>
              </a:spcAft>
              <a:buNone/>
            </a:pPr>
            <a:r>
              <a:rPr lang="it-IT" sz="1800">
                <a:latin typeface="Calibri"/>
                <a:ea typeface="Calibri"/>
                <a:cs typeface="Calibri"/>
                <a:sym typeface="Calibri"/>
              </a:rPr>
              <a:t>Una sostanza o un oggetto, risultante da un processo di produzione il cui scopo principale non è la produzione di tale articolo, può essere considerato non come un rifiuto, ma come un sottoprodotto solo se sono soddisfatte le seguenti condizioni:</a:t>
            </a:r>
            <a:br>
              <a:rPr lang="it-IT" sz="1800">
                <a:latin typeface="Calibri"/>
                <a:ea typeface="Calibri"/>
                <a:cs typeface="Calibri"/>
                <a:sym typeface="Calibri"/>
              </a:rPr>
            </a:br>
            <a:endParaRPr sz="1800">
              <a:latin typeface="Calibri"/>
              <a:ea typeface="Calibri"/>
              <a:cs typeface="Calibri"/>
              <a:sym typeface="Calibri"/>
            </a:endParaRPr>
          </a:p>
        </p:txBody>
      </p:sp>
      <p:sp>
        <p:nvSpPr>
          <p:cNvPr id="301" name="Google Shape;301;p22"/>
          <p:cNvSpPr txBox="1"/>
          <p:nvPr>
            <p:ph type="title"/>
          </p:nvPr>
        </p:nvSpPr>
        <p:spPr>
          <a:xfrm>
            <a:off x="4116143" y="233626"/>
            <a:ext cx="5969708" cy="437440"/>
          </a:xfrm>
          <a:prstGeom prst="rect">
            <a:avLst/>
          </a:prstGeom>
          <a:noFill/>
          <a:ln>
            <a:noFill/>
          </a:ln>
        </p:spPr>
        <p:txBody>
          <a:bodyPr anchorCtr="0" anchor="t" bIns="0" lIns="0" spcFirstLastPara="1" rIns="0" wrap="square" tIns="67425">
            <a:spAutoFit/>
          </a:bodyPr>
          <a:lstStyle/>
          <a:p>
            <a:pPr indent="0" lvl="0" marL="3178175" rtl="0" algn="l">
              <a:lnSpc>
                <a:spcPct val="100000"/>
              </a:lnSpc>
              <a:spcBef>
                <a:spcPts val="0"/>
              </a:spcBef>
              <a:spcAft>
                <a:spcPts val="0"/>
              </a:spcAft>
              <a:buNone/>
            </a:pPr>
            <a:r>
              <a:rPr lang="it-IT"/>
              <a:t>Direttiva 2008/98/CE</a:t>
            </a:r>
            <a:endParaRPr/>
          </a:p>
        </p:txBody>
      </p:sp>
      <p:pic>
        <p:nvPicPr>
          <p:cNvPr id="302" name="Google Shape;302;p22"/>
          <p:cNvPicPr preferRelativeResize="0"/>
          <p:nvPr/>
        </p:nvPicPr>
        <p:blipFill rotWithShape="1">
          <a:blip r:embed="rId3">
            <a:alphaModFix/>
          </a:blip>
          <a:srcRect b="0" l="0" r="0" t="0"/>
          <a:stretch/>
        </p:blipFill>
        <p:spPr>
          <a:xfrm>
            <a:off x="10437876" y="6222491"/>
            <a:ext cx="1621535" cy="440435"/>
          </a:xfrm>
          <a:prstGeom prst="rect">
            <a:avLst/>
          </a:prstGeom>
          <a:noFill/>
          <a:ln>
            <a:noFill/>
          </a:ln>
        </p:spPr>
      </p:pic>
      <p:pic>
        <p:nvPicPr>
          <p:cNvPr id="303" name="Google Shape;303;p22"/>
          <p:cNvPicPr preferRelativeResize="0"/>
          <p:nvPr/>
        </p:nvPicPr>
        <p:blipFill rotWithShape="1">
          <a:blip r:embed="rId4">
            <a:alphaModFix/>
          </a:blip>
          <a:srcRect b="0" l="0" r="0" t="0"/>
          <a:stretch/>
        </p:blipFill>
        <p:spPr>
          <a:xfrm>
            <a:off x="173736" y="149352"/>
            <a:ext cx="2278379" cy="719327"/>
          </a:xfrm>
          <a:prstGeom prst="rect">
            <a:avLst/>
          </a:prstGeom>
          <a:noFill/>
          <a:ln>
            <a:noFill/>
          </a:ln>
        </p:spPr>
      </p:pic>
      <p:pic>
        <p:nvPicPr>
          <p:cNvPr id="304" name="Google Shape;304;p22"/>
          <p:cNvPicPr preferRelativeResize="0"/>
          <p:nvPr/>
        </p:nvPicPr>
        <p:blipFill rotWithShape="1">
          <a:blip r:embed="rId5">
            <a:alphaModFix/>
          </a:blip>
          <a:srcRect b="0" l="0" r="0" t="0"/>
          <a:stretch/>
        </p:blipFill>
        <p:spPr>
          <a:xfrm>
            <a:off x="10210800" y="149352"/>
            <a:ext cx="1848611" cy="571499"/>
          </a:xfrm>
          <a:prstGeom prst="rect">
            <a:avLst/>
          </a:prstGeom>
          <a:noFill/>
          <a:ln>
            <a:noFill/>
          </a:ln>
        </p:spPr>
      </p:pic>
      <p:pic>
        <p:nvPicPr>
          <p:cNvPr id="305" name="Google Shape;305;p22"/>
          <p:cNvPicPr preferRelativeResize="0"/>
          <p:nvPr/>
        </p:nvPicPr>
        <p:blipFill rotWithShape="1">
          <a:blip r:embed="rId6">
            <a:alphaModFix/>
          </a:blip>
          <a:srcRect b="0" l="0" r="0" t="0"/>
          <a:stretch/>
        </p:blipFill>
        <p:spPr>
          <a:xfrm>
            <a:off x="10447019" y="790955"/>
            <a:ext cx="1376170" cy="774191"/>
          </a:xfrm>
          <a:prstGeom prst="rect">
            <a:avLst/>
          </a:prstGeom>
          <a:noFill/>
          <a:ln>
            <a:noFill/>
          </a:ln>
        </p:spPr>
      </p:pic>
      <p:sp>
        <p:nvSpPr>
          <p:cNvPr id="306" name="Google Shape;306;p22"/>
          <p:cNvSpPr txBox="1"/>
          <p:nvPr/>
        </p:nvSpPr>
        <p:spPr>
          <a:xfrm>
            <a:off x="2600990" y="3245119"/>
            <a:ext cx="8159055" cy="3008516"/>
          </a:xfrm>
          <a:prstGeom prst="rect">
            <a:avLst/>
          </a:prstGeom>
          <a:noFill/>
          <a:ln>
            <a:noFill/>
          </a:ln>
        </p:spPr>
        <p:txBody>
          <a:bodyPr anchorCtr="0" anchor="t" bIns="45700" lIns="91425" spcFirstLastPara="1" rIns="91425" wrap="square" tIns="45700">
            <a:spAutoFit/>
          </a:bodyPr>
          <a:lstStyle/>
          <a:p>
            <a:pPr indent="-302260" lvl="0" marL="314960" rtl="0" algn="just">
              <a:lnSpc>
                <a:spcPct val="100000"/>
              </a:lnSpc>
              <a:spcBef>
                <a:spcPts val="0"/>
              </a:spcBef>
              <a:spcAft>
                <a:spcPts val="0"/>
              </a:spcAft>
              <a:buClr>
                <a:srgbClr val="000000"/>
              </a:buClr>
              <a:buSzPts val="1800"/>
              <a:buFont typeface="Calibri"/>
              <a:buAutoNum type="alphaLcParenBoth"/>
            </a:pPr>
            <a:r>
              <a:rPr lang="it-IT" sz="1800">
                <a:solidFill>
                  <a:schemeClr val="dk1"/>
                </a:solidFill>
                <a:latin typeface="Calibri"/>
                <a:ea typeface="Calibri"/>
                <a:cs typeface="Calibri"/>
                <a:sym typeface="Calibri"/>
              </a:rPr>
              <a:t>l'ulteriore </a:t>
            </a:r>
            <a:r>
              <a:rPr lang="it-IT" sz="1800">
                <a:solidFill>
                  <a:srgbClr val="00B050"/>
                </a:solidFill>
                <a:latin typeface="Calibri"/>
                <a:ea typeface="Calibri"/>
                <a:cs typeface="Calibri"/>
                <a:sym typeface="Calibri"/>
              </a:rPr>
              <a:t>uso della sostanza o dell'oggetto è certo</a:t>
            </a:r>
            <a:r>
              <a:rPr lang="it-IT" sz="1800">
                <a:solidFill>
                  <a:schemeClr val="dk1"/>
                </a:solidFill>
                <a:latin typeface="Calibri"/>
                <a:ea typeface="Calibri"/>
                <a:cs typeface="Calibri"/>
                <a:sym typeface="Calibri"/>
              </a:rPr>
              <a:t>;</a:t>
            </a:r>
            <a:br>
              <a:rPr lang="it-IT" sz="1800">
                <a:solidFill>
                  <a:schemeClr val="dk1"/>
                </a:solidFill>
                <a:latin typeface="Calibri"/>
                <a:ea typeface="Calibri"/>
                <a:cs typeface="Calibri"/>
                <a:sym typeface="Calibri"/>
              </a:rPr>
            </a:br>
            <a:r>
              <a:rPr lang="it-IT" sz="1800">
                <a:solidFill>
                  <a:schemeClr val="dk1"/>
                </a:solidFill>
                <a:latin typeface="Calibri"/>
                <a:ea typeface="Calibri"/>
                <a:cs typeface="Calibri"/>
                <a:sym typeface="Calibri"/>
              </a:rPr>
              <a:t>la sostanza o l'oggetto </a:t>
            </a:r>
            <a:r>
              <a:rPr lang="it-IT" sz="1800">
                <a:solidFill>
                  <a:srgbClr val="00B050"/>
                </a:solidFill>
                <a:latin typeface="Calibri"/>
                <a:ea typeface="Calibri"/>
                <a:cs typeface="Calibri"/>
                <a:sym typeface="Calibri"/>
              </a:rPr>
              <a:t>può essere utilizzato direttamente </a:t>
            </a:r>
            <a:r>
              <a:rPr lang="it-IT" sz="1800">
                <a:solidFill>
                  <a:schemeClr val="dk1"/>
                </a:solidFill>
                <a:latin typeface="Calibri"/>
                <a:ea typeface="Calibri"/>
                <a:cs typeface="Calibri"/>
                <a:sym typeface="Calibri"/>
              </a:rPr>
              <a:t>senza ulteriori trattamenti diversi dalla normale pratica industriale;</a:t>
            </a:r>
            <a:br>
              <a:rPr lang="it-IT" sz="1800">
                <a:solidFill>
                  <a:schemeClr val="dk1"/>
                </a:solidFill>
                <a:latin typeface="Calibri"/>
                <a:ea typeface="Calibri"/>
                <a:cs typeface="Calibri"/>
                <a:sym typeface="Calibri"/>
              </a:rPr>
            </a:br>
            <a:r>
              <a:rPr lang="it-IT" sz="1800">
                <a:solidFill>
                  <a:schemeClr val="dk1"/>
                </a:solidFill>
                <a:latin typeface="Calibri"/>
                <a:ea typeface="Calibri"/>
                <a:cs typeface="Calibri"/>
                <a:sym typeface="Calibri"/>
              </a:rPr>
              <a:t>la sostanza o l'oggetto è prodotto come </a:t>
            </a:r>
            <a:r>
              <a:rPr lang="it-IT" sz="1800">
                <a:solidFill>
                  <a:srgbClr val="00B050"/>
                </a:solidFill>
                <a:latin typeface="Calibri"/>
                <a:ea typeface="Calibri"/>
                <a:cs typeface="Calibri"/>
                <a:sym typeface="Calibri"/>
              </a:rPr>
              <a:t>parte integrante di un processo </a:t>
            </a:r>
            <a:r>
              <a:rPr lang="it-IT" sz="1800">
                <a:solidFill>
                  <a:schemeClr val="dk1"/>
                </a:solidFill>
                <a:latin typeface="Calibri"/>
                <a:ea typeface="Calibri"/>
                <a:cs typeface="Calibri"/>
                <a:sym typeface="Calibri"/>
              </a:rPr>
              <a:t>di produzione;</a:t>
            </a:r>
            <a:br>
              <a:rPr lang="it-IT" sz="1800">
                <a:solidFill>
                  <a:schemeClr val="dk1"/>
                </a:solidFill>
                <a:latin typeface="Calibri"/>
                <a:ea typeface="Calibri"/>
                <a:cs typeface="Calibri"/>
                <a:sym typeface="Calibri"/>
              </a:rPr>
            </a:br>
            <a:r>
              <a:rPr lang="it-IT" sz="1800">
                <a:solidFill>
                  <a:schemeClr val="dk1"/>
                </a:solidFill>
                <a:latin typeface="Calibri"/>
                <a:ea typeface="Calibri"/>
                <a:cs typeface="Calibri"/>
                <a:sym typeface="Calibri"/>
              </a:rPr>
              <a:t>l'ulteriore uso è lecito, vale a dire che la sostanza o l'oggetto soddisfa tutti i pertinenti requisiti di protezione del prodotto, dell'ambiente e della salute per l'uso specifico e non comporterà impatti negativi complessivi sull'ambiente o sulla salute umana.</a:t>
            </a: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0" name="Shape 310"/>
        <p:cNvGrpSpPr/>
        <p:nvPr/>
      </p:nvGrpSpPr>
      <p:grpSpPr>
        <a:xfrm>
          <a:off x="0" y="0"/>
          <a:ext cx="0" cy="0"/>
          <a:chOff x="0" y="0"/>
          <a:chExt cx="0" cy="0"/>
        </a:xfrm>
      </p:grpSpPr>
      <p:sp>
        <p:nvSpPr>
          <p:cNvPr id="311" name="Google Shape;311;p23"/>
          <p:cNvSpPr txBox="1"/>
          <p:nvPr>
            <p:ph type="title"/>
          </p:nvPr>
        </p:nvSpPr>
        <p:spPr>
          <a:xfrm>
            <a:off x="4116143" y="233626"/>
            <a:ext cx="5969708" cy="834567"/>
          </a:xfrm>
          <a:prstGeom prst="rect">
            <a:avLst/>
          </a:prstGeom>
          <a:noFill/>
          <a:ln>
            <a:noFill/>
          </a:ln>
        </p:spPr>
        <p:txBody>
          <a:bodyPr anchorCtr="0" anchor="t" bIns="0" lIns="0" spcFirstLastPara="1" rIns="0" wrap="square" tIns="82275">
            <a:spAutoFit/>
          </a:bodyPr>
          <a:lstStyle/>
          <a:p>
            <a:pPr indent="0" lvl="0" marL="3169285" rtl="0" algn="l">
              <a:lnSpc>
                <a:spcPct val="100000"/>
              </a:lnSpc>
              <a:spcBef>
                <a:spcPts val="0"/>
              </a:spcBef>
              <a:spcAft>
                <a:spcPts val="0"/>
              </a:spcAft>
              <a:buNone/>
            </a:pPr>
            <a:r>
              <a:rPr lang="it-IT"/>
              <a:t>Direttiva 2008/98/CE</a:t>
            </a:r>
            <a:br>
              <a:rPr lang="it-IT"/>
            </a:br>
            <a:endParaRPr/>
          </a:p>
        </p:txBody>
      </p:sp>
      <p:sp>
        <p:nvSpPr>
          <p:cNvPr id="312" name="Google Shape;312;p23"/>
          <p:cNvSpPr txBox="1"/>
          <p:nvPr/>
        </p:nvSpPr>
        <p:spPr>
          <a:xfrm>
            <a:off x="762000" y="2403998"/>
            <a:ext cx="7342505" cy="1962717"/>
          </a:xfrm>
          <a:prstGeom prst="rect">
            <a:avLst/>
          </a:prstGeom>
          <a:noFill/>
          <a:ln>
            <a:noFill/>
          </a:ln>
        </p:spPr>
        <p:txBody>
          <a:bodyPr anchorCtr="0" anchor="t" bIns="0" lIns="0" spcFirstLastPara="1" rIns="0" wrap="square" tIns="13325">
            <a:spAutoFit/>
          </a:bodyPr>
          <a:lstStyle/>
          <a:p>
            <a:pPr indent="-302260" lvl="0" marL="314325" rtl="0" algn="l">
              <a:lnSpc>
                <a:spcPct val="100000"/>
              </a:lnSpc>
              <a:spcBef>
                <a:spcPts val="0"/>
              </a:spcBef>
              <a:spcAft>
                <a:spcPts val="0"/>
              </a:spcAft>
              <a:buSzPts val="1800"/>
              <a:buFont typeface="Calibri"/>
              <a:buAutoNum type="alphaLcParenBoth"/>
            </a:pPr>
            <a:r>
              <a:rPr lang="it-IT" sz="1800">
                <a:latin typeface="Calibri"/>
                <a:ea typeface="Calibri"/>
                <a:cs typeface="Calibri"/>
                <a:sym typeface="Calibri"/>
              </a:rPr>
              <a:t>prevenzione;</a:t>
            </a:r>
            <a:br>
              <a:rPr lang="it-IT" sz="1800">
                <a:latin typeface="Calibri"/>
                <a:ea typeface="Calibri"/>
                <a:cs typeface="Calibri"/>
                <a:sym typeface="Calibri"/>
              </a:rPr>
            </a:br>
            <a:r>
              <a:rPr lang="it-IT" sz="1800">
                <a:latin typeface="Calibri"/>
                <a:ea typeface="Calibri"/>
                <a:cs typeface="Calibri"/>
                <a:sym typeface="Calibri"/>
              </a:rPr>
              <a:t>preparazione per il riutilizzo;</a:t>
            </a:r>
            <a:br>
              <a:rPr lang="it-IT" sz="1800">
                <a:latin typeface="Calibri"/>
                <a:ea typeface="Calibri"/>
                <a:cs typeface="Calibri"/>
                <a:sym typeface="Calibri"/>
              </a:rPr>
            </a:br>
            <a:r>
              <a:rPr lang="it-IT" sz="1800">
                <a:latin typeface="Calibri"/>
                <a:ea typeface="Calibri"/>
                <a:cs typeface="Calibri"/>
                <a:sym typeface="Calibri"/>
              </a:rPr>
              <a:t>riciclaggio;</a:t>
            </a:r>
            <a:br>
              <a:rPr lang="it-IT" sz="1800">
                <a:latin typeface="Calibri"/>
                <a:ea typeface="Calibri"/>
                <a:cs typeface="Calibri"/>
                <a:sym typeface="Calibri"/>
              </a:rPr>
            </a:br>
            <a:r>
              <a:rPr lang="it-IT" sz="1800">
                <a:latin typeface="Calibri"/>
                <a:ea typeface="Calibri"/>
                <a:cs typeface="Calibri"/>
                <a:sym typeface="Calibri"/>
              </a:rPr>
              <a:t>altri recuperi, ad esempio il recupero di energia;</a:t>
            </a:r>
            <a:br>
              <a:rPr lang="it-IT" sz="1800">
                <a:latin typeface="Calibri"/>
                <a:ea typeface="Calibri"/>
                <a:cs typeface="Calibri"/>
                <a:sym typeface="Calibri"/>
              </a:rPr>
            </a:br>
            <a:r>
              <a:rPr lang="it-IT" sz="1800">
                <a:latin typeface="Calibri"/>
                <a:ea typeface="Calibri"/>
                <a:cs typeface="Calibri"/>
                <a:sym typeface="Calibri"/>
              </a:rPr>
              <a:t>disposizione.</a:t>
            </a:r>
            <a:endParaRPr sz="1800">
              <a:latin typeface="Calibri"/>
              <a:ea typeface="Calibri"/>
              <a:cs typeface="Calibri"/>
              <a:sym typeface="Calibri"/>
            </a:endParaRPr>
          </a:p>
        </p:txBody>
      </p:sp>
      <p:pic>
        <p:nvPicPr>
          <p:cNvPr id="313" name="Google Shape;313;p23"/>
          <p:cNvPicPr preferRelativeResize="0"/>
          <p:nvPr/>
        </p:nvPicPr>
        <p:blipFill rotWithShape="1">
          <a:blip r:embed="rId3">
            <a:alphaModFix/>
          </a:blip>
          <a:srcRect b="0" l="0" r="0" t="0"/>
          <a:stretch/>
        </p:blipFill>
        <p:spPr>
          <a:xfrm>
            <a:off x="5668275" y="2779776"/>
            <a:ext cx="5545316" cy="3066937"/>
          </a:xfrm>
          <a:prstGeom prst="rect">
            <a:avLst/>
          </a:prstGeom>
          <a:noFill/>
          <a:ln>
            <a:noFill/>
          </a:ln>
        </p:spPr>
      </p:pic>
      <p:pic>
        <p:nvPicPr>
          <p:cNvPr id="314" name="Google Shape;314;p23"/>
          <p:cNvPicPr preferRelativeResize="0"/>
          <p:nvPr/>
        </p:nvPicPr>
        <p:blipFill rotWithShape="1">
          <a:blip r:embed="rId4">
            <a:alphaModFix/>
          </a:blip>
          <a:srcRect b="0" l="0" r="0" t="0"/>
          <a:stretch/>
        </p:blipFill>
        <p:spPr>
          <a:xfrm>
            <a:off x="10437876" y="6222491"/>
            <a:ext cx="1621535" cy="440435"/>
          </a:xfrm>
          <a:prstGeom prst="rect">
            <a:avLst/>
          </a:prstGeom>
          <a:noFill/>
          <a:ln>
            <a:noFill/>
          </a:ln>
        </p:spPr>
      </p:pic>
      <p:pic>
        <p:nvPicPr>
          <p:cNvPr id="315" name="Google Shape;315;p23"/>
          <p:cNvPicPr preferRelativeResize="0"/>
          <p:nvPr/>
        </p:nvPicPr>
        <p:blipFill rotWithShape="1">
          <a:blip r:embed="rId5">
            <a:alphaModFix/>
          </a:blip>
          <a:srcRect b="0" l="0" r="0" t="0"/>
          <a:stretch/>
        </p:blipFill>
        <p:spPr>
          <a:xfrm>
            <a:off x="173736" y="149352"/>
            <a:ext cx="2278379" cy="719327"/>
          </a:xfrm>
          <a:prstGeom prst="rect">
            <a:avLst/>
          </a:prstGeom>
          <a:noFill/>
          <a:ln>
            <a:noFill/>
          </a:ln>
        </p:spPr>
      </p:pic>
      <p:pic>
        <p:nvPicPr>
          <p:cNvPr id="316" name="Google Shape;316;p23"/>
          <p:cNvPicPr preferRelativeResize="0"/>
          <p:nvPr/>
        </p:nvPicPr>
        <p:blipFill rotWithShape="1">
          <a:blip r:embed="rId6">
            <a:alphaModFix/>
          </a:blip>
          <a:srcRect b="0" l="0" r="0" t="0"/>
          <a:stretch/>
        </p:blipFill>
        <p:spPr>
          <a:xfrm>
            <a:off x="10210800" y="149352"/>
            <a:ext cx="1848611" cy="571499"/>
          </a:xfrm>
          <a:prstGeom prst="rect">
            <a:avLst/>
          </a:prstGeom>
          <a:noFill/>
          <a:ln>
            <a:noFill/>
          </a:ln>
        </p:spPr>
      </p:pic>
      <p:pic>
        <p:nvPicPr>
          <p:cNvPr id="317" name="Google Shape;317;p23"/>
          <p:cNvPicPr preferRelativeResize="0"/>
          <p:nvPr/>
        </p:nvPicPr>
        <p:blipFill rotWithShape="1">
          <a:blip r:embed="rId7">
            <a:alphaModFix/>
          </a:blip>
          <a:srcRect b="0" l="0" r="0" t="0"/>
          <a:stretch/>
        </p:blipFill>
        <p:spPr>
          <a:xfrm>
            <a:off x="10447019" y="790955"/>
            <a:ext cx="1376170" cy="774191"/>
          </a:xfrm>
          <a:prstGeom prst="rect">
            <a:avLst/>
          </a:prstGeom>
          <a:noFill/>
          <a:ln>
            <a:noFill/>
          </a:ln>
        </p:spPr>
      </p:pic>
      <p:sp>
        <p:nvSpPr>
          <p:cNvPr id="318" name="Google Shape;318;p23"/>
          <p:cNvSpPr txBox="1"/>
          <p:nvPr/>
        </p:nvSpPr>
        <p:spPr>
          <a:xfrm>
            <a:off x="673922" y="924736"/>
            <a:ext cx="9079678" cy="1349087"/>
          </a:xfrm>
          <a:prstGeom prst="rect">
            <a:avLst/>
          </a:prstGeom>
          <a:noFill/>
          <a:ln>
            <a:noFill/>
          </a:ln>
        </p:spPr>
        <p:txBody>
          <a:bodyPr anchorCtr="0" anchor="t" bIns="45700" lIns="91425" spcFirstLastPara="1" rIns="91425" wrap="square" tIns="45700">
            <a:spAutoFit/>
          </a:bodyPr>
          <a:lstStyle/>
          <a:p>
            <a:pPr indent="0" lvl="0" marL="457834" rtl="0" algn="l">
              <a:lnSpc>
                <a:spcPct val="100000"/>
              </a:lnSpc>
              <a:spcBef>
                <a:spcPts val="0"/>
              </a:spcBef>
              <a:spcAft>
                <a:spcPts val="0"/>
              </a:spcAft>
              <a:buNone/>
            </a:pPr>
            <a:r>
              <a:rPr lang="it-IT" sz="2000">
                <a:solidFill>
                  <a:srgbClr val="00B050"/>
                </a:solidFill>
                <a:latin typeface="Calibri"/>
                <a:ea typeface="Calibri"/>
                <a:cs typeface="Calibri"/>
                <a:sym typeface="Calibri"/>
              </a:rPr>
              <a:t>Gerarchia dei rifiuti</a:t>
            </a:r>
            <a:br>
              <a:rPr lang="it-IT" sz="2000">
                <a:solidFill>
                  <a:schemeClr val="dk1"/>
                </a:solidFill>
                <a:latin typeface="Calibri"/>
                <a:ea typeface="Calibri"/>
                <a:cs typeface="Calibri"/>
                <a:sym typeface="Calibri"/>
              </a:rPr>
            </a:br>
            <a:r>
              <a:rPr lang="it-IT" sz="2000">
                <a:solidFill>
                  <a:schemeClr val="dk1"/>
                </a:solidFill>
                <a:latin typeface="Calibri"/>
                <a:ea typeface="Calibri"/>
                <a:cs typeface="Calibri"/>
                <a:sym typeface="Calibri"/>
              </a:rPr>
              <a:t>La direttiva stabilisce inoltre una </a:t>
            </a:r>
            <a:r>
              <a:rPr lang="it-IT" sz="2000">
                <a:solidFill>
                  <a:srgbClr val="00B050"/>
                </a:solidFill>
                <a:latin typeface="Calibri"/>
                <a:ea typeface="Calibri"/>
                <a:cs typeface="Calibri"/>
                <a:sym typeface="Calibri"/>
              </a:rPr>
              <a:t>gerarchia dei rifiuti da applicare in via prioritaria </a:t>
            </a:r>
            <a:r>
              <a:rPr lang="it-IT" sz="2000">
                <a:solidFill>
                  <a:schemeClr val="dk1"/>
                </a:solidFill>
                <a:latin typeface="Calibri"/>
                <a:ea typeface="Calibri"/>
                <a:cs typeface="Calibri"/>
                <a:sym typeface="Calibri"/>
              </a:rPr>
              <a:t>nella legislazione e nella politica in materia di prevenzione e gestione dei rifiuti:</a:t>
            </a:r>
            <a:br>
              <a:rPr lang="it-IT" sz="20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319" name="Google Shape;319;p23"/>
          <p:cNvSpPr txBox="1"/>
          <p:nvPr/>
        </p:nvSpPr>
        <p:spPr>
          <a:xfrm>
            <a:off x="6081589" y="5846728"/>
            <a:ext cx="36720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200"/>
              <a:buFont typeface="Noto Sans Symbols"/>
              <a:buNone/>
            </a:pPr>
            <a:r>
              <a:rPr b="1" i="0" lang="it-IT" sz="1200" u="none" cap="none" strike="noStrike">
                <a:solidFill>
                  <a:srgbClr val="000000"/>
                </a:solidFill>
                <a:latin typeface="Arial Narrow"/>
                <a:ea typeface="Arial Narrow"/>
                <a:cs typeface="Arial Narrow"/>
                <a:sym typeface="Arial Narrow"/>
              </a:rPr>
              <a:t>Fonte: </a:t>
            </a:r>
            <a:r>
              <a:rPr b="1" lang="it-IT" sz="1200">
                <a:latin typeface="Arial Narrow"/>
                <a:ea typeface="Arial Narrow"/>
                <a:cs typeface="Arial Narrow"/>
                <a:sym typeface="Arial Narrow"/>
              </a:rPr>
              <a:t>Regioneambiente.it</a:t>
            </a:r>
            <a:endParaRPr b="1" i="0" sz="1200" u="none" cap="none" strike="noStrike">
              <a:solidFill>
                <a:srgbClr val="000000"/>
              </a:solidFill>
              <a:latin typeface="Arial Narrow"/>
              <a:ea typeface="Arial Narrow"/>
              <a:cs typeface="Arial Narrow"/>
              <a:sym typeface="Arial Narrow"/>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3" name="Shape 323"/>
        <p:cNvGrpSpPr/>
        <p:nvPr/>
      </p:nvGrpSpPr>
      <p:grpSpPr>
        <a:xfrm>
          <a:off x="0" y="0"/>
          <a:ext cx="0" cy="0"/>
          <a:chOff x="0" y="0"/>
          <a:chExt cx="0" cy="0"/>
        </a:xfrm>
      </p:grpSpPr>
      <p:sp>
        <p:nvSpPr>
          <p:cNvPr id="324" name="Google Shape;324;p24"/>
          <p:cNvSpPr txBox="1"/>
          <p:nvPr>
            <p:ph type="title"/>
          </p:nvPr>
        </p:nvSpPr>
        <p:spPr>
          <a:xfrm>
            <a:off x="4116143" y="233626"/>
            <a:ext cx="5969708" cy="452411"/>
          </a:xfrm>
          <a:prstGeom prst="rect">
            <a:avLst/>
          </a:prstGeom>
          <a:noFill/>
          <a:ln>
            <a:noFill/>
          </a:ln>
        </p:spPr>
        <p:txBody>
          <a:bodyPr anchorCtr="0" anchor="t" bIns="0" lIns="0" spcFirstLastPara="1" rIns="0" wrap="square" tIns="82275">
            <a:spAutoFit/>
          </a:bodyPr>
          <a:lstStyle/>
          <a:p>
            <a:pPr indent="0" lvl="0" marL="3169285" rtl="0" algn="l">
              <a:lnSpc>
                <a:spcPct val="100000"/>
              </a:lnSpc>
              <a:spcBef>
                <a:spcPts val="0"/>
              </a:spcBef>
              <a:spcAft>
                <a:spcPts val="0"/>
              </a:spcAft>
              <a:buNone/>
            </a:pPr>
            <a:r>
              <a:rPr lang="it-IT"/>
              <a:t>Direttiva 2008/98/CE</a:t>
            </a:r>
            <a:endParaRPr/>
          </a:p>
        </p:txBody>
      </p:sp>
      <p:pic>
        <p:nvPicPr>
          <p:cNvPr id="325" name="Google Shape;325;p24"/>
          <p:cNvPicPr preferRelativeResize="0"/>
          <p:nvPr/>
        </p:nvPicPr>
        <p:blipFill rotWithShape="1">
          <a:blip r:embed="rId3">
            <a:alphaModFix/>
          </a:blip>
          <a:srcRect b="0" l="0" r="0" t="0"/>
          <a:stretch/>
        </p:blipFill>
        <p:spPr>
          <a:xfrm>
            <a:off x="10437876" y="6222491"/>
            <a:ext cx="1621535" cy="440435"/>
          </a:xfrm>
          <a:prstGeom prst="rect">
            <a:avLst/>
          </a:prstGeom>
          <a:noFill/>
          <a:ln>
            <a:noFill/>
          </a:ln>
        </p:spPr>
      </p:pic>
      <p:pic>
        <p:nvPicPr>
          <p:cNvPr id="326" name="Google Shape;326;p24"/>
          <p:cNvPicPr preferRelativeResize="0"/>
          <p:nvPr/>
        </p:nvPicPr>
        <p:blipFill rotWithShape="1">
          <a:blip r:embed="rId4">
            <a:alphaModFix/>
          </a:blip>
          <a:srcRect b="0" l="0" r="0" t="0"/>
          <a:stretch/>
        </p:blipFill>
        <p:spPr>
          <a:xfrm>
            <a:off x="173736" y="149352"/>
            <a:ext cx="2278379" cy="719327"/>
          </a:xfrm>
          <a:prstGeom prst="rect">
            <a:avLst/>
          </a:prstGeom>
          <a:noFill/>
          <a:ln>
            <a:noFill/>
          </a:ln>
        </p:spPr>
      </p:pic>
      <p:pic>
        <p:nvPicPr>
          <p:cNvPr id="327" name="Google Shape;327;p24"/>
          <p:cNvPicPr preferRelativeResize="0"/>
          <p:nvPr/>
        </p:nvPicPr>
        <p:blipFill rotWithShape="1">
          <a:blip r:embed="rId5">
            <a:alphaModFix/>
          </a:blip>
          <a:srcRect b="0" l="0" r="0" t="0"/>
          <a:stretch/>
        </p:blipFill>
        <p:spPr>
          <a:xfrm>
            <a:off x="10210800" y="149352"/>
            <a:ext cx="1848611" cy="571499"/>
          </a:xfrm>
          <a:prstGeom prst="rect">
            <a:avLst/>
          </a:prstGeom>
          <a:noFill/>
          <a:ln>
            <a:noFill/>
          </a:ln>
        </p:spPr>
      </p:pic>
      <p:pic>
        <p:nvPicPr>
          <p:cNvPr id="328" name="Google Shape;328;p24"/>
          <p:cNvPicPr preferRelativeResize="0"/>
          <p:nvPr/>
        </p:nvPicPr>
        <p:blipFill rotWithShape="1">
          <a:blip r:embed="rId6">
            <a:alphaModFix/>
          </a:blip>
          <a:srcRect b="0" l="0" r="0" t="0"/>
          <a:stretch/>
        </p:blipFill>
        <p:spPr>
          <a:xfrm>
            <a:off x="10447019" y="790955"/>
            <a:ext cx="1376170" cy="774191"/>
          </a:xfrm>
          <a:prstGeom prst="rect">
            <a:avLst/>
          </a:prstGeom>
          <a:noFill/>
          <a:ln>
            <a:noFill/>
          </a:ln>
        </p:spPr>
      </p:pic>
      <p:sp>
        <p:nvSpPr>
          <p:cNvPr id="329" name="Google Shape;329;p24"/>
          <p:cNvSpPr txBox="1"/>
          <p:nvPr/>
        </p:nvSpPr>
        <p:spPr>
          <a:xfrm>
            <a:off x="797566" y="1023486"/>
            <a:ext cx="9413234" cy="2260875"/>
          </a:xfrm>
          <a:prstGeom prst="rect">
            <a:avLst/>
          </a:prstGeom>
          <a:noFill/>
          <a:ln>
            <a:noFill/>
          </a:ln>
        </p:spPr>
        <p:txBody>
          <a:bodyPr anchorCtr="0" anchor="t" bIns="0" lIns="0" spcFirstLastPara="1" rIns="0" wrap="square" tIns="13325">
            <a:spAutoFit/>
          </a:bodyPr>
          <a:lstStyle/>
          <a:p>
            <a:pPr indent="0" lvl="0" marL="944244" rtl="0" algn="l">
              <a:lnSpc>
                <a:spcPct val="100000"/>
              </a:lnSpc>
              <a:spcBef>
                <a:spcPts val="0"/>
              </a:spcBef>
              <a:spcAft>
                <a:spcPts val="0"/>
              </a:spcAft>
              <a:buNone/>
            </a:pPr>
            <a:r>
              <a:rPr b="1" lang="it-IT" sz="2000">
                <a:solidFill>
                  <a:srgbClr val="00AF50"/>
                </a:solidFill>
                <a:latin typeface="Arial"/>
                <a:ea typeface="Arial"/>
                <a:cs typeface="Arial"/>
                <a:sym typeface="Arial"/>
              </a:rPr>
              <a:t>Responsabilità estesa del produttore</a:t>
            </a:r>
            <a:br>
              <a:rPr b="1" lang="it-IT" sz="2000">
                <a:solidFill>
                  <a:srgbClr val="00AF50"/>
                </a:solidFill>
                <a:latin typeface="Arial"/>
                <a:ea typeface="Arial"/>
                <a:cs typeface="Arial"/>
                <a:sym typeface="Arial"/>
              </a:rPr>
            </a:br>
            <a:endParaRPr sz="1750">
              <a:latin typeface="Arial"/>
              <a:ea typeface="Arial"/>
              <a:cs typeface="Arial"/>
              <a:sym typeface="Arial"/>
            </a:endParaRPr>
          </a:p>
          <a:p>
            <a:pPr indent="0" lvl="0" marL="12700" marR="5080" rtl="0" algn="l">
              <a:lnSpc>
                <a:spcPct val="150000"/>
              </a:lnSpc>
              <a:spcBef>
                <a:spcPts val="0"/>
              </a:spcBef>
              <a:spcAft>
                <a:spcPts val="0"/>
              </a:spcAft>
              <a:buNone/>
            </a:pPr>
            <a:r>
              <a:rPr lang="it-IT" sz="1800">
                <a:latin typeface="Calibri"/>
                <a:ea typeface="Calibri"/>
                <a:cs typeface="Calibri"/>
                <a:sym typeface="Calibri"/>
              </a:rPr>
              <a:t>La direttiva introduce inoltre il concetto di responsabilità estesa del produttore, che consiste nel </a:t>
            </a:r>
            <a:r>
              <a:rPr lang="it-IT" sz="1800">
                <a:solidFill>
                  <a:srgbClr val="00B050"/>
                </a:solidFill>
                <a:latin typeface="Calibri"/>
                <a:ea typeface="Calibri"/>
                <a:cs typeface="Calibri"/>
                <a:sym typeface="Calibri"/>
              </a:rPr>
              <a:t>garantire che tutti i produttori industriali siano responsabili della gestione dei rifiuti dei loro prodotti/processi/...</a:t>
            </a:r>
            <a:br>
              <a:rPr lang="it-IT" sz="1800">
                <a:latin typeface="Calibri"/>
                <a:ea typeface="Calibri"/>
                <a:cs typeface="Calibri"/>
                <a:sym typeface="Calibri"/>
              </a:rPr>
            </a:br>
            <a:endParaRPr sz="1800">
              <a:latin typeface="Calibri"/>
              <a:ea typeface="Calibri"/>
              <a:cs typeface="Calibri"/>
              <a:sym typeface="Calibri"/>
            </a:endParaRPr>
          </a:p>
        </p:txBody>
      </p:sp>
      <p:pic>
        <p:nvPicPr>
          <p:cNvPr id="330" name="Google Shape;330;p24"/>
          <p:cNvPicPr preferRelativeResize="0"/>
          <p:nvPr/>
        </p:nvPicPr>
        <p:blipFill rotWithShape="1">
          <a:blip r:embed="rId7">
            <a:alphaModFix/>
          </a:blip>
          <a:srcRect b="0" l="0" r="0" t="0"/>
          <a:stretch/>
        </p:blipFill>
        <p:spPr>
          <a:xfrm>
            <a:off x="2578270" y="2821687"/>
            <a:ext cx="7307567" cy="3500627"/>
          </a:xfrm>
          <a:prstGeom prst="rect">
            <a:avLst/>
          </a:prstGeom>
          <a:noFill/>
          <a:ln>
            <a:noFill/>
          </a:ln>
        </p:spPr>
      </p:pic>
      <p:sp>
        <p:nvSpPr>
          <p:cNvPr id="331" name="Google Shape;331;p24"/>
          <p:cNvSpPr txBox="1"/>
          <p:nvPr/>
        </p:nvSpPr>
        <p:spPr>
          <a:xfrm>
            <a:off x="3053014" y="6386178"/>
            <a:ext cx="36720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200"/>
              <a:buFont typeface="Noto Sans Symbols"/>
              <a:buNone/>
            </a:pPr>
            <a:r>
              <a:rPr b="1" lang="it-IT" sz="1200">
                <a:latin typeface="Arial Narrow"/>
                <a:ea typeface="Arial Narrow"/>
                <a:cs typeface="Arial Narrow"/>
                <a:sym typeface="Arial Narrow"/>
              </a:rPr>
              <a:t>Source</a:t>
            </a:r>
            <a:r>
              <a:rPr b="1" i="0" lang="it-IT" sz="1200" u="none" cap="none" strike="noStrike">
                <a:solidFill>
                  <a:srgbClr val="000000"/>
                </a:solidFill>
                <a:latin typeface="Arial Narrow"/>
                <a:ea typeface="Arial Narrow"/>
                <a:cs typeface="Arial Narrow"/>
                <a:sym typeface="Arial Narrow"/>
              </a:rPr>
              <a:t>: </a:t>
            </a:r>
            <a:r>
              <a:rPr b="1" lang="it-IT" sz="1200">
                <a:latin typeface="Arial Narrow"/>
                <a:ea typeface="Arial Narrow"/>
                <a:cs typeface="Arial Narrow"/>
                <a:sym typeface="Arial Narrow"/>
              </a:rPr>
              <a:t>www.etrma.org</a:t>
            </a:r>
            <a:endParaRPr b="1" i="0" sz="1200" u="none" cap="none" strike="noStrike">
              <a:solidFill>
                <a:srgbClr val="000000"/>
              </a:solidFill>
              <a:latin typeface="Arial Narrow"/>
              <a:ea typeface="Arial Narrow"/>
              <a:cs typeface="Arial Narrow"/>
              <a:sym typeface="Arial Narrow"/>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5" name="Shape 335"/>
        <p:cNvGrpSpPr/>
        <p:nvPr/>
      </p:nvGrpSpPr>
      <p:grpSpPr>
        <a:xfrm>
          <a:off x="0" y="0"/>
          <a:ext cx="0" cy="0"/>
          <a:chOff x="0" y="0"/>
          <a:chExt cx="0" cy="0"/>
        </a:xfrm>
      </p:grpSpPr>
      <p:sp>
        <p:nvSpPr>
          <p:cNvPr id="336" name="Google Shape;336;p25"/>
          <p:cNvSpPr txBox="1"/>
          <p:nvPr>
            <p:ph type="title"/>
          </p:nvPr>
        </p:nvSpPr>
        <p:spPr>
          <a:xfrm>
            <a:off x="4116143" y="233626"/>
            <a:ext cx="5969708" cy="764312"/>
          </a:xfrm>
          <a:prstGeom prst="rect">
            <a:avLst/>
          </a:prstGeom>
          <a:noFill/>
          <a:ln>
            <a:noFill/>
          </a:ln>
        </p:spPr>
        <p:txBody>
          <a:bodyPr anchorCtr="0" anchor="t" bIns="0" lIns="0" spcFirstLastPara="1" rIns="0" wrap="square" tIns="12700">
            <a:spAutoFit/>
          </a:bodyPr>
          <a:lstStyle/>
          <a:p>
            <a:pPr indent="0" lvl="0" marL="3117850" rtl="0" algn="l">
              <a:lnSpc>
                <a:spcPct val="100000"/>
              </a:lnSpc>
              <a:spcBef>
                <a:spcPts val="0"/>
              </a:spcBef>
              <a:spcAft>
                <a:spcPts val="0"/>
              </a:spcAft>
              <a:buNone/>
            </a:pPr>
            <a:r>
              <a:rPr lang="it-IT"/>
              <a:t>Direttiva 2008/98/CE</a:t>
            </a:r>
            <a:br>
              <a:rPr lang="it-IT"/>
            </a:br>
            <a:endParaRPr/>
          </a:p>
        </p:txBody>
      </p:sp>
      <p:sp>
        <p:nvSpPr>
          <p:cNvPr id="337" name="Google Shape;337;p25"/>
          <p:cNvSpPr txBox="1"/>
          <p:nvPr/>
        </p:nvSpPr>
        <p:spPr>
          <a:xfrm>
            <a:off x="909054" y="1598724"/>
            <a:ext cx="6218555" cy="2303195"/>
          </a:xfrm>
          <a:prstGeom prst="rect">
            <a:avLst/>
          </a:prstGeom>
          <a:noFill/>
          <a:ln>
            <a:noFill/>
          </a:ln>
        </p:spPr>
        <p:txBody>
          <a:bodyPr anchorCtr="0" anchor="t" bIns="0" lIns="0" spcFirstLastPara="1" rIns="0" wrap="square" tIns="12700">
            <a:spAutoFit/>
          </a:bodyPr>
          <a:lstStyle/>
          <a:p>
            <a:pPr indent="0" lvl="0" marL="34925" rtl="0" algn="l">
              <a:lnSpc>
                <a:spcPct val="100000"/>
              </a:lnSpc>
              <a:spcBef>
                <a:spcPts val="0"/>
              </a:spcBef>
              <a:spcAft>
                <a:spcPts val="0"/>
              </a:spcAft>
              <a:buNone/>
            </a:pPr>
            <a:r>
              <a:rPr b="1" lang="it-IT" sz="2400">
                <a:solidFill>
                  <a:srgbClr val="00AF50"/>
                </a:solidFill>
                <a:latin typeface="Calibri"/>
                <a:ea typeface="Calibri"/>
                <a:cs typeface="Calibri"/>
                <a:sym typeface="Calibri"/>
              </a:rPr>
              <a:t>Definizione di nuovi obiettivi per i rifiuti</a:t>
            </a:r>
            <a:br>
              <a:rPr b="1" lang="it-IT" sz="2400">
                <a:solidFill>
                  <a:srgbClr val="00AF50"/>
                </a:solidFill>
                <a:latin typeface="Calibri"/>
                <a:ea typeface="Calibri"/>
                <a:cs typeface="Calibri"/>
                <a:sym typeface="Calibri"/>
              </a:rPr>
            </a:br>
            <a:endParaRPr sz="2400">
              <a:latin typeface="Calibri"/>
              <a:ea typeface="Calibri"/>
              <a:cs typeface="Calibri"/>
              <a:sym typeface="Calibri"/>
            </a:endParaRPr>
          </a:p>
          <a:p>
            <a:pPr indent="0" lvl="0" marL="12700" rtl="0" algn="l">
              <a:lnSpc>
                <a:spcPct val="100000"/>
              </a:lnSpc>
              <a:spcBef>
                <a:spcPts val="0"/>
              </a:spcBef>
              <a:spcAft>
                <a:spcPts val="0"/>
              </a:spcAft>
              <a:buNone/>
            </a:pPr>
            <a:r>
              <a:rPr lang="it-IT" sz="2000">
                <a:latin typeface="Calibri"/>
                <a:ea typeface="Calibri"/>
                <a:cs typeface="Calibri"/>
                <a:sym typeface="Calibri"/>
              </a:rPr>
              <a:t>La direttiva stabilisce anche nuovi obiettivi per i rifiuti (entro il 2020):</a:t>
            </a:r>
            <a:br>
              <a:rPr lang="it-IT" sz="2000">
                <a:latin typeface="Calibri"/>
                <a:ea typeface="Calibri"/>
                <a:cs typeface="Calibri"/>
                <a:sym typeface="Calibri"/>
              </a:rPr>
            </a:br>
            <a:r>
              <a:rPr lang="it-IT" sz="2000">
                <a:latin typeface="Calibri"/>
                <a:ea typeface="Calibri"/>
                <a:cs typeface="Calibri"/>
                <a:sym typeface="Calibri"/>
              </a:rPr>
              <a:t>	- Recupero dei rifiuti di imballaggio: 70%</a:t>
            </a:r>
            <a:br>
              <a:rPr lang="it-IT" sz="2000">
                <a:latin typeface="Calibri"/>
                <a:ea typeface="Calibri"/>
                <a:cs typeface="Calibri"/>
                <a:sym typeface="Calibri"/>
              </a:rPr>
            </a:br>
            <a:r>
              <a:rPr lang="it-IT" sz="2000">
                <a:latin typeface="Calibri"/>
                <a:ea typeface="Calibri"/>
                <a:cs typeface="Calibri"/>
                <a:sym typeface="Calibri"/>
              </a:rPr>
              <a:t>	- Riciclaggio: 50wt% per tutti i materiali</a:t>
            </a:r>
            <a:br>
              <a:rPr lang="it-IT" sz="2000">
                <a:latin typeface="Calibri"/>
                <a:ea typeface="Calibri"/>
                <a:cs typeface="Calibri"/>
                <a:sym typeface="Calibri"/>
              </a:rPr>
            </a:br>
            <a:endParaRPr sz="2000">
              <a:latin typeface="Calibri"/>
              <a:ea typeface="Calibri"/>
              <a:cs typeface="Calibri"/>
              <a:sym typeface="Calibri"/>
            </a:endParaRPr>
          </a:p>
        </p:txBody>
      </p:sp>
      <p:pic>
        <p:nvPicPr>
          <p:cNvPr id="338" name="Google Shape;338;p25"/>
          <p:cNvPicPr preferRelativeResize="0"/>
          <p:nvPr/>
        </p:nvPicPr>
        <p:blipFill rotWithShape="1">
          <a:blip r:embed="rId3">
            <a:alphaModFix/>
          </a:blip>
          <a:srcRect b="0" l="0" r="0" t="0"/>
          <a:stretch/>
        </p:blipFill>
        <p:spPr>
          <a:xfrm>
            <a:off x="7441691" y="2543555"/>
            <a:ext cx="3005327" cy="3005327"/>
          </a:xfrm>
          <a:prstGeom prst="rect">
            <a:avLst/>
          </a:prstGeom>
          <a:noFill/>
          <a:ln>
            <a:noFill/>
          </a:ln>
        </p:spPr>
      </p:pic>
      <p:pic>
        <p:nvPicPr>
          <p:cNvPr id="339" name="Google Shape;339;p25"/>
          <p:cNvPicPr preferRelativeResize="0"/>
          <p:nvPr/>
        </p:nvPicPr>
        <p:blipFill rotWithShape="1">
          <a:blip r:embed="rId4">
            <a:alphaModFix/>
          </a:blip>
          <a:srcRect b="0" l="0" r="0" t="0"/>
          <a:stretch/>
        </p:blipFill>
        <p:spPr>
          <a:xfrm>
            <a:off x="10437876" y="6222491"/>
            <a:ext cx="1621535" cy="440435"/>
          </a:xfrm>
          <a:prstGeom prst="rect">
            <a:avLst/>
          </a:prstGeom>
          <a:noFill/>
          <a:ln>
            <a:noFill/>
          </a:ln>
        </p:spPr>
      </p:pic>
      <p:pic>
        <p:nvPicPr>
          <p:cNvPr id="340" name="Google Shape;340;p25"/>
          <p:cNvPicPr preferRelativeResize="0"/>
          <p:nvPr/>
        </p:nvPicPr>
        <p:blipFill rotWithShape="1">
          <a:blip r:embed="rId5">
            <a:alphaModFix/>
          </a:blip>
          <a:srcRect b="0" l="0" r="0" t="0"/>
          <a:stretch/>
        </p:blipFill>
        <p:spPr>
          <a:xfrm>
            <a:off x="173736" y="149352"/>
            <a:ext cx="2278379" cy="719327"/>
          </a:xfrm>
          <a:prstGeom prst="rect">
            <a:avLst/>
          </a:prstGeom>
          <a:noFill/>
          <a:ln>
            <a:noFill/>
          </a:ln>
        </p:spPr>
      </p:pic>
      <p:pic>
        <p:nvPicPr>
          <p:cNvPr id="341" name="Google Shape;341;p25"/>
          <p:cNvPicPr preferRelativeResize="0"/>
          <p:nvPr/>
        </p:nvPicPr>
        <p:blipFill rotWithShape="1">
          <a:blip r:embed="rId6">
            <a:alphaModFix/>
          </a:blip>
          <a:srcRect b="0" l="0" r="0" t="0"/>
          <a:stretch/>
        </p:blipFill>
        <p:spPr>
          <a:xfrm>
            <a:off x="10210800" y="149352"/>
            <a:ext cx="1848611" cy="571499"/>
          </a:xfrm>
          <a:prstGeom prst="rect">
            <a:avLst/>
          </a:prstGeom>
          <a:noFill/>
          <a:ln>
            <a:noFill/>
          </a:ln>
        </p:spPr>
      </p:pic>
      <p:pic>
        <p:nvPicPr>
          <p:cNvPr id="342" name="Google Shape;342;p25"/>
          <p:cNvPicPr preferRelativeResize="0"/>
          <p:nvPr/>
        </p:nvPicPr>
        <p:blipFill rotWithShape="1">
          <a:blip r:embed="rId7">
            <a:alphaModFix/>
          </a:blip>
          <a:srcRect b="0" l="0" r="0" t="0"/>
          <a:stretch/>
        </p:blipFill>
        <p:spPr>
          <a:xfrm>
            <a:off x="10447019" y="790955"/>
            <a:ext cx="1376170" cy="77419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6" name="Shape 346"/>
        <p:cNvGrpSpPr/>
        <p:nvPr/>
      </p:nvGrpSpPr>
      <p:grpSpPr>
        <a:xfrm>
          <a:off x="0" y="0"/>
          <a:ext cx="0" cy="0"/>
          <a:chOff x="0" y="0"/>
          <a:chExt cx="0" cy="0"/>
        </a:xfrm>
      </p:grpSpPr>
      <p:grpSp>
        <p:nvGrpSpPr>
          <p:cNvPr id="347" name="Google Shape;347;p26"/>
          <p:cNvGrpSpPr/>
          <p:nvPr/>
        </p:nvGrpSpPr>
        <p:grpSpPr>
          <a:xfrm>
            <a:off x="0" y="0"/>
            <a:ext cx="12192000" cy="6240780"/>
            <a:chOff x="0" y="0"/>
            <a:chExt cx="12192000" cy="6240780"/>
          </a:xfrm>
        </p:grpSpPr>
        <p:pic>
          <p:nvPicPr>
            <p:cNvPr id="348" name="Google Shape;348;p26"/>
            <p:cNvPicPr preferRelativeResize="0"/>
            <p:nvPr/>
          </p:nvPicPr>
          <p:blipFill rotWithShape="1">
            <a:blip r:embed="rId3">
              <a:alphaModFix/>
            </a:blip>
            <a:srcRect b="0" l="0" r="0" t="0"/>
            <a:stretch/>
          </p:blipFill>
          <p:spPr>
            <a:xfrm>
              <a:off x="0" y="0"/>
              <a:ext cx="12192000" cy="6240780"/>
            </a:xfrm>
            <a:prstGeom prst="rect">
              <a:avLst/>
            </a:prstGeom>
            <a:noFill/>
            <a:ln>
              <a:noFill/>
            </a:ln>
          </p:spPr>
        </p:pic>
        <p:pic>
          <p:nvPicPr>
            <p:cNvPr id="349" name="Google Shape;349;p26"/>
            <p:cNvPicPr preferRelativeResize="0"/>
            <p:nvPr/>
          </p:nvPicPr>
          <p:blipFill rotWithShape="1">
            <a:blip r:embed="rId4">
              <a:alphaModFix/>
            </a:blip>
            <a:srcRect b="0" l="0" r="0" t="0"/>
            <a:stretch/>
          </p:blipFill>
          <p:spPr>
            <a:xfrm>
              <a:off x="268224" y="117347"/>
              <a:ext cx="7021067" cy="2417063"/>
            </a:xfrm>
            <a:prstGeom prst="rect">
              <a:avLst/>
            </a:prstGeom>
            <a:noFill/>
            <a:ln>
              <a:noFill/>
            </a:ln>
          </p:spPr>
        </p:pic>
      </p:grpSp>
      <p:grpSp>
        <p:nvGrpSpPr>
          <p:cNvPr id="350" name="Google Shape;350;p26"/>
          <p:cNvGrpSpPr/>
          <p:nvPr/>
        </p:nvGrpSpPr>
        <p:grpSpPr>
          <a:xfrm>
            <a:off x="268224" y="6188964"/>
            <a:ext cx="10079735" cy="669036"/>
            <a:chOff x="268224" y="6188964"/>
            <a:chExt cx="10079735" cy="669036"/>
          </a:xfrm>
        </p:grpSpPr>
        <p:pic>
          <p:nvPicPr>
            <p:cNvPr id="351" name="Google Shape;351;p26"/>
            <p:cNvPicPr preferRelativeResize="0"/>
            <p:nvPr/>
          </p:nvPicPr>
          <p:blipFill rotWithShape="1">
            <a:blip r:embed="rId5">
              <a:alphaModFix/>
            </a:blip>
            <a:srcRect b="0" l="0" r="0" t="0"/>
            <a:stretch/>
          </p:blipFill>
          <p:spPr>
            <a:xfrm>
              <a:off x="2796540" y="6329172"/>
              <a:ext cx="7551419" cy="428243"/>
            </a:xfrm>
            <a:prstGeom prst="rect">
              <a:avLst/>
            </a:prstGeom>
            <a:noFill/>
            <a:ln>
              <a:noFill/>
            </a:ln>
          </p:spPr>
        </p:pic>
        <p:pic>
          <p:nvPicPr>
            <p:cNvPr id="352" name="Google Shape;352;p26"/>
            <p:cNvPicPr preferRelativeResize="0"/>
            <p:nvPr/>
          </p:nvPicPr>
          <p:blipFill rotWithShape="1">
            <a:blip r:embed="rId6">
              <a:alphaModFix/>
            </a:blip>
            <a:srcRect b="0" l="0" r="0" t="0"/>
            <a:stretch/>
          </p:blipFill>
          <p:spPr>
            <a:xfrm>
              <a:off x="268224" y="6188964"/>
              <a:ext cx="2511551" cy="669036"/>
            </a:xfrm>
            <a:prstGeom prst="rect">
              <a:avLst/>
            </a:prstGeom>
            <a:noFill/>
            <a:ln>
              <a:noFill/>
            </a:ln>
          </p:spPr>
        </p:pic>
      </p:grpSp>
      <p:pic>
        <p:nvPicPr>
          <p:cNvPr id="353" name="Google Shape;353;p26"/>
          <p:cNvPicPr preferRelativeResize="0"/>
          <p:nvPr/>
        </p:nvPicPr>
        <p:blipFill rotWithShape="1">
          <a:blip r:embed="rId7">
            <a:alphaModFix/>
          </a:blip>
          <a:srcRect b="0" l="0" r="0" t="0"/>
          <a:stretch/>
        </p:blipFill>
        <p:spPr>
          <a:xfrm>
            <a:off x="4872228" y="3537204"/>
            <a:ext cx="547115" cy="865631"/>
          </a:xfrm>
          <a:prstGeom prst="rect">
            <a:avLst/>
          </a:prstGeom>
          <a:noFill/>
          <a:ln>
            <a:noFill/>
          </a:ln>
        </p:spPr>
      </p:pic>
      <p:pic>
        <p:nvPicPr>
          <p:cNvPr id="354" name="Google Shape;354;p26"/>
          <p:cNvPicPr preferRelativeResize="0"/>
          <p:nvPr/>
        </p:nvPicPr>
        <p:blipFill rotWithShape="1">
          <a:blip r:embed="rId8">
            <a:alphaModFix/>
          </a:blip>
          <a:srcRect b="0" l="0" r="0" t="0"/>
          <a:stretch/>
        </p:blipFill>
        <p:spPr>
          <a:xfrm>
            <a:off x="882396" y="3669791"/>
            <a:ext cx="1847087" cy="731519"/>
          </a:xfrm>
          <a:prstGeom prst="rect">
            <a:avLst/>
          </a:prstGeom>
          <a:noFill/>
          <a:ln>
            <a:noFill/>
          </a:ln>
        </p:spPr>
      </p:pic>
      <p:pic>
        <p:nvPicPr>
          <p:cNvPr id="355" name="Google Shape;355;p26"/>
          <p:cNvPicPr preferRelativeResize="0"/>
          <p:nvPr/>
        </p:nvPicPr>
        <p:blipFill rotWithShape="1">
          <a:blip r:embed="rId9">
            <a:alphaModFix/>
          </a:blip>
          <a:srcRect b="0" l="0" r="0" t="0"/>
          <a:stretch/>
        </p:blipFill>
        <p:spPr>
          <a:xfrm>
            <a:off x="1336547" y="4488179"/>
            <a:ext cx="1064010" cy="474973"/>
          </a:xfrm>
          <a:prstGeom prst="rect">
            <a:avLst/>
          </a:prstGeom>
          <a:noFill/>
          <a:ln>
            <a:noFill/>
          </a:ln>
        </p:spPr>
      </p:pic>
      <p:pic>
        <p:nvPicPr>
          <p:cNvPr id="356" name="Google Shape;356;p26"/>
          <p:cNvPicPr preferRelativeResize="0"/>
          <p:nvPr/>
        </p:nvPicPr>
        <p:blipFill rotWithShape="1">
          <a:blip r:embed="rId10">
            <a:alphaModFix/>
          </a:blip>
          <a:srcRect b="0" l="0" r="0" t="0"/>
          <a:stretch/>
        </p:blipFill>
        <p:spPr>
          <a:xfrm>
            <a:off x="5862828" y="4504944"/>
            <a:ext cx="1708403" cy="528827"/>
          </a:xfrm>
          <a:prstGeom prst="rect">
            <a:avLst/>
          </a:prstGeom>
          <a:noFill/>
          <a:ln>
            <a:noFill/>
          </a:ln>
        </p:spPr>
      </p:pic>
      <p:pic>
        <p:nvPicPr>
          <p:cNvPr id="357" name="Google Shape;357;p26"/>
          <p:cNvPicPr preferRelativeResize="0"/>
          <p:nvPr/>
        </p:nvPicPr>
        <p:blipFill rotWithShape="1">
          <a:blip r:embed="rId11">
            <a:alphaModFix/>
          </a:blip>
          <a:srcRect b="0" l="0" r="0" t="0"/>
          <a:stretch/>
        </p:blipFill>
        <p:spPr>
          <a:xfrm>
            <a:off x="3086100" y="4538471"/>
            <a:ext cx="1179576" cy="416051"/>
          </a:xfrm>
          <a:prstGeom prst="rect">
            <a:avLst/>
          </a:prstGeom>
          <a:noFill/>
          <a:ln>
            <a:noFill/>
          </a:ln>
        </p:spPr>
      </p:pic>
      <p:pic>
        <p:nvPicPr>
          <p:cNvPr id="358" name="Google Shape;358;p26"/>
          <p:cNvPicPr preferRelativeResize="0"/>
          <p:nvPr/>
        </p:nvPicPr>
        <p:blipFill rotWithShape="1">
          <a:blip r:embed="rId12">
            <a:alphaModFix/>
          </a:blip>
          <a:srcRect b="0" l="0" r="0" t="0"/>
          <a:stretch/>
        </p:blipFill>
        <p:spPr>
          <a:xfrm>
            <a:off x="4637532" y="4552188"/>
            <a:ext cx="1025651" cy="341375"/>
          </a:xfrm>
          <a:prstGeom prst="rect">
            <a:avLst/>
          </a:prstGeom>
          <a:noFill/>
          <a:ln>
            <a:noFill/>
          </a:ln>
        </p:spPr>
      </p:pic>
      <p:pic>
        <p:nvPicPr>
          <p:cNvPr id="359" name="Google Shape;359;p26"/>
          <p:cNvPicPr preferRelativeResize="0"/>
          <p:nvPr/>
        </p:nvPicPr>
        <p:blipFill rotWithShape="1">
          <a:blip r:embed="rId13">
            <a:alphaModFix/>
          </a:blip>
          <a:srcRect b="0" l="0" r="0" t="0"/>
          <a:stretch/>
        </p:blipFill>
        <p:spPr>
          <a:xfrm>
            <a:off x="2857500" y="3704844"/>
            <a:ext cx="1636775" cy="646175"/>
          </a:xfrm>
          <a:prstGeom prst="rect">
            <a:avLst/>
          </a:prstGeom>
          <a:noFill/>
          <a:ln>
            <a:noFill/>
          </a:ln>
        </p:spPr>
      </p:pic>
      <p:pic>
        <p:nvPicPr>
          <p:cNvPr id="360" name="Google Shape;360;p26"/>
          <p:cNvPicPr preferRelativeResize="0"/>
          <p:nvPr/>
        </p:nvPicPr>
        <p:blipFill rotWithShape="1">
          <a:blip r:embed="rId14">
            <a:alphaModFix/>
          </a:blip>
          <a:srcRect b="0" l="0" r="0" t="0"/>
          <a:stretch/>
        </p:blipFill>
        <p:spPr>
          <a:xfrm>
            <a:off x="6013703" y="3607308"/>
            <a:ext cx="1520951" cy="856487"/>
          </a:xfrm>
          <a:prstGeom prst="rect">
            <a:avLst/>
          </a:prstGeom>
          <a:noFill/>
          <a:ln>
            <a:noFill/>
          </a:ln>
        </p:spPr>
      </p:pic>
      <p:sp>
        <p:nvSpPr>
          <p:cNvPr id="361" name="Google Shape;361;p26"/>
          <p:cNvSpPr txBox="1"/>
          <p:nvPr/>
        </p:nvSpPr>
        <p:spPr>
          <a:xfrm>
            <a:off x="185971" y="5132465"/>
            <a:ext cx="7934325" cy="1009015"/>
          </a:xfrm>
          <a:prstGeom prst="rect">
            <a:avLst/>
          </a:prstGeom>
          <a:noFill/>
          <a:ln>
            <a:noFill/>
          </a:ln>
        </p:spPr>
        <p:txBody>
          <a:bodyPr anchorCtr="0" anchor="t" bIns="0" lIns="0" spcFirstLastPara="1" rIns="0" wrap="square" tIns="29200">
            <a:spAutoFit/>
          </a:bodyPr>
          <a:lstStyle/>
          <a:p>
            <a:pPr indent="0" lvl="0" marL="12700" rtl="0" algn="l">
              <a:lnSpc>
                <a:spcPct val="100000"/>
              </a:lnSpc>
              <a:spcBef>
                <a:spcPts val="0"/>
              </a:spcBef>
              <a:spcAft>
                <a:spcPts val="0"/>
              </a:spcAft>
              <a:buNone/>
            </a:pPr>
            <a:r>
              <a:rPr b="1" lang="it-IT" sz="700">
                <a:latin typeface="Arial"/>
                <a:ea typeface="Arial"/>
                <a:cs typeface="Arial"/>
                <a:sym typeface="Arial"/>
              </a:rPr>
              <a:t>Copyright: CC BY-NC-SA 4.0: </a:t>
            </a:r>
            <a:r>
              <a:rPr lang="it-IT" sz="700" u="sng">
                <a:solidFill>
                  <a:srgbClr val="0562C1"/>
                </a:solidFill>
                <a:latin typeface="Arial"/>
                <a:ea typeface="Arial"/>
                <a:cs typeface="Arial"/>
                <a:sym typeface="Arial"/>
                <a:hlinkClick r:id="rId15">
                  <a:extLst>
                    <a:ext uri="{A12FA001-AC4F-418D-AE19-62706E023703}">
                      <ahyp:hlinkClr val="tx"/>
                    </a:ext>
                  </a:extLst>
                </a:hlinkClick>
              </a:rPr>
              <a:t>https://creativecommons.org/licenses/by-nc-sa/4.0/</a:t>
            </a:r>
            <a:endParaRPr sz="700">
              <a:latin typeface="Arial"/>
              <a:ea typeface="Arial"/>
              <a:cs typeface="Arial"/>
              <a:sym typeface="Arial"/>
            </a:endParaRPr>
          </a:p>
          <a:p>
            <a:pPr indent="0" lvl="0" marL="12700" rtl="0" algn="l">
              <a:lnSpc>
                <a:spcPct val="100000"/>
              </a:lnSpc>
              <a:spcBef>
                <a:spcPts val="135"/>
              </a:spcBef>
              <a:spcAft>
                <a:spcPts val="0"/>
              </a:spcAft>
              <a:buNone/>
            </a:pPr>
            <a:r>
              <a:rPr lang="it-IT" sz="700">
                <a:latin typeface="Arial"/>
                <a:ea typeface="Arial"/>
                <a:cs typeface="Arial"/>
                <a:sym typeface="Arial"/>
              </a:rPr>
              <a:t>With this license, you are free to share the copy and redistribute the material in any medium or format. You can also adapt remix, transform and build upon the material.</a:t>
            </a:r>
            <a:endParaRPr sz="700">
              <a:latin typeface="Arial"/>
              <a:ea typeface="Arial"/>
              <a:cs typeface="Arial"/>
              <a:sym typeface="Arial"/>
            </a:endParaRPr>
          </a:p>
          <a:p>
            <a:pPr indent="0" lvl="0" marL="12700" rtl="0" algn="l">
              <a:lnSpc>
                <a:spcPct val="100000"/>
              </a:lnSpc>
              <a:spcBef>
                <a:spcPts val="120"/>
              </a:spcBef>
              <a:spcAft>
                <a:spcPts val="0"/>
              </a:spcAft>
              <a:buNone/>
            </a:pPr>
            <a:r>
              <a:rPr b="1" lang="it-IT" sz="700">
                <a:latin typeface="Arial"/>
                <a:ea typeface="Arial"/>
                <a:cs typeface="Arial"/>
                <a:sym typeface="Arial"/>
              </a:rPr>
              <a:t>However only under the following terms:</a:t>
            </a:r>
            <a:endParaRPr sz="700">
              <a:latin typeface="Arial"/>
              <a:ea typeface="Arial"/>
              <a:cs typeface="Arial"/>
              <a:sym typeface="Arial"/>
            </a:endParaRPr>
          </a:p>
          <a:p>
            <a:pPr indent="-635" lvl="0" marL="12700" marR="5080" rtl="0" algn="l">
              <a:lnSpc>
                <a:spcPct val="114300"/>
              </a:lnSpc>
              <a:spcBef>
                <a:spcPts val="10"/>
              </a:spcBef>
              <a:spcAft>
                <a:spcPts val="0"/>
              </a:spcAft>
              <a:buNone/>
            </a:pPr>
            <a:r>
              <a:rPr b="1" lang="it-IT" sz="700">
                <a:latin typeface="Arial"/>
                <a:ea typeface="Arial"/>
                <a:cs typeface="Arial"/>
                <a:sym typeface="Arial"/>
              </a:rPr>
              <a:t>Attribution — </a:t>
            </a:r>
            <a:r>
              <a:rPr lang="it-IT" sz="700">
                <a:latin typeface="Arial"/>
                <a:ea typeface="Arial"/>
                <a:cs typeface="Arial"/>
                <a:sym typeface="Arial"/>
              </a:rPr>
              <a:t>you must give appropriate credit, provide a link to the license, and indicate if changes were made. You may do so in any reasonable manner, but not in any way that suggests the licensor endorses you or your use.</a:t>
            </a:r>
            <a:endParaRPr sz="700">
              <a:latin typeface="Arial"/>
              <a:ea typeface="Arial"/>
              <a:cs typeface="Arial"/>
              <a:sym typeface="Arial"/>
            </a:endParaRPr>
          </a:p>
          <a:p>
            <a:pPr indent="0" lvl="0" marL="12700" rtl="0" algn="l">
              <a:lnSpc>
                <a:spcPct val="100000"/>
              </a:lnSpc>
              <a:spcBef>
                <a:spcPts val="135"/>
              </a:spcBef>
              <a:spcAft>
                <a:spcPts val="0"/>
              </a:spcAft>
              <a:buNone/>
            </a:pPr>
            <a:r>
              <a:rPr b="1" lang="it-IT" sz="700">
                <a:latin typeface="Arial"/>
                <a:ea typeface="Arial"/>
                <a:cs typeface="Arial"/>
                <a:sym typeface="Arial"/>
              </a:rPr>
              <a:t>NonCommercial </a:t>
            </a:r>
            <a:r>
              <a:rPr lang="it-IT" sz="700">
                <a:latin typeface="Arial"/>
                <a:ea typeface="Arial"/>
                <a:cs typeface="Arial"/>
                <a:sym typeface="Arial"/>
              </a:rPr>
              <a:t>— you may not use the material for commercial purposes.</a:t>
            </a:r>
            <a:endParaRPr sz="700">
              <a:latin typeface="Arial"/>
              <a:ea typeface="Arial"/>
              <a:cs typeface="Arial"/>
              <a:sym typeface="Arial"/>
            </a:endParaRPr>
          </a:p>
          <a:p>
            <a:pPr indent="0" lvl="0" marL="13334" rtl="0" algn="l">
              <a:lnSpc>
                <a:spcPct val="100000"/>
              </a:lnSpc>
              <a:spcBef>
                <a:spcPts val="114"/>
              </a:spcBef>
              <a:spcAft>
                <a:spcPts val="0"/>
              </a:spcAft>
              <a:buNone/>
            </a:pPr>
            <a:r>
              <a:rPr b="1" lang="it-IT" sz="700">
                <a:latin typeface="Arial"/>
                <a:ea typeface="Arial"/>
                <a:cs typeface="Arial"/>
                <a:sym typeface="Arial"/>
              </a:rPr>
              <a:t>ShareAlike — </a:t>
            </a:r>
            <a:r>
              <a:rPr lang="it-IT" sz="700">
                <a:latin typeface="Arial"/>
                <a:ea typeface="Arial"/>
                <a:cs typeface="Arial"/>
                <a:sym typeface="Arial"/>
              </a:rPr>
              <a:t>if you remix, transform, or build upon the material, you must distribute your contributions under the same license as the original.</a:t>
            </a:r>
            <a:endParaRPr sz="700">
              <a:latin typeface="Arial"/>
              <a:ea typeface="Arial"/>
              <a:cs typeface="Arial"/>
              <a:sym typeface="Arial"/>
            </a:endParaRPr>
          </a:p>
          <a:p>
            <a:pPr indent="0" lvl="0" marL="13334" rtl="0" algn="l">
              <a:lnSpc>
                <a:spcPct val="100000"/>
              </a:lnSpc>
              <a:spcBef>
                <a:spcPts val="135"/>
              </a:spcBef>
              <a:spcAft>
                <a:spcPts val="0"/>
              </a:spcAft>
              <a:buNone/>
            </a:pPr>
            <a:r>
              <a:rPr b="1" lang="it-IT" sz="700">
                <a:latin typeface="Arial"/>
                <a:ea typeface="Arial"/>
                <a:cs typeface="Arial"/>
                <a:sym typeface="Arial"/>
              </a:rPr>
              <a:t>No additional restrictions — </a:t>
            </a:r>
            <a:r>
              <a:rPr lang="it-IT" sz="700">
                <a:latin typeface="Arial"/>
                <a:ea typeface="Arial"/>
                <a:cs typeface="Arial"/>
                <a:sym typeface="Arial"/>
              </a:rPr>
              <a:t>you may not apply legal terms or technological measures that legally restrict others from doing anything the license permits.</a:t>
            </a:r>
            <a:endParaRPr sz="700">
              <a:latin typeface="Arial"/>
              <a:ea typeface="Arial"/>
              <a:cs typeface="Arial"/>
              <a:sym typeface="Arial"/>
            </a:endParaRPr>
          </a:p>
        </p:txBody>
      </p:sp>
      <p:pic>
        <p:nvPicPr>
          <p:cNvPr id="362" name="Google Shape;362;p26"/>
          <p:cNvPicPr preferRelativeResize="0"/>
          <p:nvPr/>
        </p:nvPicPr>
        <p:blipFill rotWithShape="1">
          <a:blip r:embed="rId16">
            <a:alphaModFix/>
          </a:blip>
          <a:srcRect b="0" l="0" r="0" t="0"/>
          <a:stretch/>
        </p:blipFill>
        <p:spPr>
          <a:xfrm>
            <a:off x="6909816" y="5759196"/>
            <a:ext cx="1182623" cy="41147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8" name="Shape 68"/>
        <p:cNvGrpSpPr/>
        <p:nvPr/>
      </p:nvGrpSpPr>
      <p:grpSpPr>
        <a:xfrm>
          <a:off x="0" y="0"/>
          <a:ext cx="0" cy="0"/>
          <a:chOff x="0" y="0"/>
          <a:chExt cx="0" cy="0"/>
        </a:xfrm>
      </p:grpSpPr>
      <p:sp>
        <p:nvSpPr>
          <p:cNvPr id="69" name="Google Shape;69;p3"/>
          <p:cNvSpPr txBox="1"/>
          <p:nvPr/>
        </p:nvSpPr>
        <p:spPr>
          <a:xfrm>
            <a:off x="955993" y="1002031"/>
            <a:ext cx="6078220" cy="5068439"/>
          </a:xfrm>
          <a:prstGeom prst="rect">
            <a:avLst/>
          </a:prstGeom>
          <a:noFill/>
          <a:ln>
            <a:noFill/>
          </a:ln>
        </p:spPr>
        <p:txBody>
          <a:bodyPr anchorCtr="0" anchor="t" bIns="0" lIns="0" spcFirstLastPara="1" rIns="0" wrap="square" tIns="12050">
            <a:spAutoFit/>
          </a:bodyPr>
          <a:lstStyle/>
          <a:p>
            <a:pPr indent="-1905" lvl="0" marL="13970" marR="5080" rtl="0" algn="just">
              <a:lnSpc>
                <a:spcPct val="150000"/>
              </a:lnSpc>
              <a:spcBef>
                <a:spcPts val="0"/>
              </a:spcBef>
              <a:spcAft>
                <a:spcPts val="0"/>
              </a:spcAft>
              <a:buNone/>
            </a:pPr>
            <a:r>
              <a:rPr lang="it-IT" sz="2000">
                <a:latin typeface="Calibri"/>
                <a:ea typeface="Calibri"/>
                <a:cs typeface="Calibri"/>
                <a:sym typeface="Calibri"/>
              </a:rPr>
              <a:t>Negli anni '90, le persone si sono rese conto che il sistema di raccolta dei rifiuti ha bisogno di una regolamentazione che favorisca il loro impatto ambientale significativamente inferiore.</a:t>
            </a:r>
            <a:br>
              <a:rPr lang="it-IT" sz="2000">
                <a:latin typeface="Calibri"/>
                <a:ea typeface="Calibri"/>
                <a:cs typeface="Calibri"/>
                <a:sym typeface="Calibri"/>
              </a:rPr>
            </a:br>
            <a:r>
              <a:rPr lang="it-IT" sz="2000">
                <a:latin typeface="Calibri"/>
                <a:ea typeface="Calibri"/>
                <a:cs typeface="Calibri"/>
                <a:sym typeface="Calibri"/>
              </a:rPr>
              <a:t>La maggior parte dei settori industriali sono stati coinvolti:</a:t>
            </a:r>
            <a:br>
              <a:rPr lang="it-IT" sz="2000">
                <a:latin typeface="Calibri"/>
                <a:ea typeface="Calibri"/>
                <a:cs typeface="Calibri"/>
                <a:sym typeface="Calibri"/>
              </a:rPr>
            </a:br>
            <a:r>
              <a:rPr b="1" lang="it-IT" sz="2000">
                <a:latin typeface="Calibri"/>
                <a:ea typeface="Calibri"/>
                <a:cs typeface="Calibri"/>
                <a:sym typeface="Calibri"/>
              </a:rPr>
              <a:t>Packaging</a:t>
            </a:r>
            <a:endParaRPr sz="2000">
              <a:latin typeface="Calibri"/>
              <a:ea typeface="Calibri"/>
              <a:cs typeface="Calibri"/>
              <a:sym typeface="Calibri"/>
            </a:endParaRPr>
          </a:p>
          <a:p>
            <a:pPr indent="-287019" lvl="0" marL="299085" rtl="0" algn="l">
              <a:lnSpc>
                <a:spcPct val="100000"/>
              </a:lnSpc>
              <a:spcBef>
                <a:spcPts val="1200"/>
              </a:spcBef>
              <a:spcAft>
                <a:spcPts val="0"/>
              </a:spcAft>
              <a:buSzPts val="2000"/>
              <a:buFont typeface="Arial"/>
              <a:buChar char="•"/>
            </a:pPr>
            <a:r>
              <a:rPr b="1" lang="it-IT" sz="2000">
                <a:latin typeface="Calibri"/>
                <a:ea typeface="Calibri"/>
                <a:cs typeface="Calibri"/>
                <a:sym typeface="Calibri"/>
              </a:rPr>
              <a:t>Automotive</a:t>
            </a:r>
            <a:endParaRPr sz="2000">
              <a:latin typeface="Calibri"/>
              <a:ea typeface="Calibri"/>
              <a:cs typeface="Calibri"/>
              <a:sym typeface="Calibri"/>
            </a:endParaRPr>
          </a:p>
          <a:p>
            <a:pPr indent="-287019" lvl="0" marL="299085" rtl="0" algn="l">
              <a:lnSpc>
                <a:spcPct val="100000"/>
              </a:lnSpc>
              <a:spcBef>
                <a:spcPts val="1200"/>
              </a:spcBef>
              <a:spcAft>
                <a:spcPts val="0"/>
              </a:spcAft>
              <a:buSzPts val="2000"/>
              <a:buFont typeface="Arial"/>
              <a:buChar char="•"/>
            </a:pPr>
            <a:r>
              <a:rPr b="1" lang="it-IT" sz="2000">
                <a:latin typeface="Calibri"/>
                <a:ea typeface="Calibri"/>
                <a:cs typeface="Calibri"/>
                <a:sym typeface="Calibri"/>
              </a:rPr>
              <a:t>E&amp;E</a:t>
            </a:r>
            <a:endParaRPr sz="2000">
              <a:latin typeface="Calibri"/>
              <a:ea typeface="Calibri"/>
              <a:cs typeface="Calibri"/>
              <a:sym typeface="Calibri"/>
            </a:endParaRPr>
          </a:p>
          <a:p>
            <a:pPr indent="-287019" lvl="0" marL="299085" rtl="0" algn="l">
              <a:lnSpc>
                <a:spcPct val="100000"/>
              </a:lnSpc>
              <a:spcBef>
                <a:spcPts val="1200"/>
              </a:spcBef>
              <a:spcAft>
                <a:spcPts val="0"/>
              </a:spcAft>
              <a:buSzPts val="2000"/>
              <a:buFont typeface="Arial"/>
              <a:buChar char="•"/>
            </a:pPr>
            <a:r>
              <a:rPr lang="it-IT" sz="2000">
                <a:latin typeface="Calibri"/>
                <a:ea typeface="Calibri"/>
                <a:cs typeface="Calibri"/>
                <a:sym typeface="Calibri"/>
              </a:rPr>
              <a:t>….</a:t>
            </a:r>
            <a:endParaRPr sz="2000">
              <a:latin typeface="Calibri"/>
              <a:ea typeface="Calibri"/>
              <a:cs typeface="Calibri"/>
              <a:sym typeface="Calibri"/>
            </a:endParaRPr>
          </a:p>
          <a:p>
            <a:pPr indent="-634" lvl="0" marL="1395095" marR="413384" rtl="0" algn="l">
              <a:lnSpc>
                <a:spcPct val="150000"/>
              </a:lnSpc>
              <a:spcBef>
                <a:spcPts val="0"/>
              </a:spcBef>
              <a:spcAft>
                <a:spcPts val="0"/>
              </a:spcAft>
              <a:buNone/>
            </a:pPr>
            <a:r>
              <a:rPr lang="it-IT" sz="2000">
                <a:latin typeface="Calibri"/>
                <a:ea typeface="Calibri"/>
                <a:cs typeface="Calibri"/>
                <a:sym typeface="Calibri"/>
              </a:rPr>
              <a:t>Negli ultimi anni, anche il settore tessile sta affrontando la sua rivoluzione verde!</a:t>
            </a:r>
            <a:endParaRPr sz="2000">
              <a:latin typeface="Calibri"/>
              <a:ea typeface="Calibri"/>
              <a:cs typeface="Calibri"/>
              <a:sym typeface="Calibri"/>
            </a:endParaRPr>
          </a:p>
        </p:txBody>
      </p:sp>
      <p:sp>
        <p:nvSpPr>
          <p:cNvPr id="70" name="Google Shape;70;p3"/>
          <p:cNvSpPr txBox="1"/>
          <p:nvPr>
            <p:ph type="title"/>
          </p:nvPr>
        </p:nvSpPr>
        <p:spPr>
          <a:xfrm>
            <a:off x="4116143" y="233626"/>
            <a:ext cx="5969708" cy="809133"/>
          </a:xfrm>
          <a:prstGeom prst="rect">
            <a:avLst/>
          </a:prstGeom>
          <a:noFill/>
          <a:ln>
            <a:noFill/>
          </a:ln>
        </p:spPr>
        <p:txBody>
          <a:bodyPr anchorCtr="0" anchor="t" bIns="0" lIns="0" spcFirstLastPara="1" rIns="0" wrap="square" tIns="57075">
            <a:spAutoFit/>
          </a:bodyPr>
          <a:lstStyle/>
          <a:p>
            <a:pPr indent="0" lvl="0" marL="357188" rtl="0" algn="l">
              <a:lnSpc>
                <a:spcPct val="100000"/>
              </a:lnSpc>
              <a:spcBef>
                <a:spcPts val="0"/>
              </a:spcBef>
              <a:spcAft>
                <a:spcPts val="0"/>
              </a:spcAft>
              <a:buNone/>
            </a:pPr>
            <a:r>
              <a:rPr lang="it-IT"/>
              <a:t>Quando abbiamo iniziato?</a:t>
            </a:r>
            <a:br>
              <a:rPr lang="it-IT"/>
            </a:br>
            <a:endParaRPr/>
          </a:p>
        </p:txBody>
      </p:sp>
      <p:pic>
        <p:nvPicPr>
          <p:cNvPr id="71" name="Google Shape;71;p3"/>
          <p:cNvPicPr preferRelativeResize="0"/>
          <p:nvPr/>
        </p:nvPicPr>
        <p:blipFill rotWithShape="1">
          <a:blip r:embed="rId3">
            <a:alphaModFix/>
          </a:blip>
          <a:srcRect b="0" l="0" r="0" t="0"/>
          <a:stretch/>
        </p:blipFill>
        <p:spPr>
          <a:xfrm>
            <a:off x="7639811" y="1847088"/>
            <a:ext cx="3806990" cy="4114799"/>
          </a:xfrm>
          <a:prstGeom prst="rect">
            <a:avLst/>
          </a:prstGeom>
          <a:noFill/>
          <a:ln>
            <a:noFill/>
          </a:ln>
        </p:spPr>
      </p:pic>
      <p:pic>
        <p:nvPicPr>
          <p:cNvPr id="72" name="Google Shape;72;p3"/>
          <p:cNvPicPr preferRelativeResize="0"/>
          <p:nvPr/>
        </p:nvPicPr>
        <p:blipFill rotWithShape="1">
          <a:blip r:embed="rId4">
            <a:alphaModFix/>
          </a:blip>
          <a:srcRect b="0" l="0" r="0" t="0"/>
          <a:stretch/>
        </p:blipFill>
        <p:spPr>
          <a:xfrm>
            <a:off x="10437876" y="6222491"/>
            <a:ext cx="1621535" cy="440435"/>
          </a:xfrm>
          <a:prstGeom prst="rect">
            <a:avLst/>
          </a:prstGeom>
          <a:noFill/>
          <a:ln>
            <a:noFill/>
          </a:ln>
        </p:spPr>
      </p:pic>
      <p:pic>
        <p:nvPicPr>
          <p:cNvPr id="73" name="Google Shape;73;p3"/>
          <p:cNvPicPr preferRelativeResize="0"/>
          <p:nvPr/>
        </p:nvPicPr>
        <p:blipFill rotWithShape="1">
          <a:blip r:embed="rId5">
            <a:alphaModFix/>
          </a:blip>
          <a:srcRect b="0" l="0" r="0" t="0"/>
          <a:stretch/>
        </p:blipFill>
        <p:spPr>
          <a:xfrm>
            <a:off x="173736" y="149352"/>
            <a:ext cx="2278379" cy="719327"/>
          </a:xfrm>
          <a:prstGeom prst="rect">
            <a:avLst/>
          </a:prstGeom>
          <a:noFill/>
          <a:ln>
            <a:noFill/>
          </a:ln>
        </p:spPr>
      </p:pic>
      <p:pic>
        <p:nvPicPr>
          <p:cNvPr id="74" name="Google Shape;74;p3"/>
          <p:cNvPicPr preferRelativeResize="0"/>
          <p:nvPr/>
        </p:nvPicPr>
        <p:blipFill rotWithShape="1">
          <a:blip r:embed="rId6">
            <a:alphaModFix/>
          </a:blip>
          <a:srcRect b="0" l="0" r="0" t="0"/>
          <a:stretch/>
        </p:blipFill>
        <p:spPr>
          <a:xfrm>
            <a:off x="10210800" y="149352"/>
            <a:ext cx="1848611" cy="571499"/>
          </a:xfrm>
          <a:prstGeom prst="rect">
            <a:avLst/>
          </a:prstGeom>
          <a:noFill/>
          <a:ln>
            <a:noFill/>
          </a:ln>
        </p:spPr>
      </p:pic>
      <p:pic>
        <p:nvPicPr>
          <p:cNvPr id="75" name="Google Shape;75;p3"/>
          <p:cNvPicPr preferRelativeResize="0"/>
          <p:nvPr/>
        </p:nvPicPr>
        <p:blipFill rotWithShape="1">
          <a:blip r:embed="rId7">
            <a:alphaModFix/>
          </a:blip>
          <a:srcRect b="0" l="0" r="0" t="0"/>
          <a:stretch/>
        </p:blipFill>
        <p:spPr>
          <a:xfrm>
            <a:off x="10447019" y="790955"/>
            <a:ext cx="1376170" cy="77419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9" name="Shape 79"/>
        <p:cNvGrpSpPr/>
        <p:nvPr/>
      </p:nvGrpSpPr>
      <p:grpSpPr>
        <a:xfrm>
          <a:off x="0" y="0"/>
          <a:ext cx="0" cy="0"/>
          <a:chOff x="0" y="0"/>
          <a:chExt cx="0" cy="0"/>
        </a:xfrm>
      </p:grpSpPr>
      <p:sp>
        <p:nvSpPr>
          <p:cNvPr id="80" name="Google Shape;80;p4"/>
          <p:cNvSpPr txBox="1"/>
          <p:nvPr>
            <p:ph type="title"/>
          </p:nvPr>
        </p:nvSpPr>
        <p:spPr>
          <a:xfrm>
            <a:off x="4116143" y="233626"/>
            <a:ext cx="5969708" cy="470450"/>
          </a:xfrm>
          <a:prstGeom prst="rect">
            <a:avLst/>
          </a:prstGeom>
          <a:noFill/>
          <a:ln>
            <a:noFill/>
          </a:ln>
        </p:spPr>
        <p:txBody>
          <a:bodyPr anchorCtr="0" anchor="t" bIns="0" lIns="0" spcFirstLastPara="1" rIns="0" wrap="square" tIns="91975">
            <a:spAutoFit/>
          </a:bodyPr>
          <a:lstStyle/>
          <a:p>
            <a:pPr indent="0" lvl="0" marL="1960879" rtl="0" algn="l">
              <a:lnSpc>
                <a:spcPct val="100000"/>
              </a:lnSpc>
              <a:spcBef>
                <a:spcPts val="0"/>
              </a:spcBef>
              <a:spcAft>
                <a:spcPts val="0"/>
              </a:spcAft>
              <a:buNone/>
            </a:pPr>
            <a:r>
              <a:rPr lang="it-IT"/>
              <a:t>Direttiva 75/442/CEE sui rifiuti</a:t>
            </a:r>
            <a:endParaRPr/>
          </a:p>
        </p:txBody>
      </p:sp>
      <p:pic>
        <p:nvPicPr>
          <p:cNvPr id="81" name="Google Shape;81;p4"/>
          <p:cNvPicPr preferRelativeResize="0"/>
          <p:nvPr/>
        </p:nvPicPr>
        <p:blipFill rotWithShape="1">
          <a:blip r:embed="rId3">
            <a:alphaModFix/>
          </a:blip>
          <a:srcRect b="0" l="0" r="0" t="0"/>
          <a:stretch/>
        </p:blipFill>
        <p:spPr>
          <a:xfrm>
            <a:off x="2540507" y="5981700"/>
            <a:ext cx="7025639" cy="399287"/>
          </a:xfrm>
          <a:prstGeom prst="rect">
            <a:avLst/>
          </a:prstGeom>
          <a:noFill/>
          <a:ln>
            <a:noFill/>
          </a:ln>
        </p:spPr>
      </p:pic>
      <p:sp>
        <p:nvSpPr>
          <p:cNvPr id="82" name="Google Shape;82;p4"/>
          <p:cNvSpPr txBox="1"/>
          <p:nvPr/>
        </p:nvSpPr>
        <p:spPr>
          <a:xfrm>
            <a:off x="771700" y="5981700"/>
            <a:ext cx="9666300" cy="644700"/>
          </a:xfrm>
          <a:prstGeom prst="rect">
            <a:avLst/>
          </a:prstGeom>
          <a:noFill/>
          <a:ln cap="flat" cmpd="sng" w="9525">
            <a:solidFill>
              <a:srgbClr val="A4A4A4"/>
            </a:solidFill>
            <a:prstDash val="solid"/>
            <a:round/>
            <a:headEnd len="sm" w="sm" type="none"/>
            <a:tailEnd len="sm" w="sm" type="none"/>
          </a:ln>
        </p:spPr>
        <p:txBody>
          <a:bodyPr anchorCtr="0" anchor="t" bIns="0" lIns="0" spcFirstLastPara="1" rIns="0" wrap="square" tIns="28575">
            <a:spAutoFit/>
          </a:bodyPr>
          <a:lstStyle/>
          <a:p>
            <a:pPr indent="0" lvl="0" marL="131445" rtl="0" algn="l">
              <a:lnSpc>
                <a:spcPct val="100000"/>
              </a:lnSpc>
              <a:spcBef>
                <a:spcPts val="0"/>
              </a:spcBef>
              <a:spcAft>
                <a:spcPts val="0"/>
              </a:spcAft>
              <a:buNone/>
            </a:pPr>
            <a:r>
              <a:rPr lang="it-IT" sz="2000">
                <a:latin typeface="Calibri"/>
                <a:ea typeface="Calibri"/>
                <a:cs typeface="Calibri"/>
                <a:sym typeface="Calibri"/>
              </a:rPr>
              <a:t>Ancora più focalizzato sulla </a:t>
            </a:r>
            <a:r>
              <a:rPr b="1" lang="it-IT" sz="2000">
                <a:solidFill>
                  <a:srgbClr val="00B050"/>
                </a:solidFill>
                <a:latin typeface="Calibri"/>
                <a:ea typeface="Calibri"/>
                <a:cs typeface="Calibri"/>
                <a:sym typeface="Calibri"/>
              </a:rPr>
              <a:t>gestione</a:t>
            </a:r>
            <a:r>
              <a:rPr lang="it-IT" sz="2000">
                <a:latin typeface="Calibri"/>
                <a:ea typeface="Calibri"/>
                <a:cs typeface="Calibri"/>
                <a:sym typeface="Calibri"/>
              </a:rPr>
              <a:t> dei rifiuti piuttosto che sulla </a:t>
            </a:r>
            <a:r>
              <a:rPr b="1" lang="it-IT" sz="2000">
                <a:solidFill>
                  <a:srgbClr val="00B050"/>
                </a:solidFill>
                <a:latin typeface="Calibri"/>
                <a:ea typeface="Calibri"/>
                <a:cs typeface="Calibri"/>
                <a:sym typeface="Calibri"/>
              </a:rPr>
              <a:t>riduzione </a:t>
            </a:r>
            <a:r>
              <a:rPr lang="it-IT" sz="2000">
                <a:latin typeface="Calibri"/>
                <a:ea typeface="Calibri"/>
                <a:cs typeface="Calibri"/>
                <a:sym typeface="Calibri"/>
              </a:rPr>
              <a:t>degli sprechi!</a:t>
            </a:r>
            <a:br>
              <a:rPr lang="it-IT" sz="2000">
                <a:latin typeface="Calibri"/>
                <a:ea typeface="Calibri"/>
                <a:cs typeface="Calibri"/>
                <a:sym typeface="Calibri"/>
              </a:rPr>
            </a:br>
            <a:endParaRPr sz="2000">
              <a:latin typeface="Calibri"/>
              <a:ea typeface="Calibri"/>
              <a:cs typeface="Calibri"/>
              <a:sym typeface="Calibri"/>
            </a:endParaRPr>
          </a:p>
        </p:txBody>
      </p:sp>
      <p:grpSp>
        <p:nvGrpSpPr>
          <p:cNvPr id="83" name="Google Shape;83;p4"/>
          <p:cNvGrpSpPr/>
          <p:nvPr/>
        </p:nvGrpSpPr>
        <p:grpSpPr>
          <a:xfrm>
            <a:off x="7418229" y="813093"/>
            <a:ext cx="4529327" cy="4382697"/>
            <a:chOff x="7349648" y="4898"/>
            <a:chExt cx="4529327" cy="4382697"/>
          </a:xfrm>
        </p:grpSpPr>
        <p:pic>
          <p:nvPicPr>
            <p:cNvPr id="84" name="Google Shape;84;p4"/>
            <p:cNvPicPr preferRelativeResize="0"/>
            <p:nvPr/>
          </p:nvPicPr>
          <p:blipFill rotWithShape="1">
            <a:blip r:embed="rId4">
              <a:alphaModFix/>
            </a:blip>
            <a:srcRect b="0" l="0" r="0" t="0"/>
            <a:stretch/>
          </p:blipFill>
          <p:spPr>
            <a:xfrm>
              <a:off x="7349648" y="1438656"/>
              <a:ext cx="4529327" cy="2948939"/>
            </a:xfrm>
            <a:prstGeom prst="rect">
              <a:avLst/>
            </a:prstGeom>
            <a:noFill/>
            <a:ln>
              <a:noFill/>
            </a:ln>
          </p:spPr>
        </p:pic>
        <p:pic>
          <p:nvPicPr>
            <p:cNvPr id="85" name="Google Shape;85;p4"/>
            <p:cNvPicPr preferRelativeResize="0"/>
            <p:nvPr/>
          </p:nvPicPr>
          <p:blipFill rotWithShape="1">
            <a:blip r:embed="rId5">
              <a:alphaModFix/>
            </a:blip>
            <a:srcRect b="0" l="0" r="0" t="0"/>
            <a:stretch/>
          </p:blipFill>
          <p:spPr>
            <a:xfrm>
              <a:off x="10409163" y="4898"/>
              <a:ext cx="1376170" cy="774191"/>
            </a:xfrm>
            <a:prstGeom prst="rect">
              <a:avLst/>
            </a:prstGeom>
            <a:noFill/>
            <a:ln>
              <a:noFill/>
            </a:ln>
          </p:spPr>
        </p:pic>
      </p:grpSp>
      <p:sp>
        <p:nvSpPr>
          <p:cNvPr id="86" name="Google Shape;86;p4"/>
          <p:cNvSpPr txBox="1"/>
          <p:nvPr/>
        </p:nvSpPr>
        <p:spPr>
          <a:xfrm>
            <a:off x="686708" y="1048257"/>
            <a:ext cx="8191500" cy="4889800"/>
          </a:xfrm>
          <a:prstGeom prst="rect">
            <a:avLst/>
          </a:prstGeom>
          <a:noFill/>
          <a:ln>
            <a:noFill/>
          </a:ln>
        </p:spPr>
        <p:txBody>
          <a:bodyPr anchorCtr="0" anchor="t" bIns="0" lIns="0" spcFirstLastPara="1" rIns="0" wrap="square" tIns="173350">
            <a:spAutoFit/>
          </a:bodyPr>
          <a:lstStyle/>
          <a:p>
            <a:pPr indent="0" lvl="0" marL="12700" rtl="0" algn="l">
              <a:lnSpc>
                <a:spcPct val="100000"/>
              </a:lnSpc>
              <a:spcBef>
                <a:spcPts val="0"/>
              </a:spcBef>
              <a:spcAft>
                <a:spcPts val="0"/>
              </a:spcAft>
              <a:buNone/>
            </a:pPr>
            <a:r>
              <a:rPr b="1" lang="it-IT" sz="2000">
                <a:latin typeface="Calibri"/>
                <a:ea typeface="Calibri"/>
                <a:cs typeface="Calibri"/>
                <a:sym typeface="Calibri"/>
              </a:rPr>
              <a:t>Direttiva 75/442/CEE sui rifiuti</a:t>
            </a:r>
            <a:br>
              <a:rPr b="1" lang="it-IT" sz="2000">
                <a:latin typeface="Calibri"/>
                <a:ea typeface="Calibri"/>
                <a:cs typeface="Calibri"/>
                <a:sym typeface="Calibri"/>
              </a:rPr>
            </a:br>
            <a:r>
              <a:rPr lang="it-IT" sz="1800">
                <a:latin typeface="Calibri"/>
                <a:ea typeface="Calibri"/>
                <a:cs typeface="Calibri"/>
                <a:sym typeface="Calibri"/>
              </a:rPr>
              <a:t>Spingere gli Stati membri a prendere il </a:t>
            </a:r>
            <a:r>
              <a:rPr lang="it-IT" sz="1800">
                <a:solidFill>
                  <a:srgbClr val="00B050"/>
                </a:solidFill>
                <a:latin typeface="Calibri"/>
                <a:ea typeface="Calibri"/>
                <a:cs typeface="Calibri"/>
                <a:sym typeface="Calibri"/>
              </a:rPr>
              <a:t>misure </a:t>
            </a:r>
            <a:r>
              <a:rPr lang="it-IT" sz="1800">
                <a:latin typeface="Calibri"/>
                <a:ea typeface="Calibri"/>
                <a:cs typeface="Calibri"/>
                <a:sym typeface="Calibri"/>
              </a:rPr>
              <a:t>necessarie per</a:t>
            </a:r>
            <a:r>
              <a:rPr lang="it-IT" sz="1800">
                <a:solidFill>
                  <a:srgbClr val="00AF50"/>
                </a:solidFill>
                <a:latin typeface="Calibri"/>
                <a:ea typeface="Calibri"/>
                <a:cs typeface="Calibri"/>
                <a:sym typeface="Calibri"/>
              </a:rPr>
              <a:t> garantire che qualsiasi detentore di rifiuti li abbia gestiti correttamente </a:t>
            </a:r>
            <a:r>
              <a:rPr lang="it-IT" sz="1800">
                <a:solidFill>
                  <a:schemeClr val="dk1"/>
                </a:solidFill>
                <a:latin typeface="Calibri"/>
                <a:ea typeface="Calibri"/>
                <a:cs typeface="Calibri"/>
                <a:sym typeface="Calibri"/>
              </a:rPr>
              <a:t>(ad esempio da un raccoglitore di rifiuti)</a:t>
            </a:r>
            <a:endParaRPr sz="1800">
              <a:solidFill>
                <a:schemeClr val="dk1"/>
              </a:solidFill>
              <a:latin typeface="Calibri"/>
              <a:ea typeface="Calibri"/>
              <a:cs typeface="Calibri"/>
              <a:sym typeface="Calibri"/>
            </a:endParaRPr>
          </a:p>
          <a:p>
            <a:pPr indent="-287019" lvl="0" marL="299085" marR="1668779" rtl="0" algn="l">
              <a:lnSpc>
                <a:spcPct val="150000"/>
              </a:lnSpc>
              <a:spcBef>
                <a:spcPts val="0"/>
              </a:spcBef>
              <a:spcAft>
                <a:spcPts val="0"/>
              </a:spcAft>
              <a:buSzPts val="1800"/>
              <a:buFont typeface="Arial"/>
              <a:buChar char="•"/>
            </a:pPr>
            <a:r>
              <a:rPr lang="it-IT" sz="1800">
                <a:latin typeface="Calibri"/>
                <a:ea typeface="Calibri"/>
                <a:cs typeface="Calibri"/>
                <a:sym typeface="Calibri"/>
              </a:rPr>
              <a:t>Promuove le misure necessarie per garantire lo </a:t>
            </a:r>
            <a:r>
              <a:rPr lang="it-IT" sz="1800">
                <a:solidFill>
                  <a:srgbClr val="00B050"/>
                </a:solidFill>
                <a:latin typeface="Calibri"/>
                <a:ea typeface="Calibri"/>
                <a:cs typeface="Calibri"/>
                <a:sym typeface="Calibri"/>
              </a:rPr>
              <a:t>smaltimento dei rifiuti </a:t>
            </a:r>
            <a:endParaRPr/>
          </a:p>
          <a:p>
            <a:pPr indent="-287019" lvl="0" marL="299085" marR="1668779" rtl="0" algn="l">
              <a:lnSpc>
                <a:spcPct val="150000"/>
              </a:lnSpc>
              <a:spcBef>
                <a:spcPts val="0"/>
              </a:spcBef>
              <a:spcAft>
                <a:spcPts val="0"/>
              </a:spcAft>
              <a:buClr>
                <a:srgbClr val="00AF50"/>
              </a:buClr>
              <a:buSzPts val="1800"/>
              <a:buFont typeface="Arial"/>
              <a:buChar char="•"/>
            </a:pPr>
            <a:r>
              <a:rPr lang="it-IT" sz="1800">
                <a:solidFill>
                  <a:srgbClr val="00AF50"/>
                </a:solidFill>
                <a:latin typeface="Calibri"/>
                <a:ea typeface="Calibri"/>
                <a:cs typeface="Calibri"/>
                <a:sym typeface="Calibri"/>
              </a:rPr>
              <a:t>senza mettere in pericolo la salute umana </a:t>
            </a:r>
            <a:r>
              <a:rPr lang="it-IT" sz="1800">
                <a:solidFill>
                  <a:schemeClr val="dk1"/>
                </a:solidFill>
                <a:latin typeface="Calibri"/>
                <a:ea typeface="Calibri"/>
                <a:cs typeface="Calibri"/>
                <a:sym typeface="Calibri"/>
              </a:rPr>
              <a:t>e senza danneggiare l'ambiente,</a:t>
            </a:r>
            <a:br>
              <a:rPr lang="it-IT" sz="1800">
                <a:solidFill>
                  <a:srgbClr val="00AF50"/>
                </a:solidFill>
                <a:latin typeface="Calibri"/>
                <a:ea typeface="Calibri"/>
                <a:cs typeface="Calibri"/>
                <a:sym typeface="Calibri"/>
              </a:rPr>
            </a:br>
            <a:r>
              <a:rPr lang="it-IT" sz="1800">
                <a:latin typeface="Calibri"/>
                <a:ea typeface="Calibri"/>
                <a:cs typeface="Calibri"/>
                <a:sym typeface="Calibri"/>
              </a:rPr>
              <a:t>Spingere gli Stati membri ad adottare misure adeguate per </a:t>
            </a:r>
            <a:r>
              <a:rPr lang="it-IT" sz="1800">
                <a:solidFill>
                  <a:srgbClr val="00B050"/>
                </a:solidFill>
                <a:latin typeface="Calibri"/>
                <a:ea typeface="Calibri"/>
                <a:cs typeface="Calibri"/>
                <a:sym typeface="Calibri"/>
              </a:rPr>
              <a:t>incoraggiare la prevenzione, il riciclaggio e il trattamento dei rifiuti</a:t>
            </a:r>
            <a:r>
              <a:rPr lang="it-IT" sz="1800">
                <a:latin typeface="Calibri"/>
                <a:ea typeface="Calibri"/>
                <a:cs typeface="Calibri"/>
                <a:sym typeface="Calibri"/>
              </a:rPr>
              <a:t>, l'estrazione di materie prime ed eventualmente di energia e qualsiasi altro processo per il riutilizzo dei rifiuti (articolo 3)</a:t>
            </a:r>
            <a:endParaRPr sz="1800">
              <a:latin typeface="Calibri"/>
              <a:ea typeface="Calibri"/>
              <a:cs typeface="Calibri"/>
              <a:sym typeface="Calibri"/>
            </a:endParaRPr>
          </a:p>
        </p:txBody>
      </p:sp>
      <p:pic>
        <p:nvPicPr>
          <p:cNvPr id="87" name="Google Shape;87;p4"/>
          <p:cNvPicPr preferRelativeResize="0"/>
          <p:nvPr/>
        </p:nvPicPr>
        <p:blipFill rotWithShape="1">
          <a:blip r:embed="rId6">
            <a:alphaModFix/>
          </a:blip>
          <a:srcRect b="0" l="0" r="0" t="0"/>
          <a:stretch/>
        </p:blipFill>
        <p:spPr>
          <a:xfrm>
            <a:off x="10437876" y="6222491"/>
            <a:ext cx="1621535" cy="440435"/>
          </a:xfrm>
          <a:prstGeom prst="rect">
            <a:avLst/>
          </a:prstGeom>
          <a:noFill/>
          <a:ln>
            <a:noFill/>
          </a:ln>
        </p:spPr>
      </p:pic>
      <p:pic>
        <p:nvPicPr>
          <p:cNvPr id="88" name="Google Shape;88;p4"/>
          <p:cNvPicPr preferRelativeResize="0"/>
          <p:nvPr/>
        </p:nvPicPr>
        <p:blipFill rotWithShape="1">
          <a:blip r:embed="rId7">
            <a:alphaModFix/>
          </a:blip>
          <a:srcRect b="0" l="0" r="0" t="0"/>
          <a:stretch/>
        </p:blipFill>
        <p:spPr>
          <a:xfrm>
            <a:off x="173736" y="149352"/>
            <a:ext cx="2278379" cy="719327"/>
          </a:xfrm>
          <a:prstGeom prst="rect">
            <a:avLst/>
          </a:prstGeom>
          <a:noFill/>
          <a:ln>
            <a:noFill/>
          </a:ln>
        </p:spPr>
      </p:pic>
      <p:pic>
        <p:nvPicPr>
          <p:cNvPr id="89" name="Google Shape;89;p4"/>
          <p:cNvPicPr preferRelativeResize="0"/>
          <p:nvPr/>
        </p:nvPicPr>
        <p:blipFill rotWithShape="1">
          <a:blip r:embed="rId8">
            <a:alphaModFix/>
          </a:blip>
          <a:srcRect b="0" l="0" r="0" t="0"/>
          <a:stretch/>
        </p:blipFill>
        <p:spPr>
          <a:xfrm>
            <a:off x="10210800" y="149352"/>
            <a:ext cx="1848611" cy="571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3" name="Shape 93"/>
        <p:cNvGrpSpPr/>
        <p:nvPr/>
      </p:nvGrpSpPr>
      <p:grpSpPr>
        <a:xfrm>
          <a:off x="0" y="0"/>
          <a:ext cx="0" cy="0"/>
          <a:chOff x="0" y="0"/>
          <a:chExt cx="0" cy="0"/>
        </a:xfrm>
      </p:grpSpPr>
      <p:sp>
        <p:nvSpPr>
          <p:cNvPr id="94" name="Google Shape;94;p5"/>
          <p:cNvSpPr txBox="1"/>
          <p:nvPr>
            <p:ph type="title"/>
          </p:nvPr>
        </p:nvSpPr>
        <p:spPr>
          <a:xfrm>
            <a:off x="4116143" y="233626"/>
            <a:ext cx="5969708" cy="437440"/>
          </a:xfrm>
          <a:prstGeom prst="rect">
            <a:avLst/>
          </a:prstGeom>
          <a:noFill/>
          <a:ln>
            <a:noFill/>
          </a:ln>
        </p:spPr>
        <p:txBody>
          <a:bodyPr anchorCtr="0" anchor="t" bIns="0" lIns="0" spcFirstLastPara="1" rIns="0" wrap="square" tIns="67425">
            <a:spAutoFit/>
          </a:bodyPr>
          <a:lstStyle/>
          <a:p>
            <a:pPr indent="0" lvl="0" marL="1943735" rtl="0" algn="l">
              <a:lnSpc>
                <a:spcPct val="100000"/>
              </a:lnSpc>
              <a:spcBef>
                <a:spcPts val="0"/>
              </a:spcBef>
              <a:spcAft>
                <a:spcPts val="0"/>
              </a:spcAft>
              <a:buNone/>
            </a:pPr>
            <a:r>
              <a:rPr lang="it-IT"/>
              <a:t>Direttiva 75/442/CEE sui rifiuti</a:t>
            </a:r>
            <a:endParaRPr/>
          </a:p>
        </p:txBody>
      </p:sp>
      <p:pic>
        <p:nvPicPr>
          <p:cNvPr id="95" name="Google Shape;95;p5"/>
          <p:cNvPicPr preferRelativeResize="0"/>
          <p:nvPr/>
        </p:nvPicPr>
        <p:blipFill rotWithShape="1">
          <a:blip r:embed="rId3">
            <a:alphaModFix/>
          </a:blip>
          <a:srcRect b="0" l="0" r="0" t="0"/>
          <a:stretch/>
        </p:blipFill>
        <p:spPr>
          <a:xfrm>
            <a:off x="8208264" y="2535948"/>
            <a:ext cx="3723131" cy="2449055"/>
          </a:xfrm>
          <a:prstGeom prst="rect">
            <a:avLst/>
          </a:prstGeom>
          <a:noFill/>
          <a:ln>
            <a:noFill/>
          </a:ln>
        </p:spPr>
      </p:pic>
      <p:sp>
        <p:nvSpPr>
          <p:cNvPr id="96" name="Google Shape;96;p5"/>
          <p:cNvSpPr txBox="1"/>
          <p:nvPr/>
        </p:nvSpPr>
        <p:spPr>
          <a:xfrm>
            <a:off x="1752600" y="2057400"/>
            <a:ext cx="6553200" cy="3725379"/>
          </a:xfrm>
          <a:prstGeom prst="rect">
            <a:avLst/>
          </a:prstGeom>
          <a:noFill/>
          <a:ln>
            <a:noFill/>
          </a:ln>
        </p:spPr>
        <p:txBody>
          <a:bodyPr anchorCtr="0" anchor="t" bIns="0" lIns="0" spcFirstLastPara="1" rIns="0" wrap="square" tIns="209550">
            <a:spAutoFit/>
          </a:bodyPr>
          <a:lstStyle/>
          <a:p>
            <a:pPr indent="-342900" lvl="0" marL="355600" rtl="0" algn="l">
              <a:lnSpc>
                <a:spcPct val="100000"/>
              </a:lnSpc>
              <a:spcBef>
                <a:spcPts val="0"/>
              </a:spcBef>
              <a:spcAft>
                <a:spcPts val="0"/>
              </a:spcAft>
              <a:buClr>
                <a:srgbClr val="6FAC46"/>
              </a:buClr>
              <a:buSzPts val="2000"/>
              <a:buFont typeface="Arial"/>
              <a:buChar char="•"/>
            </a:pPr>
            <a:r>
              <a:rPr b="1" i="1" lang="it-IT" sz="2000">
                <a:solidFill>
                  <a:srgbClr val="6FAC46"/>
                </a:solidFill>
                <a:latin typeface="Calibri"/>
                <a:ea typeface="Calibri"/>
                <a:cs typeface="Calibri"/>
                <a:sym typeface="Calibri"/>
              </a:rPr>
              <a:t>rifiuti</a:t>
            </a:r>
            <a:r>
              <a:rPr lang="it-IT" sz="2000">
                <a:latin typeface="Calibri"/>
                <a:ea typeface="Calibri"/>
                <a:cs typeface="Calibri"/>
                <a:sym typeface="Calibri"/>
              </a:rPr>
              <a:t>: qualsiasi sostanza od oggetto di cui il detentore si disfi o intenda o sia tenuto a disfarsi.</a:t>
            </a:r>
            <a:br>
              <a:rPr lang="it-IT" sz="2000">
                <a:latin typeface="Calibri"/>
                <a:ea typeface="Calibri"/>
                <a:cs typeface="Calibri"/>
                <a:sym typeface="Calibri"/>
              </a:rPr>
            </a:br>
            <a:r>
              <a:rPr b="1" i="1" lang="it-IT" sz="2000">
                <a:solidFill>
                  <a:srgbClr val="6FAC46"/>
                </a:solidFill>
                <a:latin typeface="Calibri"/>
                <a:ea typeface="Calibri"/>
                <a:cs typeface="Calibri"/>
                <a:sym typeface="Calibri"/>
              </a:rPr>
              <a:t>produttore</a:t>
            </a:r>
            <a:r>
              <a:rPr lang="it-IT" sz="2000">
                <a:latin typeface="Calibri"/>
                <a:ea typeface="Calibri"/>
                <a:cs typeface="Calibri"/>
                <a:sym typeface="Calibri"/>
              </a:rPr>
              <a:t>: chiunque operi produca rifiuti ("produttore originario") e/o chiunque effettui operazioni di pretrattamento, miscelazione o altre operazioni che comportino un cambiamento della natura o della composizione di tali rifiuti</a:t>
            </a:r>
            <a:br>
              <a:rPr lang="it-IT" sz="2000">
                <a:latin typeface="Calibri"/>
                <a:ea typeface="Calibri"/>
                <a:cs typeface="Calibri"/>
                <a:sym typeface="Calibri"/>
              </a:rPr>
            </a:br>
            <a:r>
              <a:rPr b="1" i="1" lang="it-IT" sz="2000">
                <a:solidFill>
                  <a:srgbClr val="6FAC46"/>
                </a:solidFill>
                <a:latin typeface="Calibri"/>
                <a:ea typeface="Calibri"/>
                <a:cs typeface="Calibri"/>
                <a:sym typeface="Calibri"/>
              </a:rPr>
              <a:t>gestione</a:t>
            </a:r>
            <a:r>
              <a:rPr lang="it-IT" sz="2000">
                <a:latin typeface="Calibri"/>
                <a:ea typeface="Calibri"/>
                <a:cs typeface="Calibri"/>
                <a:sym typeface="Calibri"/>
              </a:rPr>
              <a:t>: raccolta, trasporto, recupero e smaltimento dei rifiuti, compresa la supervisione di tali operazioni e la post-cura dei siti di smaltimento;</a:t>
            </a:r>
            <a:endParaRPr sz="2000">
              <a:latin typeface="Calibri"/>
              <a:ea typeface="Calibri"/>
              <a:cs typeface="Calibri"/>
              <a:sym typeface="Calibri"/>
            </a:endParaRPr>
          </a:p>
        </p:txBody>
      </p:sp>
      <p:pic>
        <p:nvPicPr>
          <p:cNvPr id="97" name="Google Shape;97;p5"/>
          <p:cNvPicPr preferRelativeResize="0"/>
          <p:nvPr/>
        </p:nvPicPr>
        <p:blipFill rotWithShape="1">
          <a:blip r:embed="rId4">
            <a:alphaModFix/>
          </a:blip>
          <a:srcRect b="0" l="0" r="0" t="0"/>
          <a:stretch/>
        </p:blipFill>
        <p:spPr>
          <a:xfrm>
            <a:off x="10437876" y="6222491"/>
            <a:ext cx="1621535" cy="440435"/>
          </a:xfrm>
          <a:prstGeom prst="rect">
            <a:avLst/>
          </a:prstGeom>
          <a:noFill/>
          <a:ln>
            <a:noFill/>
          </a:ln>
        </p:spPr>
      </p:pic>
      <p:pic>
        <p:nvPicPr>
          <p:cNvPr id="98" name="Google Shape;98;p5"/>
          <p:cNvPicPr preferRelativeResize="0"/>
          <p:nvPr/>
        </p:nvPicPr>
        <p:blipFill rotWithShape="1">
          <a:blip r:embed="rId5">
            <a:alphaModFix/>
          </a:blip>
          <a:srcRect b="0" l="0" r="0" t="0"/>
          <a:stretch/>
        </p:blipFill>
        <p:spPr>
          <a:xfrm>
            <a:off x="173736" y="149352"/>
            <a:ext cx="2278379" cy="719327"/>
          </a:xfrm>
          <a:prstGeom prst="rect">
            <a:avLst/>
          </a:prstGeom>
          <a:noFill/>
          <a:ln>
            <a:noFill/>
          </a:ln>
        </p:spPr>
      </p:pic>
      <p:pic>
        <p:nvPicPr>
          <p:cNvPr id="99" name="Google Shape;99;p5"/>
          <p:cNvPicPr preferRelativeResize="0"/>
          <p:nvPr/>
        </p:nvPicPr>
        <p:blipFill rotWithShape="1">
          <a:blip r:embed="rId6">
            <a:alphaModFix/>
          </a:blip>
          <a:srcRect b="0" l="0" r="0" t="0"/>
          <a:stretch/>
        </p:blipFill>
        <p:spPr>
          <a:xfrm>
            <a:off x="10210800" y="149352"/>
            <a:ext cx="1848611" cy="571499"/>
          </a:xfrm>
          <a:prstGeom prst="rect">
            <a:avLst/>
          </a:prstGeom>
          <a:noFill/>
          <a:ln>
            <a:noFill/>
          </a:ln>
        </p:spPr>
      </p:pic>
      <p:pic>
        <p:nvPicPr>
          <p:cNvPr id="100" name="Google Shape;100;p5"/>
          <p:cNvPicPr preferRelativeResize="0"/>
          <p:nvPr/>
        </p:nvPicPr>
        <p:blipFill rotWithShape="1">
          <a:blip r:embed="rId7">
            <a:alphaModFix/>
          </a:blip>
          <a:srcRect b="0" l="0" r="0" t="0"/>
          <a:stretch/>
        </p:blipFill>
        <p:spPr>
          <a:xfrm>
            <a:off x="10447019" y="790955"/>
            <a:ext cx="1376170" cy="774191"/>
          </a:xfrm>
          <a:prstGeom prst="rect">
            <a:avLst/>
          </a:prstGeom>
          <a:noFill/>
          <a:ln>
            <a:noFill/>
          </a:ln>
        </p:spPr>
      </p:pic>
      <p:sp>
        <p:nvSpPr>
          <p:cNvPr id="101" name="Google Shape;101;p5"/>
          <p:cNvSpPr txBox="1"/>
          <p:nvPr/>
        </p:nvSpPr>
        <p:spPr>
          <a:xfrm>
            <a:off x="1724776" y="1490455"/>
            <a:ext cx="6096000" cy="46166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it-IT" sz="2400">
                <a:latin typeface="Calibri"/>
                <a:ea typeface="Calibri"/>
                <a:cs typeface="Calibri"/>
                <a:sym typeface="Calibri"/>
              </a:rPr>
              <a:t>Sono state fissate diverse definizioni</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5" name="Shape 105"/>
        <p:cNvGrpSpPr/>
        <p:nvPr/>
      </p:nvGrpSpPr>
      <p:grpSpPr>
        <a:xfrm>
          <a:off x="0" y="0"/>
          <a:ext cx="0" cy="0"/>
          <a:chOff x="0" y="0"/>
          <a:chExt cx="0" cy="0"/>
        </a:xfrm>
      </p:grpSpPr>
      <p:sp>
        <p:nvSpPr>
          <p:cNvPr id="106" name="Google Shape;106;p6"/>
          <p:cNvSpPr txBox="1"/>
          <p:nvPr>
            <p:ph type="title"/>
          </p:nvPr>
        </p:nvSpPr>
        <p:spPr>
          <a:xfrm>
            <a:off x="4116143" y="233626"/>
            <a:ext cx="5969708" cy="437440"/>
          </a:xfrm>
          <a:prstGeom prst="rect">
            <a:avLst/>
          </a:prstGeom>
          <a:noFill/>
          <a:ln>
            <a:noFill/>
          </a:ln>
        </p:spPr>
        <p:txBody>
          <a:bodyPr anchorCtr="0" anchor="t" bIns="0" lIns="0" spcFirstLastPara="1" rIns="0" wrap="square" tIns="67425">
            <a:spAutoFit/>
          </a:bodyPr>
          <a:lstStyle/>
          <a:p>
            <a:pPr indent="0" lvl="0" marL="3413759" rtl="0" algn="l">
              <a:lnSpc>
                <a:spcPct val="100000"/>
              </a:lnSpc>
              <a:spcBef>
                <a:spcPts val="0"/>
              </a:spcBef>
              <a:spcAft>
                <a:spcPts val="0"/>
              </a:spcAft>
              <a:buNone/>
            </a:pPr>
            <a:r>
              <a:rPr lang="it-IT"/>
              <a:t>Direttive sui rifiuti</a:t>
            </a:r>
            <a:endParaRPr/>
          </a:p>
        </p:txBody>
      </p:sp>
      <p:sp>
        <p:nvSpPr>
          <p:cNvPr id="107" name="Google Shape;107;p6"/>
          <p:cNvSpPr txBox="1"/>
          <p:nvPr>
            <p:ph idx="1" type="body"/>
          </p:nvPr>
        </p:nvSpPr>
        <p:spPr>
          <a:xfrm>
            <a:off x="353029" y="1123330"/>
            <a:ext cx="5969708" cy="2337819"/>
          </a:xfrm>
          <a:prstGeom prst="rect">
            <a:avLst/>
          </a:prstGeom>
          <a:noFill/>
          <a:ln>
            <a:noFill/>
          </a:ln>
        </p:spPr>
        <p:txBody>
          <a:bodyPr anchorCtr="0" anchor="t" bIns="0" lIns="0" spcFirstLastPara="1" rIns="0" wrap="square" tIns="209550">
            <a:spAutoFit/>
          </a:bodyPr>
          <a:lstStyle/>
          <a:p>
            <a:pPr indent="0" lvl="0" marL="17780" rtl="0" algn="l">
              <a:lnSpc>
                <a:spcPct val="100000"/>
              </a:lnSpc>
              <a:spcBef>
                <a:spcPts val="0"/>
              </a:spcBef>
              <a:spcAft>
                <a:spcPts val="0"/>
              </a:spcAft>
              <a:buNone/>
            </a:pPr>
            <a:r>
              <a:rPr lang="it-IT" sz="2400">
                <a:solidFill>
                  <a:srgbClr val="000000"/>
                </a:solidFill>
              </a:rPr>
              <a:t>Direttiva 91/156/CEE sui rifiuti</a:t>
            </a:r>
            <a:br>
              <a:rPr lang="it-IT" sz="2400">
                <a:solidFill>
                  <a:srgbClr val="000000"/>
                </a:solidFill>
              </a:rPr>
            </a:br>
            <a:r>
              <a:rPr b="0" lang="it-IT">
                <a:solidFill>
                  <a:srgbClr val="000000"/>
                </a:solidFill>
                <a:latin typeface="Calibri"/>
                <a:ea typeface="Calibri"/>
                <a:cs typeface="Calibri"/>
                <a:sym typeface="Calibri"/>
              </a:rPr>
              <a:t>(</a:t>
            </a:r>
            <a:r>
              <a:rPr b="0" lang="it-IT">
                <a:solidFill>
                  <a:srgbClr val="000000"/>
                </a:solidFill>
              </a:rPr>
              <a:t>modifica della Direttiva </a:t>
            </a:r>
            <a:r>
              <a:rPr b="0" lang="it-IT">
                <a:solidFill>
                  <a:srgbClr val="000000"/>
                </a:solidFill>
                <a:latin typeface="Calibri"/>
                <a:ea typeface="Calibri"/>
                <a:cs typeface="Calibri"/>
                <a:sym typeface="Calibri"/>
              </a:rPr>
              <a:t>75/442/EEC)</a:t>
            </a:r>
            <a:endParaRPr/>
          </a:p>
          <a:p>
            <a:pPr indent="0" lvl="0" marL="17780" rtl="0" algn="l">
              <a:lnSpc>
                <a:spcPct val="100000"/>
              </a:lnSpc>
              <a:spcBef>
                <a:spcPts val="1195"/>
              </a:spcBef>
              <a:spcAft>
                <a:spcPts val="0"/>
              </a:spcAft>
              <a:buNone/>
            </a:pPr>
            <a:r>
              <a:rPr b="0" lang="it-IT">
                <a:solidFill>
                  <a:srgbClr val="000000"/>
                </a:solidFill>
              </a:rPr>
              <a:t>Maggiore attenzione alla riduzione della produzione di rifiuti</a:t>
            </a:r>
            <a:br>
              <a:rPr b="0" lang="it-IT">
                <a:solidFill>
                  <a:srgbClr val="000000"/>
                </a:solidFill>
              </a:rPr>
            </a:br>
            <a:endParaRPr b="0">
              <a:solidFill>
                <a:srgbClr val="000000"/>
              </a:solidFill>
              <a:latin typeface="Calibri"/>
              <a:ea typeface="Calibri"/>
              <a:cs typeface="Calibri"/>
              <a:sym typeface="Calibri"/>
            </a:endParaRPr>
          </a:p>
        </p:txBody>
      </p:sp>
      <p:grpSp>
        <p:nvGrpSpPr>
          <p:cNvPr id="108" name="Google Shape;108;p6"/>
          <p:cNvGrpSpPr/>
          <p:nvPr/>
        </p:nvGrpSpPr>
        <p:grpSpPr>
          <a:xfrm>
            <a:off x="6437375" y="1560575"/>
            <a:ext cx="3895725" cy="4879975"/>
            <a:chOff x="6437375" y="1560575"/>
            <a:chExt cx="3895725" cy="4879975"/>
          </a:xfrm>
        </p:grpSpPr>
        <p:pic>
          <p:nvPicPr>
            <p:cNvPr id="109" name="Google Shape;109;p6"/>
            <p:cNvPicPr preferRelativeResize="0"/>
            <p:nvPr/>
          </p:nvPicPr>
          <p:blipFill rotWithShape="1">
            <a:blip r:embed="rId3">
              <a:alphaModFix/>
            </a:blip>
            <a:srcRect b="0" l="0" r="0" t="0"/>
            <a:stretch/>
          </p:blipFill>
          <p:spPr>
            <a:xfrm>
              <a:off x="6455348" y="1578547"/>
              <a:ext cx="3839297" cy="4837205"/>
            </a:xfrm>
            <a:prstGeom prst="rect">
              <a:avLst/>
            </a:prstGeom>
            <a:noFill/>
            <a:ln>
              <a:noFill/>
            </a:ln>
          </p:spPr>
        </p:pic>
        <p:sp>
          <p:nvSpPr>
            <p:cNvPr id="110" name="Google Shape;110;p6"/>
            <p:cNvSpPr/>
            <p:nvPr/>
          </p:nvSpPr>
          <p:spPr>
            <a:xfrm>
              <a:off x="6437375" y="1560575"/>
              <a:ext cx="3895725" cy="4879975"/>
            </a:xfrm>
            <a:custGeom>
              <a:rect b="b" l="l" r="r" t="t"/>
              <a:pathLst>
                <a:path extrusionOk="0" h="4879975" w="3895725">
                  <a:moveTo>
                    <a:pt x="0" y="0"/>
                  </a:moveTo>
                  <a:lnTo>
                    <a:pt x="3895344" y="0"/>
                  </a:lnTo>
                  <a:lnTo>
                    <a:pt x="3895344" y="4879848"/>
                  </a:lnTo>
                  <a:lnTo>
                    <a:pt x="0" y="4879848"/>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grpSp>
        <p:nvGrpSpPr>
          <p:cNvPr id="111" name="Google Shape;111;p6"/>
          <p:cNvGrpSpPr/>
          <p:nvPr/>
        </p:nvGrpSpPr>
        <p:grpSpPr>
          <a:xfrm>
            <a:off x="1185672" y="3112007"/>
            <a:ext cx="3874135" cy="1469390"/>
            <a:chOff x="1185672" y="3112007"/>
            <a:chExt cx="3874135" cy="1469390"/>
          </a:xfrm>
        </p:grpSpPr>
        <p:pic>
          <p:nvPicPr>
            <p:cNvPr id="112" name="Google Shape;112;p6"/>
            <p:cNvPicPr preferRelativeResize="0"/>
            <p:nvPr/>
          </p:nvPicPr>
          <p:blipFill rotWithShape="1">
            <a:blip r:embed="rId4">
              <a:alphaModFix/>
            </a:blip>
            <a:srcRect b="0" l="0" r="0" t="0"/>
            <a:stretch/>
          </p:blipFill>
          <p:spPr>
            <a:xfrm>
              <a:off x="1279237" y="3129301"/>
              <a:ext cx="3655093" cy="1354782"/>
            </a:xfrm>
            <a:prstGeom prst="rect">
              <a:avLst/>
            </a:prstGeom>
            <a:noFill/>
            <a:ln>
              <a:noFill/>
            </a:ln>
          </p:spPr>
        </p:pic>
        <p:sp>
          <p:nvSpPr>
            <p:cNvPr id="113" name="Google Shape;113;p6"/>
            <p:cNvSpPr/>
            <p:nvPr/>
          </p:nvSpPr>
          <p:spPr>
            <a:xfrm>
              <a:off x="1185672" y="3112007"/>
              <a:ext cx="3874135" cy="1469390"/>
            </a:xfrm>
            <a:custGeom>
              <a:rect b="b" l="l" r="r" t="t"/>
              <a:pathLst>
                <a:path extrusionOk="0" h="1469389" w="3874135">
                  <a:moveTo>
                    <a:pt x="0" y="0"/>
                  </a:moveTo>
                  <a:lnTo>
                    <a:pt x="3874008" y="0"/>
                  </a:lnTo>
                  <a:lnTo>
                    <a:pt x="3874008" y="1469136"/>
                  </a:lnTo>
                  <a:lnTo>
                    <a:pt x="0" y="1469136"/>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grpSp>
        <p:nvGrpSpPr>
          <p:cNvPr id="114" name="Google Shape;114;p6"/>
          <p:cNvGrpSpPr/>
          <p:nvPr/>
        </p:nvGrpSpPr>
        <p:grpSpPr>
          <a:xfrm>
            <a:off x="5361432" y="3589019"/>
            <a:ext cx="774700" cy="439420"/>
            <a:chOff x="5361432" y="3589019"/>
            <a:chExt cx="774700" cy="439420"/>
          </a:xfrm>
        </p:grpSpPr>
        <p:pic>
          <p:nvPicPr>
            <p:cNvPr id="115" name="Google Shape;115;p6"/>
            <p:cNvPicPr preferRelativeResize="0"/>
            <p:nvPr/>
          </p:nvPicPr>
          <p:blipFill rotWithShape="1">
            <a:blip r:embed="rId5">
              <a:alphaModFix/>
            </a:blip>
            <a:srcRect b="0" l="0" r="0" t="0"/>
            <a:stretch/>
          </p:blipFill>
          <p:spPr>
            <a:xfrm>
              <a:off x="5361432" y="3589019"/>
              <a:ext cx="774191" cy="438911"/>
            </a:xfrm>
            <a:prstGeom prst="rect">
              <a:avLst/>
            </a:prstGeom>
            <a:noFill/>
            <a:ln>
              <a:noFill/>
            </a:ln>
          </p:spPr>
        </p:pic>
        <p:sp>
          <p:nvSpPr>
            <p:cNvPr id="116" name="Google Shape;116;p6"/>
            <p:cNvSpPr/>
            <p:nvPr/>
          </p:nvSpPr>
          <p:spPr>
            <a:xfrm>
              <a:off x="5361432" y="3589019"/>
              <a:ext cx="774700" cy="439420"/>
            </a:xfrm>
            <a:custGeom>
              <a:rect b="b" l="l" r="r" t="t"/>
              <a:pathLst>
                <a:path extrusionOk="0" h="439420" w="774700">
                  <a:moveTo>
                    <a:pt x="0" y="109727"/>
                  </a:moveTo>
                  <a:lnTo>
                    <a:pt x="554736" y="109727"/>
                  </a:lnTo>
                  <a:lnTo>
                    <a:pt x="554736" y="0"/>
                  </a:lnTo>
                  <a:lnTo>
                    <a:pt x="774192" y="219455"/>
                  </a:lnTo>
                  <a:lnTo>
                    <a:pt x="554736" y="438911"/>
                  </a:lnTo>
                  <a:lnTo>
                    <a:pt x="554736" y="329183"/>
                  </a:lnTo>
                  <a:lnTo>
                    <a:pt x="0" y="329183"/>
                  </a:lnTo>
                  <a:lnTo>
                    <a:pt x="0" y="109727"/>
                  </a:lnTo>
                  <a:close/>
                </a:path>
              </a:pathLst>
            </a:custGeom>
            <a:noFill/>
            <a:ln cap="flat" cmpd="sng" w="9525">
              <a:solidFill>
                <a:srgbClr val="A4A4A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id="117" name="Google Shape;117;p6"/>
          <p:cNvPicPr preferRelativeResize="0"/>
          <p:nvPr/>
        </p:nvPicPr>
        <p:blipFill rotWithShape="1">
          <a:blip r:embed="rId6">
            <a:alphaModFix/>
          </a:blip>
          <a:srcRect b="0" l="0" r="0" t="0"/>
          <a:stretch/>
        </p:blipFill>
        <p:spPr>
          <a:xfrm>
            <a:off x="10437876" y="6222491"/>
            <a:ext cx="1621535" cy="440435"/>
          </a:xfrm>
          <a:prstGeom prst="rect">
            <a:avLst/>
          </a:prstGeom>
          <a:noFill/>
          <a:ln>
            <a:noFill/>
          </a:ln>
        </p:spPr>
      </p:pic>
      <p:pic>
        <p:nvPicPr>
          <p:cNvPr id="118" name="Google Shape;118;p6"/>
          <p:cNvPicPr preferRelativeResize="0"/>
          <p:nvPr/>
        </p:nvPicPr>
        <p:blipFill rotWithShape="1">
          <a:blip r:embed="rId7">
            <a:alphaModFix/>
          </a:blip>
          <a:srcRect b="0" l="0" r="0" t="0"/>
          <a:stretch/>
        </p:blipFill>
        <p:spPr>
          <a:xfrm>
            <a:off x="173736" y="149352"/>
            <a:ext cx="2278379" cy="719327"/>
          </a:xfrm>
          <a:prstGeom prst="rect">
            <a:avLst/>
          </a:prstGeom>
          <a:noFill/>
          <a:ln>
            <a:noFill/>
          </a:ln>
        </p:spPr>
      </p:pic>
      <p:pic>
        <p:nvPicPr>
          <p:cNvPr id="119" name="Google Shape;119;p6"/>
          <p:cNvPicPr preferRelativeResize="0"/>
          <p:nvPr/>
        </p:nvPicPr>
        <p:blipFill rotWithShape="1">
          <a:blip r:embed="rId8">
            <a:alphaModFix/>
          </a:blip>
          <a:srcRect b="0" l="0" r="0" t="0"/>
          <a:stretch/>
        </p:blipFill>
        <p:spPr>
          <a:xfrm>
            <a:off x="10210800" y="149352"/>
            <a:ext cx="1848611" cy="571499"/>
          </a:xfrm>
          <a:prstGeom prst="rect">
            <a:avLst/>
          </a:prstGeom>
          <a:noFill/>
          <a:ln>
            <a:noFill/>
          </a:ln>
        </p:spPr>
      </p:pic>
      <p:pic>
        <p:nvPicPr>
          <p:cNvPr id="120" name="Google Shape;120;p6"/>
          <p:cNvPicPr preferRelativeResize="0"/>
          <p:nvPr/>
        </p:nvPicPr>
        <p:blipFill rotWithShape="1">
          <a:blip r:embed="rId9">
            <a:alphaModFix/>
          </a:blip>
          <a:srcRect b="0" l="0" r="0" t="0"/>
          <a:stretch/>
        </p:blipFill>
        <p:spPr>
          <a:xfrm>
            <a:off x="10447019" y="790955"/>
            <a:ext cx="1376170" cy="77419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4" name="Shape 124"/>
        <p:cNvGrpSpPr/>
        <p:nvPr/>
      </p:nvGrpSpPr>
      <p:grpSpPr>
        <a:xfrm>
          <a:off x="0" y="0"/>
          <a:ext cx="0" cy="0"/>
          <a:chOff x="0" y="0"/>
          <a:chExt cx="0" cy="0"/>
        </a:xfrm>
      </p:grpSpPr>
      <p:sp>
        <p:nvSpPr>
          <p:cNvPr id="125" name="Google Shape;125;p7"/>
          <p:cNvSpPr txBox="1"/>
          <p:nvPr/>
        </p:nvSpPr>
        <p:spPr>
          <a:xfrm>
            <a:off x="826001" y="1014821"/>
            <a:ext cx="6961651" cy="5707332"/>
          </a:xfrm>
          <a:prstGeom prst="rect">
            <a:avLst/>
          </a:prstGeom>
          <a:noFill/>
          <a:ln>
            <a:noFill/>
          </a:ln>
        </p:spPr>
        <p:txBody>
          <a:bodyPr anchorCtr="0" anchor="t" bIns="0" lIns="0" spcFirstLastPara="1" rIns="0" wrap="square" tIns="12700">
            <a:spAutoFit/>
          </a:bodyPr>
          <a:lstStyle/>
          <a:p>
            <a:pPr indent="-635" lvl="0" marL="12700" marR="634365" rtl="0" algn="l">
              <a:lnSpc>
                <a:spcPct val="150000"/>
              </a:lnSpc>
              <a:spcBef>
                <a:spcPts val="0"/>
              </a:spcBef>
              <a:spcAft>
                <a:spcPts val="0"/>
              </a:spcAft>
              <a:buNone/>
            </a:pPr>
            <a:r>
              <a:rPr lang="it-IT" sz="1800">
                <a:latin typeface="Calibri"/>
                <a:ea typeface="Calibri"/>
                <a:cs typeface="Calibri"/>
                <a:sym typeface="Calibri"/>
              </a:rPr>
              <a:t>La gestione dei rifiuti dei prodotti di imballaggio è di fondamentale importanza, poiché la durata è molto breve.</a:t>
            </a:r>
            <a:br>
              <a:rPr lang="it-IT" sz="1800">
                <a:latin typeface="Calibri"/>
                <a:ea typeface="Calibri"/>
                <a:cs typeface="Calibri"/>
                <a:sym typeface="Calibri"/>
              </a:rPr>
            </a:br>
            <a:endParaRPr sz="2000">
              <a:latin typeface="Calibri"/>
              <a:ea typeface="Calibri"/>
              <a:cs typeface="Calibri"/>
              <a:sym typeface="Calibri"/>
            </a:endParaRPr>
          </a:p>
          <a:p>
            <a:pPr indent="0" lvl="0" marL="12700" rtl="0" algn="l">
              <a:lnSpc>
                <a:spcPct val="100000"/>
              </a:lnSpc>
              <a:spcBef>
                <a:spcPts val="0"/>
              </a:spcBef>
              <a:spcAft>
                <a:spcPts val="0"/>
              </a:spcAft>
              <a:buNone/>
            </a:pPr>
            <a:r>
              <a:rPr b="1" lang="it-IT" sz="2000">
                <a:latin typeface="Calibri"/>
                <a:ea typeface="Calibri"/>
                <a:cs typeface="Calibri"/>
                <a:sym typeface="Calibri"/>
              </a:rPr>
              <a:t>Direttiva 94/62/CE sull’imballaggio e sui rifiuti da imballaggio</a:t>
            </a:r>
            <a:endParaRPr sz="2000">
              <a:latin typeface="Calibri"/>
              <a:ea typeface="Calibri"/>
              <a:cs typeface="Calibri"/>
              <a:sym typeface="Calibri"/>
            </a:endParaRPr>
          </a:p>
          <a:p>
            <a:pPr indent="-287019" lvl="0" marL="299085" marR="7620" rtl="0" algn="l">
              <a:lnSpc>
                <a:spcPct val="150000"/>
              </a:lnSpc>
              <a:spcBef>
                <a:spcPts val="55"/>
              </a:spcBef>
              <a:spcAft>
                <a:spcPts val="0"/>
              </a:spcAft>
              <a:buSzPts val="1800"/>
              <a:buFont typeface="Arial"/>
              <a:buChar char="•"/>
            </a:pPr>
            <a:r>
              <a:rPr lang="it-IT" sz="1800">
                <a:latin typeface="Calibri"/>
                <a:ea typeface="Calibri"/>
                <a:cs typeface="Calibri"/>
                <a:sym typeface="Calibri"/>
              </a:rPr>
              <a:t>Promuovere misure per prevenire la formazione di rifiuti da imballaggio </a:t>
            </a:r>
            <a:endParaRPr sz="1800">
              <a:latin typeface="Calibri"/>
              <a:ea typeface="Calibri"/>
              <a:cs typeface="Calibri"/>
              <a:sym typeface="Calibri"/>
            </a:endParaRPr>
          </a:p>
          <a:p>
            <a:pPr indent="-287019" lvl="0" marL="299085" marR="5080" rtl="0" algn="l">
              <a:lnSpc>
                <a:spcPct val="150000"/>
              </a:lnSpc>
              <a:spcBef>
                <a:spcPts val="0"/>
              </a:spcBef>
              <a:spcAft>
                <a:spcPts val="0"/>
              </a:spcAft>
              <a:buClr>
                <a:srgbClr val="00AF50"/>
              </a:buClr>
              <a:buSzPts val="1800"/>
              <a:buFont typeface="Arial"/>
              <a:buChar char="•"/>
            </a:pPr>
            <a:r>
              <a:rPr lang="it-IT" sz="1800">
                <a:solidFill>
                  <a:srgbClr val="00AF50"/>
                </a:solidFill>
                <a:latin typeface="Calibri"/>
                <a:ea typeface="Calibri"/>
                <a:cs typeface="Calibri"/>
                <a:sym typeface="Calibri"/>
              </a:rPr>
              <a:t>Incoraggiare </a:t>
            </a:r>
            <a:r>
              <a:rPr lang="it-IT" sz="1800">
                <a:solidFill>
                  <a:schemeClr val="dk1"/>
                </a:solidFill>
                <a:latin typeface="Calibri"/>
                <a:ea typeface="Calibri"/>
                <a:cs typeface="Calibri"/>
                <a:sym typeface="Calibri"/>
              </a:rPr>
              <a:t>i sistemi di </a:t>
            </a:r>
            <a:r>
              <a:rPr lang="it-IT" sz="1800">
                <a:solidFill>
                  <a:srgbClr val="00B050"/>
                </a:solidFill>
                <a:latin typeface="Calibri"/>
                <a:ea typeface="Calibri"/>
                <a:cs typeface="Calibri"/>
                <a:sym typeface="Calibri"/>
              </a:rPr>
              <a:t>riutilizzo</a:t>
            </a:r>
            <a:r>
              <a:rPr lang="it-IT" sz="1800">
                <a:solidFill>
                  <a:schemeClr val="dk1"/>
                </a:solidFill>
                <a:latin typeface="Calibri"/>
                <a:ea typeface="Calibri"/>
                <a:cs typeface="Calibri"/>
                <a:sym typeface="Calibri"/>
              </a:rPr>
              <a:t> dell’imballaggio</a:t>
            </a:r>
            <a:r>
              <a:rPr lang="it-IT" sz="1800">
                <a:latin typeface="Calibri"/>
                <a:ea typeface="Calibri"/>
                <a:cs typeface="Calibri"/>
                <a:sym typeface="Calibri"/>
              </a:rPr>
              <a:t>, che possono essere riutilizzati in modo ecologicamente corretto</a:t>
            </a:r>
            <a:endParaRPr sz="1800">
              <a:latin typeface="Calibri"/>
              <a:ea typeface="Calibri"/>
              <a:cs typeface="Calibri"/>
              <a:sym typeface="Calibri"/>
            </a:endParaRPr>
          </a:p>
          <a:p>
            <a:pPr indent="-287019" lvl="0" marL="299085" rtl="0" algn="l">
              <a:lnSpc>
                <a:spcPct val="100000"/>
              </a:lnSpc>
              <a:spcBef>
                <a:spcPts val="1080"/>
              </a:spcBef>
              <a:spcAft>
                <a:spcPts val="0"/>
              </a:spcAft>
              <a:buSzPts val="1800"/>
              <a:buFont typeface="Arial"/>
              <a:buChar char="•"/>
            </a:pPr>
            <a:r>
              <a:rPr lang="it-IT" sz="1800">
                <a:latin typeface="Calibri"/>
                <a:ea typeface="Calibri"/>
                <a:cs typeface="Calibri"/>
                <a:sym typeface="Calibri"/>
              </a:rPr>
              <a:t>Impostare i seguenti </a:t>
            </a:r>
            <a:r>
              <a:rPr b="1" lang="it-IT" sz="1800">
                <a:solidFill>
                  <a:srgbClr val="00AF50"/>
                </a:solidFill>
                <a:latin typeface="Calibri"/>
                <a:ea typeface="Calibri"/>
                <a:cs typeface="Calibri"/>
                <a:sym typeface="Calibri"/>
              </a:rPr>
              <a:t>targets</a:t>
            </a:r>
            <a:r>
              <a:rPr lang="it-IT" sz="1800">
                <a:latin typeface="Calibri"/>
                <a:ea typeface="Calibri"/>
                <a:cs typeface="Calibri"/>
                <a:sym typeface="Calibri"/>
              </a:rPr>
              <a:t>:</a:t>
            </a:r>
            <a:endParaRPr sz="1800">
              <a:latin typeface="Calibri"/>
              <a:ea typeface="Calibri"/>
              <a:cs typeface="Calibri"/>
              <a:sym typeface="Calibri"/>
            </a:endParaRPr>
          </a:p>
          <a:p>
            <a:pPr indent="-286384" lvl="1" marL="996314" marR="8255" rtl="0" algn="l">
              <a:lnSpc>
                <a:spcPct val="150000"/>
              </a:lnSpc>
              <a:spcBef>
                <a:spcPts val="0"/>
              </a:spcBef>
              <a:spcAft>
                <a:spcPts val="0"/>
              </a:spcAft>
              <a:buSzPts val="1800"/>
              <a:buFont typeface="Courier New"/>
              <a:buChar char="o"/>
            </a:pPr>
            <a:r>
              <a:rPr lang="it-IT" sz="1800">
                <a:latin typeface="Calibri"/>
                <a:ea typeface="Calibri"/>
                <a:cs typeface="Calibri"/>
                <a:sym typeface="Calibri"/>
              </a:rPr>
              <a:t>Entro e non oltre </a:t>
            </a:r>
            <a:r>
              <a:rPr lang="it-IT" sz="1800">
                <a:solidFill>
                  <a:srgbClr val="00B050"/>
                </a:solidFill>
                <a:latin typeface="Calibri"/>
                <a:ea typeface="Calibri"/>
                <a:cs typeface="Calibri"/>
                <a:sym typeface="Calibri"/>
              </a:rPr>
              <a:t>cinque anni, </a:t>
            </a:r>
            <a:r>
              <a:rPr lang="it-IT" sz="1800">
                <a:solidFill>
                  <a:srgbClr val="00AF50"/>
                </a:solidFill>
                <a:latin typeface="Calibri"/>
                <a:ea typeface="Calibri"/>
                <a:cs typeface="Calibri"/>
                <a:sym typeface="Calibri"/>
              </a:rPr>
              <a:t>Il 50-65wt% dei rifiuti di imballaggio sarà recuperato </a:t>
            </a:r>
            <a:r>
              <a:rPr lang="it-IT" sz="1800">
                <a:latin typeface="Calibri"/>
                <a:ea typeface="Calibri"/>
                <a:cs typeface="Calibri"/>
                <a:sym typeface="Calibri"/>
              </a:rPr>
              <a:t>(25-45wt% riciclato)</a:t>
            </a:r>
            <a:endParaRPr sz="1800">
              <a:latin typeface="Calibri"/>
              <a:ea typeface="Calibri"/>
              <a:cs typeface="Calibri"/>
              <a:sym typeface="Calibri"/>
            </a:endParaRPr>
          </a:p>
          <a:p>
            <a:pPr indent="-287019" lvl="1" marL="996950" marR="7620" rtl="0" algn="l">
              <a:lnSpc>
                <a:spcPct val="150000"/>
              </a:lnSpc>
              <a:spcBef>
                <a:spcPts val="0"/>
              </a:spcBef>
              <a:spcAft>
                <a:spcPts val="0"/>
              </a:spcAft>
              <a:buSzPts val="1800"/>
              <a:buFont typeface="Courier New"/>
              <a:buChar char="o"/>
            </a:pPr>
            <a:r>
              <a:rPr lang="it-IT" sz="1800">
                <a:latin typeface="Calibri"/>
                <a:ea typeface="Calibri"/>
                <a:cs typeface="Calibri"/>
                <a:sym typeface="Calibri"/>
              </a:rPr>
              <a:t>incentivare </a:t>
            </a:r>
            <a:r>
              <a:rPr lang="it-IT" sz="1800">
                <a:solidFill>
                  <a:srgbClr val="00B050"/>
                </a:solidFill>
                <a:latin typeface="Calibri"/>
                <a:ea typeface="Calibri"/>
                <a:cs typeface="Calibri"/>
                <a:sym typeface="Calibri"/>
              </a:rPr>
              <a:t>l'utilizzo di materiali ottenuti da rifiuti </a:t>
            </a:r>
            <a:r>
              <a:rPr lang="it-IT" sz="1800">
                <a:latin typeface="Calibri"/>
                <a:ea typeface="Calibri"/>
                <a:cs typeface="Calibri"/>
                <a:sym typeface="Calibri"/>
              </a:rPr>
              <a:t>di imballaggio riciclati</a:t>
            </a:r>
            <a:br>
              <a:rPr lang="it-IT" sz="1800">
                <a:latin typeface="Calibri"/>
                <a:ea typeface="Calibri"/>
                <a:cs typeface="Calibri"/>
                <a:sym typeface="Calibri"/>
              </a:rPr>
            </a:br>
            <a:endParaRPr sz="1800">
              <a:latin typeface="Calibri"/>
              <a:ea typeface="Calibri"/>
              <a:cs typeface="Calibri"/>
              <a:sym typeface="Calibri"/>
            </a:endParaRPr>
          </a:p>
        </p:txBody>
      </p:sp>
      <p:sp>
        <p:nvSpPr>
          <p:cNvPr id="126" name="Google Shape;126;p7"/>
          <p:cNvSpPr txBox="1"/>
          <p:nvPr>
            <p:ph type="title"/>
          </p:nvPr>
        </p:nvSpPr>
        <p:spPr>
          <a:xfrm>
            <a:off x="3124200" y="233626"/>
            <a:ext cx="6961651" cy="76431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it-IT">
                <a:solidFill>
                  <a:srgbClr val="00AF50"/>
                </a:solidFill>
              </a:rPr>
              <a:t>Settore imballaggi, primo passo: </a:t>
            </a:r>
            <a:r>
              <a:rPr lang="it-IT"/>
              <a:t>Direttiva 94/62/CE</a:t>
            </a:r>
            <a:br>
              <a:rPr lang="it-IT">
                <a:solidFill>
                  <a:srgbClr val="00AF50"/>
                </a:solidFill>
              </a:rPr>
            </a:br>
            <a:endParaRPr/>
          </a:p>
        </p:txBody>
      </p:sp>
      <p:grpSp>
        <p:nvGrpSpPr>
          <p:cNvPr id="127" name="Google Shape;127;p7"/>
          <p:cNvGrpSpPr/>
          <p:nvPr/>
        </p:nvGrpSpPr>
        <p:grpSpPr>
          <a:xfrm>
            <a:off x="7906511" y="1696211"/>
            <a:ext cx="4152900" cy="4966715"/>
            <a:chOff x="7906511" y="1696211"/>
            <a:chExt cx="4152900" cy="4966715"/>
          </a:xfrm>
        </p:grpSpPr>
        <p:pic>
          <p:nvPicPr>
            <p:cNvPr id="128" name="Google Shape;128;p7"/>
            <p:cNvPicPr preferRelativeResize="0"/>
            <p:nvPr/>
          </p:nvPicPr>
          <p:blipFill rotWithShape="1">
            <a:blip r:embed="rId3">
              <a:alphaModFix/>
            </a:blip>
            <a:srcRect b="0" l="0" r="0" t="0"/>
            <a:stretch/>
          </p:blipFill>
          <p:spPr>
            <a:xfrm>
              <a:off x="8212836" y="1696211"/>
              <a:ext cx="2544089" cy="2750820"/>
            </a:xfrm>
            <a:prstGeom prst="rect">
              <a:avLst/>
            </a:prstGeom>
            <a:noFill/>
            <a:ln>
              <a:noFill/>
            </a:ln>
          </p:spPr>
        </p:pic>
        <p:pic>
          <p:nvPicPr>
            <p:cNvPr id="129" name="Google Shape;129;p7"/>
            <p:cNvPicPr preferRelativeResize="0"/>
            <p:nvPr/>
          </p:nvPicPr>
          <p:blipFill rotWithShape="1">
            <a:blip r:embed="rId4">
              <a:alphaModFix/>
            </a:blip>
            <a:srcRect b="0" l="0" r="0" t="0"/>
            <a:stretch/>
          </p:blipFill>
          <p:spPr>
            <a:xfrm>
              <a:off x="7906511" y="3907535"/>
              <a:ext cx="3921252" cy="2593847"/>
            </a:xfrm>
            <a:prstGeom prst="rect">
              <a:avLst/>
            </a:prstGeom>
            <a:noFill/>
            <a:ln>
              <a:noFill/>
            </a:ln>
          </p:spPr>
        </p:pic>
        <p:pic>
          <p:nvPicPr>
            <p:cNvPr id="130" name="Google Shape;130;p7"/>
            <p:cNvPicPr preferRelativeResize="0"/>
            <p:nvPr/>
          </p:nvPicPr>
          <p:blipFill rotWithShape="1">
            <a:blip r:embed="rId5">
              <a:alphaModFix/>
            </a:blip>
            <a:srcRect b="0" l="0" r="0" t="0"/>
            <a:stretch/>
          </p:blipFill>
          <p:spPr>
            <a:xfrm>
              <a:off x="10437876" y="6222491"/>
              <a:ext cx="1621535" cy="440435"/>
            </a:xfrm>
            <a:prstGeom prst="rect">
              <a:avLst/>
            </a:prstGeom>
            <a:noFill/>
            <a:ln>
              <a:noFill/>
            </a:ln>
          </p:spPr>
        </p:pic>
      </p:grpSp>
      <p:pic>
        <p:nvPicPr>
          <p:cNvPr id="131" name="Google Shape;131;p7"/>
          <p:cNvPicPr preferRelativeResize="0"/>
          <p:nvPr/>
        </p:nvPicPr>
        <p:blipFill rotWithShape="1">
          <a:blip r:embed="rId6">
            <a:alphaModFix/>
          </a:blip>
          <a:srcRect b="0" l="0" r="0" t="0"/>
          <a:stretch/>
        </p:blipFill>
        <p:spPr>
          <a:xfrm>
            <a:off x="173736" y="149352"/>
            <a:ext cx="2278379" cy="719327"/>
          </a:xfrm>
          <a:prstGeom prst="rect">
            <a:avLst/>
          </a:prstGeom>
          <a:noFill/>
          <a:ln>
            <a:noFill/>
          </a:ln>
        </p:spPr>
      </p:pic>
      <p:pic>
        <p:nvPicPr>
          <p:cNvPr id="132" name="Google Shape;132;p7"/>
          <p:cNvPicPr preferRelativeResize="0"/>
          <p:nvPr/>
        </p:nvPicPr>
        <p:blipFill rotWithShape="1">
          <a:blip r:embed="rId7">
            <a:alphaModFix/>
          </a:blip>
          <a:srcRect b="0" l="0" r="0" t="0"/>
          <a:stretch/>
        </p:blipFill>
        <p:spPr>
          <a:xfrm>
            <a:off x="10210800" y="149352"/>
            <a:ext cx="1848611" cy="571499"/>
          </a:xfrm>
          <a:prstGeom prst="rect">
            <a:avLst/>
          </a:prstGeom>
          <a:noFill/>
          <a:ln>
            <a:noFill/>
          </a:ln>
        </p:spPr>
      </p:pic>
      <p:pic>
        <p:nvPicPr>
          <p:cNvPr id="133" name="Google Shape;133;p7"/>
          <p:cNvPicPr preferRelativeResize="0"/>
          <p:nvPr/>
        </p:nvPicPr>
        <p:blipFill rotWithShape="1">
          <a:blip r:embed="rId8">
            <a:alphaModFix/>
          </a:blip>
          <a:srcRect b="0" l="0" r="0" t="0"/>
          <a:stretch/>
        </p:blipFill>
        <p:spPr>
          <a:xfrm>
            <a:off x="10447019" y="790955"/>
            <a:ext cx="1376170" cy="77419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7" name="Shape 137"/>
        <p:cNvGrpSpPr/>
        <p:nvPr/>
      </p:nvGrpSpPr>
      <p:grpSpPr>
        <a:xfrm>
          <a:off x="0" y="0"/>
          <a:ext cx="0" cy="0"/>
          <a:chOff x="0" y="0"/>
          <a:chExt cx="0" cy="0"/>
        </a:xfrm>
      </p:grpSpPr>
      <p:sp>
        <p:nvSpPr>
          <p:cNvPr id="138" name="Google Shape;138;p8"/>
          <p:cNvSpPr txBox="1"/>
          <p:nvPr>
            <p:ph idx="1" type="body"/>
          </p:nvPr>
        </p:nvSpPr>
        <p:spPr>
          <a:xfrm>
            <a:off x="603433" y="2324663"/>
            <a:ext cx="7056682" cy="3111749"/>
          </a:xfrm>
          <a:prstGeom prst="rect">
            <a:avLst/>
          </a:prstGeom>
          <a:noFill/>
          <a:ln>
            <a:noFill/>
          </a:ln>
        </p:spPr>
        <p:txBody>
          <a:bodyPr anchorCtr="0" anchor="t" bIns="0" lIns="0" spcFirstLastPara="1" rIns="0" wrap="square" tIns="13325">
            <a:spAutoFit/>
          </a:bodyPr>
          <a:lstStyle/>
          <a:p>
            <a:pPr indent="-457200" lvl="0" marL="927100" rtl="0" algn="l">
              <a:lnSpc>
                <a:spcPct val="100000"/>
              </a:lnSpc>
              <a:spcBef>
                <a:spcPts val="0"/>
              </a:spcBef>
              <a:spcAft>
                <a:spcPts val="0"/>
              </a:spcAft>
              <a:buClr>
                <a:srgbClr val="00AF50"/>
              </a:buClr>
              <a:buSzPts val="1800"/>
              <a:buFont typeface="Calibri"/>
              <a:buAutoNum type="arabicPeriod"/>
            </a:pPr>
            <a:r>
              <a:rPr b="0" lang="it-IT" sz="1800">
                <a:latin typeface="Calibri"/>
                <a:ea typeface="Calibri"/>
                <a:cs typeface="Calibri"/>
                <a:sym typeface="Calibri"/>
              </a:rPr>
              <a:t>Produzione: </a:t>
            </a:r>
            <a:r>
              <a:rPr b="0" lang="it-IT" sz="1800">
                <a:solidFill>
                  <a:srgbClr val="000000"/>
                </a:solidFill>
              </a:rPr>
              <a:t>riduzione del peso e del volume</a:t>
            </a:r>
            <a:endParaRPr sz="1800">
              <a:latin typeface="Calibri"/>
              <a:ea typeface="Calibri"/>
              <a:cs typeface="Calibri"/>
              <a:sym typeface="Calibri"/>
            </a:endParaRPr>
          </a:p>
          <a:p>
            <a:pPr indent="-457200" lvl="0" marL="927100" rtl="0" algn="l">
              <a:lnSpc>
                <a:spcPct val="100000"/>
              </a:lnSpc>
              <a:spcBef>
                <a:spcPts val="1585"/>
              </a:spcBef>
              <a:spcAft>
                <a:spcPts val="0"/>
              </a:spcAft>
              <a:buClr>
                <a:srgbClr val="00AF50"/>
              </a:buClr>
              <a:buSzPts val="1800"/>
              <a:buFont typeface="Calibri"/>
              <a:buAutoNum type="arabicPeriod"/>
            </a:pPr>
            <a:r>
              <a:rPr b="0" lang="it-IT" sz="1800">
                <a:latin typeface="Calibri"/>
                <a:ea typeface="Calibri"/>
                <a:cs typeface="Calibri"/>
                <a:sym typeface="Calibri"/>
              </a:rPr>
              <a:t>Riutilizzo: </a:t>
            </a:r>
            <a:r>
              <a:rPr b="0" lang="it-IT" sz="1800">
                <a:solidFill>
                  <a:srgbClr val="000000"/>
                </a:solidFill>
              </a:rPr>
              <a:t>valutazione rispetto alle soluzioni monouso</a:t>
            </a:r>
            <a:endParaRPr sz="1800">
              <a:latin typeface="Calibri"/>
              <a:ea typeface="Calibri"/>
              <a:cs typeface="Calibri"/>
              <a:sym typeface="Calibri"/>
            </a:endParaRPr>
          </a:p>
          <a:p>
            <a:pPr indent="-457199" lvl="0" marL="926464" marR="5080" rtl="0" algn="l">
              <a:lnSpc>
                <a:spcPct val="150000"/>
              </a:lnSpc>
              <a:spcBef>
                <a:spcPts val="505"/>
              </a:spcBef>
              <a:spcAft>
                <a:spcPts val="0"/>
              </a:spcAft>
              <a:buClr>
                <a:srgbClr val="00AF50"/>
              </a:buClr>
              <a:buSzPts val="1800"/>
              <a:buFont typeface="Calibri"/>
              <a:buAutoNum type="arabicPeriod"/>
            </a:pPr>
            <a:r>
              <a:rPr b="0" lang="it-IT" sz="1800">
                <a:latin typeface="Calibri"/>
                <a:ea typeface="Calibri"/>
                <a:cs typeface="Calibri"/>
                <a:sym typeface="Calibri"/>
              </a:rPr>
              <a:t>Riciclo meccanico: </a:t>
            </a:r>
            <a:r>
              <a:rPr b="0" lang="it-IT" sz="1800">
                <a:solidFill>
                  <a:srgbClr val="000000"/>
                </a:solidFill>
              </a:rPr>
              <a:t>l'imballaggio monomateriale dovrebbe essere la prima scelta (quando possibile)</a:t>
            </a:r>
            <a:br>
              <a:rPr b="0" lang="it-IT" sz="1800">
                <a:solidFill>
                  <a:srgbClr val="000000"/>
                </a:solidFill>
              </a:rPr>
            </a:br>
            <a:r>
              <a:rPr b="0" lang="it-IT" sz="1800">
                <a:latin typeface="Calibri"/>
                <a:ea typeface="Calibri"/>
                <a:cs typeface="Calibri"/>
                <a:sym typeface="Calibri"/>
              </a:rPr>
              <a:t>Gestione rifiuti: </a:t>
            </a:r>
            <a:r>
              <a:rPr b="0" lang="it-IT" sz="1800">
                <a:solidFill>
                  <a:srgbClr val="000000"/>
                </a:solidFill>
              </a:rPr>
              <a:t>promuovere la raccolta differenziata</a:t>
            </a:r>
            <a:endParaRPr sz="1800">
              <a:latin typeface="Calibri"/>
              <a:ea typeface="Calibri"/>
              <a:cs typeface="Calibri"/>
              <a:sym typeface="Calibri"/>
            </a:endParaRPr>
          </a:p>
          <a:p>
            <a:pPr indent="-457200" lvl="0" marL="927100" rtl="0" algn="l">
              <a:lnSpc>
                <a:spcPct val="100000"/>
              </a:lnSpc>
              <a:spcBef>
                <a:spcPts val="1585"/>
              </a:spcBef>
              <a:spcAft>
                <a:spcPts val="0"/>
              </a:spcAft>
              <a:buClr>
                <a:srgbClr val="00AF50"/>
              </a:buClr>
              <a:buSzPts val="1800"/>
              <a:buFont typeface="Calibri"/>
              <a:buAutoNum type="arabicPeriod"/>
            </a:pPr>
            <a:r>
              <a:rPr b="0" lang="it-IT" sz="1800">
                <a:latin typeface="Calibri"/>
                <a:ea typeface="Calibri"/>
                <a:cs typeface="Calibri"/>
                <a:sym typeface="Calibri"/>
              </a:rPr>
              <a:t>Innovazione: </a:t>
            </a:r>
            <a:r>
              <a:rPr b="0" lang="it-IT" sz="1800">
                <a:solidFill>
                  <a:srgbClr val="000000"/>
                </a:solidFill>
              </a:rPr>
              <a:t>migliorare la qualità e l'efficienza degli imballaggi</a:t>
            </a:r>
            <a:endParaRPr sz="1800">
              <a:latin typeface="Calibri"/>
              <a:ea typeface="Calibri"/>
              <a:cs typeface="Calibri"/>
              <a:sym typeface="Calibri"/>
            </a:endParaRPr>
          </a:p>
          <a:p>
            <a:pPr indent="-457200" lvl="0" marL="927100" rtl="0" algn="l">
              <a:lnSpc>
                <a:spcPct val="100000"/>
              </a:lnSpc>
              <a:spcBef>
                <a:spcPts val="1585"/>
              </a:spcBef>
              <a:spcAft>
                <a:spcPts val="0"/>
              </a:spcAft>
              <a:buClr>
                <a:srgbClr val="00AF50"/>
              </a:buClr>
              <a:buSzPts val="1800"/>
              <a:buFont typeface="Calibri"/>
              <a:buAutoNum type="arabicPeriod"/>
            </a:pPr>
            <a:r>
              <a:rPr b="0" lang="it-IT" sz="1800">
                <a:latin typeface="Calibri"/>
                <a:ea typeface="Calibri"/>
                <a:cs typeface="Calibri"/>
                <a:sym typeface="Calibri"/>
              </a:rPr>
              <a:t>Logistica e consumo dell’energia: </a:t>
            </a:r>
            <a:r>
              <a:rPr b="0" lang="it-IT" sz="1800">
                <a:solidFill>
                  <a:srgbClr val="000000"/>
                </a:solidFill>
              </a:rPr>
              <a:t>monitoraggio continuo</a:t>
            </a:r>
            <a:endParaRPr sz="1800">
              <a:latin typeface="Calibri"/>
              <a:ea typeface="Calibri"/>
              <a:cs typeface="Calibri"/>
              <a:sym typeface="Calibri"/>
            </a:endParaRPr>
          </a:p>
        </p:txBody>
      </p:sp>
      <p:sp>
        <p:nvSpPr>
          <p:cNvPr id="139" name="Google Shape;139;p8"/>
          <p:cNvSpPr txBox="1"/>
          <p:nvPr>
            <p:ph type="title"/>
          </p:nvPr>
        </p:nvSpPr>
        <p:spPr>
          <a:xfrm>
            <a:off x="4116143" y="233626"/>
            <a:ext cx="5969708" cy="382156"/>
          </a:xfrm>
          <a:prstGeom prst="rect">
            <a:avLst/>
          </a:prstGeom>
          <a:noFill/>
          <a:ln>
            <a:noFill/>
          </a:ln>
        </p:spPr>
        <p:txBody>
          <a:bodyPr anchorCtr="0" anchor="t" bIns="0" lIns="0" spcFirstLastPara="1" rIns="0" wrap="square" tIns="12700">
            <a:spAutoFit/>
          </a:bodyPr>
          <a:lstStyle/>
          <a:p>
            <a:pPr indent="0" lvl="0" marL="3455670" rtl="0" algn="l">
              <a:lnSpc>
                <a:spcPct val="100000"/>
              </a:lnSpc>
              <a:spcBef>
                <a:spcPts val="0"/>
              </a:spcBef>
              <a:spcAft>
                <a:spcPts val="0"/>
              </a:spcAft>
              <a:buNone/>
            </a:pPr>
            <a:r>
              <a:rPr lang="it-IT"/>
              <a:t>Direttiva 94/62/CE</a:t>
            </a:r>
            <a:endParaRPr/>
          </a:p>
        </p:txBody>
      </p:sp>
      <p:grpSp>
        <p:nvGrpSpPr>
          <p:cNvPr id="140" name="Google Shape;140;p8"/>
          <p:cNvGrpSpPr/>
          <p:nvPr/>
        </p:nvGrpSpPr>
        <p:grpSpPr>
          <a:xfrm>
            <a:off x="7906511" y="1696211"/>
            <a:ext cx="4152900" cy="4966715"/>
            <a:chOff x="7906511" y="1696211"/>
            <a:chExt cx="4152900" cy="4966715"/>
          </a:xfrm>
        </p:grpSpPr>
        <p:pic>
          <p:nvPicPr>
            <p:cNvPr id="141" name="Google Shape;141;p8"/>
            <p:cNvPicPr preferRelativeResize="0"/>
            <p:nvPr/>
          </p:nvPicPr>
          <p:blipFill rotWithShape="1">
            <a:blip r:embed="rId3">
              <a:alphaModFix/>
            </a:blip>
            <a:srcRect b="0" l="0" r="0" t="0"/>
            <a:stretch/>
          </p:blipFill>
          <p:spPr>
            <a:xfrm>
              <a:off x="10437876" y="6222491"/>
              <a:ext cx="1621535" cy="440435"/>
            </a:xfrm>
            <a:prstGeom prst="rect">
              <a:avLst/>
            </a:prstGeom>
            <a:noFill/>
            <a:ln>
              <a:noFill/>
            </a:ln>
          </p:spPr>
        </p:pic>
        <p:pic>
          <p:nvPicPr>
            <p:cNvPr id="142" name="Google Shape;142;p8"/>
            <p:cNvPicPr preferRelativeResize="0"/>
            <p:nvPr/>
          </p:nvPicPr>
          <p:blipFill rotWithShape="1">
            <a:blip r:embed="rId4">
              <a:alphaModFix/>
            </a:blip>
            <a:srcRect b="0" l="0" r="0" t="0"/>
            <a:stretch/>
          </p:blipFill>
          <p:spPr>
            <a:xfrm>
              <a:off x="8212836" y="1696211"/>
              <a:ext cx="2544089" cy="2750820"/>
            </a:xfrm>
            <a:prstGeom prst="rect">
              <a:avLst/>
            </a:prstGeom>
            <a:noFill/>
            <a:ln>
              <a:noFill/>
            </a:ln>
          </p:spPr>
        </p:pic>
        <p:pic>
          <p:nvPicPr>
            <p:cNvPr id="143" name="Google Shape;143;p8"/>
            <p:cNvPicPr preferRelativeResize="0"/>
            <p:nvPr/>
          </p:nvPicPr>
          <p:blipFill rotWithShape="1">
            <a:blip r:embed="rId5">
              <a:alphaModFix/>
            </a:blip>
            <a:srcRect b="0" l="0" r="0" t="0"/>
            <a:stretch/>
          </p:blipFill>
          <p:spPr>
            <a:xfrm>
              <a:off x="7906511" y="3907535"/>
              <a:ext cx="3921252" cy="2593847"/>
            </a:xfrm>
            <a:prstGeom prst="rect">
              <a:avLst/>
            </a:prstGeom>
            <a:noFill/>
            <a:ln>
              <a:noFill/>
            </a:ln>
          </p:spPr>
        </p:pic>
      </p:grpSp>
      <p:pic>
        <p:nvPicPr>
          <p:cNvPr id="144" name="Google Shape;144;p8"/>
          <p:cNvPicPr preferRelativeResize="0"/>
          <p:nvPr/>
        </p:nvPicPr>
        <p:blipFill rotWithShape="1">
          <a:blip r:embed="rId6">
            <a:alphaModFix/>
          </a:blip>
          <a:srcRect b="0" l="0" r="0" t="0"/>
          <a:stretch/>
        </p:blipFill>
        <p:spPr>
          <a:xfrm>
            <a:off x="173736" y="149352"/>
            <a:ext cx="2278379" cy="719327"/>
          </a:xfrm>
          <a:prstGeom prst="rect">
            <a:avLst/>
          </a:prstGeom>
          <a:noFill/>
          <a:ln>
            <a:noFill/>
          </a:ln>
        </p:spPr>
      </p:pic>
      <p:pic>
        <p:nvPicPr>
          <p:cNvPr id="145" name="Google Shape;145;p8"/>
          <p:cNvPicPr preferRelativeResize="0"/>
          <p:nvPr/>
        </p:nvPicPr>
        <p:blipFill rotWithShape="1">
          <a:blip r:embed="rId7">
            <a:alphaModFix/>
          </a:blip>
          <a:srcRect b="0" l="0" r="0" t="0"/>
          <a:stretch/>
        </p:blipFill>
        <p:spPr>
          <a:xfrm>
            <a:off x="10210800" y="149352"/>
            <a:ext cx="1848611" cy="571499"/>
          </a:xfrm>
          <a:prstGeom prst="rect">
            <a:avLst/>
          </a:prstGeom>
          <a:noFill/>
          <a:ln>
            <a:noFill/>
          </a:ln>
        </p:spPr>
      </p:pic>
      <p:pic>
        <p:nvPicPr>
          <p:cNvPr id="146" name="Google Shape;146;p8"/>
          <p:cNvPicPr preferRelativeResize="0"/>
          <p:nvPr/>
        </p:nvPicPr>
        <p:blipFill rotWithShape="1">
          <a:blip r:embed="rId8">
            <a:alphaModFix/>
          </a:blip>
          <a:srcRect b="0" l="0" r="0" t="0"/>
          <a:stretch/>
        </p:blipFill>
        <p:spPr>
          <a:xfrm>
            <a:off x="10447019" y="790955"/>
            <a:ext cx="1376170" cy="774191"/>
          </a:xfrm>
          <a:prstGeom prst="rect">
            <a:avLst/>
          </a:prstGeom>
          <a:noFill/>
          <a:ln>
            <a:noFill/>
          </a:ln>
        </p:spPr>
      </p:pic>
      <p:sp>
        <p:nvSpPr>
          <p:cNvPr id="147" name="Google Shape;147;p8"/>
          <p:cNvSpPr txBox="1"/>
          <p:nvPr/>
        </p:nvSpPr>
        <p:spPr>
          <a:xfrm>
            <a:off x="1312925" y="1424046"/>
            <a:ext cx="6096000" cy="400110"/>
          </a:xfrm>
          <a:prstGeom prst="rect">
            <a:avLst/>
          </a:prstGeom>
          <a:noFill/>
          <a:ln>
            <a:noFill/>
          </a:ln>
        </p:spPr>
        <p:txBody>
          <a:bodyPr anchorCtr="0" anchor="t" bIns="45700" lIns="91425" spcFirstLastPara="1" rIns="91425" wrap="square" tIns="45700">
            <a:spAutoFit/>
          </a:bodyPr>
          <a:lstStyle/>
          <a:p>
            <a:pPr indent="0" lvl="0" marL="12700" rtl="0" algn="l">
              <a:lnSpc>
                <a:spcPct val="100000"/>
              </a:lnSpc>
              <a:spcBef>
                <a:spcPts val="0"/>
              </a:spcBef>
              <a:spcAft>
                <a:spcPts val="0"/>
              </a:spcAft>
              <a:buNone/>
            </a:pPr>
            <a:r>
              <a:rPr b="1" lang="it-IT" sz="2000">
                <a:solidFill>
                  <a:srgbClr val="00B050"/>
                </a:solidFill>
                <a:latin typeface="Calibri"/>
                <a:ea typeface="Calibri"/>
                <a:cs typeface="Calibri"/>
                <a:sym typeface="Calibri"/>
              </a:rPr>
              <a:t>Sono state progettate diverse linee guida</a:t>
            </a:r>
            <a:endParaRPr b="1" sz="2000">
              <a:solidFill>
                <a:srgbClr val="00B05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1" name="Shape 151"/>
        <p:cNvGrpSpPr/>
        <p:nvPr/>
      </p:nvGrpSpPr>
      <p:grpSpPr>
        <a:xfrm>
          <a:off x="0" y="0"/>
          <a:ext cx="0" cy="0"/>
          <a:chOff x="0" y="0"/>
          <a:chExt cx="0" cy="0"/>
        </a:xfrm>
      </p:grpSpPr>
      <p:sp>
        <p:nvSpPr>
          <p:cNvPr id="152" name="Google Shape;152;p9"/>
          <p:cNvSpPr txBox="1"/>
          <p:nvPr/>
        </p:nvSpPr>
        <p:spPr>
          <a:xfrm>
            <a:off x="685801" y="966014"/>
            <a:ext cx="9524999" cy="4899417"/>
          </a:xfrm>
          <a:prstGeom prst="rect">
            <a:avLst/>
          </a:prstGeom>
          <a:noFill/>
          <a:ln>
            <a:noFill/>
          </a:ln>
        </p:spPr>
        <p:txBody>
          <a:bodyPr anchorCtr="0" anchor="t" bIns="0" lIns="0" spcFirstLastPara="1" rIns="0" wrap="square" tIns="107300">
            <a:spAutoFit/>
          </a:bodyPr>
          <a:lstStyle/>
          <a:p>
            <a:pPr indent="0" lvl="0" marL="88900" rtl="0" algn="just">
              <a:lnSpc>
                <a:spcPct val="100000"/>
              </a:lnSpc>
              <a:spcBef>
                <a:spcPts val="0"/>
              </a:spcBef>
              <a:spcAft>
                <a:spcPts val="0"/>
              </a:spcAft>
              <a:buNone/>
            </a:pPr>
            <a:r>
              <a:rPr b="1" i="1" lang="it-IT" sz="2000">
                <a:latin typeface="Calibri"/>
                <a:ea typeface="Calibri"/>
                <a:cs typeface="Calibri"/>
                <a:sym typeface="Calibri"/>
              </a:rPr>
              <a:t>Requisiti specifici per la natura recuperabile degli imballaggi</a:t>
            </a:r>
            <a:br>
              <a:rPr b="1" i="1" lang="it-IT" sz="2000">
                <a:latin typeface="Calibri"/>
                <a:ea typeface="Calibri"/>
                <a:cs typeface="Calibri"/>
                <a:sym typeface="Calibri"/>
              </a:rPr>
            </a:br>
            <a:r>
              <a:rPr lang="it-IT" sz="1800">
                <a:latin typeface="Calibri"/>
                <a:ea typeface="Calibri"/>
                <a:cs typeface="Calibri"/>
                <a:sym typeface="Calibri"/>
              </a:rPr>
              <a:t>Imballaggi recuperabili sotto forma di </a:t>
            </a:r>
            <a:r>
              <a:rPr b="1" lang="it-IT" sz="1800">
                <a:solidFill>
                  <a:srgbClr val="00B050"/>
                </a:solidFill>
                <a:latin typeface="Calibri"/>
                <a:ea typeface="Calibri"/>
                <a:cs typeface="Calibri"/>
                <a:sym typeface="Calibri"/>
              </a:rPr>
              <a:t>riciclo dei materiali</a:t>
            </a:r>
            <a:endParaRPr b="1" sz="1800">
              <a:solidFill>
                <a:srgbClr val="00B050"/>
              </a:solidFill>
              <a:latin typeface="Calibri"/>
              <a:ea typeface="Calibri"/>
              <a:cs typeface="Calibri"/>
              <a:sym typeface="Calibri"/>
            </a:endParaRPr>
          </a:p>
          <a:p>
            <a:pPr indent="7938" lvl="0" marL="88900" marR="8255" rtl="0" algn="just">
              <a:lnSpc>
                <a:spcPct val="107722"/>
              </a:lnSpc>
              <a:spcBef>
                <a:spcPts val="535"/>
              </a:spcBef>
              <a:spcAft>
                <a:spcPts val="0"/>
              </a:spcAft>
              <a:buNone/>
            </a:pPr>
            <a:r>
              <a:rPr i="1" lang="it-IT" sz="1800">
                <a:latin typeface="Calibri"/>
                <a:ea typeface="Calibri"/>
                <a:cs typeface="Calibri"/>
                <a:sym typeface="Calibri"/>
              </a:rPr>
              <a:t>	Gli imballaggi devono essere fabbricati in modo da consentire il riciclaggio di una certa 	percentuale in peso dei materiali utilizzati per la fabbricazione di prodotti commerciabili. La 	determinazione di questa percentuale può variare a seconda del tipo di materiale di cui è 	composto l'imballaggio.</a:t>
            </a:r>
            <a:br>
              <a:rPr i="1" lang="it-IT" sz="1800">
                <a:latin typeface="Calibri"/>
                <a:ea typeface="Calibri"/>
                <a:cs typeface="Calibri"/>
                <a:sym typeface="Calibri"/>
              </a:rPr>
            </a:br>
            <a:r>
              <a:rPr lang="it-IT" sz="1800">
                <a:latin typeface="Calibri"/>
                <a:ea typeface="Calibri"/>
                <a:cs typeface="Calibri"/>
                <a:sym typeface="Calibri"/>
              </a:rPr>
              <a:t>Imballaggi recuperabili sotto forma di </a:t>
            </a:r>
            <a:r>
              <a:rPr b="1" lang="it-IT" sz="1800">
                <a:solidFill>
                  <a:srgbClr val="00B050"/>
                </a:solidFill>
                <a:latin typeface="Calibri"/>
                <a:ea typeface="Calibri"/>
                <a:cs typeface="Calibri"/>
                <a:sym typeface="Calibri"/>
              </a:rPr>
              <a:t>recupero energetico</a:t>
            </a:r>
            <a:endParaRPr b="1" sz="1800">
              <a:solidFill>
                <a:srgbClr val="00B050"/>
              </a:solidFill>
              <a:latin typeface="Calibri"/>
              <a:ea typeface="Calibri"/>
              <a:cs typeface="Calibri"/>
              <a:sym typeface="Calibri"/>
            </a:endParaRPr>
          </a:p>
          <a:p>
            <a:pPr indent="7938" lvl="0" marL="88900" marR="8255" rtl="0" algn="just">
              <a:lnSpc>
                <a:spcPct val="107722"/>
              </a:lnSpc>
              <a:spcBef>
                <a:spcPts val="535"/>
              </a:spcBef>
              <a:spcAft>
                <a:spcPts val="0"/>
              </a:spcAft>
              <a:buNone/>
            </a:pPr>
            <a:r>
              <a:rPr i="1" lang="it-IT" sz="1800">
                <a:latin typeface="Calibri"/>
                <a:ea typeface="Calibri"/>
                <a:cs typeface="Calibri"/>
                <a:sym typeface="Calibri"/>
              </a:rPr>
              <a:t>	I rifiuti di imballaggio trattati ai fini del recupero di energia devono avere un potere calorifico 	minimo inferiore per consentire l'ottimizzazione del recupero di energia.</a:t>
            </a:r>
            <a:br>
              <a:rPr i="1" lang="it-IT" sz="1800">
                <a:latin typeface="Calibri"/>
                <a:ea typeface="Calibri"/>
                <a:cs typeface="Calibri"/>
                <a:sym typeface="Calibri"/>
              </a:rPr>
            </a:br>
            <a:r>
              <a:rPr lang="it-IT" sz="1800">
                <a:latin typeface="Calibri"/>
                <a:ea typeface="Calibri"/>
                <a:cs typeface="Calibri"/>
                <a:sym typeface="Calibri"/>
              </a:rPr>
              <a:t>Imballaggi recuperabili sotto forma di </a:t>
            </a:r>
            <a:r>
              <a:rPr b="1" lang="it-IT" sz="1800">
                <a:solidFill>
                  <a:srgbClr val="00B050"/>
                </a:solidFill>
                <a:latin typeface="Calibri"/>
                <a:ea typeface="Calibri"/>
                <a:cs typeface="Calibri"/>
                <a:sym typeface="Calibri"/>
              </a:rPr>
              <a:t>compostaggio</a:t>
            </a:r>
            <a:endParaRPr b="1" sz="1800">
              <a:solidFill>
                <a:srgbClr val="00B050"/>
              </a:solidFill>
              <a:latin typeface="Calibri"/>
              <a:ea typeface="Calibri"/>
              <a:cs typeface="Calibri"/>
              <a:sym typeface="Calibri"/>
            </a:endParaRPr>
          </a:p>
          <a:p>
            <a:pPr indent="7938" lvl="0" marL="88900" marR="5080" rtl="0" algn="just">
              <a:lnSpc>
                <a:spcPct val="107722"/>
              </a:lnSpc>
              <a:spcBef>
                <a:spcPts val="520"/>
              </a:spcBef>
              <a:spcAft>
                <a:spcPts val="0"/>
              </a:spcAft>
              <a:buNone/>
            </a:pPr>
            <a:r>
              <a:rPr i="1" lang="it-IT" sz="1800">
                <a:latin typeface="Calibri"/>
                <a:ea typeface="Calibri"/>
                <a:cs typeface="Calibri"/>
                <a:sym typeface="Calibri"/>
              </a:rPr>
              <a:t>	I rifiuti di imballaggio trattati ai fini del compostaggio sono di natura biodegradabile tale da 	non ostacolare la raccolta differenziata e il processo o l'attività di compostaggio in cui sono 	introdotti.</a:t>
            </a:r>
            <a:br>
              <a:rPr i="1" lang="it-IT" sz="1800">
                <a:latin typeface="Calibri"/>
                <a:ea typeface="Calibri"/>
                <a:cs typeface="Calibri"/>
                <a:sym typeface="Calibri"/>
              </a:rPr>
            </a:br>
            <a:r>
              <a:rPr lang="it-IT" sz="1800">
                <a:solidFill>
                  <a:schemeClr val="dk1"/>
                </a:solidFill>
                <a:latin typeface="Calibri"/>
                <a:ea typeface="Calibri"/>
                <a:cs typeface="Calibri"/>
                <a:sym typeface="Calibri"/>
              </a:rPr>
              <a:t>Imballaggi </a:t>
            </a:r>
            <a:r>
              <a:rPr b="1" lang="it-IT" sz="1800">
                <a:solidFill>
                  <a:srgbClr val="00AF50"/>
                </a:solidFill>
                <a:latin typeface="Calibri"/>
                <a:ea typeface="Calibri"/>
                <a:cs typeface="Calibri"/>
                <a:sym typeface="Calibri"/>
              </a:rPr>
              <a:t>biodegradabili</a:t>
            </a:r>
            <a:endParaRPr sz="1800">
              <a:latin typeface="Calibri"/>
              <a:ea typeface="Calibri"/>
              <a:cs typeface="Calibri"/>
              <a:sym typeface="Calibri"/>
            </a:endParaRPr>
          </a:p>
          <a:p>
            <a:pPr indent="8890" lvl="0" marL="462915" marR="5080" rtl="0" algn="just">
              <a:lnSpc>
                <a:spcPct val="107722"/>
              </a:lnSpc>
              <a:spcBef>
                <a:spcPts val="535"/>
              </a:spcBef>
              <a:spcAft>
                <a:spcPts val="0"/>
              </a:spcAft>
              <a:buNone/>
            </a:pPr>
            <a:r>
              <a:rPr i="1" lang="it-IT" sz="1800">
                <a:latin typeface="Calibri"/>
                <a:ea typeface="Calibri"/>
                <a:cs typeface="Calibri"/>
                <a:sym typeface="Calibri"/>
              </a:rPr>
              <a:t>	I rifiuti di imballaggio biodegradabili devono essere di natura tale da poter subire una 	decomposizione fisica, chimica, termica o biologica tale che la maggior parte del compost 	finito si decomponga infine in anidride carbonica, biomassa e acqua.</a:t>
            </a:r>
            <a:endParaRPr sz="1800">
              <a:latin typeface="Calibri"/>
              <a:ea typeface="Calibri"/>
              <a:cs typeface="Calibri"/>
              <a:sym typeface="Calibri"/>
            </a:endParaRPr>
          </a:p>
        </p:txBody>
      </p:sp>
      <p:sp>
        <p:nvSpPr>
          <p:cNvPr id="153" name="Google Shape;153;p9"/>
          <p:cNvSpPr txBox="1"/>
          <p:nvPr>
            <p:ph type="title"/>
          </p:nvPr>
        </p:nvSpPr>
        <p:spPr>
          <a:xfrm>
            <a:off x="4116143" y="233626"/>
            <a:ext cx="5969708" cy="382156"/>
          </a:xfrm>
          <a:prstGeom prst="rect">
            <a:avLst/>
          </a:prstGeom>
          <a:noFill/>
          <a:ln>
            <a:noFill/>
          </a:ln>
        </p:spPr>
        <p:txBody>
          <a:bodyPr anchorCtr="0" anchor="t" bIns="0" lIns="0" spcFirstLastPara="1" rIns="0" wrap="square" tIns="12700">
            <a:spAutoFit/>
          </a:bodyPr>
          <a:lstStyle/>
          <a:p>
            <a:pPr indent="0" lvl="0" marL="3482975" rtl="0" algn="l">
              <a:lnSpc>
                <a:spcPct val="100000"/>
              </a:lnSpc>
              <a:spcBef>
                <a:spcPts val="0"/>
              </a:spcBef>
              <a:spcAft>
                <a:spcPts val="0"/>
              </a:spcAft>
              <a:buNone/>
            </a:pPr>
            <a:r>
              <a:rPr lang="it-IT"/>
              <a:t>Direttiva 94/62/CE</a:t>
            </a:r>
            <a:endParaRPr/>
          </a:p>
        </p:txBody>
      </p:sp>
      <p:pic>
        <p:nvPicPr>
          <p:cNvPr id="154" name="Google Shape;154;p9"/>
          <p:cNvPicPr preferRelativeResize="0"/>
          <p:nvPr/>
        </p:nvPicPr>
        <p:blipFill rotWithShape="1">
          <a:blip r:embed="rId3">
            <a:alphaModFix/>
          </a:blip>
          <a:srcRect b="0" l="0" r="0" t="0"/>
          <a:stretch/>
        </p:blipFill>
        <p:spPr>
          <a:xfrm>
            <a:off x="10437876" y="6222491"/>
            <a:ext cx="1621535" cy="440435"/>
          </a:xfrm>
          <a:prstGeom prst="rect">
            <a:avLst/>
          </a:prstGeom>
          <a:noFill/>
          <a:ln>
            <a:noFill/>
          </a:ln>
        </p:spPr>
      </p:pic>
      <p:pic>
        <p:nvPicPr>
          <p:cNvPr id="155" name="Google Shape;155;p9"/>
          <p:cNvPicPr preferRelativeResize="0"/>
          <p:nvPr/>
        </p:nvPicPr>
        <p:blipFill rotWithShape="1">
          <a:blip r:embed="rId4">
            <a:alphaModFix/>
          </a:blip>
          <a:srcRect b="0" l="0" r="0" t="0"/>
          <a:stretch/>
        </p:blipFill>
        <p:spPr>
          <a:xfrm>
            <a:off x="173736" y="149352"/>
            <a:ext cx="2278379" cy="719327"/>
          </a:xfrm>
          <a:prstGeom prst="rect">
            <a:avLst/>
          </a:prstGeom>
          <a:noFill/>
          <a:ln>
            <a:noFill/>
          </a:ln>
        </p:spPr>
      </p:pic>
      <p:pic>
        <p:nvPicPr>
          <p:cNvPr id="156" name="Google Shape;156;p9"/>
          <p:cNvPicPr preferRelativeResize="0"/>
          <p:nvPr/>
        </p:nvPicPr>
        <p:blipFill rotWithShape="1">
          <a:blip r:embed="rId5">
            <a:alphaModFix/>
          </a:blip>
          <a:srcRect b="0" l="0" r="0" t="0"/>
          <a:stretch/>
        </p:blipFill>
        <p:spPr>
          <a:xfrm>
            <a:off x="10210800" y="149352"/>
            <a:ext cx="1848611" cy="571499"/>
          </a:xfrm>
          <a:prstGeom prst="rect">
            <a:avLst/>
          </a:prstGeom>
          <a:noFill/>
          <a:ln>
            <a:noFill/>
          </a:ln>
        </p:spPr>
      </p:pic>
      <p:pic>
        <p:nvPicPr>
          <p:cNvPr id="157" name="Google Shape;157;p9"/>
          <p:cNvPicPr preferRelativeResize="0"/>
          <p:nvPr/>
        </p:nvPicPr>
        <p:blipFill rotWithShape="1">
          <a:blip r:embed="rId6">
            <a:alphaModFix/>
          </a:blip>
          <a:srcRect b="0" l="0" r="0" t="0"/>
          <a:stretch/>
        </p:blipFill>
        <p:spPr>
          <a:xfrm>
            <a:off x="10447019" y="790955"/>
            <a:ext cx="1376170" cy="77419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2C1"/>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2022-07-26T10:51:49Z</dcterms:created>
  <dc:creator>Marco Monti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2021-08-27T00:00:00Z</vt:filetime>
  </property>
  <property fmtid="{D5CDD505-2E9C-101B-9397-08002B2CF9AE}" pid="3" name="Creator">
    <vt:lpwstr>Acrobat PDFMaker 21 per PowerPoint</vt:lpwstr>
  </property>
  <property fmtid="{D5CDD505-2E9C-101B-9397-08002B2CF9AE}" pid="4" name="LastSaved">
    <vt:filetime>2022-07-26T00:00:00Z</vt:filetime>
  </property>
  <property fmtid="{D5CDD505-2E9C-101B-9397-08002B2CF9AE}" pid="5" name="Producer">
    <vt:lpwstr>Adobe PDF Library 21.5.92</vt:lpwstr>
  </property>
</Properties>
</file>