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media/image22.jpg" ContentType="image/jpeg"/>
  <Override PartName="/ppt/media/image24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0"/>
  </p:normalViewPr>
  <p:slideViewPr>
    <p:cSldViewPr>
      <p:cViewPr varScale="1">
        <p:scale>
          <a:sx n="62" d="100"/>
          <a:sy n="62" d="100"/>
        </p:scale>
        <p:origin x="804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 Nova Cond"/>
                <a:cs typeface="Arial Nova 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 Nova Cond"/>
                <a:cs typeface="Arial Nova 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736" y="149352"/>
            <a:ext cx="2278380" cy="71101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10800" y="252884"/>
            <a:ext cx="1848611" cy="36443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530172" y="795118"/>
            <a:ext cx="1209867" cy="76586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77233" y="6265748"/>
            <a:ext cx="1507398" cy="3460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 Nova Cond"/>
                <a:cs typeface="Arial Nova 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 Nova Cond"/>
                <a:cs typeface="Arial Nova 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12/10/2022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2819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0128" y="1186637"/>
            <a:ext cx="4248404" cy="7673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 Nova Cond"/>
                <a:cs typeface="Arial Nova 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6991" y="2598801"/>
            <a:ext cx="6996430" cy="3599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JP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exels.com/" TargetMode="Externa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exels.com/" TargetMode="Externa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exels.com/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exels.com/" TargetMode="Externa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exels.com/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exels.com/" TargetMode="Externa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exels.com/" TargetMode="Externa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223" y="117347"/>
              <a:ext cx="7373111" cy="253898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24890" y="3950030"/>
            <a:ext cx="7212330" cy="22801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lang="it-IT" sz="2400" b="1" spc="-20" dirty="0">
                <a:latin typeface="+mn-lt"/>
                <a:cs typeface="Arial Nova Cond"/>
              </a:rPr>
              <a:t>Modulo di formazione: </a:t>
            </a:r>
            <a:r>
              <a:rPr lang="it-IT" sz="2400" spc="-20" dirty="0">
                <a:latin typeface="+mn-lt"/>
                <a:cs typeface="Arial Nova Cond"/>
              </a:rPr>
              <a:t>Nuovi materiali e biomateriali</a:t>
            </a:r>
            <a:r>
              <a:rPr lang="it-IT" sz="2400" b="1" spc="-20" dirty="0">
                <a:latin typeface="+mn-lt"/>
                <a:cs typeface="Arial Nova Cond"/>
              </a:rPr>
              <a:t>
Conferenza: </a:t>
            </a:r>
            <a:r>
              <a:rPr lang="it-IT" sz="2400" spc="-20" dirty="0">
                <a:latin typeface="+mn-lt"/>
                <a:cs typeface="Arial Nova Cond"/>
              </a:rPr>
              <a:t>Adattare le strategie di bioeconomia nelle imprese in paesi selezionati dell'UE</a:t>
            </a:r>
            <a:r>
              <a:rPr lang="it-IT" sz="2400" b="1" spc="-20" dirty="0">
                <a:latin typeface="+mn-lt"/>
                <a:cs typeface="Arial Nova Cond"/>
              </a:rPr>
              <a:t>
Presentazione: </a:t>
            </a:r>
            <a:r>
              <a:rPr lang="it-IT" sz="2400" spc="-20" dirty="0">
                <a:latin typeface="+mn-lt"/>
                <a:cs typeface="Arial Nova Cond"/>
              </a:rPr>
              <a:t>Attuazione delle imprese</a:t>
            </a:r>
            <a:r>
              <a:rPr lang="it-IT" sz="2400" b="1" spc="-20" dirty="0">
                <a:latin typeface="+mn-lt"/>
                <a:cs typeface="Arial Nova Cond"/>
              </a:rPr>
              <a:t>
Autore: </a:t>
            </a:r>
            <a:r>
              <a:rPr lang="it-IT" sz="2400" spc="-20" dirty="0">
                <a:latin typeface="+mn-lt"/>
                <a:cs typeface="Arial Nova Cond"/>
              </a:rPr>
              <a:t>PhD Anna Sapota</a:t>
            </a:r>
            <a:r>
              <a:rPr lang="it-IT" sz="2400" b="1" spc="-20" dirty="0">
                <a:latin typeface="+mn-lt"/>
                <a:cs typeface="Arial Nova Cond"/>
              </a:rPr>
              <a:t>
</a:t>
            </a:r>
            <a:endParaRPr sz="2400" dirty="0">
              <a:latin typeface="+mn-lt"/>
              <a:cs typeface="Arial Nova Cond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68224" y="6103618"/>
            <a:ext cx="10332720" cy="684530"/>
            <a:chOff x="268224" y="6103618"/>
            <a:chExt cx="10332720" cy="68453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0" y="6324600"/>
              <a:ext cx="7552944" cy="42976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8224" y="6103618"/>
              <a:ext cx="2511552" cy="6842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2408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1"/>
            <a:ext cx="7020518" cy="241756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43" y="6329589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</p:spPr>
        </p:pic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</p:spPr>
        </p:pic>
        <p:pic>
          <p:nvPicPr>
            <p:cNvPr id="12" name="Immagine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6" t="27690" r="12654" b="26918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</p:spPr>
        </p:pic>
      </p:grpSp>
      <p:pic>
        <p:nvPicPr>
          <p:cNvPr id="22" name="Immagin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10250" y="5758493"/>
            <a:ext cx="1181663" cy="41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2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0128" y="1186637"/>
            <a:ext cx="4248404" cy="928330"/>
          </a:xfrm>
          <a:prstGeom prst="rect">
            <a:avLst/>
          </a:prstGeom>
        </p:spPr>
        <p:txBody>
          <a:bodyPr vert="horz" wrap="square" lIns="0" tIns="53212" rIns="0" bIns="0" rtlCol="0">
            <a:spAutoFit/>
          </a:bodyPr>
          <a:lstStyle/>
          <a:p>
            <a:pPr marL="602615">
              <a:lnSpc>
                <a:spcPct val="100000"/>
              </a:lnSpc>
              <a:spcBef>
                <a:spcPts val="95"/>
              </a:spcBef>
            </a:pPr>
            <a:r>
              <a:rPr lang="it-IT" spc="-25">
                <a:latin typeface="+mn-lt"/>
              </a:rPr>
              <a:t>SOMMARIO
</a:t>
            </a:r>
            <a:endParaRPr spc="-10" dirty="0">
              <a:latin typeface="+mn-l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9198" y="2025224"/>
            <a:ext cx="3265602" cy="1418336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40665" indent="-228600">
              <a:lnSpc>
                <a:spcPct val="100000"/>
              </a:lnSpc>
              <a:spcBef>
                <a:spcPts val="459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it-IT" sz="2000" dirty="0">
                <a:latin typeface="+mn-lt"/>
                <a:cs typeface="Arial Nova Cond"/>
              </a:rPr>
              <a:t>Cosa viene implementato?
Come viene implementato?
Esempi di attuazione della strategia per la bioeconomia</a:t>
            </a:r>
            <a:endParaRPr sz="2000" dirty="0">
              <a:latin typeface="+mn-lt"/>
              <a:cs typeface="Arial Nova Con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219307" y="0"/>
            <a:ext cx="972819" cy="1935480"/>
          </a:xfrm>
          <a:custGeom>
            <a:avLst/>
            <a:gdLst/>
            <a:ahLst/>
            <a:cxnLst/>
            <a:rect l="l" t="t" r="r" b="b"/>
            <a:pathLst>
              <a:path w="972820" h="1935480">
                <a:moveTo>
                  <a:pt x="972693" y="0"/>
                </a:moveTo>
                <a:lnTo>
                  <a:pt x="381" y="967740"/>
                </a:lnTo>
                <a:lnTo>
                  <a:pt x="177482" y="1144016"/>
                </a:lnTo>
                <a:lnTo>
                  <a:pt x="0" y="1321562"/>
                </a:lnTo>
                <a:lnTo>
                  <a:pt x="348615" y="1670177"/>
                </a:lnTo>
                <a:lnTo>
                  <a:pt x="526986" y="1491881"/>
                </a:lnTo>
                <a:lnTo>
                  <a:pt x="972693" y="1935480"/>
                </a:lnTo>
                <a:lnTo>
                  <a:pt x="972693" y="0"/>
                </a:lnTo>
                <a:close/>
              </a:path>
            </a:pathLst>
          </a:custGeom>
          <a:solidFill>
            <a:srgbClr val="FFC000">
              <a:alpha val="30195"/>
            </a:srgbClr>
          </a:solidFill>
        </p:spPr>
        <p:txBody>
          <a:bodyPr wrap="square" lIns="0" tIns="0" rIns="0" bIns="0" rtlCol="0"/>
          <a:lstStyle/>
          <a:p>
            <a:endParaRPr>
              <a:latin typeface="+mn-l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1248155"/>
            <a:ext cx="4503420" cy="211683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10" y="1189012"/>
                </a:lnTo>
                <a:lnTo>
                  <a:pt x="1013460" y="1008888"/>
                </a:lnTo>
                <a:lnTo>
                  <a:pt x="0" y="0"/>
                </a:lnTo>
                <a:lnTo>
                  <a:pt x="0" y="2017776"/>
                </a:lnTo>
                <a:lnTo>
                  <a:pt x="488391" y="1531594"/>
                </a:lnTo>
                <a:lnTo>
                  <a:pt x="670699" y="1713890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5B9BD4">
              <a:alpha val="30195"/>
            </a:srgbClr>
          </a:solidFill>
        </p:spPr>
        <p:txBody>
          <a:bodyPr wrap="square" lIns="0" tIns="0" rIns="0" bIns="0" rtlCol="0"/>
          <a:lstStyle/>
          <a:p>
            <a:endParaRPr>
              <a:latin typeface="+mn-lt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5900" y="4117847"/>
            <a:ext cx="6252972" cy="196900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77233" y="6265748"/>
            <a:ext cx="1507398" cy="346056"/>
          </a:xfrm>
          <a:prstGeom prst="rect">
            <a:avLst/>
          </a:prstGeom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5CBA5E5A-84EE-7F4F-1692-D9927F000F11}"/>
              </a:ext>
            </a:extLst>
          </p:cNvPr>
          <p:cNvSpPr txBox="1"/>
          <p:nvPr/>
        </p:nvSpPr>
        <p:spPr>
          <a:xfrm>
            <a:off x="849198" y="3581400"/>
            <a:ext cx="2793365" cy="1751761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697865" lvl="1" indent="-229235">
              <a:lnSpc>
                <a:spcPct val="100000"/>
              </a:lnSpc>
              <a:spcBef>
                <a:spcPts val="33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it-IT" sz="2000" dirty="0">
                <a:latin typeface="+mn-lt"/>
                <a:cs typeface="Arial Nova Cond"/>
              </a:rPr>
              <a:t>#1 PAPTIC
#2 ILVO
#3 </a:t>
            </a:r>
            <a:r>
              <a:rPr lang="it-IT" sz="2000" dirty="0" err="1">
                <a:latin typeface="+mn-lt"/>
                <a:cs typeface="Arial Nova Cond"/>
              </a:rPr>
              <a:t>Carbery</a:t>
            </a:r>
            <a:r>
              <a:rPr lang="it-IT" sz="2000" dirty="0">
                <a:latin typeface="+mn-lt"/>
                <a:cs typeface="Arial Nova Cond"/>
              </a:rPr>
              <a:t>
#4 Danone
#5 Ikea</a:t>
            </a:r>
            <a:endParaRPr sz="2000" dirty="0">
              <a:latin typeface="+mn-lt"/>
              <a:cs typeface="Arial Nova Co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736" y="149352"/>
            <a:ext cx="2278380" cy="71101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77233" y="6265748"/>
            <a:ext cx="1507398" cy="3460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70128" y="1186637"/>
            <a:ext cx="4248404" cy="1192248"/>
          </a:xfrm>
          <a:prstGeom prst="rect">
            <a:avLst/>
          </a:prstGeom>
        </p:spPr>
        <p:txBody>
          <a:bodyPr vert="horz" wrap="square" lIns="0" tIns="327278" rIns="0" bIns="0" rtlCol="0">
            <a:spAutoFit/>
          </a:bodyPr>
          <a:lstStyle/>
          <a:p>
            <a:pPr marL="227965">
              <a:lnSpc>
                <a:spcPct val="100000"/>
              </a:lnSpc>
              <a:spcBef>
                <a:spcPts val="95"/>
              </a:spcBef>
            </a:pPr>
            <a:r>
              <a:rPr lang="it-IT" spc="-30" dirty="0">
                <a:latin typeface="+mn-lt"/>
              </a:rPr>
              <a:t>COSA VIENE IMPLEMENTATO?</a:t>
            </a:r>
            <a:endParaRPr spc="-10" dirty="0">
              <a:latin typeface="+mn-l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8042" y="2580259"/>
            <a:ext cx="2707005" cy="2743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2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it-IT" sz="1800" dirty="0">
                <a:latin typeface="+mn-lt"/>
                <a:cs typeface="Arial Nova Cond"/>
              </a:rPr>
              <a:t>Ambiti selezionati
Relazione con gli argomenti selezionati
Piani o impegni pubblici
KPI</a:t>
            </a:r>
            <a:endParaRPr sz="1800" dirty="0">
              <a:latin typeface="+mn-lt"/>
              <a:cs typeface="Arial Nova Cond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76671" y="1999488"/>
            <a:ext cx="5866640" cy="322554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458205" y="5133213"/>
            <a:ext cx="132080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+mn-lt"/>
                <a:cs typeface="Calibri"/>
              </a:rPr>
              <a:t>Source:</a:t>
            </a:r>
            <a:r>
              <a:rPr sz="1000" spc="-35" dirty="0">
                <a:latin typeface="+mn-lt"/>
                <a:cs typeface="Calibri"/>
              </a:rPr>
              <a:t> </a:t>
            </a:r>
            <a:r>
              <a:rPr sz="1000" spc="-10" dirty="0">
                <a:latin typeface="+mn-lt"/>
                <a:cs typeface="Calibri"/>
                <a:hlinkClick r:id="rId5"/>
              </a:rPr>
              <a:t>www.pexels.com</a:t>
            </a:r>
            <a:endParaRPr sz="1000">
              <a:latin typeface="+mn-lt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736" y="149352"/>
            <a:ext cx="2278380" cy="71101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77233" y="6265748"/>
            <a:ext cx="1507398" cy="3460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70128" y="1186637"/>
            <a:ext cx="4818380" cy="761361"/>
          </a:xfrm>
          <a:prstGeom prst="rect">
            <a:avLst/>
          </a:prstGeom>
        </p:spPr>
        <p:txBody>
          <a:bodyPr vert="horz" wrap="square" lIns="0" tIns="327278" rIns="0" bIns="0" rtlCol="0">
            <a:spAutoFit/>
          </a:bodyPr>
          <a:lstStyle/>
          <a:p>
            <a:pPr marL="227965">
              <a:lnSpc>
                <a:spcPct val="100000"/>
              </a:lnSpc>
              <a:spcBef>
                <a:spcPts val="95"/>
              </a:spcBef>
            </a:pPr>
            <a:r>
              <a:rPr lang="it-IT" dirty="0">
                <a:latin typeface="+mn-lt"/>
              </a:rPr>
              <a:t>COME VIENE IMPLEMENTATO?</a:t>
            </a:r>
            <a:endParaRPr spc="-10" dirty="0">
              <a:latin typeface="+mn-l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8042" y="2580259"/>
            <a:ext cx="4818380" cy="2514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it-IT" sz="1800" dirty="0">
                <a:latin typeface="+mn-lt"/>
                <a:cs typeface="Arial Nova Cond"/>
              </a:rPr>
              <a:t>Documento separato
Parte della strategia aziendale
Parte della strategia di sostenibilità
Parte della strategia della supply chain
Aspetto negli impegni pubblici, nei programmi di sostenibilità, nelle politiche di CSR</a:t>
            </a:r>
            <a:endParaRPr sz="1800" dirty="0">
              <a:latin typeface="+mn-lt"/>
              <a:cs typeface="Arial Nova Cond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80532" y="1770888"/>
            <a:ext cx="5404869" cy="360197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946775" y="5314899"/>
            <a:ext cx="132080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+mn-lt"/>
                <a:cs typeface="Calibri"/>
              </a:rPr>
              <a:t>Source:</a:t>
            </a:r>
            <a:r>
              <a:rPr sz="1000" spc="-50" dirty="0">
                <a:latin typeface="+mn-lt"/>
                <a:cs typeface="Calibri"/>
              </a:rPr>
              <a:t> </a:t>
            </a:r>
            <a:r>
              <a:rPr sz="1000" spc="-10" dirty="0">
                <a:latin typeface="+mn-lt"/>
                <a:cs typeface="Calibri"/>
                <a:hlinkClick r:id="rId5"/>
              </a:rPr>
              <a:t>www.pexels.com</a:t>
            </a:r>
            <a:endParaRPr sz="1000">
              <a:latin typeface="+mn-lt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05655" y="0"/>
            <a:ext cx="4141470" cy="678104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736" y="149352"/>
            <a:ext cx="2278380" cy="71101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77233" y="6265748"/>
            <a:ext cx="1507398" cy="34605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99059" y="2638805"/>
            <a:ext cx="2772410" cy="8694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spc="-10">
                <a:latin typeface="+mn-lt"/>
                <a:cs typeface="Arial Nova Cond"/>
              </a:rPr>
              <a:t>SETTORE/PRODOTTO:
prodotti e imballaggi in carta
</a:t>
            </a:r>
            <a:endParaRPr sz="1800" dirty="0">
              <a:latin typeface="+mn-lt"/>
              <a:cs typeface="Arial Nova Con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9059" y="3897709"/>
            <a:ext cx="2575560" cy="14362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spc="-10" dirty="0">
                <a:latin typeface="+mn-lt"/>
                <a:cs typeface="Arial Nova Cond"/>
              </a:rPr>
              <a:t>CHE COSA: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1800" spc="-10" dirty="0">
                <a:latin typeface="+mn-lt"/>
                <a:cs typeface="Arial Nova Cond"/>
              </a:rPr>
              <a:t>Materie prime rinnovabili
Efficienza delle risorse
Biodegradabilità</a:t>
            </a:r>
            <a:endParaRPr sz="1800" dirty="0">
              <a:latin typeface="+mn-lt"/>
              <a:cs typeface="Arial Nova Cond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5730" y="1186637"/>
            <a:ext cx="414147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0335">
              <a:lnSpc>
                <a:spcPct val="100000"/>
              </a:lnSpc>
              <a:spcBef>
                <a:spcPts val="95"/>
              </a:spcBef>
            </a:pPr>
            <a:r>
              <a:rPr lang="it-IT" dirty="0">
                <a:latin typeface="+mn-lt"/>
              </a:rPr>
              <a:t>CASO DI STUDIO #1: PAPTIC</a:t>
            </a:r>
            <a:endParaRPr spc="-10" dirty="0">
              <a:latin typeface="+mn-l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56353" y="6509410"/>
            <a:ext cx="132080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+mn-lt"/>
                <a:cs typeface="Calibri"/>
              </a:rPr>
              <a:t>Source:</a:t>
            </a:r>
            <a:r>
              <a:rPr sz="1000" spc="-35" dirty="0">
                <a:latin typeface="+mn-lt"/>
                <a:cs typeface="Calibri"/>
              </a:rPr>
              <a:t> </a:t>
            </a:r>
            <a:r>
              <a:rPr sz="1000" spc="-10" dirty="0">
                <a:latin typeface="+mn-lt"/>
                <a:cs typeface="Calibri"/>
                <a:hlinkClick r:id="rId5"/>
              </a:rPr>
              <a:t>www.pexels.com</a:t>
            </a:r>
            <a:endParaRPr sz="1000">
              <a:latin typeface="+mn-lt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86368" y="2679953"/>
            <a:ext cx="3088005" cy="11464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spc="-20" dirty="0">
                <a:latin typeface="+mn-lt"/>
                <a:cs typeface="Arial Nova Cond"/>
              </a:rPr>
              <a:t>COME:
parte degli aspetti fondamentali della sostenibilità
</a:t>
            </a:r>
            <a:endParaRPr sz="1800" dirty="0">
              <a:latin typeface="+mn-lt"/>
              <a:cs typeface="Arial Nova Con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86368" y="3777488"/>
            <a:ext cx="1739264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dirty="0">
                <a:latin typeface="+mn-lt"/>
                <a:cs typeface="Arial Nova Cond"/>
              </a:rPr>
              <a:t>ULTERIORI INFORMAZIONI:
</a:t>
            </a:r>
            <a:endParaRPr sz="1800" dirty="0">
              <a:latin typeface="+mn-lt"/>
              <a:cs typeface="Arial Nova Con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86368" y="4396952"/>
            <a:ext cx="1355090" cy="3494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050">
                <a:latin typeface="+mn-lt"/>
                <a:cs typeface="Arial Nova Cond"/>
              </a:rPr>
              <a:t>Fonte: www.paptic.com
</a:t>
            </a:r>
            <a:endParaRPr sz="1050" dirty="0">
              <a:latin typeface="+mn-lt"/>
              <a:cs typeface="Arial Nova C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8600" y="38100"/>
            <a:ext cx="12191999" cy="6857997"/>
            <a:chOff x="0" y="0"/>
            <a:chExt cx="12191999" cy="6857997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736" y="149352"/>
              <a:ext cx="2278380" cy="7193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37876" y="6222491"/>
              <a:ext cx="1621535" cy="44043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16991" y="1891741"/>
            <a:ext cx="3931209" cy="8867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>
                <a:solidFill>
                  <a:srgbClr val="FFFFFF"/>
                </a:solidFill>
                <a:latin typeface="+mn-lt"/>
              </a:rPr>
              <a:t>CASO DI STUDIO #2: ILVO
</a:t>
            </a:r>
            <a:endParaRPr spc="-2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716991" y="2598801"/>
            <a:ext cx="6996430" cy="34522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>
                <a:latin typeface="+mn-lt"/>
                <a:cs typeface="Arial Nova Cond"/>
              </a:rPr>
              <a:t>SETTORE: istituto indipendente di ricerca scientifica del governo delle Fiandre
CHE COSA: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dirty="0">
                <a:latin typeface="+mn-lt"/>
                <a:cs typeface="Arial Nova Cond"/>
              </a:rPr>
              <a:t>Sostegno all'agricoltura sostenibile
La bioeconomia come area di ricerca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it-IT" dirty="0">
              <a:latin typeface="+mn-lt"/>
              <a:cs typeface="Arial Nova Cond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>
                <a:latin typeface="+mn-lt"/>
                <a:cs typeface="Arial Nova Cond"/>
              </a:rPr>
              <a:t>COME: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dirty="0">
                <a:latin typeface="+mn-lt"/>
                <a:cs typeface="Arial Nova Cond"/>
              </a:rPr>
              <a:t>Sviluppo di progetti di ricerca
Advocacy per una soluzione particolare
ULTERIORI INFORMAZIONI:
Per le istituzioni governative o sostenute dal governo, la bioeconomia può essere un argomento di agenda e attività separate</a:t>
            </a:r>
            <a:endParaRPr spc="-10" dirty="0">
              <a:latin typeface="+mn-lt"/>
              <a:cs typeface="Arial Nova Con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6991" y="6447840"/>
            <a:ext cx="1825625" cy="3494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1050">
                <a:solidFill>
                  <a:srgbClr val="FFFFFF"/>
                </a:solidFill>
                <a:latin typeface="Arial Nova Cond"/>
                <a:cs typeface="Arial Nova Cond"/>
              </a:rPr>
              <a:t>Fonte: https://ilvo.vlaanderen.be/
</a:t>
            </a:r>
            <a:endParaRPr sz="1050" dirty="0">
              <a:latin typeface="Arial Nova Cond"/>
              <a:cs typeface="Arial Nova Con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518393" y="6613042"/>
            <a:ext cx="13208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Source: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  <a:hlinkClick r:id="rId5"/>
              </a:rPr>
              <a:t>www.pexels.com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908046"/>
            <a:ext cx="7908035" cy="493471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736" y="149352"/>
            <a:ext cx="2278380" cy="71101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77233" y="6265748"/>
            <a:ext cx="1507398" cy="346056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197855" y="1244854"/>
            <a:ext cx="4547744" cy="8867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>
                <a:latin typeface="+mn-lt"/>
              </a:rPr>
              <a:t>CASO DI STUDIO #3: CARBERY
</a:t>
            </a:r>
            <a:endParaRPr spc="-10" dirty="0">
              <a:latin typeface="+mn-l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36814" y="1907794"/>
            <a:ext cx="3621786" cy="31752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dirty="0">
                <a:latin typeface="+mn-lt"/>
                <a:cs typeface="Arial Nova Cond"/>
              </a:rPr>
              <a:t>SETTORE: agricoltura (agricoltura)
CHE COSA: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1800" dirty="0">
                <a:latin typeface="+mn-lt"/>
                <a:cs typeface="Arial Nova Cond"/>
              </a:rPr>
              <a:t>Uso dei rifiuti organici
Produzione e utilizzo di biocarburanti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dirty="0">
                <a:latin typeface="+mn-lt"/>
                <a:cs typeface="Arial Nova Cond"/>
              </a:rPr>
              <a:t>COME: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1800" dirty="0">
                <a:latin typeface="+mn-lt"/>
                <a:cs typeface="Arial Nova Cond"/>
              </a:rPr>
              <a:t>Parte del progetto imprenditoriale
Parte della sostenibilità e circolare
Agenda economica
ULTERIORI INFORMAZIONI:
Un esempio di </a:t>
            </a:r>
            <a:r>
              <a:rPr lang="it-IT" sz="1800" dirty="0" err="1">
                <a:latin typeface="+mn-lt"/>
                <a:cs typeface="Arial Nova Cond"/>
              </a:rPr>
              <a:t>coopeartive</a:t>
            </a:r>
            <a:r>
              <a:rPr lang="it-IT" sz="1800" dirty="0">
                <a:latin typeface="+mn-lt"/>
                <a:cs typeface="Arial Nova Cond"/>
              </a:rPr>
              <a:t> agricola</a:t>
            </a:r>
            <a:endParaRPr sz="1800" dirty="0">
              <a:latin typeface="+mn-lt"/>
              <a:cs typeface="Arial Nova Con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36814" y="5758078"/>
            <a:ext cx="1708785" cy="4866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1000">
                <a:latin typeface="+mn-lt"/>
                <a:cs typeface="Arial Nova Cond"/>
              </a:rPr>
              <a:t>Fonte: https://www.carbery.com
</a:t>
            </a:r>
            <a:endParaRPr sz="1000" dirty="0">
              <a:latin typeface="+mn-lt"/>
              <a:cs typeface="Arial Nova Con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0128" y="6411569"/>
            <a:ext cx="132080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+mn-lt"/>
                <a:cs typeface="Calibri"/>
              </a:rPr>
              <a:t>Source:</a:t>
            </a:r>
            <a:r>
              <a:rPr sz="1000" spc="-35" dirty="0">
                <a:latin typeface="+mn-lt"/>
                <a:cs typeface="Calibri"/>
              </a:rPr>
              <a:t> </a:t>
            </a:r>
            <a:r>
              <a:rPr sz="1000" spc="-10" dirty="0">
                <a:latin typeface="+mn-lt"/>
                <a:cs typeface="Calibri"/>
                <a:hlinkClick r:id="rId5"/>
              </a:rPr>
              <a:t>www.pexels.com</a:t>
            </a:r>
            <a:endParaRPr sz="1000">
              <a:latin typeface="+mn-lt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1999" cy="6857998"/>
            <a:chOff x="0" y="0"/>
            <a:chExt cx="12191999" cy="6857998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735" y="149352"/>
              <a:ext cx="2278380" cy="7193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37876" y="6222491"/>
              <a:ext cx="1621535" cy="44043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70128" y="1186637"/>
            <a:ext cx="4963872" cy="8867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4030">
              <a:lnSpc>
                <a:spcPct val="100000"/>
              </a:lnSpc>
              <a:spcBef>
                <a:spcPts val="95"/>
              </a:spcBef>
            </a:pPr>
            <a:r>
              <a:rPr lang="it-IT" dirty="0">
                <a:latin typeface="+mn-lt"/>
              </a:rPr>
              <a:t>CASO DI STUDIO #4: DANONE
</a:t>
            </a:r>
            <a:endParaRPr spc="-10" dirty="0">
              <a:latin typeface="+mn-l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8178" y="1868662"/>
            <a:ext cx="3503880" cy="43216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5990" algn="l"/>
              </a:tabLst>
            </a:pPr>
            <a:r>
              <a:rPr lang="it-IT" sz="1800" spc="-10" dirty="0">
                <a:latin typeface="+mn-lt"/>
                <a:cs typeface="Arial Nova Cond"/>
              </a:rPr>
              <a:t>SETTORE: alimentazione e nutrizione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935990" algn="l"/>
              </a:tabLst>
            </a:pPr>
            <a:endParaRPr lang="it-IT" sz="1800" spc="-10" dirty="0">
              <a:latin typeface="+mn-lt"/>
              <a:cs typeface="Arial Nova Cond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5990" algn="l"/>
              </a:tabLst>
            </a:pPr>
            <a:r>
              <a:rPr lang="it-IT" sz="1800" spc="-10" dirty="0">
                <a:latin typeface="+mn-lt"/>
                <a:cs typeface="Arial Nova Cond"/>
              </a:rPr>
              <a:t>CHE COSA: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935990" algn="l"/>
              </a:tabLst>
            </a:pPr>
            <a:r>
              <a:rPr lang="it-IT" sz="1800" spc="-10" dirty="0">
                <a:latin typeface="+mn-lt"/>
                <a:cs typeface="Arial Nova Cond"/>
              </a:rPr>
              <a:t>Sicurezza e qualità alimentare
Agricoltura rigenerativa
Imballaggi a base biologica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5990" algn="l"/>
              </a:tabLst>
            </a:pPr>
            <a:r>
              <a:rPr lang="it-IT" sz="1800" spc="-10" dirty="0">
                <a:latin typeface="+mn-lt"/>
                <a:cs typeface="Arial Nova Cond"/>
              </a:rPr>
              <a:t>
COME: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935990" algn="l"/>
              </a:tabLst>
            </a:pPr>
            <a:r>
              <a:rPr lang="it-IT" sz="1800" spc="-10" dirty="0">
                <a:latin typeface="+mn-lt"/>
                <a:cs typeface="Arial Nova Cond"/>
              </a:rPr>
              <a:t>Progetti di ricerca e sviluppo
Requisiti della catena di approvvigionamento
Strategia di sostenibilità
Documenti di posizione su vari argomenti
Lavoro di advocacy</a:t>
            </a:r>
            <a:endParaRPr sz="1800" dirty="0">
              <a:latin typeface="+mn-lt"/>
              <a:cs typeface="Arial Nova Con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15720" y="6300012"/>
            <a:ext cx="1428750" cy="3494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050">
                <a:latin typeface="+mn-lt"/>
                <a:cs typeface="Arial Nova Cond"/>
              </a:rPr>
              <a:t>Fonte: www.danone.com
</a:t>
            </a:r>
            <a:endParaRPr sz="1050">
              <a:latin typeface="+mn-lt"/>
              <a:cs typeface="Arial Nova Con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516869" y="6690156"/>
            <a:ext cx="132080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+mn-lt"/>
                <a:cs typeface="Calibri"/>
              </a:rPr>
              <a:t>Source:</a:t>
            </a:r>
            <a:r>
              <a:rPr sz="1000" spc="-35" dirty="0">
                <a:latin typeface="+mn-lt"/>
                <a:cs typeface="Calibri"/>
              </a:rPr>
              <a:t> </a:t>
            </a:r>
            <a:r>
              <a:rPr sz="1000" spc="-10" dirty="0">
                <a:latin typeface="+mn-lt"/>
                <a:cs typeface="Calibri"/>
                <a:hlinkClick r:id="rId5"/>
              </a:rPr>
              <a:t>www.pexels.com</a:t>
            </a:r>
            <a:endParaRPr sz="1000">
              <a:latin typeface="+mn-lt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F66479FE-B74C-BD4E-9659-AA04B6E59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00" y="1186637"/>
            <a:ext cx="4248404" cy="580414"/>
          </a:xfrm>
          <a:prstGeom prst="rect">
            <a:avLst/>
          </a:prstGeom>
        </p:spPr>
        <p:txBody>
          <a:bodyPr vert="horz" wrap="square" lIns="0" tIns="14808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dirty="0">
                <a:latin typeface="+mn-lt"/>
              </a:rPr>
              <a:t>CASO DI STUDIO #5: IKEA</a:t>
            </a:r>
            <a:endParaRPr spc="-20" dirty="0">
              <a:latin typeface="+mn-lt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4D7F0BDA-3953-30B4-6D5E-68711626F60C}"/>
              </a:ext>
            </a:extLst>
          </p:cNvPr>
          <p:cNvSpPr txBox="1"/>
          <p:nvPr/>
        </p:nvSpPr>
        <p:spPr>
          <a:xfrm>
            <a:off x="572516" y="2273553"/>
            <a:ext cx="2896235" cy="23057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dirty="0">
                <a:latin typeface="+mn-lt"/>
                <a:cs typeface="Arial Nova Cond"/>
              </a:rPr>
              <a:t>SETTORE: retail – arredamento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t-IT" dirty="0">
              <a:latin typeface="+mn-lt"/>
              <a:cs typeface="Arial Nova Cond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dirty="0">
                <a:latin typeface="+mn-lt"/>
                <a:cs typeface="Arial Nova Cond"/>
              </a:rPr>
              <a:t>CHE COSA: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1800" dirty="0">
                <a:latin typeface="+mn-lt"/>
                <a:cs typeface="Arial Nova Cond"/>
              </a:rPr>
              <a:t>Agricoltura marina
Agricoltura responsabile
Produzione di cotone e legno
Imballaggi a base biologica</a:t>
            </a:r>
            <a:endParaRPr sz="1800" dirty="0">
              <a:latin typeface="+mn-lt"/>
              <a:cs typeface="Arial Nova Cond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17882D4A-DAB1-5EC1-D76C-B29B15EABB0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05428" y="0"/>
            <a:ext cx="4574288" cy="6851142"/>
          </a:xfrm>
          <a:prstGeom prst="rect">
            <a:avLst/>
          </a:prstGeom>
        </p:spPr>
      </p:pic>
      <p:sp>
        <p:nvSpPr>
          <p:cNvPr id="14" name="object 5">
            <a:extLst>
              <a:ext uri="{FF2B5EF4-FFF2-40B4-BE49-F238E27FC236}">
                <a16:creationId xmlns:a16="http://schemas.microsoft.com/office/drawing/2014/main" id="{1951C6A1-9D25-DB4F-DF54-52C99DC8C96D}"/>
              </a:ext>
            </a:extLst>
          </p:cNvPr>
          <p:cNvSpPr txBox="1"/>
          <p:nvPr/>
        </p:nvSpPr>
        <p:spPr>
          <a:xfrm>
            <a:off x="8730233" y="2030565"/>
            <a:ext cx="3162935" cy="3136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spc="-20" dirty="0">
                <a:latin typeface="+mn-lt"/>
                <a:cs typeface="Arial Nova Cond"/>
              </a:rPr>
              <a:t>COME: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1800" spc="-20" dirty="0">
                <a:latin typeface="+mn-lt"/>
                <a:cs typeface="Arial Nova Cond"/>
              </a:rPr>
              <a:t>Requisiti della catena di approvvigionamento
Strategia di sostenibilità
Progetti di ricerca e sviluppo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spc="-20" dirty="0">
                <a:latin typeface="+mn-lt"/>
                <a:cs typeface="Arial Nova Cond"/>
              </a:rPr>
              <a:t>
ULTERIORI INFORMAZIONI:
Nota agenda di sostenibilità con forte propensione a creare valore sociale ed economico dalle proprie iniziative</a:t>
            </a:r>
            <a:endParaRPr sz="1800" dirty="0">
              <a:latin typeface="+mn-lt"/>
              <a:cs typeface="Arial Nova Cond"/>
            </a:endParaRPr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2930AF14-D5E8-77EF-9E69-4191E519BB8C}"/>
              </a:ext>
            </a:extLst>
          </p:cNvPr>
          <p:cNvSpPr txBox="1"/>
          <p:nvPr/>
        </p:nvSpPr>
        <p:spPr>
          <a:xfrm>
            <a:off x="8730233" y="5291073"/>
            <a:ext cx="1180465" cy="33278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1000">
                <a:latin typeface="+mn-lt"/>
                <a:cs typeface="Arial Nova Cond"/>
              </a:rPr>
              <a:t>Fonte: www.ikea.com
</a:t>
            </a:r>
            <a:endParaRPr sz="1000" dirty="0">
              <a:latin typeface="+mn-lt"/>
              <a:cs typeface="Arial Nova Cond"/>
            </a:endParaRPr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id="{FD0975A4-DC0B-7410-100F-01162FDD003C}"/>
              </a:ext>
            </a:extLst>
          </p:cNvPr>
          <p:cNvSpPr txBox="1"/>
          <p:nvPr/>
        </p:nvSpPr>
        <p:spPr>
          <a:xfrm>
            <a:off x="3886327" y="6638645"/>
            <a:ext cx="132080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+mn-lt"/>
                <a:cs typeface="Calibri"/>
              </a:rPr>
              <a:t>Source:</a:t>
            </a:r>
            <a:r>
              <a:rPr sz="1000" spc="-35" dirty="0">
                <a:latin typeface="+mn-lt"/>
                <a:cs typeface="Calibri"/>
              </a:rPr>
              <a:t> </a:t>
            </a:r>
            <a:r>
              <a:rPr sz="1000" spc="-10" dirty="0">
                <a:latin typeface="+mn-lt"/>
                <a:cs typeface="Calibri"/>
                <a:hlinkClick r:id="rId5"/>
              </a:rPr>
              <a:t>www.pexels.com</a:t>
            </a:r>
            <a:endParaRPr sz="1000"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180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4000"/>
    </mc:Choice>
    <mc:Fallback xmlns="">
      <p:transition advClick="0" advTm="84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</TotalTime>
  <Words>520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Arial Nova Cond</vt:lpstr>
      <vt:lpstr>Calibri</vt:lpstr>
      <vt:lpstr>Office Theme</vt:lpstr>
      <vt:lpstr>Presentazione standard di PowerPoint</vt:lpstr>
      <vt:lpstr>SOMMARIO
</vt:lpstr>
      <vt:lpstr>COSA VIENE IMPLEMENTATO?</vt:lpstr>
      <vt:lpstr>COME VIENE IMPLEMENTATO?</vt:lpstr>
      <vt:lpstr>CASO DI STUDIO #1: PAPTIC</vt:lpstr>
      <vt:lpstr>CASO DI STUDIO #2: ILVO
</vt:lpstr>
      <vt:lpstr>CASO DI STUDIO #3: CARBERY
</vt:lpstr>
      <vt:lpstr>CASO DI STUDIO #4: DANONE
</vt:lpstr>
      <vt:lpstr>CASO DI STUDIO #5: IKEA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Luana Montalbano</cp:lastModifiedBy>
  <cp:revision>4</cp:revision>
  <dcterms:created xsi:type="dcterms:W3CDTF">2022-08-24T10:36:43Z</dcterms:created>
  <dcterms:modified xsi:type="dcterms:W3CDTF">2022-10-12T10:18:23Z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2021-10-12T00:00:00Z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2022-08-24T00:00:00Z</vt:filetime>
  </property>
  <property fmtid="{D5CDD505-2E9C-101B-9397-08002B2CF9AE}" pid="5" name="Producer">
    <vt:lpwstr>Microsoft® PowerPoint® for Microsoft 365</vt:lpwstr>
  </property>
</Properties>
</file>