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2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 Nova Cond"/>
                <a:cs typeface="Arial Nova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 Nova Cond"/>
                <a:cs typeface="Arial Nova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149352"/>
            <a:ext cx="2278380" cy="7110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0800" y="252884"/>
            <a:ext cx="1848611" cy="3644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30172" y="795118"/>
            <a:ext cx="1209867" cy="7658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77233" y="6265748"/>
            <a:ext cx="1507398" cy="3460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 Nova Cond"/>
                <a:cs typeface="Arial Nova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 Nova Cond"/>
                <a:cs typeface="Arial Nova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81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128" y="1186637"/>
            <a:ext cx="4248404" cy="767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 Nova Cond"/>
                <a:cs typeface="Arial Nova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991" y="2598801"/>
            <a:ext cx="6996430" cy="3599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3" y="117347"/>
              <a:ext cx="7373111" cy="253898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24890" y="3950030"/>
            <a:ext cx="7212330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20" dirty="0">
                <a:latin typeface="+mn-lt"/>
                <a:cs typeface="Arial Nova Cond"/>
              </a:rPr>
              <a:t>Modulo di formazione: </a:t>
            </a:r>
            <a:r>
              <a:rPr lang="it-IT" sz="2400" spc="-20" dirty="0">
                <a:latin typeface="+mn-lt"/>
                <a:cs typeface="Arial Nova Cond"/>
              </a:rPr>
              <a:t>Nuovi materiali e biomateriali</a:t>
            </a:r>
            <a:r>
              <a:rPr lang="it-IT" sz="2400" b="1" spc="-20" dirty="0">
                <a:latin typeface="+mn-lt"/>
                <a:cs typeface="Arial Nova Cond"/>
              </a:rPr>
              <a:t>
Conferenza: </a:t>
            </a:r>
            <a:r>
              <a:rPr lang="it-IT" sz="2400" spc="-20" dirty="0">
                <a:latin typeface="+mn-lt"/>
                <a:cs typeface="Arial Nova Cond"/>
              </a:rPr>
              <a:t>Adattare le strategie di bioeconomia nelle imprese in paesi selezionati dell'UE</a:t>
            </a:r>
            <a:r>
              <a:rPr lang="it-IT" sz="2400" b="1" spc="-20" dirty="0">
                <a:latin typeface="+mn-lt"/>
                <a:cs typeface="Arial Nova Cond"/>
              </a:rPr>
              <a:t>
Presentazione: </a:t>
            </a:r>
            <a:r>
              <a:rPr lang="it-IT" sz="2400" spc="-20" dirty="0">
                <a:latin typeface="+mn-lt"/>
                <a:cs typeface="Arial Nova Cond"/>
              </a:rPr>
              <a:t>Attuazione delle imprese</a:t>
            </a:r>
            <a:r>
              <a:rPr lang="it-IT" sz="2400" b="1" spc="-20" dirty="0">
                <a:latin typeface="+mn-lt"/>
                <a:cs typeface="Arial Nova Cond"/>
              </a:rPr>
              <a:t>
Autore: </a:t>
            </a:r>
            <a:r>
              <a:rPr lang="it-IT" sz="2400" spc="-20" dirty="0">
                <a:latin typeface="+mn-lt"/>
                <a:cs typeface="Arial Nova Cond"/>
              </a:rPr>
              <a:t>PhD Anna Sapota</a:t>
            </a:r>
            <a:r>
              <a:rPr lang="it-IT" sz="2400" b="1" spc="-20" dirty="0">
                <a:latin typeface="+mn-lt"/>
                <a:cs typeface="Arial Nova Cond"/>
              </a:rPr>
              <a:t>
</a:t>
            </a:r>
            <a:endParaRPr sz="2400" dirty="0">
              <a:latin typeface="+mn-lt"/>
              <a:cs typeface="Arial Nova Con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8224" y="6103618"/>
            <a:ext cx="10332720" cy="684530"/>
            <a:chOff x="268224" y="6103618"/>
            <a:chExt cx="10332720" cy="6845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6324600"/>
              <a:ext cx="7552944" cy="4297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6103618"/>
              <a:ext cx="2511552" cy="684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3" y="6329589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0250" y="5758493"/>
            <a:ext cx="1181663" cy="4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128" y="1186637"/>
            <a:ext cx="4248404" cy="928330"/>
          </a:xfrm>
          <a:prstGeom prst="rect">
            <a:avLst/>
          </a:prstGeom>
        </p:spPr>
        <p:txBody>
          <a:bodyPr vert="horz" wrap="square" lIns="0" tIns="53212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95"/>
              </a:spcBef>
            </a:pPr>
            <a:r>
              <a:rPr lang="it-IT" spc="-25">
                <a:latin typeface="+mn-lt"/>
              </a:rPr>
              <a:t>SOMMARIO
</a:t>
            </a:r>
            <a:endParaRPr spc="-1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198" y="2025224"/>
            <a:ext cx="3265602" cy="141833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it-IT" sz="2000" dirty="0">
                <a:latin typeface="+mn-lt"/>
                <a:cs typeface="Arial Nova Cond"/>
              </a:rPr>
              <a:t>Cosa viene implementato?
Come viene implementato?
Esempi di attuazione della strategia per la bioeconomia</a:t>
            </a:r>
            <a:endParaRPr sz="2000" dirty="0">
              <a:latin typeface="+mn-lt"/>
              <a:cs typeface="Arial Nova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19307" y="0"/>
            <a:ext cx="972819" cy="1935480"/>
          </a:xfrm>
          <a:custGeom>
            <a:avLst/>
            <a:gdLst/>
            <a:ahLst/>
            <a:cxnLst/>
            <a:rect l="l" t="t" r="r" b="b"/>
            <a:pathLst>
              <a:path w="972820" h="1935480">
                <a:moveTo>
                  <a:pt x="972693" y="0"/>
                </a:moveTo>
                <a:lnTo>
                  <a:pt x="381" y="967740"/>
                </a:lnTo>
                <a:lnTo>
                  <a:pt x="177482" y="1144016"/>
                </a:lnTo>
                <a:lnTo>
                  <a:pt x="0" y="1321562"/>
                </a:lnTo>
                <a:lnTo>
                  <a:pt x="348615" y="1670177"/>
                </a:lnTo>
                <a:lnTo>
                  <a:pt x="526986" y="1491881"/>
                </a:lnTo>
                <a:lnTo>
                  <a:pt x="972693" y="1935480"/>
                </a:lnTo>
                <a:lnTo>
                  <a:pt x="972693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248155"/>
            <a:ext cx="4503420" cy="211683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4117847"/>
            <a:ext cx="6252972" cy="19690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7233" y="6265748"/>
            <a:ext cx="1507398" cy="346056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5CBA5E5A-84EE-7F4F-1692-D9927F000F11}"/>
              </a:ext>
            </a:extLst>
          </p:cNvPr>
          <p:cNvSpPr txBox="1"/>
          <p:nvPr/>
        </p:nvSpPr>
        <p:spPr>
          <a:xfrm>
            <a:off x="849198" y="3581400"/>
            <a:ext cx="2793365" cy="175176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97865" lvl="1" indent="-2292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it-IT" sz="2000" dirty="0">
                <a:latin typeface="+mn-lt"/>
                <a:cs typeface="Arial Nova Cond"/>
              </a:rPr>
              <a:t>#1 PAPTIC
#2 ILVO
#3 </a:t>
            </a:r>
            <a:r>
              <a:rPr lang="it-IT" sz="2000" dirty="0" err="1">
                <a:latin typeface="+mn-lt"/>
                <a:cs typeface="Arial Nova Cond"/>
              </a:rPr>
              <a:t>Carbery</a:t>
            </a:r>
            <a:r>
              <a:rPr lang="it-IT" sz="2000" dirty="0">
                <a:latin typeface="+mn-lt"/>
                <a:cs typeface="Arial Nova Cond"/>
              </a:rPr>
              <a:t>
#4 Danone
#5 Ikea</a:t>
            </a:r>
            <a:endParaRPr sz="2000" dirty="0">
              <a:latin typeface="+mn-lt"/>
              <a:cs typeface="Arial Nova C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149352"/>
            <a:ext cx="2278380" cy="711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233" y="6265748"/>
            <a:ext cx="1507398" cy="3460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0128" y="1186637"/>
            <a:ext cx="4248404" cy="1192248"/>
          </a:xfrm>
          <a:prstGeom prst="rect">
            <a:avLst/>
          </a:prstGeom>
        </p:spPr>
        <p:txBody>
          <a:bodyPr vert="horz" wrap="square" lIns="0" tIns="327278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95"/>
              </a:spcBef>
            </a:pPr>
            <a:r>
              <a:rPr lang="it-IT" spc="-30" dirty="0">
                <a:latin typeface="+mn-lt"/>
              </a:rPr>
              <a:t>COSA VIENE IMPLEMENTATO?</a:t>
            </a:r>
            <a:endParaRPr spc="-10" dirty="0">
              <a:latin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042" y="2580259"/>
            <a:ext cx="2707005" cy="274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2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1800" dirty="0">
                <a:latin typeface="+mn-lt"/>
                <a:cs typeface="Arial Nova Cond"/>
              </a:rPr>
              <a:t>Ambiti selezionati
Relazione con gli argomenti selezionati
Piani o impegni pubblici
KPI</a:t>
            </a:r>
            <a:endParaRPr sz="1800" dirty="0">
              <a:latin typeface="+mn-lt"/>
              <a:cs typeface="Arial Nova Cond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6671" y="1999488"/>
            <a:ext cx="5866640" cy="32255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58205" y="5133213"/>
            <a:ext cx="13208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+mn-lt"/>
                <a:cs typeface="Calibri"/>
              </a:rPr>
              <a:t>Source:</a:t>
            </a:r>
            <a:r>
              <a:rPr sz="1000" spc="-35" dirty="0">
                <a:latin typeface="+mn-lt"/>
                <a:cs typeface="Calibri"/>
              </a:rPr>
              <a:t> </a:t>
            </a:r>
            <a:r>
              <a:rPr sz="1000" spc="-10" dirty="0">
                <a:latin typeface="+mn-lt"/>
                <a:cs typeface="Calibri"/>
                <a:hlinkClick r:id="rId5"/>
              </a:rPr>
              <a:t>www.pexels.com</a:t>
            </a:r>
            <a:endParaRPr sz="1000"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149352"/>
            <a:ext cx="2278380" cy="711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233" y="6265748"/>
            <a:ext cx="1507398" cy="3460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0128" y="1186637"/>
            <a:ext cx="4818380" cy="761361"/>
          </a:xfrm>
          <a:prstGeom prst="rect">
            <a:avLst/>
          </a:prstGeom>
        </p:spPr>
        <p:txBody>
          <a:bodyPr vert="horz" wrap="square" lIns="0" tIns="327278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95"/>
              </a:spcBef>
            </a:pPr>
            <a:r>
              <a:rPr lang="it-IT" dirty="0">
                <a:latin typeface="+mn-lt"/>
              </a:rPr>
              <a:t>COME VIENE IMPLEMENTATO?</a:t>
            </a:r>
            <a:endParaRPr spc="-10" dirty="0">
              <a:latin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042" y="2580259"/>
            <a:ext cx="4818380" cy="251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1800" dirty="0">
                <a:latin typeface="+mn-lt"/>
                <a:cs typeface="Arial Nova Cond"/>
              </a:rPr>
              <a:t>Documento separato
Parte della strategia aziendale
Parte della strategia di sostenibilità
Parte della strategia della supply chain
Aspetto negli impegni pubblici, nei programmi di sostenibilità, nelle politiche di CSR</a:t>
            </a:r>
            <a:endParaRPr sz="1800" dirty="0">
              <a:latin typeface="+mn-lt"/>
              <a:cs typeface="Arial Nova Cond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0532" y="1770888"/>
            <a:ext cx="5404869" cy="36019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46775" y="5314899"/>
            <a:ext cx="13208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+mn-lt"/>
                <a:cs typeface="Calibri"/>
              </a:rPr>
              <a:t>Source:</a:t>
            </a:r>
            <a:r>
              <a:rPr sz="1000" spc="-50" dirty="0">
                <a:latin typeface="+mn-lt"/>
                <a:cs typeface="Calibri"/>
              </a:rPr>
              <a:t> </a:t>
            </a:r>
            <a:r>
              <a:rPr sz="1000" spc="-10" dirty="0">
                <a:latin typeface="+mn-lt"/>
                <a:cs typeface="Calibri"/>
                <a:hlinkClick r:id="rId5"/>
              </a:rPr>
              <a:t>www.pexels.com</a:t>
            </a:r>
            <a:endParaRPr sz="1000"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655" y="0"/>
            <a:ext cx="4141470" cy="6781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49352"/>
            <a:ext cx="2278380" cy="711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7233" y="6265748"/>
            <a:ext cx="1507398" cy="3460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9059" y="2638805"/>
            <a:ext cx="277241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10">
                <a:latin typeface="+mn-lt"/>
                <a:cs typeface="Arial Nova Cond"/>
              </a:rPr>
              <a:t>SETTORE/PRODOTTO:
prodotti e imballaggi in carta
</a:t>
            </a:r>
            <a:endParaRPr sz="1800" dirty="0">
              <a:latin typeface="+mn-lt"/>
              <a:cs typeface="Arial Nova 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059" y="3897709"/>
            <a:ext cx="2575560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10" dirty="0">
                <a:latin typeface="+mn-lt"/>
                <a:cs typeface="Arial Nova Cond"/>
              </a:rPr>
              <a:t>CHE COSA: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800" spc="-10" dirty="0">
                <a:latin typeface="+mn-lt"/>
                <a:cs typeface="Arial Nova Cond"/>
              </a:rPr>
              <a:t>Materie prime rinnovabili
Efficienza delle risorse
Biodegradabilità</a:t>
            </a:r>
            <a:endParaRPr sz="1800" dirty="0">
              <a:latin typeface="+mn-lt"/>
              <a:cs typeface="Arial Nova C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5730" y="1186637"/>
            <a:ext cx="41414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5"/>
              </a:spcBef>
            </a:pPr>
            <a:r>
              <a:rPr lang="it-IT" dirty="0">
                <a:latin typeface="+mn-lt"/>
              </a:rPr>
              <a:t>CASO DI STUDIO #1: PAPTIC</a:t>
            </a:r>
            <a:endParaRPr spc="-10" dirty="0">
              <a:latin typeface="+mn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6353" y="6509410"/>
            <a:ext cx="13208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+mn-lt"/>
                <a:cs typeface="Calibri"/>
              </a:rPr>
              <a:t>Source:</a:t>
            </a:r>
            <a:r>
              <a:rPr sz="1000" spc="-35" dirty="0">
                <a:latin typeface="+mn-lt"/>
                <a:cs typeface="Calibri"/>
              </a:rPr>
              <a:t> </a:t>
            </a:r>
            <a:r>
              <a:rPr sz="1000" spc="-10" dirty="0">
                <a:latin typeface="+mn-lt"/>
                <a:cs typeface="Calibri"/>
                <a:hlinkClick r:id="rId5"/>
              </a:rPr>
              <a:t>www.pexels.com</a:t>
            </a:r>
            <a:endParaRPr sz="1000">
              <a:latin typeface="+mn-lt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6368" y="2679953"/>
            <a:ext cx="308800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20" dirty="0">
                <a:latin typeface="+mn-lt"/>
                <a:cs typeface="Arial Nova Cond"/>
              </a:rPr>
              <a:t>COME:
parte degli aspetti fondamentali della sostenibilità
</a:t>
            </a:r>
            <a:endParaRPr sz="1800" dirty="0">
              <a:latin typeface="+mn-lt"/>
              <a:cs typeface="Arial Nova 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86368" y="3777488"/>
            <a:ext cx="1739264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+mn-lt"/>
                <a:cs typeface="Arial Nova Cond"/>
              </a:rPr>
              <a:t>ULTERIORI INFORMAZIONI:
</a:t>
            </a:r>
            <a:endParaRPr sz="1800" dirty="0">
              <a:latin typeface="+mn-lt"/>
              <a:cs typeface="Arial Nova C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6368" y="4396952"/>
            <a:ext cx="1355090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050">
                <a:latin typeface="+mn-lt"/>
                <a:cs typeface="Arial Nova Cond"/>
              </a:rPr>
              <a:t>Fonte: www.paptic.com
</a:t>
            </a:r>
            <a:endParaRPr sz="1050" dirty="0">
              <a:latin typeface="+mn-lt"/>
              <a:cs typeface="Arial Nova C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8100"/>
            <a:ext cx="12191999" cy="6857997"/>
            <a:chOff x="0" y="0"/>
            <a:chExt cx="12191999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149352"/>
              <a:ext cx="2278380" cy="7193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7876" y="6222491"/>
              <a:ext cx="1621535" cy="4404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6991" y="1891741"/>
            <a:ext cx="3931209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>
                <a:solidFill>
                  <a:srgbClr val="FFFFFF"/>
                </a:solidFill>
                <a:latin typeface="+mn-lt"/>
              </a:rPr>
              <a:t>CASO DI STUDIO #2: ILVO
</a:t>
            </a:r>
            <a:endParaRPr spc="-2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716991" y="2598801"/>
            <a:ext cx="6996430" cy="345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+mn-lt"/>
                <a:cs typeface="Arial Nova Cond"/>
              </a:rPr>
              <a:t>SETTORE: istituto indipendente di ricerca scientifica del governo delle Fiandre
CHE COSA: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  <a:cs typeface="Arial Nova Cond"/>
              </a:rPr>
              <a:t>Sostegno all'agricoltura sostenibile
La bioeconomia come area di ricerca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it-IT" dirty="0">
              <a:latin typeface="+mn-lt"/>
              <a:cs typeface="Arial Nova C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+mn-lt"/>
                <a:cs typeface="Arial Nova Cond"/>
              </a:rPr>
              <a:t>COME: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  <a:cs typeface="Arial Nova Cond"/>
              </a:rPr>
              <a:t>Sviluppo di progetti di ricerca
Advocacy per una soluzione particolare
ULTERIORI INFORMAZIONI:
Per le istituzioni governative o sostenute dal governo, la bioeconomia può essere un argomento di agenda e attività separate</a:t>
            </a:r>
            <a:endParaRPr spc="-10" dirty="0">
              <a:latin typeface="+mn-lt"/>
              <a:cs typeface="Arial Nova 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991" y="6447840"/>
            <a:ext cx="1825625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050">
                <a:solidFill>
                  <a:srgbClr val="FFFFFF"/>
                </a:solidFill>
                <a:latin typeface="Arial Nova Cond"/>
                <a:cs typeface="Arial Nova Cond"/>
              </a:rPr>
              <a:t>Fonte: https://ilvo.vlaanderen.be/
</a:t>
            </a:r>
            <a:endParaRPr sz="1050" dirty="0">
              <a:latin typeface="Arial Nova Cond"/>
              <a:cs typeface="Arial Nova C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8393" y="6613042"/>
            <a:ext cx="1320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Source: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  <a:hlinkClick r:id="rId5"/>
              </a:rPr>
              <a:t>www.pexels.com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8046"/>
            <a:ext cx="7908035" cy="49347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49352"/>
            <a:ext cx="2278380" cy="711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7233" y="6265748"/>
            <a:ext cx="1507398" cy="3460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97855" y="1244854"/>
            <a:ext cx="4547744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>
                <a:latin typeface="+mn-lt"/>
              </a:rPr>
              <a:t>CASO DI STUDIO #3: CARBERY
</a:t>
            </a:r>
            <a:endParaRPr spc="-10" dirty="0">
              <a:latin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6814" y="1907794"/>
            <a:ext cx="3621786" cy="3175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+mn-lt"/>
                <a:cs typeface="Arial Nova Cond"/>
              </a:rPr>
              <a:t>SETTORE: agricoltura (agricoltura)
CHE COSA: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  <a:cs typeface="Arial Nova Cond"/>
              </a:rPr>
              <a:t>Uso dei rifiuti organici
Produzione e utilizzo di biocarburanti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+mn-lt"/>
                <a:cs typeface="Arial Nova Cond"/>
              </a:rPr>
              <a:t>COME: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  <a:cs typeface="Arial Nova Cond"/>
              </a:rPr>
              <a:t>Parte del progetto imprenditoriale
Parte della sostenibilità e circolare
Agenda economica
ULTERIORI INFORMAZIONI:
Un esempio di </a:t>
            </a:r>
            <a:r>
              <a:rPr lang="it-IT" sz="1800" dirty="0" err="1">
                <a:latin typeface="+mn-lt"/>
                <a:cs typeface="Arial Nova Cond"/>
              </a:rPr>
              <a:t>coopeartive</a:t>
            </a:r>
            <a:r>
              <a:rPr lang="it-IT" sz="1800" dirty="0">
                <a:latin typeface="+mn-lt"/>
                <a:cs typeface="Arial Nova Cond"/>
              </a:rPr>
              <a:t> agricola</a:t>
            </a:r>
            <a:endParaRPr sz="1800" dirty="0">
              <a:latin typeface="+mn-lt"/>
              <a:cs typeface="Arial Nova 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6814" y="5758078"/>
            <a:ext cx="1708785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000">
                <a:latin typeface="+mn-lt"/>
                <a:cs typeface="Arial Nova Cond"/>
              </a:rPr>
              <a:t>Fonte: https://www.carbery.com
</a:t>
            </a:r>
            <a:endParaRPr sz="1000" dirty="0">
              <a:latin typeface="+mn-lt"/>
              <a:cs typeface="Arial Nova 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128" y="6411569"/>
            <a:ext cx="13208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+mn-lt"/>
                <a:cs typeface="Calibri"/>
              </a:rPr>
              <a:t>Source:</a:t>
            </a:r>
            <a:r>
              <a:rPr sz="1000" spc="-35" dirty="0">
                <a:latin typeface="+mn-lt"/>
                <a:cs typeface="Calibri"/>
              </a:rPr>
              <a:t> </a:t>
            </a:r>
            <a:r>
              <a:rPr sz="1000" spc="-10" dirty="0">
                <a:latin typeface="+mn-lt"/>
                <a:cs typeface="Calibri"/>
                <a:hlinkClick r:id="rId5"/>
              </a:rPr>
              <a:t>www.pexels.com</a:t>
            </a:r>
            <a:endParaRPr sz="1000"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8"/>
            <a:chOff x="0" y="0"/>
            <a:chExt cx="12191999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5" y="149352"/>
              <a:ext cx="2278380" cy="7193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7876" y="6222491"/>
              <a:ext cx="1621535" cy="4404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0128" y="1186637"/>
            <a:ext cx="4963872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95"/>
              </a:spcBef>
            </a:pPr>
            <a:r>
              <a:rPr lang="it-IT" dirty="0">
                <a:latin typeface="+mn-lt"/>
              </a:rPr>
              <a:t>CASO DI STUDIO #4: DANONE
</a:t>
            </a:r>
            <a:endParaRPr spc="-10" dirty="0">
              <a:latin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178" y="1868662"/>
            <a:ext cx="350388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990" algn="l"/>
              </a:tabLst>
            </a:pPr>
            <a:r>
              <a:rPr lang="it-IT" sz="1800" spc="-10" dirty="0">
                <a:latin typeface="+mn-lt"/>
                <a:cs typeface="Arial Nova Cond"/>
              </a:rPr>
              <a:t>SETTORE: alimentazione e nutrizione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935990" algn="l"/>
              </a:tabLst>
            </a:pPr>
            <a:endParaRPr lang="it-IT" sz="1800" spc="-10" dirty="0">
              <a:latin typeface="+mn-lt"/>
              <a:cs typeface="Arial Nova C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990" algn="l"/>
              </a:tabLst>
            </a:pPr>
            <a:r>
              <a:rPr lang="it-IT" sz="1800" spc="-10" dirty="0">
                <a:latin typeface="+mn-lt"/>
                <a:cs typeface="Arial Nova Cond"/>
              </a:rPr>
              <a:t>CHE COSA: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935990" algn="l"/>
              </a:tabLst>
            </a:pPr>
            <a:r>
              <a:rPr lang="it-IT" sz="1800" spc="-10" dirty="0">
                <a:latin typeface="+mn-lt"/>
                <a:cs typeface="Arial Nova Cond"/>
              </a:rPr>
              <a:t>Sicurezza e qualità alimentare
Agricoltura rigenerativa
Imballaggi a base biologica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990" algn="l"/>
              </a:tabLst>
            </a:pPr>
            <a:r>
              <a:rPr lang="it-IT" sz="1800" spc="-10" dirty="0">
                <a:latin typeface="+mn-lt"/>
                <a:cs typeface="Arial Nova Cond"/>
              </a:rPr>
              <a:t>
COME: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935990" algn="l"/>
              </a:tabLst>
            </a:pPr>
            <a:r>
              <a:rPr lang="it-IT" sz="1800" spc="-10" dirty="0">
                <a:latin typeface="+mn-lt"/>
                <a:cs typeface="Arial Nova Cond"/>
              </a:rPr>
              <a:t>Progetti di ricerca e sviluppo
Requisiti della catena di approvvigionamento
Strategia di sostenibilità
Documenti di posizione su vari argomenti
Lavoro di advocacy</a:t>
            </a:r>
            <a:endParaRPr sz="1800" dirty="0">
              <a:latin typeface="+mn-lt"/>
              <a:cs typeface="Arial Nova 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720" y="6300012"/>
            <a:ext cx="1428750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050">
                <a:latin typeface="+mn-lt"/>
                <a:cs typeface="Arial Nova Cond"/>
              </a:rPr>
              <a:t>Fonte: www.danone.com
</a:t>
            </a:r>
            <a:endParaRPr sz="1050">
              <a:latin typeface="+mn-lt"/>
              <a:cs typeface="Arial Nova C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6869" y="6690156"/>
            <a:ext cx="13208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+mn-lt"/>
                <a:cs typeface="Calibri"/>
              </a:rPr>
              <a:t>Source:</a:t>
            </a:r>
            <a:r>
              <a:rPr sz="1000" spc="-35" dirty="0">
                <a:latin typeface="+mn-lt"/>
                <a:cs typeface="Calibri"/>
              </a:rPr>
              <a:t> </a:t>
            </a:r>
            <a:r>
              <a:rPr sz="1000" spc="-10" dirty="0">
                <a:latin typeface="+mn-lt"/>
                <a:cs typeface="Calibri"/>
                <a:hlinkClick r:id="rId5"/>
              </a:rPr>
              <a:t>www.pexels.com</a:t>
            </a:r>
            <a:endParaRPr sz="1000"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F66479FE-B74C-BD4E-9659-AA04B6E590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186637"/>
            <a:ext cx="4248404" cy="580414"/>
          </a:xfrm>
          <a:prstGeom prst="rect">
            <a:avLst/>
          </a:prstGeom>
        </p:spPr>
        <p:txBody>
          <a:bodyPr vert="horz" wrap="square" lIns="0" tIns="1480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dirty="0">
                <a:latin typeface="+mn-lt"/>
              </a:rPr>
              <a:t>CASO DI STUDIO #5: IKEA</a:t>
            </a:r>
            <a:endParaRPr spc="-20" dirty="0">
              <a:latin typeface="+mn-l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D7F0BDA-3953-30B4-6D5E-68711626F60C}"/>
              </a:ext>
            </a:extLst>
          </p:cNvPr>
          <p:cNvSpPr txBox="1"/>
          <p:nvPr/>
        </p:nvSpPr>
        <p:spPr>
          <a:xfrm>
            <a:off x="572516" y="2273553"/>
            <a:ext cx="2896235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+mn-lt"/>
                <a:cs typeface="Arial Nova Cond"/>
              </a:rPr>
              <a:t>SETTORE: retail – arredamento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dirty="0">
              <a:latin typeface="+mn-lt"/>
              <a:cs typeface="Arial Nova C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+mn-lt"/>
                <a:cs typeface="Arial Nova Cond"/>
              </a:rPr>
              <a:t>CHE COSA: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  <a:cs typeface="Arial Nova Cond"/>
              </a:rPr>
              <a:t>Agricoltura marina
Agricoltura responsabile
Produzione di cotone e legno
Imballaggi a base biologica</a:t>
            </a:r>
            <a:endParaRPr sz="1800" dirty="0">
              <a:latin typeface="+mn-lt"/>
              <a:cs typeface="Arial Nova Cond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7882D4A-DAB1-5EC1-D76C-B29B15EABB0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5428" y="0"/>
            <a:ext cx="4574288" cy="6851142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1951C6A1-9D25-DB4F-DF54-52C99DC8C96D}"/>
              </a:ext>
            </a:extLst>
          </p:cNvPr>
          <p:cNvSpPr txBox="1"/>
          <p:nvPr/>
        </p:nvSpPr>
        <p:spPr>
          <a:xfrm>
            <a:off x="8730233" y="2030565"/>
            <a:ext cx="3162935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20" dirty="0">
                <a:latin typeface="+mn-lt"/>
                <a:cs typeface="Arial Nova Cond"/>
              </a:rPr>
              <a:t>COME: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800" spc="-20" dirty="0">
                <a:latin typeface="+mn-lt"/>
                <a:cs typeface="Arial Nova Cond"/>
              </a:rPr>
              <a:t>Requisiti della catena di approvvigionamento
Strategia di sostenibilità
Progetti di ricerca e sviluppo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20" dirty="0">
                <a:latin typeface="+mn-lt"/>
                <a:cs typeface="Arial Nova Cond"/>
              </a:rPr>
              <a:t>
ULTERIORI INFORMAZIONI:
Nota agenda di sostenibilità con forte propensione a creare valore sociale ed economico dalle proprie iniziative</a:t>
            </a:r>
            <a:endParaRPr sz="1800" dirty="0">
              <a:latin typeface="+mn-lt"/>
              <a:cs typeface="Arial Nova Cond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2930AF14-D5E8-77EF-9E69-4191E519BB8C}"/>
              </a:ext>
            </a:extLst>
          </p:cNvPr>
          <p:cNvSpPr txBox="1"/>
          <p:nvPr/>
        </p:nvSpPr>
        <p:spPr>
          <a:xfrm>
            <a:off x="8730233" y="5291073"/>
            <a:ext cx="118046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000">
                <a:latin typeface="+mn-lt"/>
                <a:cs typeface="Arial Nova Cond"/>
              </a:rPr>
              <a:t>Fonte: www.ikea.com
</a:t>
            </a:r>
            <a:endParaRPr sz="1000" dirty="0">
              <a:latin typeface="+mn-lt"/>
              <a:cs typeface="Arial Nova Cond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FD0975A4-DC0B-7410-100F-01162FDD003C}"/>
              </a:ext>
            </a:extLst>
          </p:cNvPr>
          <p:cNvSpPr txBox="1"/>
          <p:nvPr/>
        </p:nvSpPr>
        <p:spPr>
          <a:xfrm>
            <a:off x="3886327" y="6638645"/>
            <a:ext cx="13208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+mn-lt"/>
                <a:cs typeface="Calibri"/>
              </a:rPr>
              <a:t>Source:</a:t>
            </a:r>
            <a:r>
              <a:rPr sz="1000" spc="-35" dirty="0">
                <a:latin typeface="+mn-lt"/>
                <a:cs typeface="Calibri"/>
              </a:rPr>
              <a:t> </a:t>
            </a:r>
            <a:r>
              <a:rPr sz="1000" spc="-10" dirty="0">
                <a:latin typeface="+mn-lt"/>
                <a:cs typeface="Calibri"/>
                <a:hlinkClick r:id="rId5"/>
              </a:rPr>
              <a:t>www.pexels.com</a:t>
            </a:r>
            <a:endParaRPr sz="10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8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4000"/>
    </mc:Choice>
    <mc:Fallback xmlns="">
      <p:transition advClick="0" advTm="8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520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Arial Nova Cond</vt:lpstr>
      <vt:lpstr>Calibri</vt:lpstr>
      <vt:lpstr>Office Theme</vt:lpstr>
      <vt:lpstr>Presentazione standard di PowerPoint</vt:lpstr>
      <vt:lpstr>SOMMARIO
</vt:lpstr>
      <vt:lpstr>COSA VIENE IMPLEMENTATO?</vt:lpstr>
      <vt:lpstr>COME VIENE IMPLEMENTATO?</vt:lpstr>
      <vt:lpstr>CASO DI STUDIO #1: PAPTIC</vt:lpstr>
      <vt:lpstr>CASO DI STUDIO #2: ILVO
</vt:lpstr>
      <vt:lpstr>CASO DI STUDIO #3: CARBERY
</vt:lpstr>
      <vt:lpstr>CASO DI STUDIO #4: DANONE
</vt:lpstr>
      <vt:lpstr>CASO DI STUDIO #5: IKEA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Luana Montalbano</cp:lastModifiedBy>
  <cp:revision>4</cp:revision>
  <dcterms:created xsi:type="dcterms:W3CDTF">2022-08-24T10:36:43Z</dcterms:created>
  <dcterms:modified xsi:type="dcterms:W3CDTF">2022-10-12T10:18:23Z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2022-08-24T00:00:00Z</vt:filetime>
  </property>
  <property fmtid="{D5CDD505-2E9C-101B-9397-08002B2CF9AE}" pid="5" name="Producer">
    <vt:lpwstr>Microsoft® PowerPoint® for Microsoft 365</vt:lpwstr>
  </property>
</Properties>
</file>