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4" r:id="rId4"/>
    <p:sldId id="316" r:id="rId5"/>
    <p:sldId id="325" r:id="rId6"/>
    <p:sldId id="313" r:id="rId7"/>
    <p:sldId id="273" r:id="rId8"/>
    <p:sldId id="310" r:id="rId9"/>
    <p:sldId id="368" r:id="rId10"/>
    <p:sldId id="302" r:id="rId11"/>
    <p:sldId id="311" r:id="rId12"/>
    <p:sldId id="321" r:id="rId13"/>
    <p:sldId id="322" r:id="rId14"/>
    <p:sldId id="323" r:id="rId15"/>
    <p:sldId id="307" r:id="rId16"/>
    <p:sldId id="277" r:id="rId17"/>
    <p:sldId id="369" r:id="rId18"/>
    <p:sldId id="332" r:id="rId19"/>
    <p:sldId id="333" r:id="rId20"/>
    <p:sldId id="335" r:id="rId21"/>
    <p:sldId id="351" r:id="rId22"/>
    <p:sldId id="352" r:id="rId23"/>
    <p:sldId id="354" r:id="rId24"/>
    <p:sldId id="355" r:id="rId25"/>
    <p:sldId id="357" r:id="rId26"/>
    <p:sldId id="356" r:id="rId27"/>
    <p:sldId id="258"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40" autoAdjust="0"/>
    <p:restoredTop sz="93979" autoAdjust="0"/>
  </p:normalViewPr>
  <p:slideViewPr>
    <p:cSldViewPr snapToGrid="0">
      <p:cViewPr varScale="1">
        <p:scale>
          <a:sx n="104" d="100"/>
          <a:sy n="104" d="100"/>
        </p:scale>
        <p:origin x="232" y="3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62037-5A13-43EA-A66B-3CF35177416B}" type="datetimeFigureOut">
              <a:rPr lang="it-IT" smtClean="0"/>
              <a:t>28/09/22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8CD49-6B17-4FCE-9B2F-CEFC911C0673}" type="slidenum">
              <a:rPr lang="it-IT" smtClean="0"/>
              <a:t>‹N›</a:t>
            </a:fld>
            <a:endParaRPr lang="it-IT"/>
          </a:p>
        </p:txBody>
      </p:sp>
    </p:spTree>
    <p:extLst>
      <p:ext uri="{BB962C8B-B14F-4D97-AF65-F5344CB8AC3E}">
        <p14:creationId xmlns:p14="http://schemas.microsoft.com/office/powerpoint/2010/main" val="429227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E8CD49-6B17-4FCE-9B2F-CEFC911C0673}" type="slidenum">
              <a:rPr lang="it-IT" smtClean="0"/>
              <a:t>1</a:t>
            </a:fld>
            <a:endParaRPr lang="it-IT"/>
          </a:p>
        </p:txBody>
      </p:sp>
    </p:spTree>
    <p:extLst>
      <p:ext uri="{BB962C8B-B14F-4D97-AF65-F5344CB8AC3E}">
        <p14:creationId xmlns:p14="http://schemas.microsoft.com/office/powerpoint/2010/main" val="958319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E8CD49-6B17-4FCE-9B2F-CEFC911C0673}" type="slidenum">
              <a:rPr lang="it-IT" smtClean="0"/>
              <a:t>22</a:t>
            </a:fld>
            <a:endParaRPr lang="it-IT" dirty="0"/>
          </a:p>
        </p:txBody>
      </p:sp>
    </p:spTree>
    <p:extLst>
      <p:ext uri="{BB962C8B-B14F-4D97-AF65-F5344CB8AC3E}">
        <p14:creationId xmlns:p14="http://schemas.microsoft.com/office/powerpoint/2010/main" val="426717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672469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EE8CD49-6B17-4FCE-9B2F-CEFC911C0673}" type="slidenum">
              <a:rPr lang="it-IT" smtClean="0"/>
              <a:t>6</a:t>
            </a:fld>
            <a:endParaRPr lang="it-IT" dirty="0"/>
          </a:p>
        </p:txBody>
      </p:sp>
    </p:spTree>
    <p:extLst>
      <p:ext uri="{BB962C8B-B14F-4D97-AF65-F5344CB8AC3E}">
        <p14:creationId xmlns:p14="http://schemas.microsoft.com/office/powerpoint/2010/main" val="382994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22998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822ECB3-521F-4A7E-AF43-FE33D6201829}" type="slidenum">
              <a:rPr lang="it-IT" smtClean="0"/>
              <a:t>12</a:t>
            </a:fld>
            <a:endParaRPr lang="it-IT" dirty="0"/>
          </a:p>
        </p:txBody>
      </p:sp>
    </p:spTree>
    <p:extLst>
      <p:ext uri="{BB962C8B-B14F-4D97-AF65-F5344CB8AC3E}">
        <p14:creationId xmlns:p14="http://schemas.microsoft.com/office/powerpoint/2010/main" val="418171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822ECB3-521F-4A7E-AF43-FE33D6201829}" type="slidenum">
              <a:rPr lang="it-IT" smtClean="0"/>
              <a:t>13</a:t>
            </a:fld>
            <a:endParaRPr lang="it-IT" dirty="0"/>
          </a:p>
        </p:txBody>
      </p:sp>
    </p:spTree>
    <p:extLst>
      <p:ext uri="{BB962C8B-B14F-4D97-AF65-F5344CB8AC3E}">
        <p14:creationId xmlns:p14="http://schemas.microsoft.com/office/powerpoint/2010/main" val="60021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2469694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822ECB3-521F-4A7E-AF43-FE33D6201829}" type="slidenum">
              <a:rPr lang="it-IT" smtClean="0"/>
              <a:t>15</a:t>
            </a:fld>
            <a:endParaRPr lang="it-IT" dirty="0"/>
          </a:p>
        </p:txBody>
      </p:sp>
    </p:spTree>
    <p:extLst>
      <p:ext uri="{BB962C8B-B14F-4D97-AF65-F5344CB8AC3E}">
        <p14:creationId xmlns:p14="http://schemas.microsoft.com/office/powerpoint/2010/main" val="3366930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102829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E6A3198-6781-4266-AAA5-E69564690795}" type="datetimeFigureOut">
              <a:rPr lang="it-IT" smtClean="0"/>
              <a:t>28/09/22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EA01FA-0AA1-4447-B2B2-931DE577AD2A}" type="slidenum">
              <a:rPr lang="it-IT" smtClean="0"/>
              <a:t>‹N›</a:t>
            </a:fld>
            <a:endParaRPr lang="it-IT"/>
          </a:p>
        </p:txBody>
      </p:sp>
    </p:spTree>
    <p:extLst>
      <p:ext uri="{BB962C8B-B14F-4D97-AF65-F5344CB8AC3E}">
        <p14:creationId xmlns:p14="http://schemas.microsoft.com/office/powerpoint/2010/main" val="115291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clrChange>
              <a:clrFrom>
                <a:srgbClr val="FEFEFE"/>
              </a:clrFrom>
              <a:clrTo>
                <a:srgbClr val="FEFEFE">
                  <a:alpha val="0"/>
                </a:srgbClr>
              </a:clrTo>
            </a:clrChange>
          </a:blip>
          <a:stretch>
            <a:fillRect/>
          </a:stretch>
        </p:blipFill>
        <p:spPr>
          <a:xfrm>
            <a:off x="10438472" y="6222410"/>
            <a:ext cx="1621007" cy="440662"/>
          </a:xfrm>
          <a:prstGeom prst="rect">
            <a:avLst/>
          </a:prstGeom>
        </p:spPr>
      </p:pic>
      <p:pic>
        <p:nvPicPr>
          <p:cNvPr id="9" name="Immagin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3014" y="148676"/>
            <a:ext cx="2279705" cy="720006"/>
          </a:xfrm>
          <a:prstGeom prst="rect">
            <a:avLst/>
          </a:prstGeom>
        </p:spPr>
      </p:pic>
      <p:pic>
        <p:nvPicPr>
          <p:cNvPr id="10" name="Immagin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10340" y="148676"/>
            <a:ext cx="1849139" cy="572304"/>
          </a:xfrm>
          <a:prstGeom prst="rect">
            <a:avLst/>
          </a:prstGeom>
        </p:spPr>
      </p:pic>
      <p:pic>
        <p:nvPicPr>
          <p:cNvPr id="11" name="Immagin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47010" y="791239"/>
            <a:ext cx="1375798" cy="774343"/>
          </a:xfrm>
          <a:prstGeom prst="rect">
            <a:avLst/>
          </a:prstGeom>
        </p:spPr>
      </p:pic>
    </p:spTree>
    <p:extLst>
      <p:ext uri="{BB962C8B-B14F-4D97-AF65-F5344CB8AC3E}">
        <p14:creationId xmlns:p14="http://schemas.microsoft.com/office/powerpoint/2010/main" val="273069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E6A3198-6781-4266-AAA5-E69564690795}" type="datetimeFigureOut">
              <a:rPr lang="it-IT" smtClean="0"/>
              <a:t>28/09/22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EA01FA-0AA1-4447-B2B2-931DE577AD2A}" type="slidenum">
              <a:rPr lang="it-IT" smtClean="0"/>
              <a:t>‹N›</a:t>
            </a:fld>
            <a:endParaRPr lang="it-IT"/>
          </a:p>
        </p:txBody>
      </p:sp>
    </p:spTree>
    <p:extLst>
      <p:ext uri="{BB962C8B-B14F-4D97-AF65-F5344CB8AC3E}">
        <p14:creationId xmlns:p14="http://schemas.microsoft.com/office/powerpoint/2010/main" val="121347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E6A3198-6781-4266-AAA5-E69564690795}" type="datetimeFigureOut">
              <a:rPr lang="it-IT" smtClean="0"/>
              <a:t>28/09/22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EA01FA-0AA1-4447-B2B2-931DE577AD2A}" type="slidenum">
              <a:rPr lang="it-IT" smtClean="0"/>
              <a:t>‹N›</a:t>
            </a:fld>
            <a:endParaRPr lang="it-IT"/>
          </a:p>
        </p:txBody>
      </p:sp>
    </p:spTree>
    <p:extLst>
      <p:ext uri="{BB962C8B-B14F-4D97-AF65-F5344CB8AC3E}">
        <p14:creationId xmlns:p14="http://schemas.microsoft.com/office/powerpoint/2010/main" val="1275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E6A3198-6781-4266-AAA5-E69564690795}" type="datetimeFigureOut">
              <a:rPr lang="it-IT" smtClean="0"/>
              <a:t>28/09/22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AEA01FA-0AA1-4447-B2B2-931DE577AD2A}" type="slidenum">
              <a:rPr lang="it-IT" smtClean="0"/>
              <a:t>‹N›</a:t>
            </a:fld>
            <a:endParaRPr lang="it-IT"/>
          </a:p>
        </p:txBody>
      </p:sp>
    </p:spTree>
    <p:extLst>
      <p:ext uri="{BB962C8B-B14F-4D97-AF65-F5344CB8AC3E}">
        <p14:creationId xmlns:p14="http://schemas.microsoft.com/office/powerpoint/2010/main" val="77290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E6A3198-6781-4266-AAA5-E69564690795}" type="datetimeFigureOut">
              <a:rPr lang="it-IT" smtClean="0"/>
              <a:t>28/09/22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AEA01FA-0AA1-4447-B2B2-931DE577AD2A}" type="slidenum">
              <a:rPr lang="it-IT" smtClean="0"/>
              <a:t>‹N›</a:t>
            </a:fld>
            <a:endParaRPr lang="it-IT"/>
          </a:p>
        </p:txBody>
      </p:sp>
    </p:spTree>
    <p:extLst>
      <p:ext uri="{BB962C8B-B14F-4D97-AF65-F5344CB8AC3E}">
        <p14:creationId xmlns:p14="http://schemas.microsoft.com/office/powerpoint/2010/main" val="189536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E6A3198-6781-4266-AAA5-E69564690795}" type="datetimeFigureOut">
              <a:rPr lang="it-IT" smtClean="0"/>
              <a:t>28/09/22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AEA01FA-0AA1-4447-B2B2-931DE577AD2A}" type="slidenum">
              <a:rPr lang="it-IT" smtClean="0"/>
              <a:t>‹N›</a:t>
            </a:fld>
            <a:endParaRPr lang="it-IT"/>
          </a:p>
        </p:txBody>
      </p:sp>
    </p:spTree>
    <p:extLst>
      <p:ext uri="{BB962C8B-B14F-4D97-AF65-F5344CB8AC3E}">
        <p14:creationId xmlns:p14="http://schemas.microsoft.com/office/powerpoint/2010/main" val="49291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A3198-6781-4266-AAA5-E69564690795}" type="datetimeFigureOut">
              <a:rPr lang="it-IT" smtClean="0"/>
              <a:t>28/09/22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A01FA-0AA1-4447-B2B2-931DE577AD2A}" type="slidenum">
              <a:rPr lang="it-IT" smtClean="0"/>
              <a:t>‹N›</a:t>
            </a:fld>
            <a:endParaRPr lang="it-IT"/>
          </a:p>
        </p:txBody>
      </p:sp>
    </p:spTree>
    <p:extLst>
      <p:ext uri="{BB962C8B-B14F-4D97-AF65-F5344CB8AC3E}">
        <p14:creationId xmlns:p14="http://schemas.microsoft.com/office/powerpoint/2010/main" val="143748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www.youtube.com/watch?v=ggqtl02N_-U"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nNgVzqfesog"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8.jpeg"/><Relationship Id="rId15" Type="http://schemas.openxmlformats.org/officeDocument/2006/relationships/image" Target="../media/image51.png"/><Relationship Id="rId10" Type="http://schemas.openxmlformats.org/officeDocument/2006/relationships/image" Target="../media/image47.png"/><Relationship Id="rId4" Type="http://schemas.openxmlformats.org/officeDocument/2006/relationships/image" Target="../media/image7.JPG"/><Relationship Id="rId9" Type="http://schemas.openxmlformats.org/officeDocument/2006/relationships/image" Target="../media/image46.png"/><Relationship Id="rId14" Type="http://schemas.openxmlformats.org/officeDocument/2006/relationships/hyperlink" Target="https://creativecommons.org/licenses/by-nc-sa/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r="11809"/>
          <a:stretch/>
        </p:blipFill>
        <p:spPr>
          <a:xfrm>
            <a:off x="0" y="0"/>
            <a:ext cx="12208933" cy="6921910"/>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590" y="117180"/>
            <a:ext cx="7373127" cy="2538989"/>
          </a:xfrm>
          <a:prstGeom prst="rect">
            <a:avLst/>
          </a:prstGeom>
        </p:spPr>
      </p:pic>
      <p:sp>
        <p:nvSpPr>
          <p:cNvPr id="6" name="Rettangolo 5"/>
          <p:cNvSpPr/>
          <p:nvPr/>
        </p:nvSpPr>
        <p:spPr>
          <a:xfrm>
            <a:off x="268590" y="3924031"/>
            <a:ext cx="8327377" cy="2308324"/>
          </a:xfrm>
          <a:prstGeom prst="rect">
            <a:avLst/>
          </a:prstGeom>
        </p:spPr>
        <p:txBody>
          <a:bodyPr wrap="square">
            <a:spAutoFit/>
          </a:bodyPr>
          <a:lstStyle/>
          <a:p>
            <a:pPr algn="ctr"/>
            <a:r>
              <a:rPr lang="en-US" sz="2400" b="1" dirty="0"/>
              <a:t>Training program: modules</a:t>
            </a:r>
          </a:p>
          <a:p>
            <a:pPr marL="285750" indent="-285750" algn="ctr">
              <a:buFont typeface="Arial" panose="020B0604020202020204" pitchFamily="34" charset="0"/>
              <a:buChar char="•"/>
            </a:pPr>
            <a:r>
              <a:rPr lang="en-US" sz="2400" dirty="0"/>
              <a:t>New materials and biomaterials</a:t>
            </a:r>
          </a:p>
          <a:p>
            <a:pPr marL="285750" indent="-285750" algn="ctr">
              <a:buFont typeface="Arial" panose="020B0604020202020204" pitchFamily="34" charset="0"/>
              <a:buChar char="•"/>
            </a:pPr>
            <a:r>
              <a:rPr lang="en-US" sz="2400" dirty="0"/>
              <a:t> </a:t>
            </a:r>
            <a:r>
              <a:rPr lang="en-US" sz="2400" b="1" dirty="0">
                <a:solidFill>
                  <a:srgbClr val="C00000"/>
                </a:solidFill>
              </a:rPr>
              <a:t>Eco-design &amp; novel manufacturing processing</a:t>
            </a:r>
          </a:p>
          <a:p>
            <a:pPr marL="285750" indent="-285750" algn="ctr">
              <a:buFont typeface="Arial" panose="020B0604020202020204" pitchFamily="34" charset="0"/>
              <a:buChar char="•"/>
            </a:pPr>
            <a:r>
              <a:rPr lang="en-US" sz="2400" dirty="0"/>
              <a:t>Citizen and Consumer Engagement</a:t>
            </a:r>
          </a:p>
          <a:p>
            <a:pPr marL="285750" indent="-285750" algn="ctr">
              <a:buFont typeface="Arial" panose="020B0604020202020204" pitchFamily="34" charset="0"/>
              <a:buChar char="•"/>
            </a:pPr>
            <a:r>
              <a:rPr lang="it-IT" sz="2400" dirty="0"/>
              <a:t>Residue management and </a:t>
            </a:r>
            <a:r>
              <a:rPr lang="it-IT" sz="2400" dirty="0" err="1"/>
              <a:t>valorisation</a:t>
            </a:r>
            <a:endParaRPr lang="it-IT" sz="2400" dirty="0"/>
          </a:p>
          <a:p>
            <a:pPr algn="ctr"/>
            <a:endParaRPr lang="en-US" sz="2400" dirty="0"/>
          </a:p>
        </p:txBody>
      </p:sp>
      <p:pic>
        <p:nvPicPr>
          <p:cNvPr id="7" name="Immagin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6325091"/>
            <a:ext cx="7552267" cy="428571"/>
          </a:xfrm>
          <a:prstGeom prst="rect">
            <a:avLst/>
          </a:prstGeom>
        </p:spPr>
      </p:pic>
      <p:pic>
        <p:nvPicPr>
          <p:cNvPr id="8" name="Immagine 7"/>
          <p:cNvPicPr>
            <a:picLocks noChangeAspect="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r="24555"/>
          <a:stretch/>
        </p:blipFill>
        <p:spPr>
          <a:xfrm>
            <a:off x="268590" y="6104195"/>
            <a:ext cx="2510820" cy="683233"/>
          </a:xfrm>
          <a:prstGeom prst="rect">
            <a:avLst/>
          </a:prstGeom>
        </p:spPr>
      </p:pic>
    </p:spTree>
    <p:extLst>
      <p:ext uri="{BB962C8B-B14F-4D97-AF65-F5344CB8AC3E}">
        <p14:creationId xmlns:p14="http://schemas.microsoft.com/office/powerpoint/2010/main" val="3365225765"/>
      </p:ext>
    </p:extLst>
  </p:cSld>
  <p:clrMapOvr>
    <a:masterClrMapping/>
  </p:clrMapOvr>
  <mc:AlternateContent xmlns:mc="http://schemas.openxmlformats.org/markup-compatibility/2006" xmlns:p14="http://schemas.microsoft.com/office/powerpoint/2010/main">
    <mc:Choice Requires="p14">
      <p:transition p14:dur="0" advClick="0" advTm="5100"/>
    </mc:Choice>
    <mc:Fallback xmlns="">
      <p:transition advClick="0" advTm="51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37488" y="329368"/>
            <a:ext cx="6655019" cy="523220"/>
          </a:xfrm>
          <a:prstGeom prst="rect">
            <a:avLst/>
          </a:prstGeom>
          <a:noFill/>
        </p:spPr>
        <p:txBody>
          <a:bodyPr wrap="square" rtlCol="0">
            <a:spAutoFit/>
          </a:bodyPr>
          <a:lstStyle/>
          <a:p>
            <a:pPr algn="ctr"/>
            <a:r>
              <a:rPr lang="it-IT" sz="2800" b="1" dirty="0">
                <a:solidFill>
                  <a:srgbClr val="C00000"/>
                </a:solidFill>
              </a:rPr>
              <a:t>ESTRUSIONE DI FILM PIANI</a:t>
            </a:r>
          </a:p>
        </p:txBody>
      </p:sp>
      <p:sp>
        <p:nvSpPr>
          <p:cNvPr id="5" name="Rectangle 4"/>
          <p:cNvSpPr>
            <a:spLocks noChangeArrowheads="1"/>
          </p:cNvSpPr>
          <p:nvPr/>
        </p:nvSpPr>
        <p:spPr bwMode="auto">
          <a:xfrm>
            <a:off x="563747" y="1021669"/>
            <a:ext cx="9637847" cy="142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a:lnSpc>
                <a:spcPct val="110000"/>
              </a:lnSpc>
              <a:spcBef>
                <a:spcPct val="0"/>
              </a:spcBef>
              <a:buClrTx/>
              <a:buSzTx/>
              <a:buFontTx/>
              <a:buNone/>
            </a:pPr>
            <a:r>
              <a:rPr lang="it-IT" altLang="it-IT" sz="2000" dirty="0">
                <a:latin typeface="+mn-lt"/>
              </a:rPr>
              <a:t>I film piani sono prodotti estrudendo il polimero fuso attraverso una fenditura a profilo piatto. All’uscita della testa piatta, il film entra in contatto con il chill roll, dove inizia la fase di raffreddamento. In fase solida, il film è inviato in una stazione di misura, una zona di trattamento superficiale, una stazione di taglio e, in fine, è avvolto in bobine.</a:t>
            </a:r>
          </a:p>
        </p:txBody>
      </p:sp>
      <p:pic>
        <p:nvPicPr>
          <p:cNvPr id="6" name="Immagine 5"/>
          <p:cNvPicPr>
            <a:picLocks noChangeAspect="1"/>
          </p:cNvPicPr>
          <p:nvPr/>
        </p:nvPicPr>
        <p:blipFill rotWithShape="1">
          <a:blip r:embed="rId2"/>
          <a:srcRect b="5463"/>
          <a:stretch/>
        </p:blipFill>
        <p:spPr>
          <a:xfrm>
            <a:off x="353539" y="2459755"/>
            <a:ext cx="5615940" cy="3609057"/>
          </a:xfrm>
          <a:prstGeom prst="rect">
            <a:avLst/>
          </a:prstGeom>
        </p:spPr>
      </p:pic>
      <p:pic>
        <p:nvPicPr>
          <p:cNvPr id="7" name="Immagine 6"/>
          <p:cNvPicPr>
            <a:picLocks noChangeAspect="1"/>
          </p:cNvPicPr>
          <p:nvPr/>
        </p:nvPicPr>
        <p:blipFill rotWithShape="1">
          <a:blip r:embed="rId3"/>
          <a:srcRect r="23116" b="10476"/>
          <a:stretch/>
        </p:blipFill>
        <p:spPr>
          <a:xfrm>
            <a:off x="5805052" y="2690308"/>
            <a:ext cx="5488716" cy="3547002"/>
          </a:xfrm>
          <a:prstGeom prst="rect">
            <a:avLst/>
          </a:prstGeom>
        </p:spPr>
      </p:pic>
      <p:sp>
        <p:nvSpPr>
          <p:cNvPr id="4" name="Rettangolo 3"/>
          <p:cNvSpPr/>
          <p:nvPr/>
        </p:nvSpPr>
        <p:spPr>
          <a:xfrm>
            <a:off x="535061" y="6237310"/>
            <a:ext cx="4847609" cy="646331"/>
          </a:xfrm>
          <a:prstGeom prst="rect">
            <a:avLst/>
          </a:prstGeom>
        </p:spPr>
        <p:txBody>
          <a:bodyPr wrap="none">
            <a:spAutoFit/>
          </a:bodyPr>
          <a:lstStyle/>
          <a:p>
            <a:r>
              <a:rPr lang="it-IT" dirty="0">
                <a:hlinkClick r:id="rId4"/>
              </a:rPr>
              <a:t>https://www.youtube.com/watch?v=ggqtl02N_-U</a:t>
            </a:r>
            <a:endParaRPr lang="it-IT" dirty="0"/>
          </a:p>
          <a:p>
            <a:endParaRPr lang="it-IT" dirty="0"/>
          </a:p>
        </p:txBody>
      </p:sp>
    </p:spTree>
    <p:extLst>
      <p:ext uri="{BB962C8B-B14F-4D97-AF65-F5344CB8AC3E}">
        <p14:creationId xmlns:p14="http://schemas.microsoft.com/office/powerpoint/2010/main" val="3215845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2303081" y="669802"/>
            <a:ext cx="7463658" cy="3672315"/>
            <a:chOff x="1638300" y="1116330"/>
            <a:chExt cx="8915400" cy="4389120"/>
          </a:xfrm>
        </p:grpSpPr>
        <p:pic>
          <p:nvPicPr>
            <p:cNvPr id="3" name="Immagine 2"/>
            <p:cNvPicPr>
              <a:picLocks noChangeAspect="1"/>
            </p:cNvPicPr>
            <p:nvPr/>
          </p:nvPicPr>
          <p:blipFill rotWithShape="1">
            <a:blip r:embed="rId2">
              <a:extLst>
                <a:ext uri="{BEBA8EAE-BF5A-486C-A8C5-ECC9F3942E4B}">
                  <a14:imgProps xmlns:a14="http://schemas.microsoft.com/office/drawing/2010/main">
                    <a14:imgLayer r:embed="rId3">
                      <a14:imgEffect>
                        <a14:sharpenSoften amount="35000"/>
                      </a14:imgEffect>
                    </a14:imgLayer>
                  </a14:imgProps>
                </a:ext>
              </a:extLst>
            </a:blip>
            <a:srcRect b="5107"/>
            <a:stretch/>
          </p:blipFill>
          <p:spPr>
            <a:xfrm>
              <a:off x="1638300" y="1116330"/>
              <a:ext cx="8915400" cy="4389120"/>
            </a:xfrm>
            <a:prstGeom prst="rect">
              <a:avLst/>
            </a:prstGeom>
          </p:spPr>
        </p:pic>
        <p:sp>
          <p:nvSpPr>
            <p:cNvPr id="4" name="Rettangolo 3"/>
            <p:cNvSpPr/>
            <p:nvPr/>
          </p:nvSpPr>
          <p:spPr>
            <a:xfrm>
              <a:off x="7105650" y="1116330"/>
              <a:ext cx="3171825"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p:cNvSpPr/>
            <p:nvPr/>
          </p:nvSpPr>
          <p:spPr>
            <a:xfrm>
              <a:off x="8524875" y="2457450"/>
              <a:ext cx="20193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5"/>
            <p:cNvSpPr/>
            <p:nvPr/>
          </p:nvSpPr>
          <p:spPr>
            <a:xfrm>
              <a:off x="1819275" y="3438525"/>
              <a:ext cx="923925" cy="196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0" name="CasellaDiTesto 9"/>
          <p:cNvSpPr txBox="1"/>
          <p:nvPr/>
        </p:nvSpPr>
        <p:spPr>
          <a:xfrm>
            <a:off x="2818971" y="492275"/>
            <a:ext cx="6655019" cy="523220"/>
          </a:xfrm>
          <a:prstGeom prst="rect">
            <a:avLst/>
          </a:prstGeom>
          <a:noFill/>
        </p:spPr>
        <p:txBody>
          <a:bodyPr wrap="square" rtlCol="0">
            <a:spAutoFit/>
          </a:bodyPr>
          <a:lstStyle/>
          <a:p>
            <a:pPr algn="ctr"/>
            <a:r>
              <a:rPr lang="it-IT" sz="2800" b="1" dirty="0">
                <a:solidFill>
                  <a:srgbClr val="C00000"/>
                </a:solidFill>
              </a:rPr>
              <a:t>IMPIANTO DI ESTRUSIONE DI FILM PIANI</a:t>
            </a:r>
          </a:p>
        </p:txBody>
      </p:sp>
      <p:sp>
        <p:nvSpPr>
          <p:cNvPr id="9" name="Rettangolo 8"/>
          <p:cNvSpPr/>
          <p:nvPr/>
        </p:nvSpPr>
        <p:spPr>
          <a:xfrm>
            <a:off x="6400799" y="4774774"/>
            <a:ext cx="5139559" cy="1569660"/>
          </a:xfrm>
          <a:prstGeom prst="rect">
            <a:avLst/>
          </a:prstGeom>
        </p:spPr>
        <p:txBody>
          <a:bodyPr wrap="square">
            <a:spAutoFit/>
          </a:bodyPr>
          <a:lstStyle/>
          <a:p>
            <a:pPr marL="285750" indent="-285750">
              <a:lnSpc>
                <a:spcPct val="120000"/>
              </a:lnSpc>
              <a:buFont typeface="Wingdings" panose="05000000000000000000" pitchFamily="2" charset="2"/>
              <a:buChar char="q"/>
            </a:pPr>
            <a:r>
              <a:rPr lang="it-IT" sz="1600" b="1" dirty="0"/>
              <a:t>Puller rolls </a:t>
            </a:r>
            <a:r>
              <a:rPr lang="it-IT" sz="1600" dirty="0"/>
              <a:t>per mantenere in tensione costante il film</a:t>
            </a:r>
          </a:p>
          <a:p>
            <a:pPr marL="285750" indent="-285750">
              <a:lnSpc>
                <a:spcPct val="120000"/>
              </a:lnSpc>
              <a:buFont typeface="Wingdings" panose="05000000000000000000" pitchFamily="2" charset="2"/>
              <a:buChar char="q"/>
            </a:pPr>
            <a:r>
              <a:rPr lang="it-IT" sz="1600" b="1" dirty="0"/>
              <a:t>Equipaggiamento per trattamenti corona, fiamma, o plasma </a:t>
            </a:r>
            <a:r>
              <a:rPr lang="it-IT" sz="1600" dirty="0"/>
              <a:t>per migliorare l’adesione per lo stampaggio</a:t>
            </a:r>
          </a:p>
          <a:p>
            <a:pPr marL="285750" indent="-285750">
              <a:lnSpc>
                <a:spcPct val="120000"/>
              </a:lnSpc>
              <a:buFont typeface="Wingdings" panose="05000000000000000000" pitchFamily="2" charset="2"/>
              <a:buChar char="q"/>
            </a:pPr>
            <a:r>
              <a:rPr lang="it-IT" sz="1600" b="1" dirty="0"/>
              <a:t>Taglierine</a:t>
            </a:r>
            <a:r>
              <a:rPr lang="it-IT" sz="1600" dirty="0"/>
              <a:t> per tagliare il film della giusta larghezza</a:t>
            </a:r>
          </a:p>
          <a:p>
            <a:pPr marL="285750" indent="-285750">
              <a:lnSpc>
                <a:spcPct val="120000"/>
              </a:lnSpc>
              <a:buFont typeface="Wingdings" panose="05000000000000000000" pitchFamily="2" charset="2"/>
              <a:buChar char="q"/>
            </a:pPr>
            <a:r>
              <a:rPr lang="it-IT" sz="1600" b="1" dirty="0"/>
              <a:t>Avvolgitore ad alta velocità </a:t>
            </a:r>
            <a:r>
              <a:rPr lang="it-IT" sz="1600" dirty="0"/>
              <a:t>per raccogliere il film</a:t>
            </a:r>
          </a:p>
        </p:txBody>
      </p:sp>
      <p:sp>
        <p:nvSpPr>
          <p:cNvPr id="11" name="Rettangolo 10"/>
          <p:cNvSpPr/>
          <p:nvPr/>
        </p:nvSpPr>
        <p:spPr>
          <a:xfrm>
            <a:off x="397059" y="4824202"/>
            <a:ext cx="5846086" cy="1254446"/>
          </a:xfrm>
          <a:prstGeom prst="rect">
            <a:avLst/>
          </a:prstGeom>
        </p:spPr>
        <p:txBody>
          <a:bodyPr wrap="square">
            <a:spAutoFit/>
          </a:bodyPr>
          <a:lstStyle/>
          <a:p>
            <a:pPr marL="285750" indent="-285750">
              <a:lnSpc>
                <a:spcPct val="120000"/>
              </a:lnSpc>
              <a:buFont typeface="Wingdings" panose="05000000000000000000" pitchFamily="2" charset="2"/>
              <a:buChar char="q"/>
            </a:pPr>
            <a:r>
              <a:rPr lang="en-US" sz="1600" b="1" dirty="0"/>
              <a:t>Estrusore, </a:t>
            </a:r>
            <a:r>
              <a:rPr lang="en-US" sz="1600" dirty="0"/>
              <a:t>monovite o bivite, equipaggiato con </a:t>
            </a:r>
            <a:r>
              <a:rPr lang="it-IT" sz="1600" dirty="0"/>
              <a:t>una</a:t>
            </a:r>
            <a:r>
              <a:rPr lang="en-US" sz="1600" dirty="0"/>
              <a:t> </a:t>
            </a:r>
            <a:r>
              <a:rPr lang="it-IT" sz="1600" dirty="0"/>
              <a:t>testa</a:t>
            </a:r>
            <a:r>
              <a:rPr lang="en-US" sz="1600" dirty="0"/>
              <a:t> </a:t>
            </a:r>
            <a:r>
              <a:rPr lang="it-IT" sz="1600" dirty="0"/>
              <a:t>piana</a:t>
            </a:r>
          </a:p>
          <a:p>
            <a:pPr marL="285750" indent="-285750">
              <a:lnSpc>
                <a:spcPct val="120000"/>
              </a:lnSpc>
              <a:buFont typeface="Wingdings" panose="05000000000000000000" pitchFamily="2" charset="2"/>
              <a:buChar char="q"/>
            </a:pPr>
            <a:r>
              <a:rPr lang="it-IT" sz="1600" dirty="0"/>
              <a:t>Rulli cromati levigati (</a:t>
            </a:r>
            <a:r>
              <a:rPr lang="it-IT" sz="1600" b="1" dirty="0"/>
              <a:t>chill roll</a:t>
            </a:r>
            <a:r>
              <a:rPr lang="it-IT" sz="1600" dirty="0"/>
              <a:t>) per raffreddare e levigare il film</a:t>
            </a:r>
          </a:p>
          <a:p>
            <a:pPr marL="285750" indent="-285750">
              <a:lnSpc>
                <a:spcPct val="120000"/>
              </a:lnSpc>
              <a:buFont typeface="Wingdings" panose="05000000000000000000" pitchFamily="2" charset="2"/>
              <a:buChar char="q"/>
            </a:pPr>
            <a:r>
              <a:rPr lang="en-US" sz="1600" b="1" dirty="0"/>
              <a:t>Vacuum</a:t>
            </a:r>
            <a:r>
              <a:rPr lang="en-US" sz="1600" dirty="0"/>
              <a:t> per </a:t>
            </a:r>
            <a:r>
              <a:rPr lang="it-IT" sz="1600" dirty="0"/>
              <a:t>rimuovere</a:t>
            </a:r>
            <a:r>
              <a:rPr lang="en-US" sz="1600" dirty="0"/>
              <a:t> </a:t>
            </a:r>
            <a:r>
              <a:rPr lang="it-IT" sz="1600" dirty="0"/>
              <a:t>aria dalla parte posteriore del film così da facilitare il posizionamento sul rullo piano</a:t>
            </a:r>
          </a:p>
        </p:txBody>
      </p:sp>
    </p:spTree>
    <p:extLst>
      <p:ext uri="{BB962C8B-B14F-4D97-AF65-F5344CB8AC3E}">
        <p14:creationId xmlns:p14="http://schemas.microsoft.com/office/powerpoint/2010/main" val="290331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9448800" y="6356350"/>
            <a:ext cx="2743200" cy="365125"/>
          </a:xfrm>
        </p:spPr>
        <p:txBody>
          <a:bodyPr/>
          <a:lstStyle/>
          <a:p>
            <a:fld id="{ABA563D7-35F7-4180-9EB6-4BFBFAC9C007}" type="slidenum">
              <a:rPr lang="it-IT" smtClean="0">
                <a:solidFill>
                  <a:schemeClr val="tx1"/>
                </a:solidFill>
              </a:rPr>
              <a:t>12</a:t>
            </a:fld>
            <a:endParaRPr lang="it-IT" dirty="0">
              <a:solidFill>
                <a:schemeClr val="tx1"/>
              </a:solidFill>
            </a:endParaRPr>
          </a:p>
        </p:txBody>
      </p:sp>
      <p:sp>
        <p:nvSpPr>
          <p:cNvPr id="7" name="Rectangle 10"/>
          <p:cNvSpPr>
            <a:spLocks noChangeArrowheads="1"/>
          </p:cNvSpPr>
          <p:nvPr/>
        </p:nvSpPr>
        <p:spPr bwMode="auto">
          <a:xfrm>
            <a:off x="5398651" y="1839741"/>
            <a:ext cx="6068136" cy="259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ts val="600"/>
              </a:spcBef>
              <a:spcAft>
                <a:spcPct val="0"/>
              </a:spcAft>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spcAft>
                <a:spcPct val="0"/>
              </a:spcAft>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spcAft>
                <a:spcPct val="0"/>
              </a:spcAft>
              <a:buClr>
                <a:srgbClr val="82A0B9"/>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spcAft>
                <a:spcPct val="0"/>
              </a:spcAft>
              <a:buClr>
                <a:srgbClr val="C8D7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342900" indent="-342900" algn="just">
              <a:lnSpc>
                <a:spcPct val="110000"/>
              </a:lnSpc>
              <a:spcBef>
                <a:spcPct val="0"/>
              </a:spcBef>
              <a:spcAft>
                <a:spcPts val="1200"/>
              </a:spcAft>
              <a:buClr>
                <a:srgbClr val="C00000"/>
              </a:buClr>
              <a:buSzPct val="80000"/>
              <a:buFont typeface="Wingdings" panose="05000000000000000000" pitchFamily="2" charset="2"/>
              <a:buChar char="q"/>
            </a:pPr>
            <a:r>
              <a:rPr lang="it-IT" altLang="it-IT" sz="2000" dirty="0">
                <a:latin typeface="+mn-lt"/>
              </a:rPr>
              <a:t>Il</a:t>
            </a:r>
            <a:r>
              <a:rPr lang="it-IT" altLang="it-IT" sz="2000" b="1" dirty="0">
                <a:latin typeface="+mn-lt"/>
              </a:rPr>
              <a:t> die per l’estrusione di film piani </a:t>
            </a:r>
            <a:r>
              <a:rPr lang="it-IT" altLang="it-IT" sz="2000" dirty="0">
                <a:latin typeface="+mn-lt"/>
              </a:rPr>
              <a:t>consiste in una fenditura piatta con un profilo dritto. La distribuzione del polimero fuso è ottenuta attraverso collettori e </a:t>
            </a:r>
            <a:r>
              <a:rPr lang="it-IT" altLang="it-IT" sz="2000" u="sng" dirty="0">
                <a:latin typeface="+mn-lt"/>
              </a:rPr>
              <a:t>canali di distribuzione</a:t>
            </a:r>
            <a:r>
              <a:rPr lang="it-IT" altLang="it-IT" sz="2000" dirty="0">
                <a:latin typeface="+mn-lt"/>
              </a:rPr>
              <a:t>, seguiti da un’area a sezione più piccola.</a:t>
            </a:r>
          </a:p>
          <a:p>
            <a:pPr marL="342900" indent="-342900" algn="just">
              <a:lnSpc>
                <a:spcPct val="110000"/>
              </a:lnSpc>
              <a:spcBef>
                <a:spcPct val="0"/>
              </a:spcBef>
              <a:buClr>
                <a:srgbClr val="C00000"/>
              </a:buClr>
              <a:buSzPct val="80000"/>
              <a:buFont typeface="Wingdings" panose="05000000000000000000" pitchFamily="2" charset="2"/>
              <a:buChar char="q"/>
            </a:pPr>
            <a:r>
              <a:rPr lang="it-IT" altLang="it-IT" sz="2000" dirty="0">
                <a:latin typeface="+mn-lt"/>
              </a:rPr>
              <a:t>Attraverso il die per l’estrusione di film piani il polimero è soggetto a </a:t>
            </a:r>
            <a:r>
              <a:rPr lang="it-IT" altLang="it-IT" sz="2000" b="1" dirty="0">
                <a:latin typeface="+mn-lt"/>
              </a:rPr>
              <a:t>deformazioni in shear</a:t>
            </a:r>
          </a:p>
        </p:txBody>
      </p:sp>
      <p:sp>
        <p:nvSpPr>
          <p:cNvPr id="11" name="Text Box 13"/>
          <p:cNvSpPr txBox="1">
            <a:spLocks noChangeArrowheads="1"/>
          </p:cNvSpPr>
          <p:nvPr/>
        </p:nvSpPr>
        <p:spPr bwMode="auto">
          <a:xfrm>
            <a:off x="483476" y="5055682"/>
            <a:ext cx="11172495" cy="1292662"/>
          </a:xfrm>
          <a:prstGeom prst="rect">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ts val="600"/>
              </a:spcBef>
              <a:spcAft>
                <a:spcPct val="0"/>
              </a:spcAft>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spcAft>
                <a:spcPct val="0"/>
              </a:spcAft>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spcAft>
                <a:spcPct val="0"/>
              </a:spcAft>
              <a:buClr>
                <a:srgbClr val="82A0B9"/>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spcAft>
                <a:spcPct val="0"/>
              </a:spcAft>
              <a:buClr>
                <a:srgbClr val="C8D7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50000"/>
              </a:spcBef>
              <a:buClrTx/>
              <a:buSzTx/>
              <a:buFontTx/>
              <a:buNone/>
            </a:pPr>
            <a:r>
              <a:rPr lang="it-IT" altLang="it-IT" sz="2600" b="1" dirty="0">
                <a:latin typeface="+mn-lt"/>
              </a:rPr>
              <a:t>Il polimero fuso, che scorre attraverso il die lungo percorsi differenti, ha diversi valori di viscosità, poiché la sezione dei canali di distribuzione e la velocità del fuso cambiano lungo ogni percorso.</a:t>
            </a:r>
          </a:p>
        </p:txBody>
      </p:sp>
      <p:sp>
        <p:nvSpPr>
          <p:cNvPr id="12" name="CasellaDiTesto 11"/>
          <p:cNvSpPr txBox="1"/>
          <p:nvPr/>
        </p:nvSpPr>
        <p:spPr>
          <a:xfrm>
            <a:off x="3037488" y="329368"/>
            <a:ext cx="6655019" cy="523220"/>
          </a:xfrm>
          <a:prstGeom prst="rect">
            <a:avLst/>
          </a:prstGeom>
          <a:noFill/>
        </p:spPr>
        <p:txBody>
          <a:bodyPr wrap="square" rtlCol="0">
            <a:spAutoFit/>
          </a:bodyPr>
          <a:lstStyle/>
          <a:p>
            <a:pPr algn="ctr"/>
            <a:r>
              <a:rPr lang="it-IT" sz="2800" b="1" dirty="0">
                <a:solidFill>
                  <a:srgbClr val="C00000"/>
                </a:solidFill>
              </a:rPr>
              <a:t>ESTRUSIONE DI FILM PIANI: die</a:t>
            </a:r>
            <a:endParaRPr lang="it-IT" sz="2800" b="1" dirty="0">
              <a:solidFill>
                <a:srgbClr val="C00000"/>
              </a:solidFill>
              <a:highlight>
                <a:srgbClr val="FFFF00"/>
              </a:highlight>
            </a:endParaRPr>
          </a:p>
        </p:txBody>
      </p:sp>
      <p:pic>
        <p:nvPicPr>
          <p:cNvPr id="13" name="Immagine 12"/>
          <p:cNvPicPr>
            <a:picLocks noChangeAspect="1"/>
          </p:cNvPicPr>
          <p:nvPr/>
        </p:nvPicPr>
        <p:blipFill>
          <a:blip r:embed="rId3"/>
          <a:stretch>
            <a:fillRect/>
          </a:stretch>
        </p:blipFill>
        <p:spPr>
          <a:xfrm>
            <a:off x="483476" y="1460892"/>
            <a:ext cx="4787562" cy="3181261"/>
          </a:xfrm>
          <a:prstGeom prst="rect">
            <a:avLst/>
          </a:prstGeom>
        </p:spPr>
      </p:pic>
    </p:spTree>
    <p:extLst>
      <p:ext uri="{BB962C8B-B14F-4D97-AF65-F5344CB8AC3E}">
        <p14:creationId xmlns:p14="http://schemas.microsoft.com/office/powerpoint/2010/main" val="644067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9448800" y="6356350"/>
            <a:ext cx="2743200" cy="365125"/>
          </a:xfrm>
        </p:spPr>
        <p:txBody>
          <a:bodyPr/>
          <a:lstStyle/>
          <a:p>
            <a:fld id="{ABA563D7-35F7-4180-9EB6-4BFBFAC9C007}" type="slidenum">
              <a:rPr lang="it-IT" smtClean="0"/>
              <a:t>13</a:t>
            </a:fld>
            <a:endParaRPr lang="it-IT" dirty="0"/>
          </a:p>
        </p:txBody>
      </p:sp>
      <p:pic>
        <p:nvPicPr>
          <p:cNvPr id="9" name="Immagine 8"/>
          <p:cNvPicPr>
            <a:picLocks noChangeAspect="1"/>
          </p:cNvPicPr>
          <p:nvPr/>
        </p:nvPicPr>
        <p:blipFill rotWithShape="1">
          <a:blip r:embed="rId3"/>
          <a:srcRect l="1" t="62756" r="40237"/>
          <a:stretch/>
        </p:blipFill>
        <p:spPr>
          <a:xfrm>
            <a:off x="7232189" y="1195369"/>
            <a:ext cx="3162543" cy="1930031"/>
          </a:xfrm>
          <a:prstGeom prst="rect">
            <a:avLst/>
          </a:prstGeom>
        </p:spPr>
      </p:pic>
      <p:sp>
        <p:nvSpPr>
          <p:cNvPr id="10" name="Rectangle 1027"/>
          <p:cNvSpPr txBox="1">
            <a:spLocks noChangeArrowheads="1"/>
          </p:cNvSpPr>
          <p:nvPr/>
        </p:nvSpPr>
        <p:spPr>
          <a:xfrm>
            <a:off x="1039581" y="2742785"/>
            <a:ext cx="4010025" cy="7073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it-IT" altLang="it-IT" sz="2000" b="1" dirty="0">
              <a:solidFill>
                <a:srgbClr val="FF0000"/>
              </a:solidFill>
              <a:latin typeface="Calibri" panose="020F0502020204030204" pitchFamily="34" charset="0"/>
            </a:endParaRPr>
          </a:p>
        </p:txBody>
      </p:sp>
      <p:sp>
        <p:nvSpPr>
          <p:cNvPr id="11" name="Rectangle 5"/>
          <p:cNvSpPr>
            <a:spLocks noChangeArrowheads="1"/>
          </p:cNvSpPr>
          <p:nvPr/>
        </p:nvSpPr>
        <p:spPr bwMode="auto">
          <a:xfrm>
            <a:off x="694754" y="3006307"/>
            <a:ext cx="10740501" cy="110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ts val="600"/>
              </a:spcBef>
              <a:spcAft>
                <a:spcPct val="0"/>
              </a:spcAft>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spcAft>
                <a:spcPct val="0"/>
              </a:spcAft>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spcAft>
                <a:spcPct val="0"/>
              </a:spcAft>
              <a:buClr>
                <a:srgbClr val="82A0B9"/>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spcAft>
                <a:spcPct val="0"/>
              </a:spcAft>
              <a:buClr>
                <a:srgbClr val="C8D7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a:buNone/>
            </a:pPr>
            <a:r>
              <a:rPr lang="it-IT" altLang="it-IT" sz="2000" b="1" dirty="0">
                <a:solidFill>
                  <a:srgbClr val="0070C0"/>
                </a:solidFill>
                <a:latin typeface="Calibri" panose="020F0502020204030204" pitchFamily="34" charset="0"/>
              </a:rPr>
              <a:t>PROBLEMA CRITICO: </a:t>
            </a:r>
          </a:p>
          <a:p>
            <a:pPr algn="just">
              <a:lnSpc>
                <a:spcPct val="110000"/>
              </a:lnSpc>
              <a:buNone/>
            </a:pPr>
            <a:r>
              <a:rPr lang="it-IT" altLang="it-IT" sz="1900" dirty="0">
                <a:latin typeface="Calibri" panose="020F0502020204030204" pitchFamily="34" charset="0"/>
              </a:rPr>
              <a:t>E’ necessario dimensionare il percorso del fuso (sezione trasversale del die) in modo che la quantità desiderata di polimero raggiunga tutti i punti del die (lungo la sua intera larghezza) e con velocità uniforme.</a:t>
            </a:r>
          </a:p>
        </p:txBody>
      </p:sp>
      <p:sp>
        <p:nvSpPr>
          <p:cNvPr id="12" name="CasellaDiTesto 11"/>
          <p:cNvSpPr txBox="1"/>
          <p:nvPr/>
        </p:nvSpPr>
        <p:spPr>
          <a:xfrm>
            <a:off x="2459736" y="342371"/>
            <a:ext cx="7735691" cy="523220"/>
          </a:xfrm>
          <a:prstGeom prst="rect">
            <a:avLst/>
          </a:prstGeom>
          <a:noFill/>
        </p:spPr>
        <p:txBody>
          <a:bodyPr wrap="square" rtlCol="0">
            <a:spAutoFit/>
          </a:bodyPr>
          <a:lstStyle/>
          <a:p>
            <a:pPr algn="ctr"/>
            <a:r>
              <a:rPr lang="it-IT" sz="2800" b="1" dirty="0">
                <a:solidFill>
                  <a:srgbClr val="C00000"/>
                </a:solidFill>
              </a:rPr>
              <a:t>ESTRUSIONE DI FILM PIANI: design tipici per il die</a:t>
            </a:r>
          </a:p>
        </p:txBody>
      </p:sp>
      <p:pic>
        <p:nvPicPr>
          <p:cNvPr id="13" name="Immagine 12"/>
          <p:cNvPicPr>
            <a:picLocks noChangeAspect="1"/>
          </p:cNvPicPr>
          <p:nvPr/>
        </p:nvPicPr>
        <p:blipFill rotWithShape="1">
          <a:blip r:embed="rId3"/>
          <a:srcRect l="2781" t="30633" r="35339" b="37434"/>
          <a:stretch/>
        </p:blipFill>
        <p:spPr>
          <a:xfrm>
            <a:off x="4078013" y="1207174"/>
            <a:ext cx="3274588" cy="1654782"/>
          </a:xfrm>
          <a:prstGeom prst="rect">
            <a:avLst/>
          </a:prstGeom>
        </p:spPr>
      </p:pic>
      <p:pic>
        <p:nvPicPr>
          <p:cNvPr id="14" name="Immagine 13"/>
          <p:cNvPicPr>
            <a:picLocks noChangeAspect="1"/>
          </p:cNvPicPr>
          <p:nvPr/>
        </p:nvPicPr>
        <p:blipFill rotWithShape="1">
          <a:blip r:embed="rId3"/>
          <a:srcRect r="37119" b="68510"/>
          <a:stretch/>
        </p:blipFill>
        <p:spPr>
          <a:xfrm>
            <a:off x="515137" y="1179516"/>
            <a:ext cx="3327545" cy="1631798"/>
          </a:xfrm>
          <a:prstGeom prst="rect">
            <a:avLst/>
          </a:prstGeom>
        </p:spPr>
      </p:pic>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54" y="4487492"/>
            <a:ext cx="4197905" cy="149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5181600" y="4597797"/>
            <a:ext cx="6096000" cy="1362809"/>
          </a:xfrm>
          <a:prstGeom prst="rect">
            <a:avLst/>
          </a:prstGeom>
        </p:spPr>
        <p:txBody>
          <a:bodyPr>
            <a:spAutoFit/>
          </a:bodyPr>
          <a:lstStyle/>
          <a:p>
            <a:pPr>
              <a:lnSpc>
                <a:spcPct val="110000"/>
              </a:lnSpc>
            </a:pPr>
            <a:r>
              <a:rPr lang="it-IT" sz="1900" dirty="0">
                <a:latin typeface="Calibri" panose="020F0502020204030204" pitchFamily="34" charset="0"/>
              </a:rPr>
              <a:t>Per assicurare la stessa portata di polimero all’uscita di ogni punto del die, la portata (q) e il gradiente di pressione (</a:t>
            </a:r>
            <a:r>
              <a:rPr lang="it-IT" sz="1900" dirty="0">
                <a:latin typeface="Calibri" panose="020F0502020204030204" pitchFamily="34" charset="0"/>
                <a:sym typeface="Symbol" panose="05050102010706020507" pitchFamily="18" charset="2"/>
              </a:rPr>
              <a:t>P</a:t>
            </a:r>
            <a:r>
              <a:rPr lang="it-IT" sz="1900" dirty="0">
                <a:latin typeface="Calibri" panose="020F0502020204030204" pitchFamily="34" charset="0"/>
              </a:rPr>
              <a:t>) tra l’ingresso e l’uscita del die devono essere costanti lungo tutta la larghezza del film.</a:t>
            </a:r>
          </a:p>
        </p:txBody>
      </p:sp>
    </p:spTree>
    <p:extLst>
      <p:ext uri="{BB962C8B-B14F-4D97-AF65-F5344CB8AC3E}">
        <p14:creationId xmlns:p14="http://schemas.microsoft.com/office/powerpoint/2010/main" val="124580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7169096" y="2450947"/>
            <a:ext cx="7956550" cy="649288"/>
          </a:xfrm>
          <a:prstGeom prst="rect">
            <a:avLst/>
          </a:prstGeom>
          <a:noFill/>
          <a:ln w="9525">
            <a:noFill/>
            <a:miter lim="800000"/>
            <a:headEnd/>
            <a:tailEnd/>
          </a:ln>
          <a:effectLst/>
        </p:spPr>
        <p:txBody>
          <a:bodyPr anchor="ctr"/>
          <a:lstStyle/>
          <a:p>
            <a:pPr algn="l">
              <a:defRPr/>
            </a:pPr>
            <a:endParaRPr lang="it-IT" sz="2400" dirty="0">
              <a:effectLst>
                <a:outerShdw blurRad="38100" dist="38100" dir="2700000" algn="tl">
                  <a:srgbClr val="C0C0C0"/>
                </a:outerShdw>
              </a:effectLst>
            </a:endParaRPr>
          </a:p>
        </p:txBody>
      </p:sp>
      <p:sp>
        <p:nvSpPr>
          <p:cNvPr id="21507" name="Rectangle 9"/>
          <p:cNvSpPr>
            <a:spLocks noChangeArrowheads="1"/>
          </p:cNvSpPr>
          <p:nvPr/>
        </p:nvSpPr>
        <p:spPr bwMode="auto">
          <a:xfrm>
            <a:off x="538874" y="1140962"/>
            <a:ext cx="9730992" cy="13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wrap="square" anchor="ctr">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a:lnSpc>
                <a:spcPct val="120000"/>
              </a:lnSpc>
              <a:spcBef>
                <a:spcPct val="0"/>
              </a:spcBef>
              <a:buClrTx/>
              <a:buSzTx/>
              <a:buFontTx/>
              <a:buNone/>
            </a:pPr>
            <a:r>
              <a:rPr lang="it-IT" altLang="it-IT" dirty="0">
                <a:latin typeface="+mn-lt"/>
              </a:rPr>
              <a:t>La distanza tra le estremità esterne del die (labbra) può essere regolata lungo l’intera larghezza del die, quindi è possibile aggiustare lo spessore del film e/o ridurre qualsiasi disuniformità.  </a:t>
            </a:r>
          </a:p>
        </p:txBody>
      </p:sp>
      <p:sp>
        <p:nvSpPr>
          <p:cNvPr id="72712" name="Text Box 8"/>
          <p:cNvSpPr txBox="1">
            <a:spLocks noChangeArrowheads="1"/>
          </p:cNvSpPr>
          <p:nvPr/>
        </p:nvSpPr>
        <p:spPr bwMode="auto">
          <a:xfrm>
            <a:off x="538874" y="5494995"/>
            <a:ext cx="9330340" cy="91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nSpc>
                <a:spcPct val="115000"/>
              </a:lnSpc>
              <a:spcBef>
                <a:spcPct val="0"/>
              </a:spcBef>
              <a:buClr>
                <a:srgbClr val="FF3300"/>
              </a:buClr>
              <a:buSzPct val="80000"/>
              <a:buFont typeface="Wingdings" panose="05000000000000000000" pitchFamily="2" charset="2"/>
              <a:buNone/>
            </a:pPr>
            <a:r>
              <a:rPr lang="it-IT" altLang="it-IT" dirty="0">
                <a:latin typeface="+mn-lt"/>
              </a:rPr>
              <a:t>È possibile produrre film con larghezza fino a 2 metri e con spessori uniformi entro il limite di circa il 3% lungo la larghezza del film.</a:t>
            </a:r>
          </a:p>
        </p:txBody>
      </p:sp>
      <p:grpSp>
        <p:nvGrpSpPr>
          <p:cNvPr id="2" name="Group 9"/>
          <p:cNvGrpSpPr>
            <a:grpSpLocks/>
          </p:cNvGrpSpPr>
          <p:nvPr/>
        </p:nvGrpSpPr>
        <p:grpSpPr bwMode="auto">
          <a:xfrm>
            <a:off x="715088" y="2775591"/>
            <a:ext cx="10583863" cy="2286000"/>
            <a:chOff x="-205" y="1425"/>
            <a:chExt cx="6667" cy="1440"/>
          </a:xfrm>
        </p:grpSpPr>
        <p:sp>
          <p:nvSpPr>
            <p:cNvPr id="21511" name="Rectangle 3"/>
            <p:cNvSpPr>
              <a:spLocks noChangeArrowheads="1"/>
            </p:cNvSpPr>
            <p:nvPr/>
          </p:nvSpPr>
          <p:spPr bwMode="auto">
            <a:xfrm>
              <a:off x="-205" y="1425"/>
              <a:ext cx="5098"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61938" indent="-261938"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a:lnSpc>
                  <a:spcPct val="120000"/>
                </a:lnSpc>
                <a:spcBef>
                  <a:spcPct val="0"/>
                </a:spcBef>
                <a:buClrTx/>
                <a:buSzTx/>
                <a:buFontTx/>
                <a:buNone/>
              </a:pPr>
              <a:r>
                <a:rPr lang="it-IT" altLang="it-IT" dirty="0">
                  <a:solidFill>
                    <a:srgbClr val="0070C0"/>
                  </a:solidFill>
                  <a:latin typeface="+mn-lt"/>
                </a:rPr>
                <a:t>L’UNIFORMITA’ DELLO SPESSORE DEL FILM DIPENDE DA:</a:t>
              </a:r>
            </a:p>
          </p:txBody>
        </p:sp>
        <p:sp>
          <p:nvSpPr>
            <p:cNvPr id="21512" name="Rectangle 8"/>
            <p:cNvSpPr>
              <a:spLocks noChangeArrowheads="1"/>
            </p:cNvSpPr>
            <p:nvPr/>
          </p:nvSpPr>
          <p:spPr bwMode="auto">
            <a:xfrm>
              <a:off x="-113" y="1830"/>
              <a:ext cx="6575" cy="1035"/>
            </a:xfrm>
            <a:prstGeom prst="rect">
              <a:avLst/>
            </a:prstGeom>
            <a:solidFill>
              <a:schemeClr val="bg1"/>
            </a:solidFill>
            <a:ln w="38100">
              <a:solidFill>
                <a:srgbClr val="CC0000"/>
              </a:solidFill>
              <a:miter lim="800000"/>
              <a:headEnd/>
              <a:tailEnd/>
            </a:ln>
          </p:spPr>
          <p:txBody>
            <a:bodyPr wrap="square" anchor="ctr">
              <a:spAutoFit/>
            </a:bodyPr>
            <a:lstStyle>
              <a:lvl1pPr marL="261938" indent="-261938"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80962" indent="-342900" algn="just">
                <a:lnSpc>
                  <a:spcPct val="140000"/>
                </a:lnSpc>
                <a:spcBef>
                  <a:spcPct val="0"/>
                </a:spcBef>
                <a:buClr>
                  <a:srgbClr val="CC0000"/>
                </a:buClr>
                <a:buSzPct val="120000"/>
                <a:buFont typeface="Wingdings" panose="05000000000000000000" pitchFamily="2" charset="2"/>
                <a:buChar char="ü"/>
              </a:pPr>
              <a:r>
                <a:rPr lang="it-IT" altLang="it-IT" dirty="0">
                  <a:latin typeface="+mn-lt"/>
                </a:rPr>
                <a:t>Uniformità della temperatura del polimero fuso</a:t>
              </a:r>
            </a:p>
            <a:p>
              <a:pPr marL="80962" indent="-342900" algn="just">
                <a:lnSpc>
                  <a:spcPct val="140000"/>
                </a:lnSpc>
                <a:spcBef>
                  <a:spcPct val="0"/>
                </a:spcBef>
                <a:buClr>
                  <a:srgbClr val="CC0000"/>
                </a:buClr>
                <a:buSzPct val="120000"/>
                <a:buFont typeface="Wingdings" panose="05000000000000000000" pitchFamily="2" charset="2"/>
                <a:buChar char="ü"/>
              </a:pPr>
              <a:r>
                <a:rPr lang="it-IT" altLang="it-IT" dirty="0">
                  <a:latin typeface="+mn-lt"/>
                </a:rPr>
                <a:t> omogeneità della temperatura del die</a:t>
              </a:r>
            </a:p>
            <a:p>
              <a:pPr marL="80962" indent="-342900" algn="just">
                <a:lnSpc>
                  <a:spcPct val="140000"/>
                </a:lnSpc>
                <a:spcBef>
                  <a:spcPct val="0"/>
                </a:spcBef>
                <a:buClr>
                  <a:srgbClr val="CC0000"/>
                </a:buClr>
                <a:buSzPct val="120000"/>
                <a:buFont typeface="Wingdings" panose="05000000000000000000" pitchFamily="2" charset="2"/>
                <a:buChar char="ü"/>
              </a:pPr>
              <a:r>
                <a:rPr lang="it-IT" altLang="it-IT" dirty="0">
                  <a:latin typeface="+mn-lt"/>
                </a:rPr>
                <a:t> pulizia della testa dell’estrusore da eventuali prodotti di decomposizione</a:t>
              </a:r>
            </a:p>
          </p:txBody>
        </p:sp>
      </p:grpSp>
      <p:sp>
        <p:nvSpPr>
          <p:cNvPr id="9" name="CasellaDiTesto 8"/>
          <p:cNvSpPr txBox="1"/>
          <p:nvPr/>
        </p:nvSpPr>
        <p:spPr>
          <a:xfrm>
            <a:off x="3037488" y="329368"/>
            <a:ext cx="6655019" cy="523220"/>
          </a:xfrm>
          <a:prstGeom prst="rect">
            <a:avLst/>
          </a:prstGeom>
          <a:noFill/>
        </p:spPr>
        <p:txBody>
          <a:bodyPr wrap="square" rtlCol="0">
            <a:spAutoFit/>
          </a:bodyPr>
          <a:lstStyle/>
          <a:p>
            <a:pPr algn="ctr"/>
            <a:r>
              <a:rPr lang="en-GB" sz="2800" b="1" dirty="0">
                <a:solidFill>
                  <a:srgbClr val="C00000"/>
                </a:solidFill>
              </a:rPr>
              <a:t>UNIFORMITA’ DELLO SPESSORE DEL FILM</a:t>
            </a:r>
          </a:p>
        </p:txBody>
      </p:sp>
    </p:spTree>
    <p:extLst>
      <p:ext uri="{BB962C8B-B14F-4D97-AF65-F5344CB8AC3E}">
        <p14:creationId xmlns:p14="http://schemas.microsoft.com/office/powerpoint/2010/main" val="366975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322784" y="297837"/>
            <a:ext cx="7956333" cy="523220"/>
          </a:xfrm>
          <a:prstGeom prst="rect">
            <a:avLst/>
          </a:prstGeom>
          <a:noFill/>
        </p:spPr>
        <p:txBody>
          <a:bodyPr wrap="square" rtlCol="0">
            <a:spAutoFit/>
          </a:bodyPr>
          <a:lstStyle/>
          <a:p>
            <a:pPr algn="ctr"/>
            <a:r>
              <a:rPr lang="it-IT" sz="2800" b="1" dirty="0">
                <a:solidFill>
                  <a:srgbClr val="C00000"/>
                </a:solidFill>
              </a:rPr>
              <a:t>ESTRUSIONE DI FILM PIANI: parametri di processo</a:t>
            </a:r>
          </a:p>
        </p:txBody>
      </p:sp>
      <p:pic>
        <p:nvPicPr>
          <p:cNvPr id="9" name="Immagine 8"/>
          <p:cNvPicPr>
            <a:picLocks noChangeAspect="1"/>
          </p:cNvPicPr>
          <p:nvPr/>
        </p:nvPicPr>
        <p:blipFill>
          <a:blip r:embed="rId3"/>
          <a:stretch>
            <a:fillRect/>
          </a:stretch>
        </p:blipFill>
        <p:spPr>
          <a:xfrm>
            <a:off x="5255500" y="1821072"/>
            <a:ext cx="6438900" cy="4343400"/>
          </a:xfrm>
          <a:prstGeom prst="rect">
            <a:avLst/>
          </a:prstGeom>
        </p:spPr>
      </p:pic>
      <p:sp>
        <p:nvSpPr>
          <p:cNvPr id="5" name="Text Box 2"/>
          <p:cNvSpPr txBox="1">
            <a:spLocks noChangeArrowheads="1"/>
          </p:cNvSpPr>
          <p:nvPr/>
        </p:nvSpPr>
        <p:spPr bwMode="auto">
          <a:xfrm>
            <a:off x="209571" y="2039361"/>
            <a:ext cx="5685331" cy="2560747"/>
          </a:xfrm>
          <a:prstGeom prst="rect">
            <a:avLst/>
          </a:prstGeom>
          <a:noFill/>
          <a:ln w="38100" cap="sq">
            <a:noFill/>
            <a:miter lim="800000"/>
            <a:headEnd/>
            <a:tailEnd/>
          </a:ln>
          <a:effectLst/>
        </p:spPr>
        <p:txBody>
          <a:bodyPr/>
          <a:lstStyle>
            <a:lvl1pPr marL="536575" indent="-449263" eaLnBrk="0" hangingPunct="0">
              <a:spcBef>
                <a:spcPts val="600"/>
              </a:spcBef>
              <a:spcAft>
                <a:spcPct val="0"/>
              </a:spcAft>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spcAft>
                <a:spcPct val="0"/>
              </a:spcAft>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spcAft>
                <a:spcPct val="0"/>
              </a:spcAft>
              <a:buClr>
                <a:srgbClr val="82A0B9"/>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spcAft>
                <a:spcPct val="0"/>
              </a:spcAft>
              <a:buClr>
                <a:srgbClr val="C8D7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lnSpc>
                <a:spcPct val="120000"/>
              </a:lnSpc>
              <a:buClr>
                <a:srgbClr val="CC0000"/>
              </a:buClr>
              <a:buSzPct val="120000"/>
              <a:buFont typeface="Wingdings" panose="05000000000000000000" pitchFamily="2" charset="2"/>
              <a:buChar char="§"/>
            </a:pPr>
            <a:r>
              <a:rPr kumimoji="1" lang="it-IT" altLang="it-IT" dirty="0">
                <a:latin typeface="Calibri" panose="020F0502020204030204" pitchFamily="34" charset="0"/>
              </a:rPr>
              <a:t>TEMPERATURA DI ESTRUSIONE</a:t>
            </a:r>
          </a:p>
          <a:p>
            <a:pPr eaLnBrk="1" hangingPunct="1">
              <a:lnSpc>
                <a:spcPct val="120000"/>
              </a:lnSpc>
              <a:buClr>
                <a:srgbClr val="CC0000"/>
              </a:buClr>
              <a:buSzPct val="120000"/>
              <a:buFont typeface="Wingdings" panose="05000000000000000000" pitchFamily="2" charset="2"/>
              <a:buChar char="§"/>
            </a:pPr>
            <a:r>
              <a:rPr kumimoji="1" lang="it-IT" altLang="it-IT" dirty="0">
                <a:latin typeface="Calibri" panose="020F0502020204030204" pitchFamily="34" charset="0"/>
              </a:rPr>
              <a:t>TEMPERATURA DEL CHILL ROLL</a:t>
            </a:r>
          </a:p>
          <a:p>
            <a:pPr eaLnBrk="1" hangingPunct="1">
              <a:lnSpc>
                <a:spcPct val="120000"/>
              </a:lnSpc>
              <a:buClr>
                <a:srgbClr val="CC0000"/>
              </a:buClr>
              <a:buSzPct val="120000"/>
              <a:buFont typeface="Wingdings" panose="05000000000000000000" pitchFamily="2" charset="2"/>
              <a:buChar char="§"/>
            </a:pPr>
            <a:r>
              <a:rPr kumimoji="1" lang="it-IT" altLang="it-IT" dirty="0">
                <a:latin typeface="Calibri" panose="020F0502020204030204" pitchFamily="34" charset="0"/>
              </a:rPr>
              <a:t>DISTANZA DI RACCOLTA (distanza tra il die ed il chill roll)</a:t>
            </a:r>
          </a:p>
          <a:p>
            <a:pPr eaLnBrk="1" hangingPunct="1">
              <a:lnSpc>
                <a:spcPct val="120000"/>
              </a:lnSpc>
              <a:buClr>
                <a:srgbClr val="CC0000"/>
              </a:buClr>
              <a:buSzPct val="120000"/>
              <a:buFont typeface="Wingdings" panose="05000000000000000000" pitchFamily="2" charset="2"/>
              <a:buChar char="§"/>
            </a:pPr>
            <a:r>
              <a:rPr kumimoji="1" lang="it-IT" altLang="it-IT" dirty="0">
                <a:latin typeface="Calibri" panose="020F0502020204030204" pitchFamily="34" charset="0"/>
              </a:rPr>
              <a:t>DRAW RATIO</a:t>
            </a:r>
          </a:p>
        </p:txBody>
      </p:sp>
    </p:spTree>
    <p:extLst>
      <p:ext uri="{BB962C8B-B14F-4D97-AF65-F5344CB8AC3E}">
        <p14:creationId xmlns:p14="http://schemas.microsoft.com/office/powerpoint/2010/main" val="138376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2" name="Rectangle 10"/>
          <p:cNvSpPr>
            <a:spLocks noChangeArrowheads="1"/>
          </p:cNvSpPr>
          <p:nvPr/>
        </p:nvSpPr>
        <p:spPr bwMode="auto">
          <a:xfrm>
            <a:off x="6453188" y="1476295"/>
            <a:ext cx="4803391" cy="166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lnSpc>
                <a:spcPct val="130000"/>
              </a:lnSpc>
              <a:spcBef>
                <a:spcPct val="0"/>
              </a:spcBef>
              <a:buClrTx/>
              <a:buSzTx/>
              <a:buFontTx/>
              <a:buNone/>
            </a:pPr>
            <a:r>
              <a:rPr lang="it-IT" altLang="it-IT" sz="2000" u="sng" dirty="0">
                <a:latin typeface="+mn-lt"/>
              </a:rPr>
              <a:t>Deformazione del fuso:</a:t>
            </a:r>
          </a:p>
          <a:p>
            <a:pPr algn="just" eaLnBrk="1" hangingPunct="1">
              <a:lnSpc>
                <a:spcPct val="130000"/>
              </a:lnSpc>
              <a:spcBef>
                <a:spcPct val="0"/>
              </a:spcBef>
              <a:buClrTx/>
              <a:buSzTx/>
              <a:buFontTx/>
              <a:buNone/>
            </a:pPr>
            <a:r>
              <a:rPr lang="it-IT" altLang="it-IT" sz="2000" dirty="0">
                <a:latin typeface="+mn-lt"/>
              </a:rPr>
              <a:t>Durante la raccolta sul chill roll il materiale viene sottoposta ad una deformazione elongazionale</a:t>
            </a:r>
          </a:p>
        </p:txBody>
      </p:sp>
      <p:grpSp>
        <p:nvGrpSpPr>
          <p:cNvPr id="3" name="Group 23"/>
          <p:cNvGrpSpPr>
            <a:grpSpLocks/>
          </p:cNvGrpSpPr>
          <p:nvPr/>
        </p:nvGrpSpPr>
        <p:grpSpPr bwMode="auto">
          <a:xfrm>
            <a:off x="6638678" y="2998159"/>
            <a:ext cx="4522787" cy="2768601"/>
            <a:chOff x="2913" y="2457"/>
            <a:chExt cx="2849" cy="1744"/>
          </a:xfrm>
        </p:grpSpPr>
        <p:grpSp>
          <p:nvGrpSpPr>
            <p:cNvPr id="22536" name="Group 20"/>
            <p:cNvGrpSpPr>
              <a:grpSpLocks/>
            </p:cNvGrpSpPr>
            <p:nvPr/>
          </p:nvGrpSpPr>
          <p:grpSpPr bwMode="auto">
            <a:xfrm>
              <a:off x="2913" y="2932"/>
              <a:ext cx="2849" cy="1269"/>
              <a:chOff x="2880" y="2959"/>
              <a:chExt cx="2849" cy="1269"/>
            </a:xfrm>
          </p:grpSpPr>
          <p:sp>
            <p:nvSpPr>
              <p:cNvPr id="857105" name="Rectangle 17"/>
              <p:cNvSpPr>
                <a:spLocks noChangeArrowheads="1"/>
              </p:cNvSpPr>
              <p:nvPr/>
            </p:nvSpPr>
            <p:spPr bwMode="auto">
              <a:xfrm>
                <a:off x="2880" y="2959"/>
                <a:ext cx="2849" cy="1269"/>
              </a:xfrm>
              <a:prstGeom prst="rect">
                <a:avLst/>
              </a:prstGeom>
              <a:solidFill>
                <a:schemeClr val="bg1"/>
              </a:solidFill>
              <a:ln w="38100">
                <a:solidFill>
                  <a:srgbClr val="CC0000"/>
                </a:solidFill>
                <a:miter lim="800000"/>
                <a:headEnd/>
                <a:tailEnd/>
              </a:ln>
              <a:effectLst/>
            </p:spPr>
            <p:txBody>
              <a:bodyPr wrap="none" anchor="ctr"/>
              <a:lstStyle/>
              <a:p>
                <a:pPr>
                  <a:defRPr/>
                </a:pPr>
                <a:endParaRPr lang="it-IT" dirty="0">
                  <a:effectLst>
                    <a:outerShdw blurRad="38100" dist="38100" dir="2700000" algn="tl">
                      <a:srgbClr val="000000">
                        <a:alpha val="43137"/>
                      </a:srgbClr>
                    </a:outerShdw>
                  </a:effectLst>
                </a:endParaRPr>
              </a:p>
            </p:txBody>
          </p:sp>
          <p:sp>
            <p:nvSpPr>
              <p:cNvPr id="22539" name="Text Box 8"/>
              <p:cNvSpPr txBox="1">
                <a:spLocks noChangeArrowheads="1"/>
              </p:cNvSpPr>
              <p:nvPr/>
            </p:nvSpPr>
            <p:spPr bwMode="auto">
              <a:xfrm>
                <a:off x="3805" y="3381"/>
                <a:ext cx="99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50000"/>
                  </a:spcBef>
                  <a:buClr>
                    <a:srgbClr val="FF3300"/>
                  </a:buClr>
                  <a:buSzPct val="80000"/>
                  <a:buFont typeface="Wingdings" panose="05000000000000000000" pitchFamily="2" charset="2"/>
                  <a:buNone/>
                </a:pPr>
                <a:r>
                  <a:rPr lang="it-IT" altLang="it-IT" b="1" dirty="0">
                    <a:solidFill>
                      <a:srgbClr val="C00000"/>
                    </a:solidFill>
                    <a:latin typeface="+mn-lt"/>
                  </a:rPr>
                  <a:t>DR=V</a:t>
                </a:r>
                <a:r>
                  <a:rPr lang="it-IT" altLang="it-IT" b="1" baseline="-25000" dirty="0">
                    <a:solidFill>
                      <a:srgbClr val="C00000"/>
                    </a:solidFill>
                    <a:latin typeface="+mn-lt"/>
                  </a:rPr>
                  <a:t>L</a:t>
                </a:r>
                <a:r>
                  <a:rPr lang="it-IT" altLang="it-IT" b="1" dirty="0">
                    <a:solidFill>
                      <a:srgbClr val="C00000"/>
                    </a:solidFill>
                    <a:latin typeface="+mn-lt"/>
                  </a:rPr>
                  <a:t>/V</a:t>
                </a:r>
                <a:r>
                  <a:rPr lang="it-IT" altLang="it-IT" b="1" baseline="-25000" dirty="0">
                    <a:solidFill>
                      <a:srgbClr val="C00000"/>
                    </a:solidFill>
                    <a:latin typeface="+mn-lt"/>
                  </a:rPr>
                  <a:t>0</a:t>
                </a:r>
              </a:p>
            </p:txBody>
          </p:sp>
          <p:sp>
            <p:nvSpPr>
              <p:cNvPr id="22540" name="Rectangle 7"/>
              <p:cNvSpPr>
                <a:spLocks noChangeArrowheads="1"/>
              </p:cNvSpPr>
              <p:nvPr/>
            </p:nvSpPr>
            <p:spPr bwMode="auto">
              <a:xfrm>
                <a:off x="2916" y="3669"/>
                <a:ext cx="281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a:lnSpc>
                    <a:spcPct val="120000"/>
                  </a:lnSpc>
                  <a:spcBef>
                    <a:spcPct val="0"/>
                  </a:spcBef>
                  <a:buClrTx/>
                  <a:buSzTx/>
                  <a:buFontTx/>
                  <a:buNone/>
                </a:pPr>
                <a:r>
                  <a:rPr lang="it-IT" altLang="it-IT" sz="2000" dirty="0">
                    <a:latin typeface="+mn-lt"/>
                  </a:rPr>
                  <a:t>V</a:t>
                </a:r>
                <a:r>
                  <a:rPr lang="it-IT" altLang="it-IT" sz="2000" baseline="-25000" dirty="0">
                    <a:latin typeface="+mn-lt"/>
                  </a:rPr>
                  <a:t>L</a:t>
                </a:r>
                <a:r>
                  <a:rPr lang="it-IT" altLang="it-IT" sz="2000" dirty="0">
                    <a:latin typeface="+mn-lt"/>
                  </a:rPr>
                  <a:t>= velocità lineare del rullo</a:t>
                </a:r>
              </a:p>
              <a:p>
                <a:pPr algn="just">
                  <a:lnSpc>
                    <a:spcPct val="120000"/>
                  </a:lnSpc>
                  <a:spcBef>
                    <a:spcPct val="0"/>
                  </a:spcBef>
                  <a:buClrTx/>
                  <a:buSzTx/>
                  <a:buFontTx/>
                  <a:buNone/>
                </a:pPr>
                <a:r>
                  <a:rPr lang="it-IT" altLang="it-IT" sz="2000" dirty="0">
                    <a:latin typeface="+mn-lt"/>
                  </a:rPr>
                  <a:t>V</a:t>
                </a:r>
                <a:r>
                  <a:rPr lang="it-IT" altLang="it-IT" sz="2000" baseline="-25000" dirty="0">
                    <a:latin typeface="+mn-lt"/>
                  </a:rPr>
                  <a:t>0</a:t>
                </a:r>
                <a:r>
                  <a:rPr lang="it-IT" altLang="it-IT" sz="2000" dirty="0">
                    <a:latin typeface="+mn-lt"/>
                  </a:rPr>
                  <a:t>= velocità in uscita del polimero fuso</a:t>
                </a:r>
              </a:p>
            </p:txBody>
          </p:sp>
          <p:sp>
            <p:nvSpPr>
              <p:cNvPr id="22541" name="Rectangle 16"/>
              <p:cNvSpPr>
                <a:spLocks noChangeArrowheads="1"/>
              </p:cNvSpPr>
              <p:nvPr/>
            </p:nvSpPr>
            <p:spPr bwMode="auto">
              <a:xfrm>
                <a:off x="3545" y="2972"/>
                <a:ext cx="151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lnSpc>
                    <a:spcPct val="130000"/>
                  </a:lnSpc>
                  <a:spcBef>
                    <a:spcPct val="0"/>
                  </a:spcBef>
                  <a:buClrTx/>
                  <a:buSzTx/>
                  <a:buFontTx/>
                  <a:buNone/>
                </a:pPr>
                <a:r>
                  <a:rPr lang="it-IT" altLang="it-IT" u="sng" dirty="0">
                    <a:solidFill>
                      <a:srgbClr val="C00000"/>
                    </a:solidFill>
                    <a:latin typeface="+mn-lt"/>
                  </a:rPr>
                  <a:t>draw ratio</a:t>
                </a:r>
                <a:r>
                  <a:rPr lang="it-IT" altLang="it-IT" dirty="0">
                    <a:solidFill>
                      <a:srgbClr val="C00000"/>
                    </a:solidFill>
                    <a:latin typeface="+mn-lt"/>
                  </a:rPr>
                  <a:t>:</a:t>
                </a:r>
              </a:p>
            </p:txBody>
          </p:sp>
        </p:grpSp>
        <p:sp>
          <p:nvSpPr>
            <p:cNvPr id="857107" name="Line 19"/>
            <p:cNvSpPr>
              <a:spLocks noChangeShapeType="1"/>
            </p:cNvSpPr>
            <p:nvPr/>
          </p:nvSpPr>
          <p:spPr bwMode="auto">
            <a:xfrm>
              <a:off x="4274" y="2457"/>
              <a:ext cx="0" cy="363"/>
            </a:xfrm>
            <a:prstGeom prst="line">
              <a:avLst/>
            </a:prstGeom>
            <a:noFill/>
            <a:ln w="63500">
              <a:solidFill>
                <a:srgbClr val="C00000"/>
              </a:solidFill>
              <a:round/>
              <a:headEnd/>
              <a:tailEnd type="triangle" w="med" len="med"/>
            </a:ln>
            <a:effectLst/>
          </p:spPr>
          <p:txBody>
            <a:bodyPr/>
            <a:lstStyle/>
            <a:p>
              <a:pPr>
                <a:defRPr/>
              </a:pPr>
              <a:endParaRPr lang="it-IT" dirty="0">
                <a:effectLst>
                  <a:outerShdw blurRad="38100" dist="38100" dir="2700000" algn="tl">
                    <a:srgbClr val="000000">
                      <a:alpha val="43137"/>
                    </a:srgbClr>
                  </a:outerShdw>
                </a:effectLst>
              </a:endParaRPr>
            </a:p>
          </p:txBody>
        </p:sp>
      </p:grpSp>
      <p:sp>
        <p:nvSpPr>
          <p:cNvPr id="857109" name="Rectangle 21"/>
          <p:cNvSpPr>
            <a:spLocks noChangeArrowheads="1"/>
          </p:cNvSpPr>
          <p:nvPr/>
        </p:nvSpPr>
        <p:spPr bwMode="auto">
          <a:xfrm>
            <a:off x="345527" y="5040782"/>
            <a:ext cx="5554828" cy="86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lnSpc>
                <a:spcPct val="130000"/>
              </a:lnSpc>
              <a:spcBef>
                <a:spcPct val="0"/>
              </a:spcBef>
              <a:buClrTx/>
              <a:buSzTx/>
              <a:buFontTx/>
              <a:buNone/>
            </a:pPr>
            <a:r>
              <a:rPr lang="it-IT" altLang="it-IT" sz="2000" dirty="0">
                <a:latin typeface="+mn-lt"/>
                <a:cs typeface="Courier New" panose="02070309020205020404" pitchFamily="49" charset="0"/>
              </a:rPr>
              <a:t>IL PROFILO DI VELOCITA’ CAMBIA LUNGO LA DIREZIONE DI STIRO</a:t>
            </a:r>
          </a:p>
        </p:txBody>
      </p:sp>
      <p:grpSp>
        <p:nvGrpSpPr>
          <p:cNvPr id="5" name="Gruppo 4"/>
          <p:cNvGrpSpPr/>
          <p:nvPr/>
        </p:nvGrpSpPr>
        <p:grpSpPr>
          <a:xfrm>
            <a:off x="597803" y="1476295"/>
            <a:ext cx="5728138" cy="3454921"/>
            <a:chOff x="567559" y="1460938"/>
            <a:chExt cx="5728138" cy="3454921"/>
          </a:xfrm>
        </p:grpSpPr>
        <p:pic>
          <p:nvPicPr>
            <p:cNvPr id="16" name="Immagine 15"/>
            <p:cNvPicPr>
              <a:picLocks noChangeAspect="1"/>
            </p:cNvPicPr>
            <p:nvPr/>
          </p:nvPicPr>
          <p:blipFill rotWithShape="1">
            <a:blip r:embed="rId3"/>
            <a:srcRect l="2779" t="3269"/>
            <a:stretch/>
          </p:blipFill>
          <p:spPr>
            <a:xfrm>
              <a:off x="567559" y="1460938"/>
              <a:ext cx="5589678" cy="3454921"/>
            </a:xfrm>
            <a:prstGeom prst="rect">
              <a:avLst/>
            </a:prstGeom>
          </p:spPr>
        </p:pic>
        <p:sp>
          <p:nvSpPr>
            <p:cNvPr id="4" name="CasellaDiTesto 3"/>
            <p:cNvSpPr txBox="1"/>
            <p:nvPr/>
          </p:nvSpPr>
          <p:spPr>
            <a:xfrm>
              <a:off x="4603530" y="1723696"/>
              <a:ext cx="1692167" cy="338554"/>
            </a:xfrm>
            <a:prstGeom prst="rect">
              <a:avLst/>
            </a:prstGeom>
            <a:solidFill>
              <a:schemeClr val="bg1"/>
            </a:solidFill>
          </p:spPr>
          <p:txBody>
            <a:bodyPr wrap="square" rtlCol="0">
              <a:spAutoFit/>
            </a:bodyPr>
            <a:lstStyle/>
            <a:p>
              <a:r>
                <a:rPr lang="it-IT" sz="1600" dirty="0"/>
                <a:t>Cast extrusion die</a:t>
              </a:r>
            </a:p>
          </p:txBody>
        </p:sp>
        <p:sp>
          <p:nvSpPr>
            <p:cNvPr id="18" name="CasellaDiTesto 17"/>
            <p:cNvSpPr txBox="1"/>
            <p:nvPr/>
          </p:nvSpPr>
          <p:spPr>
            <a:xfrm>
              <a:off x="4303987" y="3297780"/>
              <a:ext cx="1319048" cy="338554"/>
            </a:xfrm>
            <a:prstGeom prst="rect">
              <a:avLst/>
            </a:prstGeom>
            <a:solidFill>
              <a:schemeClr val="bg1"/>
            </a:solidFill>
          </p:spPr>
          <p:txBody>
            <a:bodyPr wrap="square" rtlCol="0">
              <a:spAutoFit/>
            </a:bodyPr>
            <a:lstStyle/>
            <a:p>
              <a:pPr algn="ctr"/>
              <a:r>
                <a:rPr lang="it-IT" sz="1600" dirty="0"/>
                <a:t>Chill rolls</a:t>
              </a:r>
            </a:p>
          </p:txBody>
        </p:sp>
      </p:grpSp>
      <p:sp>
        <p:nvSpPr>
          <p:cNvPr id="6" name="CasellaDiTesto 5"/>
          <p:cNvSpPr txBox="1"/>
          <p:nvPr/>
        </p:nvSpPr>
        <p:spPr>
          <a:xfrm>
            <a:off x="3405353" y="2270234"/>
            <a:ext cx="457201" cy="369332"/>
          </a:xfrm>
          <a:prstGeom prst="rect">
            <a:avLst/>
          </a:prstGeom>
          <a:solidFill>
            <a:schemeClr val="bg1"/>
          </a:solidFill>
        </p:spPr>
        <p:txBody>
          <a:bodyPr wrap="square" rtlCol="0">
            <a:spAutoFit/>
          </a:bodyPr>
          <a:lstStyle/>
          <a:p>
            <a:r>
              <a:rPr lang="it-IT" b="1" dirty="0">
                <a:solidFill>
                  <a:srgbClr val="FF0000"/>
                </a:solidFill>
              </a:rPr>
              <a:t>Vo</a:t>
            </a:r>
          </a:p>
        </p:txBody>
      </p:sp>
      <p:sp>
        <p:nvSpPr>
          <p:cNvPr id="21" name="CasellaDiTesto 20"/>
          <p:cNvSpPr txBox="1"/>
          <p:nvPr/>
        </p:nvSpPr>
        <p:spPr>
          <a:xfrm>
            <a:off x="3526222" y="4266571"/>
            <a:ext cx="457201" cy="369332"/>
          </a:xfrm>
          <a:prstGeom prst="rect">
            <a:avLst/>
          </a:prstGeom>
          <a:solidFill>
            <a:schemeClr val="bg1"/>
          </a:solidFill>
        </p:spPr>
        <p:txBody>
          <a:bodyPr wrap="square" rtlCol="0">
            <a:spAutoFit/>
          </a:bodyPr>
          <a:lstStyle/>
          <a:p>
            <a:r>
              <a:rPr lang="it-IT" b="1" dirty="0">
                <a:solidFill>
                  <a:srgbClr val="FF0000"/>
                </a:solidFill>
              </a:rPr>
              <a:t>V</a:t>
            </a:r>
            <a:r>
              <a:rPr lang="it-IT" b="1" baseline="-25000" dirty="0">
                <a:solidFill>
                  <a:srgbClr val="FF0000"/>
                </a:solidFill>
              </a:rPr>
              <a:t>L</a:t>
            </a:r>
          </a:p>
        </p:txBody>
      </p:sp>
      <p:sp>
        <p:nvSpPr>
          <p:cNvPr id="22" name="CasellaDiTesto 21"/>
          <p:cNvSpPr txBox="1"/>
          <p:nvPr/>
        </p:nvSpPr>
        <p:spPr>
          <a:xfrm>
            <a:off x="2322784" y="297837"/>
            <a:ext cx="7956333" cy="523220"/>
          </a:xfrm>
          <a:prstGeom prst="rect">
            <a:avLst/>
          </a:prstGeom>
          <a:noFill/>
        </p:spPr>
        <p:txBody>
          <a:bodyPr wrap="square" rtlCol="0">
            <a:spAutoFit/>
          </a:bodyPr>
          <a:lstStyle/>
          <a:p>
            <a:pPr algn="ctr"/>
            <a:r>
              <a:rPr lang="en-GB" sz="2800" b="1" dirty="0">
                <a:solidFill>
                  <a:srgbClr val="C00000"/>
                </a:solidFill>
              </a:rPr>
              <a:t>ALLUNGAMENTO E RACCOLTA</a:t>
            </a:r>
          </a:p>
        </p:txBody>
      </p:sp>
    </p:spTree>
    <p:extLst>
      <p:ext uri="{BB962C8B-B14F-4D97-AF65-F5344CB8AC3E}">
        <p14:creationId xmlns:p14="http://schemas.microsoft.com/office/powerpoint/2010/main" val="200699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clrChange>
              <a:clrFrom>
                <a:srgbClr val="FEFEFE"/>
              </a:clrFrom>
              <a:clrTo>
                <a:srgbClr val="FEFEFE">
                  <a:alpha val="0"/>
                </a:srgbClr>
              </a:clrTo>
            </a:clrChange>
          </a:blip>
          <a:stretch>
            <a:fillRect/>
          </a:stretch>
        </p:blipFill>
        <p:spPr>
          <a:xfrm>
            <a:off x="10438472" y="6222410"/>
            <a:ext cx="1621007" cy="440662"/>
          </a:xfrm>
          <a:prstGeom prst="rect">
            <a:avLst/>
          </a:prstGeom>
        </p:spPr>
      </p:pic>
      <p:pic>
        <p:nvPicPr>
          <p:cNvPr id="8" name="Immagin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3014" y="148676"/>
            <a:ext cx="2279705" cy="720006"/>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0340" y="148676"/>
            <a:ext cx="1849139" cy="572304"/>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7010" y="791239"/>
            <a:ext cx="1375798" cy="774343"/>
          </a:xfrm>
          <a:prstGeom prst="rect">
            <a:avLst/>
          </a:prstGeom>
        </p:spPr>
      </p:pic>
      <p:sp>
        <p:nvSpPr>
          <p:cNvPr id="10" name="Rettangolo 9"/>
          <p:cNvSpPr/>
          <p:nvPr/>
        </p:nvSpPr>
        <p:spPr>
          <a:xfrm>
            <a:off x="502736" y="912449"/>
            <a:ext cx="9474966" cy="461665"/>
          </a:xfrm>
          <a:prstGeom prst="rect">
            <a:avLst/>
          </a:prstGeom>
        </p:spPr>
        <p:txBody>
          <a:bodyPr wrap="none">
            <a:spAutoFit/>
          </a:bodyPr>
          <a:lstStyle/>
          <a:p>
            <a:r>
              <a:rPr lang="en-US" sz="2400" b="1" dirty="0">
                <a:solidFill>
                  <a:srgbClr val="C00000"/>
                </a:solidFill>
              </a:rPr>
              <a:t>Corso 1-Processi di </a:t>
            </a:r>
            <a:r>
              <a:rPr lang="it-IT" sz="2400" b="1" dirty="0">
                <a:solidFill>
                  <a:srgbClr val="C00000"/>
                </a:solidFill>
              </a:rPr>
              <a:t>Manifattura</a:t>
            </a:r>
            <a:r>
              <a:rPr lang="en-US" sz="2400" b="1" dirty="0">
                <a:solidFill>
                  <a:srgbClr val="C00000"/>
                </a:solidFill>
              </a:rPr>
              <a:t> </a:t>
            </a:r>
            <a:r>
              <a:rPr lang="it-IT" sz="2400" b="1" dirty="0">
                <a:solidFill>
                  <a:srgbClr val="C00000"/>
                </a:solidFill>
              </a:rPr>
              <a:t>Innovativi</a:t>
            </a:r>
            <a:r>
              <a:rPr lang="en-US" sz="2400" b="1" dirty="0">
                <a:solidFill>
                  <a:srgbClr val="C00000"/>
                </a:solidFill>
              </a:rPr>
              <a:t> per Sistemi Packaging  (3 ECTS)</a:t>
            </a:r>
          </a:p>
        </p:txBody>
      </p:sp>
      <p:sp>
        <p:nvSpPr>
          <p:cNvPr id="11" name="Rettangolo 10"/>
          <p:cNvSpPr/>
          <p:nvPr/>
        </p:nvSpPr>
        <p:spPr>
          <a:xfrm>
            <a:off x="502736" y="1417881"/>
            <a:ext cx="10632173" cy="4001095"/>
          </a:xfrm>
          <a:prstGeom prst="rect">
            <a:avLst/>
          </a:prstGeom>
        </p:spPr>
        <p:txBody>
          <a:bodyPr wrap="square">
            <a:spAutoFit/>
          </a:bodyPr>
          <a:lstStyle/>
          <a:p>
            <a:pPr>
              <a:spcAft>
                <a:spcPts val="600"/>
              </a:spcAft>
            </a:pPr>
            <a:r>
              <a:rPr lang="en-US" sz="1600" dirty="0"/>
              <a:t>1. </a:t>
            </a:r>
            <a:r>
              <a:rPr lang="it-IT" sz="1600" b="1" dirty="0"/>
              <a:t>PROCESSI DI PRODUZIONE PER IMBALLAGGI PLASTICI FLESSIBILI (0.6 ETCS)</a:t>
            </a:r>
            <a:endParaRPr lang="en-US" sz="1600" b="1" dirty="0"/>
          </a:p>
          <a:p>
            <a:pPr lvl="1">
              <a:spcAft>
                <a:spcPts val="1200"/>
              </a:spcAft>
            </a:pPr>
            <a:r>
              <a:rPr lang="en-US" sz="1600" dirty="0"/>
              <a:t>1.1.	</a:t>
            </a:r>
            <a:r>
              <a:rPr lang="it-IT" sz="1600" dirty="0"/>
              <a:t>Basi dei processi di estrusione</a:t>
            </a:r>
          </a:p>
          <a:p>
            <a:pPr lvl="2"/>
            <a:r>
              <a:rPr lang="it-IT" sz="1600" dirty="0"/>
              <a:t>1.1.1 Processo di estrusione: descrizione ed equipaggiamento</a:t>
            </a:r>
          </a:p>
          <a:p>
            <a:pPr lvl="2">
              <a:spcAft>
                <a:spcPts val="600"/>
              </a:spcAft>
            </a:pPr>
            <a:r>
              <a:rPr lang="it-IT" sz="1600" dirty="0"/>
              <a:t>1.1.2 Analisi del processo di estrusione monovite</a:t>
            </a:r>
          </a:p>
          <a:p>
            <a:pPr lvl="1">
              <a:spcAft>
                <a:spcPts val="1200"/>
              </a:spcAft>
            </a:pPr>
            <a:r>
              <a:rPr lang="en-US" sz="1600" dirty="0"/>
              <a:t>1.2.	</a:t>
            </a:r>
            <a:r>
              <a:rPr lang="it-IT" sz="1600" dirty="0"/>
              <a:t>Processi industriali per la produzione di imballaggi flessibili</a:t>
            </a:r>
          </a:p>
          <a:p>
            <a:pPr lvl="2"/>
            <a:r>
              <a:rPr lang="it-IT" sz="1600" dirty="0"/>
              <a:t>1.2.1. Filmatura piana</a:t>
            </a:r>
          </a:p>
          <a:p>
            <a:pPr lvl="4"/>
            <a:r>
              <a:rPr lang="it-IT" sz="1600" dirty="0"/>
              <a:t>Descrizione del processo</a:t>
            </a:r>
          </a:p>
          <a:p>
            <a:pPr lvl="4"/>
            <a:r>
              <a:rPr lang="it-IT" sz="1600" dirty="0"/>
              <a:t>Tipologie di teste e die per la filmatura piana</a:t>
            </a:r>
          </a:p>
          <a:p>
            <a:pPr lvl="4"/>
            <a:r>
              <a:rPr lang="it-IT" sz="1600" i="1" dirty="0"/>
              <a:t>Testa del tipo ad «appendiabiti»</a:t>
            </a:r>
          </a:p>
          <a:p>
            <a:pPr lvl="4"/>
            <a:r>
              <a:rPr lang="it-IT" sz="1600" dirty="0"/>
              <a:t>Parametri di processo: Draw ratio, temperatura del Chill roll, distanza tra il Die e il chill roll</a:t>
            </a:r>
          </a:p>
          <a:p>
            <a:pPr lvl="2"/>
            <a:r>
              <a:rPr lang="it-IT" sz="1600" b="1" dirty="0">
                <a:solidFill>
                  <a:srgbClr val="00B050"/>
                </a:solidFill>
              </a:rPr>
              <a:t>1.2.1. Filmatura in bolla</a:t>
            </a:r>
          </a:p>
          <a:p>
            <a:pPr lvl="4"/>
            <a:r>
              <a:rPr lang="it-IT" sz="1600" b="1" i="1" dirty="0">
                <a:solidFill>
                  <a:srgbClr val="00B050"/>
                </a:solidFill>
              </a:rPr>
              <a:t>Parametri di processo per la filmatura in bolla</a:t>
            </a:r>
          </a:p>
          <a:p>
            <a:pPr lvl="4"/>
            <a:r>
              <a:rPr lang="it-IT" sz="1600" b="1" i="1" dirty="0">
                <a:solidFill>
                  <a:srgbClr val="00B050"/>
                </a:solidFill>
              </a:rPr>
              <a:t>Draw ratio e blow up ratio</a:t>
            </a:r>
          </a:p>
          <a:p>
            <a:pPr lvl="4"/>
            <a:r>
              <a:rPr lang="it-IT" sz="1600" b="1" i="1" dirty="0">
                <a:solidFill>
                  <a:srgbClr val="00B050"/>
                </a:solidFill>
              </a:rPr>
              <a:t>Altezza della linea di gelo</a:t>
            </a:r>
          </a:p>
        </p:txBody>
      </p:sp>
      <p:sp>
        <p:nvSpPr>
          <p:cNvPr id="2" name="CasellaDiTesto 1">
            <a:extLst>
              <a:ext uri="{FF2B5EF4-FFF2-40B4-BE49-F238E27FC236}">
                <a16:creationId xmlns:a16="http://schemas.microsoft.com/office/drawing/2014/main" id="{DE1EE783-27AF-87F5-A2BE-9306FF5ABC92}"/>
              </a:ext>
            </a:extLst>
          </p:cNvPr>
          <p:cNvSpPr txBox="1"/>
          <p:nvPr/>
        </p:nvSpPr>
        <p:spPr>
          <a:xfrm>
            <a:off x="385574" y="6051793"/>
            <a:ext cx="10052898" cy="584775"/>
          </a:xfrm>
          <a:prstGeom prst="rect">
            <a:avLst/>
          </a:prstGeom>
          <a:noFill/>
        </p:spPr>
        <p:txBody>
          <a:bodyPr wrap="square" rtlCol="0">
            <a:spAutoFit/>
          </a:bodyPr>
          <a:lstStyle/>
          <a:p>
            <a:r>
              <a:rPr lang="it-IT" sz="1600" b="0" i="0" u="none" strike="noStrike" dirty="0">
                <a:solidFill>
                  <a:schemeClr val="tx1">
                    <a:lumMod val="50000"/>
                    <a:lumOff val="50000"/>
                  </a:schemeClr>
                </a:solidFill>
                <a:effectLst/>
              </a:rPr>
              <a:t>________________________________________________________________________________________________</a:t>
            </a:r>
          </a:p>
          <a:p>
            <a:r>
              <a:rPr lang="it-IT" sz="1600" b="0" i="0" u="none" strike="noStrike" dirty="0">
                <a:solidFill>
                  <a:schemeClr val="tx1">
                    <a:lumMod val="50000"/>
                    <a:lumOff val="50000"/>
                  </a:schemeClr>
                </a:solidFill>
                <a:effectLst/>
              </a:rPr>
              <a:t>prof. L. Di Maio – Università degli Studi di Salerno</a:t>
            </a:r>
            <a:endParaRPr lang="it-IT" sz="1600" dirty="0">
              <a:solidFill>
                <a:schemeClr val="tx1">
                  <a:lumMod val="50000"/>
                  <a:lumOff val="50000"/>
                </a:schemeClr>
              </a:solidFill>
            </a:endParaRPr>
          </a:p>
        </p:txBody>
      </p:sp>
    </p:spTree>
    <p:extLst>
      <p:ext uri="{BB962C8B-B14F-4D97-AF65-F5344CB8AC3E}">
        <p14:creationId xmlns:p14="http://schemas.microsoft.com/office/powerpoint/2010/main" val="3136123112"/>
      </p:ext>
    </p:extLst>
  </p:cSld>
  <p:clrMapOvr>
    <a:masterClrMapping/>
  </p:clrMapOvr>
  <mc:AlternateContent xmlns:mc="http://schemas.openxmlformats.org/markup-compatibility/2006" xmlns:p14="http://schemas.microsoft.com/office/powerpoint/2010/main">
    <mc:Choice Requires="p14">
      <p:transition p14:dur="10" advClick="0" advTm="84000"/>
    </mc:Choice>
    <mc:Fallback xmlns="">
      <p:transition advClick="0" advTm="8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9448800" y="6356350"/>
            <a:ext cx="2743200" cy="365125"/>
          </a:xfrm>
        </p:spPr>
        <p:txBody>
          <a:bodyPr/>
          <a:lstStyle/>
          <a:p>
            <a:fld id="{ABA563D7-35F7-4180-9EB6-4BFBFAC9C007}" type="slidenum">
              <a:rPr lang="it-IT" smtClean="0"/>
              <a:t>18</a:t>
            </a:fld>
            <a:endParaRPr lang="it-IT" dirty="0"/>
          </a:p>
        </p:txBody>
      </p:sp>
      <p:sp>
        <p:nvSpPr>
          <p:cNvPr id="5" name="CasellaDiTesto 4"/>
          <p:cNvSpPr txBox="1"/>
          <p:nvPr/>
        </p:nvSpPr>
        <p:spPr>
          <a:xfrm>
            <a:off x="1432109" y="796416"/>
            <a:ext cx="9327782" cy="523220"/>
          </a:xfrm>
          <a:prstGeom prst="rect">
            <a:avLst/>
          </a:prstGeom>
          <a:noFill/>
        </p:spPr>
        <p:txBody>
          <a:bodyPr wrap="square" rtlCol="0">
            <a:spAutoFit/>
          </a:bodyPr>
          <a:lstStyle/>
          <a:p>
            <a:pPr algn="ctr"/>
            <a:r>
              <a:rPr lang="it-IT" sz="2800" b="1" dirty="0">
                <a:solidFill>
                  <a:srgbClr val="C00000"/>
                </a:solidFill>
              </a:rPr>
              <a:t>ESTRUSIONE DI FILM IN BOLLA: principali unità dell’impianto</a:t>
            </a:r>
          </a:p>
        </p:txBody>
      </p:sp>
      <p:pic>
        <p:nvPicPr>
          <p:cNvPr id="10" name="Immagine 9"/>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12636" y="1319636"/>
            <a:ext cx="10226886" cy="5108615"/>
          </a:xfrm>
          <a:prstGeom prst="rect">
            <a:avLst/>
          </a:prstGeom>
        </p:spPr>
      </p:pic>
    </p:spTree>
    <p:extLst>
      <p:ext uri="{BB962C8B-B14F-4D97-AF65-F5344CB8AC3E}">
        <p14:creationId xmlns:p14="http://schemas.microsoft.com/office/powerpoint/2010/main" val="385876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64576" y="1502991"/>
            <a:ext cx="6687865" cy="481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ts val="600"/>
              </a:spcBef>
              <a:spcAft>
                <a:spcPct val="0"/>
              </a:spcAft>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spcAft>
                <a:spcPct val="0"/>
              </a:spcAft>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spcAft>
                <a:spcPct val="0"/>
              </a:spcAft>
              <a:buClr>
                <a:srgbClr val="82A0B9"/>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spcAft>
                <a:spcPct val="0"/>
              </a:spcAft>
              <a:buClr>
                <a:srgbClr val="C8D7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a:lnSpc>
                <a:spcPct val="110000"/>
              </a:lnSpc>
              <a:spcBef>
                <a:spcPct val="0"/>
              </a:spcBef>
              <a:buClrTx/>
              <a:buSzTx/>
              <a:buFontTx/>
              <a:buNone/>
            </a:pPr>
            <a:r>
              <a:rPr lang="it-IT" altLang="it-IT" sz="2000" dirty="0">
                <a:latin typeface="Calibri" panose="020F0502020204030204" pitchFamily="34" charset="0"/>
              </a:rPr>
              <a:t>Un </a:t>
            </a:r>
            <a:r>
              <a:rPr lang="it-IT" altLang="it-IT" sz="2000" b="1" dirty="0">
                <a:latin typeface="Calibri" panose="020F0502020204030204" pitchFamily="34" charset="0"/>
              </a:rPr>
              <a:t>estrusore</a:t>
            </a:r>
            <a:r>
              <a:rPr lang="it-IT" altLang="it-IT" sz="2000" dirty="0">
                <a:latin typeface="Calibri" panose="020F0502020204030204" pitchFamily="34" charset="0"/>
              </a:rPr>
              <a:t> fonde la resina polimerica che viene forzata attraverso una </a:t>
            </a:r>
            <a:r>
              <a:rPr lang="it-IT" altLang="it-IT" sz="2000" b="1" dirty="0">
                <a:latin typeface="Calibri" panose="020F0502020204030204" pitchFamily="34" charset="0"/>
              </a:rPr>
              <a:t>testa</a:t>
            </a:r>
            <a:r>
              <a:rPr lang="it-IT" altLang="it-IT" sz="2000" dirty="0">
                <a:latin typeface="Calibri" panose="020F0502020204030204" pitchFamily="34" charset="0"/>
              </a:rPr>
              <a:t> </a:t>
            </a:r>
            <a:r>
              <a:rPr lang="it-IT" altLang="it-IT" sz="2000" b="1" dirty="0">
                <a:latin typeface="Calibri" panose="020F0502020204030204" pitchFamily="34" charset="0"/>
              </a:rPr>
              <a:t>a</a:t>
            </a:r>
            <a:r>
              <a:rPr lang="it-IT" altLang="it-IT" sz="2000" dirty="0">
                <a:latin typeface="Calibri" panose="020F0502020204030204" pitchFamily="34" charset="0"/>
              </a:rPr>
              <a:t> </a:t>
            </a:r>
            <a:r>
              <a:rPr lang="it-IT" altLang="it-IT" sz="2000" b="1" dirty="0">
                <a:latin typeface="Calibri" panose="020F0502020204030204" pitchFamily="34" charset="0"/>
              </a:rPr>
              <a:t>sezione anulare</a:t>
            </a:r>
            <a:r>
              <a:rPr lang="it-IT" altLang="it-IT" sz="2000" dirty="0">
                <a:latin typeface="Calibri" panose="020F0502020204030204" pitchFamily="34" charset="0"/>
              </a:rPr>
              <a:t>. L’estruso fuso, sottoforma di un tubolare, fluisce verso l’alto per l’azione di una forza verticale nella «direzione della macchina», applicata attraverso dei rulli, detti «</a:t>
            </a:r>
            <a:r>
              <a:rPr lang="it-IT" altLang="it-IT" sz="2000" b="1" dirty="0">
                <a:latin typeface="Calibri" panose="020F0502020204030204" pitchFamily="34" charset="0"/>
              </a:rPr>
              <a:t>nip rolls</a:t>
            </a:r>
            <a:r>
              <a:rPr lang="it-IT" altLang="it-IT" sz="2000" dirty="0">
                <a:latin typeface="Calibri" panose="020F0502020204030204" pitchFamily="34" charset="0"/>
              </a:rPr>
              <a:t>», posti ad una certa distanza dal die.</a:t>
            </a:r>
          </a:p>
          <a:p>
            <a:pPr algn="just">
              <a:lnSpc>
                <a:spcPct val="110000"/>
              </a:lnSpc>
              <a:spcBef>
                <a:spcPct val="0"/>
              </a:spcBef>
              <a:buClrTx/>
              <a:buSzTx/>
              <a:buFontTx/>
              <a:buNone/>
            </a:pPr>
            <a:r>
              <a:rPr lang="it-IT" altLang="it-IT" sz="2000" dirty="0">
                <a:latin typeface="Calibri" panose="020F0502020204030204" pitchFamily="34" charset="0"/>
              </a:rPr>
              <a:t>Il tubolare è raffreddato attraverso un «</a:t>
            </a:r>
            <a:r>
              <a:rPr lang="it-IT" altLang="it-IT" sz="2000" b="1" dirty="0">
                <a:latin typeface="Calibri" panose="020F0502020204030204" pitchFamily="34" charset="0"/>
              </a:rPr>
              <a:t>air ring</a:t>
            </a:r>
            <a:r>
              <a:rPr lang="it-IT" altLang="it-IT" sz="2000" dirty="0">
                <a:latin typeface="Calibri" panose="020F0502020204030204" pitchFamily="34" charset="0"/>
              </a:rPr>
              <a:t>» che indirizza aria lungo la sua superfice esterna. L’aria è introdotta anche all’interno del tubolare attraverso un foro collocato al centro del die, al fine di prevenire il collasso del tubo di polimero fuso. Dopo che il tubo è passato tra i nip rolls che assicurano la tenuta all’aria, è introdotta ulteriore aria cosicché ad una certa distanza dalle labbra del die il tubo si gonfia in direzione radiale, formando una «bolla».</a:t>
            </a:r>
          </a:p>
        </p:txBody>
      </p:sp>
      <p:sp>
        <p:nvSpPr>
          <p:cNvPr id="8" name="CasellaDiTesto 7"/>
          <p:cNvSpPr txBox="1"/>
          <p:nvPr/>
        </p:nvSpPr>
        <p:spPr>
          <a:xfrm>
            <a:off x="1743114" y="744314"/>
            <a:ext cx="8578044" cy="523220"/>
          </a:xfrm>
          <a:prstGeom prst="rect">
            <a:avLst/>
          </a:prstGeom>
          <a:noFill/>
        </p:spPr>
        <p:txBody>
          <a:bodyPr wrap="square" rtlCol="0">
            <a:spAutoFit/>
          </a:bodyPr>
          <a:lstStyle/>
          <a:p>
            <a:pPr algn="ctr"/>
            <a:r>
              <a:rPr lang="it-IT" sz="2800" b="1" dirty="0">
                <a:solidFill>
                  <a:srgbClr val="C00000"/>
                </a:solidFill>
              </a:rPr>
              <a:t>ESTRUSIONE DI FILM IN BOLLA: descrizione del processo</a:t>
            </a:r>
          </a:p>
        </p:txBody>
      </p:sp>
      <p:pic>
        <p:nvPicPr>
          <p:cNvPr id="7" name="Immagine 6"/>
          <p:cNvPicPr>
            <a:picLocks noChangeAspect="1"/>
          </p:cNvPicPr>
          <p:nvPr/>
        </p:nvPicPr>
        <p:blipFill>
          <a:blip r:embed="rId2"/>
          <a:stretch>
            <a:fillRect/>
          </a:stretch>
        </p:blipFill>
        <p:spPr>
          <a:xfrm>
            <a:off x="7210097" y="1305607"/>
            <a:ext cx="4803227" cy="5382928"/>
          </a:xfrm>
          <a:prstGeom prst="rect">
            <a:avLst/>
          </a:prstGeom>
        </p:spPr>
      </p:pic>
      <p:sp>
        <p:nvSpPr>
          <p:cNvPr id="2" name="Rettangolo 1"/>
          <p:cNvSpPr/>
          <p:nvPr/>
        </p:nvSpPr>
        <p:spPr>
          <a:xfrm>
            <a:off x="364576" y="6266912"/>
            <a:ext cx="4872296" cy="369332"/>
          </a:xfrm>
          <a:prstGeom prst="rect">
            <a:avLst/>
          </a:prstGeom>
        </p:spPr>
        <p:txBody>
          <a:bodyPr wrap="none">
            <a:spAutoFit/>
          </a:bodyPr>
          <a:lstStyle/>
          <a:p>
            <a:r>
              <a:rPr lang="it-IT" dirty="0">
                <a:hlinkClick r:id="rId3"/>
              </a:rPr>
              <a:t>https://www.youtube.com/watch?v=nNgVzqfesog</a:t>
            </a:r>
            <a:endParaRPr lang="it-IT" dirty="0"/>
          </a:p>
        </p:txBody>
      </p:sp>
    </p:spTree>
    <p:extLst>
      <p:ext uri="{BB962C8B-B14F-4D97-AF65-F5344CB8AC3E}">
        <p14:creationId xmlns:p14="http://schemas.microsoft.com/office/powerpoint/2010/main" val="222878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clrChange>
              <a:clrFrom>
                <a:srgbClr val="FEFEFE"/>
              </a:clrFrom>
              <a:clrTo>
                <a:srgbClr val="FEFEFE">
                  <a:alpha val="0"/>
                </a:srgbClr>
              </a:clrTo>
            </a:clrChange>
          </a:blip>
          <a:stretch>
            <a:fillRect/>
          </a:stretch>
        </p:blipFill>
        <p:spPr>
          <a:xfrm>
            <a:off x="10438472" y="6222410"/>
            <a:ext cx="1621007" cy="440662"/>
          </a:xfrm>
          <a:prstGeom prst="rect">
            <a:avLst/>
          </a:prstGeom>
        </p:spPr>
      </p:pic>
      <p:pic>
        <p:nvPicPr>
          <p:cNvPr id="8" name="Immagin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3014" y="148676"/>
            <a:ext cx="2279705" cy="720006"/>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0340" y="148676"/>
            <a:ext cx="1849139" cy="572304"/>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7010" y="791239"/>
            <a:ext cx="1375798" cy="774343"/>
          </a:xfrm>
          <a:prstGeom prst="rect">
            <a:avLst/>
          </a:prstGeom>
        </p:spPr>
      </p:pic>
      <p:sp>
        <p:nvSpPr>
          <p:cNvPr id="10" name="Rettangolo 9"/>
          <p:cNvSpPr/>
          <p:nvPr/>
        </p:nvSpPr>
        <p:spPr>
          <a:xfrm>
            <a:off x="502736" y="912449"/>
            <a:ext cx="9474966" cy="461665"/>
          </a:xfrm>
          <a:prstGeom prst="rect">
            <a:avLst/>
          </a:prstGeom>
        </p:spPr>
        <p:txBody>
          <a:bodyPr wrap="none">
            <a:spAutoFit/>
          </a:bodyPr>
          <a:lstStyle/>
          <a:p>
            <a:r>
              <a:rPr lang="en-US" sz="2400" b="1" dirty="0">
                <a:solidFill>
                  <a:srgbClr val="C00000"/>
                </a:solidFill>
              </a:rPr>
              <a:t>Corso 1-Processi di </a:t>
            </a:r>
            <a:r>
              <a:rPr lang="it-IT" sz="2400" b="1" dirty="0">
                <a:solidFill>
                  <a:srgbClr val="C00000"/>
                </a:solidFill>
              </a:rPr>
              <a:t>Manifattura Innovativi per Sistemi Packaging</a:t>
            </a:r>
            <a:r>
              <a:rPr lang="en-US" sz="2400" b="1" dirty="0">
                <a:solidFill>
                  <a:srgbClr val="C00000"/>
                </a:solidFill>
              </a:rPr>
              <a:t>  (3 ECTS)</a:t>
            </a:r>
          </a:p>
        </p:txBody>
      </p:sp>
      <p:sp>
        <p:nvSpPr>
          <p:cNvPr id="11" name="Rettangolo 10"/>
          <p:cNvSpPr/>
          <p:nvPr/>
        </p:nvSpPr>
        <p:spPr>
          <a:xfrm>
            <a:off x="502736" y="1417881"/>
            <a:ext cx="10632173" cy="3216265"/>
          </a:xfrm>
          <a:prstGeom prst="rect">
            <a:avLst/>
          </a:prstGeom>
        </p:spPr>
        <p:txBody>
          <a:bodyPr wrap="square">
            <a:spAutoFit/>
          </a:bodyPr>
          <a:lstStyle/>
          <a:p>
            <a:pPr>
              <a:spcAft>
                <a:spcPts val="600"/>
              </a:spcAft>
            </a:pPr>
            <a:r>
              <a:rPr lang="en-US" sz="1600" dirty="0"/>
              <a:t>1. </a:t>
            </a:r>
            <a:r>
              <a:rPr lang="it-IT" sz="1600" b="1" dirty="0"/>
              <a:t>PROCESSI DI PRODUZIONE PER IMBALLAGGI PLASTICI FLESSIBILI (0.6 ETCS)</a:t>
            </a:r>
            <a:endParaRPr lang="en-US" sz="1600" b="1" dirty="0"/>
          </a:p>
          <a:p>
            <a:pPr lvl="1">
              <a:spcAft>
                <a:spcPts val="1200"/>
              </a:spcAft>
            </a:pPr>
            <a:r>
              <a:rPr lang="it-IT" sz="1600" dirty="0"/>
              <a:t>1.1.	Basi dei processi di estrusione</a:t>
            </a:r>
          </a:p>
          <a:p>
            <a:pPr lvl="1">
              <a:spcAft>
                <a:spcPts val="1200"/>
              </a:spcAft>
            </a:pPr>
            <a:r>
              <a:rPr lang="it-IT" sz="1600" b="1" dirty="0">
                <a:solidFill>
                  <a:srgbClr val="00B050"/>
                </a:solidFill>
              </a:rPr>
              <a:t>1.2.	Processi industriali per la produzione di imballaggi flessibili</a:t>
            </a:r>
          </a:p>
          <a:p>
            <a:pPr lvl="2"/>
            <a:r>
              <a:rPr lang="it-IT" sz="1600" dirty="0"/>
              <a:t>1.2.1. Filmatura piana</a:t>
            </a:r>
          </a:p>
          <a:p>
            <a:pPr lvl="4"/>
            <a:r>
              <a:rPr lang="it-IT" sz="1400" i="1" dirty="0"/>
              <a:t>Descrizione del processo</a:t>
            </a:r>
          </a:p>
          <a:p>
            <a:pPr lvl="4"/>
            <a:r>
              <a:rPr lang="it-IT" sz="1400" i="1" dirty="0"/>
              <a:t>Tipologie di teste e die per la filmatura piana</a:t>
            </a:r>
          </a:p>
          <a:p>
            <a:pPr lvl="4"/>
            <a:r>
              <a:rPr lang="it-IT" sz="1400" i="1" dirty="0"/>
              <a:t>Testa del tipo ad «appendiabiti»</a:t>
            </a:r>
          </a:p>
          <a:p>
            <a:pPr lvl="4"/>
            <a:r>
              <a:rPr lang="it-IT" sz="1400" i="1" dirty="0"/>
              <a:t>Parametri di processo: Draw ratio, temperatura del Chill roll, distanza tra il Die e il chill roll</a:t>
            </a:r>
          </a:p>
          <a:p>
            <a:pPr lvl="2"/>
            <a:r>
              <a:rPr lang="it-IT" sz="1600" dirty="0"/>
              <a:t>1.2.1. Filmatura in bolla</a:t>
            </a:r>
          </a:p>
          <a:p>
            <a:pPr lvl="4"/>
            <a:r>
              <a:rPr lang="it-IT" sz="1400" i="1" dirty="0"/>
              <a:t>Parametri di processo per la filmatura in bolla</a:t>
            </a:r>
          </a:p>
          <a:p>
            <a:pPr lvl="4"/>
            <a:r>
              <a:rPr lang="it-IT" sz="1400" i="1" dirty="0"/>
              <a:t>Draw ratio e blow up ratio</a:t>
            </a:r>
          </a:p>
          <a:p>
            <a:pPr lvl="4"/>
            <a:r>
              <a:rPr lang="it-IT" sz="1400" i="1" dirty="0"/>
              <a:t>Altezza della linea di gelo</a:t>
            </a:r>
          </a:p>
        </p:txBody>
      </p:sp>
      <p:sp>
        <p:nvSpPr>
          <p:cNvPr id="2" name="CasellaDiTesto 1">
            <a:extLst>
              <a:ext uri="{FF2B5EF4-FFF2-40B4-BE49-F238E27FC236}">
                <a16:creationId xmlns:a16="http://schemas.microsoft.com/office/drawing/2014/main" id="{4BA80202-BEB8-8745-13CC-9783CDB3FCEB}"/>
              </a:ext>
            </a:extLst>
          </p:cNvPr>
          <p:cNvSpPr txBox="1"/>
          <p:nvPr/>
        </p:nvSpPr>
        <p:spPr>
          <a:xfrm>
            <a:off x="385574" y="6051793"/>
            <a:ext cx="10052898" cy="584775"/>
          </a:xfrm>
          <a:prstGeom prst="rect">
            <a:avLst/>
          </a:prstGeom>
          <a:noFill/>
        </p:spPr>
        <p:txBody>
          <a:bodyPr wrap="square" rtlCol="0">
            <a:spAutoFit/>
          </a:bodyPr>
          <a:lstStyle/>
          <a:p>
            <a:r>
              <a:rPr lang="it-IT" sz="1600" b="0" i="0" u="none" strike="noStrike" dirty="0">
                <a:solidFill>
                  <a:schemeClr val="tx1">
                    <a:lumMod val="50000"/>
                    <a:lumOff val="50000"/>
                  </a:schemeClr>
                </a:solidFill>
                <a:effectLst/>
              </a:rPr>
              <a:t>________________________________________________________________________________________________</a:t>
            </a:r>
          </a:p>
          <a:p>
            <a:r>
              <a:rPr lang="it-IT" sz="1600" b="0" i="0" u="none" strike="noStrike" dirty="0">
                <a:solidFill>
                  <a:schemeClr val="tx1">
                    <a:lumMod val="50000"/>
                    <a:lumOff val="50000"/>
                  </a:schemeClr>
                </a:solidFill>
                <a:effectLst/>
              </a:rPr>
              <a:t>prof. L. Di Maio – Università degli Studi di Salerno</a:t>
            </a:r>
            <a:endParaRPr lang="it-IT" sz="1600" dirty="0">
              <a:solidFill>
                <a:schemeClr val="tx1">
                  <a:lumMod val="50000"/>
                  <a:lumOff val="50000"/>
                </a:schemeClr>
              </a:solidFill>
            </a:endParaRPr>
          </a:p>
        </p:txBody>
      </p:sp>
    </p:spTree>
    <p:extLst>
      <p:ext uri="{BB962C8B-B14F-4D97-AF65-F5344CB8AC3E}">
        <p14:creationId xmlns:p14="http://schemas.microsoft.com/office/powerpoint/2010/main" val="706019030"/>
      </p:ext>
    </p:extLst>
  </p:cSld>
  <p:clrMapOvr>
    <a:masterClrMapping/>
  </p:clrMapOvr>
  <mc:AlternateContent xmlns:mc="http://schemas.openxmlformats.org/markup-compatibility/2006" xmlns:p14="http://schemas.microsoft.com/office/powerpoint/2010/main">
    <mc:Choice Requires="p14">
      <p:transition p14:dur="10" advClick="0" advTm="84000"/>
    </mc:Choice>
    <mc:Fallback xmlns="">
      <p:transition advClick="0" advTm="8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2354316" y="363314"/>
            <a:ext cx="7433441" cy="523220"/>
          </a:xfrm>
          <a:prstGeom prst="rect">
            <a:avLst/>
          </a:prstGeom>
          <a:noFill/>
        </p:spPr>
        <p:txBody>
          <a:bodyPr wrap="square" rtlCol="0">
            <a:spAutoFit/>
          </a:bodyPr>
          <a:lstStyle/>
          <a:p>
            <a:pPr algn="ctr"/>
            <a:r>
              <a:rPr lang="en-GB" sz="2800" b="1" dirty="0">
                <a:solidFill>
                  <a:srgbClr val="C00000"/>
                </a:solidFill>
              </a:rPr>
              <a:t>DIE PER FILMATURA IN BOLLA</a:t>
            </a:r>
          </a:p>
        </p:txBody>
      </p:sp>
      <p:sp>
        <p:nvSpPr>
          <p:cNvPr id="14" name="Rettangolo 13"/>
          <p:cNvSpPr/>
          <p:nvPr/>
        </p:nvSpPr>
        <p:spPr>
          <a:xfrm>
            <a:off x="5628476" y="1719297"/>
            <a:ext cx="5241881" cy="1631216"/>
          </a:xfrm>
          <a:prstGeom prst="rect">
            <a:avLst/>
          </a:prstGeom>
        </p:spPr>
        <p:txBody>
          <a:bodyPr wrap="square">
            <a:spAutoFit/>
          </a:bodyPr>
          <a:lstStyle/>
          <a:p>
            <a:r>
              <a:rPr lang="it-IT" sz="2000" dirty="0"/>
              <a:t>È la tipologia di die più semplice ed economica, ma presenta alcuni svantaggi:</a:t>
            </a:r>
          </a:p>
          <a:p>
            <a:pPr marL="342900" indent="-342900">
              <a:buFont typeface="Arial" panose="020B0604020202020204" pitchFamily="34" charset="0"/>
              <a:buChar char="•"/>
            </a:pPr>
            <a:r>
              <a:rPr lang="it-IT" sz="2000" dirty="0"/>
              <a:t>Linea di saldatura</a:t>
            </a:r>
          </a:p>
          <a:p>
            <a:pPr marL="342900" indent="-342900">
              <a:buFont typeface="Arial" panose="020B0604020202020204" pitchFamily="34" charset="0"/>
              <a:buChar char="•"/>
            </a:pPr>
            <a:r>
              <a:rPr lang="it-IT" sz="2000" dirty="0"/>
              <a:t>Difficoltà nel mantenere uniforme lo spessore del film</a:t>
            </a:r>
          </a:p>
        </p:txBody>
      </p:sp>
      <p:grpSp>
        <p:nvGrpSpPr>
          <p:cNvPr id="16" name="Gruppo 15"/>
          <p:cNvGrpSpPr/>
          <p:nvPr/>
        </p:nvGrpSpPr>
        <p:grpSpPr>
          <a:xfrm>
            <a:off x="550290" y="1208690"/>
            <a:ext cx="4505186" cy="2141823"/>
            <a:chOff x="1023257" y="3675912"/>
            <a:chExt cx="3907972" cy="1754834"/>
          </a:xfrm>
        </p:grpSpPr>
        <p:pic>
          <p:nvPicPr>
            <p:cNvPr id="6" name="Picture 5" descr="MANDR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257" y="3968791"/>
              <a:ext cx="3907972" cy="146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14"/>
            <p:cNvSpPr txBox="1"/>
            <p:nvPr/>
          </p:nvSpPr>
          <p:spPr>
            <a:xfrm>
              <a:off x="1888671" y="3675912"/>
              <a:ext cx="2177143" cy="400110"/>
            </a:xfrm>
            <a:prstGeom prst="rect">
              <a:avLst/>
            </a:prstGeom>
            <a:noFill/>
          </p:spPr>
          <p:txBody>
            <a:bodyPr wrap="square" rtlCol="0">
              <a:spAutoFit/>
            </a:bodyPr>
            <a:lstStyle/>
            <a:p>
              <a:pPr algn="ctr"/>
              <a:r>
                <a:rPr lang="it-IT" sz="2000" b="1" dirty="0">
                  <a:solidFill>
                    <a:srgbClr val="0070C0"/>
                  </a:solidFill>
                </a:rPr>
                <a:t>SIDE FED DIE</a:t>
              </a:r>
            </a:p>
          </p:txBody>
        </p:sp>
      </p:grpSp>
      <p:grpSp>
        <p:nvGrpSpPr>
          <p:cNvPr id="19" name="Gruppo 18"/>
          <p:cNvGrpSpPr/>
          <p:nvPr/>
        </p:nvGrpSpPr>
        <p:grpSpPr>
          <a:xfrm>
            <a:off x="905482" y="3707980"/>
            <a:ext cx="3845194" cy="2429800"/>
            <a:chOff x="7229829" y="3301284"/>
            <a:chExt cx="3185199" cy="1806007"/>
          </a:xfrm>
        </p:grpSpPr>
        <p:grpSp>
          <p:nvGrpSpPr>
            <p:cNvPr id="13" name="Gruppo 12"/>
            <p:cNvGrpSpPr/>
            <p:nvPr/>
          </p:nvGrpSpPr>
          <p:grpSpPr>
            <a:xfrm>
              <a:off x="7229829" y="3721897"/>
              <a:ext cx="3185199" cy="1385394"/>
              <a:chOff x="7041929" y="3784125"/>
              <a:chExt cx="3185199" cy="1385394"/>
            </a:xfrm>
          </p:grpSpPr>
          <p:pic>
            <p:nvPicPr>
              <p:cNvPr id="11" name="Immagine 10"/>
              <p:cNvPicPr>
                <a:picLocks noChangeAspect="1"/>
              </p:cNvPicPr>
              <p:nvPr/>
            </p:nvPicPr>
            <p:blipFill>
              <a:blip r:embed="rId3"/>
              <a:stretch>
                <a:fillRect/>
              </a:stretch>
            </p:blipFill>
            <p:spPr>
              <a:xfrm>
                <a:off x="7041929" y="3784125"/>
                <a:ext cx="1276387" cy="1379655"/>
              </a:xfrm>
              <a:prstGeom prst="rect">
                <a:avLst/>
              </a:prstGeom>
            </p:spPr>
          </p:pic>
          <p:pic>
            <p:nvPicPr>
              <p:cNvPr id="7" name="Immagine 6"/>
              <p:cNvPicPr>
                <a:picLocks noChangeAspect="1"/>
              </p:cNvPicPr>
              <p:nvPr/>
            </p:nvPicPr>
            <p:blipFill>
              <a:blip r:embed="rId4"/>
              <a:stretch>
                <a:fillRect/>
              </a:stretch>
            </p:blipFill>
            <p:spPr>
              <a:xfrm>
                <a:off x="8860220" y="3830966"/>
                <a:ext cx="1366908" cy="1338553"/>
              </a:xfrm>
              <a:prstGeom prst="rect">
                <a:avLst/>
              </a:prstGeom>
            </p:spPr>
          </p:pic>
        </p:grpSp>
        <p:sp>
          <p:nvSpPr>
            <p:cNvPr id="17" name="Rettangolo 16"/>
            <p:cNvSpPr/>
            <p:nvPr/>
          </p:nvSpPr>
          <p:spPr>
            <a:xfrm>
              <a:off x="7525543" y="3301284"/>
              <a:ext cx="2480166" cy="400110"/>
            </a:xfrm>
            <a:prstGeom prst="rect">
              <a:avLst/>
            </a:prstGeom>
          </p:spPr>
          <p:txBody>
            <a:bodyPr wrap="none">
              <a:spAutoFit/>
            </a:bodyPr>
            <a:lstStyle/>
            <a:p>
              <a:pPr algn="ctr"/>
              <a:r>
                <a:rPr lang="it-IT" sz="2000" b="1" dirty="0">
                  <a:solidFill>
                    <a:srgbClr val="0070C0"/>
                  </a:solidFill>
                </a:rPr>
                <a:t>SPIRAL MANDREL DIE</a:t>
              </a:r>
            </a:p>
          </p:txBody>
        </p:sp>
      </p:grpSp>
      <p:sp>
        <p:nvSpPr>
          <p:cNvPr id="18" name="Rettangolo 17"/>
          <p:cNvSpPr/>
          <p:nvPr/>
        </p:nvSpPr>
        <p:spPr>
          <a:xfrm>
            <a:off x="5628475" y="4221581"/>
            <a:ext cx="5241881" cy="1938992"/>
          </a:xfrm>
          <a:prstGeom prst="rect">
            <a:avLst/>
          </a:prstGeom>
        </p:spPr>
        <p:txBody>
          <a:bodyPr wrap="square">
            <a:spAutoFit/>
          </a:bodyPr>
          <a:lstStyle/>
          <a:p>
            <a:pPr algn="just"/>
            <a:r>
              <a:rPr lang="it-IT" sz="2000" dirty="0"/>
              <a:t>La transizione da elicoidale ad assiale fornisce un effetto miscelativo che permette sia di evitare le linee di saldatura sia di distribuire il flusso uniformemente intorno il mandrino ottenendo velocità, quindi dimensioni, uniformi all’uscita del die.  </a:t>
            </a:r>
          </a:p>
        </p:txBody>
      </p:sp>
    </p:spTree>
    <p:extLst>
      <p:ext uri="{BB962C8B-B14F-4D97-AF65-F5344CB8AC3E}">
        <p14:creationId xmlns:p14="http://schemas.microsoft.com/office/powerpoint/2010/main" val="4096890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64523" y="426376"/>
            <a:ext cx="7433441" cy="523220"/>
          </a:xfrm>
          <a:prstGeom prst="rect">
            <a:avLst/>
          </a:prstGeom>
          <a:noFill/>
        </p:spPr>
        <p:txBody>
          <a:bodyPr wrap="square" rtlCol="0">
            <a:spAutoFit/>
          </a:bodyPr>
          <a:lstStyle/>
          <a:p>
            <a:pPr algn="ctr"/>
            <a:r>
              <a:rPr lang="en-GB" sz="2800" b="1" dirty="0">
                <a:solidFill>
                  <a:srgbClr val="C00000"/>
                </a:solidFill>
              </a:rPr>
              <a:t>RAFFREDDAMENTO DELLA BOLLA</a:t>
            </a:r>
          </a:p>
        </p:txBody>
      </p:sp>
      <p:sp>
        <p:nvSpPr>
          <p:cNvPr id="3" name="Rettangolo 2"/>
          <p:cNvSpPr/>
          <p:nvPr/>
        </p:nvSpPr>
        <p:spPr>
          <a:xfrm>
            <a:off x="396202" y="1308686"/>
            <a:ext cx="11088414" cy="1169551"/>
          </a:xfrm>
          <a:prstGeom prst="rect">
            <a:avLst/>
          </a:prstGeom>
        </p:spPr>
        <p:txBody>
          <a:bodyPr wrap="square">
            <a:spAutoFit/>
          </a:bodyPr>
          <a:lstStyle/>
          <a:p>
            <a:pPr marL="342900" indent="-342900" algn="just">
              <a:spcAft>
                <a:spcPts val="600"/>
              </a:spcAft>
              <a:buClr>
                <a:srgbClr val="C00000"/>
              </a:buClr>
              <a:buSzPct val="80000"/>
              <a:buFont typeface="Wingdings" panose="05000000000000000000" pitchFamily="2" charset="2"/>
              <a:buChar char="q"/>
            </a:pPr>
            <a:r>
              <a:rPr lang="it-IT" sz="2000" dirty="0"/>
              <a:t>È generalmente realizzata insufflando un grande volume di aria sul film all’uscita del die</a:t>
            </a:r>
          </a:p>
          <a:p>
            <a:pPr marL="342900" indent="-342900" algn="just">
              <a:spcAft>
                <a:spcPts val="600"/>
              </a:spcAft>
              <a:buClr>
                <a:srgbClr val="C00000"/>
              </a:buClr>
              <a:buSzPct val="80000"/>
              <a:buFont typeface="Wingdings" panose="05000000000000000000" pitchFamily="2" charset="2"/>
              <a:buChar char="q"/>
            </a:pPr>
            <a:r>
              <a:rPr lang="it-IT" sz="2000" dirty="0"/>
              <a:t>Può avvenire solo sulla superfice esterna della bolla oppure sia all’esterno che all’interno</a:t>
            </a:r>
          </a:p>
          <a:p>
            <a:pPr marL="342900" indent="-342900" algn="just">
              <a:spcAft>
                <a:spcPts val="600"/>
              </a:spcAft>
              <a:buClr>
                <a:srgbClr val="C00000"/>
              </a:buClr>
              <a:buSzPct val="80000"/>
              <a:buFont typeface="Wingdings" panose="05000000000000000000" pitchFamily="2" charset="2"/>
              <a:buChar char="q"/>
            </a:pPr>
            <a:r>
              <a:rPr lang="it-IT" sz="2000" dirty="0"/>
              <a:t>È il fattore limitante per massimizzare la capacità produttiva</a:t>
            </a:r>
          </a:p>
        </p:txBody>
      </p:sp>
      <p:sp>
        <p:nvSpPr>
          <p:cNvPr id="4" name="Rettangolo 3"/>
          <p:cNvSpPr/>
          <p:nvPr/>
        </p:nvSpPr>
        <p:spPr>
          <a:xfrm>
            <a:off x="396202" y="2973983"/>
            <a:ext cx="11305002" cy="2599173"/>
          </a:xfrm>
          <a:prstGeom prst="rect">
            <a:avLst/>
          </a:prstGeom>
        </p:spPr>
        <p:txBody>
          <a:bodyPr wrap="square">
            <a:spAutoFit/>
          </a:bodyPr>
          <a:lstStyle/>
          <a:p>
            <a:pPr algn="just">
              <a:lnSpc>
                <a:spcPct val="110000"/>
              </a:lnSpc>
              <a:spcAft>
                <a:spcPts val="1200"/>
              </a:spcAft>
              <a:buClr>
                <a:srgbClr val="C00000"/>
              </a:buClr>
              <a:buSzPct val="80000"/>
            </a:pPr>
            <a:r>
              <a:rPr lang="it-IT" sz="2000" u="sng" dirty="0"/>
              <a:t>Tre</a:t>
            </a:r>
            <a:r>
              <a:rPr lang="it-IT" sz="2000" dirty="0"/>
              <a:t> principali </a:t>
            </a:r>
            <a:r>
              <a:rPr lang="it-IT" sz="2000" u="sng" dirty="0"/>
              <a:t>variabili di processo</a:t>
            </a:r>
            <a:r>
              <a:rPr lang="it-IT" sz="2000" dirty="0"/>
              <a:t> sono responsabili per l’</a:t>
            </a:r>
            <a:r>
              <a:rPr lang="it-IT" sz="2000" u="sng" dirty="0"/>
              <a:t>efficienza del raffreddamento</a:t>
            </a:r>
            <a:r>
              <a:rPr lang="it-IT" sz="2000" dirty="0"/>
              <a:t>:</a:t>
            </a:r>
          </a:p>
          <a:p>
            <a:pPr marL="342900" indent="-342900" algn="just">
              <a:lnSpc>
                <a:spcPct val="110000"/>
              </a:lnSpc>
              <a:buClr>
                <a:srgbClr val="C00000"/>
              </a:buClr>
              <a:buSzPct val="80000"/>
              <a:buFont typeface="+mj-lt"/>
              <a:buAutoNum type="arabicPeriod"/>
            </a:pPr>
            <a:r>
              <a:rPr lang="it-IT" sz="2000" b="1" dirty="0"/>
              <a:t>Velocità dell’aria </a:t>
            </a:r>
            <a:r>
              <a:rPr lang="it-IT" sz="2000" dirty="0"/>
              <a:t>– maggiore è la velocità dell’aria, più calore è rimosso dalla superfice del film per unità di tempo</a:t>
            </a:r>
            <a:endParaRPr lang="it-IT" sz="2000" b="1" dirty="0"/>
          </a:p>
          <a:p>
            <a:pPr marL="342900" indent="-342900" algn="just">
              <a:lnSpc>
                <a:spcPct val="110000"/>
              </a:lnSpc>
              <a:buClr>
                <a:srgbClr val="C00000"/>
              </a:buClr>
              <a:buSzPct val="80000"/>
              <a:buFont typeface="+mj-lt"/>
              <a:buAutoNum type="arabicPeriod"/>
            </a:pPr>
            <a:r>
              <a:rPr lang="it-IT" sz="2000" b="1" dirty="0"/>
              <a:t>Temperatura dell’aria </a:t>
            </a:r>
            <a:r>
              <a:rPr lang="it-IT" sz="2000" dirty="0"/>
              <a:t>– aria più fredda rimuoverà calore più rapidamente, ma usare aria fredda incrementa i costi del processo e quindi bisogna raggiungere un equilibrio</a:t>
            </a:r>
          </a:p>
          <a:p>
            <a:pPr marL="342900" indent="-342900" algn="just">
              <a:lnSpc>
                <a:spcPct val="110000"/>
              </a:lnSpc>
              <a:buClr>
                <a:srgbClr val="C00000"/>
              </a:buClr>
              <a:buSzPct val="80000"/>
              <a:buFont typeface="+mj-lt"/>
              <a:buAutoNum type="arabicPeriod"/>
            </a:pPr>
            <a:r>
              <a:rPr lang="it-IT" sz="2000" b="1" dirty="0"/>
              <a:t>Umidità dell’aria </a:t>
            </a:r>
            <a:r>
              <a:rPr lang="it-IT" sz="2000" dirty="0"/>
              <a:t>– se è utilizzata aria ambiente, l’umidità varierà al variare del clima e ciò può influenzare l’efficienza del raffreddamento</a:t>
            </a:r>
            <a:endParaRPr lang="it-IT" sz="2000" b="1" dirty="0"/>
          </a:p>
        </p:txBody>
      </p:sp>
      <p:pic>
        <p:nvPicPr>
          <p:cNvPr id="5" name="Immagine 4"/>
          <p:cNvPicPr>
            <a:picLocks noChangeAspect="1"/>
          </p:cNvPicPr>
          <p:nvPr/>
        </p:nvPicPr>
        <p:blipFill rotWithShape="1">
          <a:blip r:embed="rId2"/>
          <a:srcRect l="6973"/>
          <a:stretch/>
        </p:blipFill>
        <p:spPr>
          <a:xfrm>
            <a:off x="9997964" y="1804432"/>
            <a:ext cx="1928163" cy="1527487"/>
          </a:xfrm>
          <a:prstGeom prst="rect">
            <a:avLst/>
          </a:prstGeom>
        </p:spPr>
      </p:pic>
      <p:sp>
        <p:nvSpPr>
          <p:cNvPr id="6" name="Rettangolo 5"/>
          <p:cNvSpPr/>
          <p:nvPr/>
        </p:nvSpPr>
        <p:spPr>
          <a:xfrm>
            <a:off x="396202" y="5668792"/>
            <a:ext cx="6748899" cy="400110"/>
          </a:xfrm>
          <a:prstGeom prst="rect">
            <a:avLst/>
          </a:prstGeom>
        </p:spPr>
        <p:txBody>
          <a:bodyPr wrap="none">
            <a:spAutoFit/>
          </a:bodyPr>
          <a:lstStyle/>
          <a:p>
            <a:r>
              <a:rPr lang="en-US" sz="2000" dirty="0"/>
              <a:t>IL DISPOSITIVO DEPUTATO AL RAFFREDDAMENTO E’ L’</a:t>
            </a:r>
            <a:r>
              <a:rPr lang="en-US" sz="2000" b="1" dirty="0"/>
              <a:t>AIR RING</a:t>
            </a:r>
            <a:endParaRPr lang="it-IT" sz="2000" b="1" dirty="0"/>
          </a:p>
        </p:txBody>
      </p:sp>
      <p:pic>
        <p:nvPicPr>
          <p:cNvPr id="7" name="Immagine 6"/>
          <p:cNvPicPr>
            <a:picLocks noChangeAspect="1"/>
          </p:cNvPicPr>
          <p:nvPr/>
        </p:nvPicPr>
        <p:blipFill>
          <a:blip r:embed="rId3"/>
          <a:stretch>
            <a:fillRect/>
          </a:stretch>
        </p:blipFill>
        <p:spPr>
          <a:xfrm>
            <a:off x="7250729" y="5165149"/>
            <a:ext cx="3445750" cy="1119971"/>
          </a:xfrm>
          <a:prstGeom prst="rect">
            <a:avLst/>
          </a:prstGeom>
        </p:spPr>
      </p:pic>
    </p:spTree>
    <p:extLst>
      <p:ext uri="{BB962C8B-B14F-4D97-AF65-F5344CB8AC3E}">
        <p14:creationId xmlns:p14="http://schemas.microsoft.com/office/powerpoint/2010/main" val="302782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61148" y="324209"/>
            <a:ext cx="7875251" cy="523220"/>
          </a:xfrm>
          <a:prstGeom prst="rect">
            <a:avLst/>
          </a:prstGeom>
          <a:noFill/>
        </p:spPr>
        <p:txBody>
          <a:bodyPr wrap="square" rtlCol="0">
            <a:spAutoFit/>
          </a:bodyPr>
          <a:lstStyle/>
          <a:p>
            <a:pPr algn="ctr"/>
            <a:r>
              <a:rPr lang="en-GB" sz="2800" b="1" dirty="0">
                <a:solidFill>
                  <a:srgbClr val="C00000"/>
                </a:solidFill>
              </a:rPr>
              <a:t>GABBIA DI STABILIZZAZIONE e TELAIO DI COLLASSO</a:t>
            </a:r>
          </a:p>
        </p:txBody>
      </p:sp>
      <p:sp>
        <p:nvSpPr>
          <p:cNvPr id="4" name="Rettangolo 3"/>
          <p:cNvSpPr/>
          <p:nvPr/>
        </p:nvSpPr>
        <p:spPr>
          <a:xfrm>
            <a:off x="5477202" y="4140542"/>
            <a:ext cx="6072542" cy="2323713"/>
          </a:xfrm>
          <a:prstGeom prst="rect">
            <a:avLst/>
          </a:prstGeom>
        </p:spPr>
        <p:txBody>
          <a:bodyPr wrap="square">
            <a:spAutoFit/>
          </a:bodyPr>
          <a:lstStyle/>
          <a:p>
            <a:pPr marL="285750" indent="-285750" algn="just">
              <a:spcAft>
                <a:spcPts val="600"/>
              </a:spcAft>
              <a:buClr>
                <a:srgbClr val="C00000"/>
              </a:buClr>
              <a:buSzPct val="80000"/>
              <a:buFont typeface="Wingdings" panose="05000000000000000000" pitchFamily="2" charset="2"/>
              <a:buChar char="q"/>
            </a:pPr>
            <a:r>
              <a:rPr lang="it-IT" sz="2000" dirty="0"/>
              <a:t>Mentre la bolla si muove verso l’alto e si avvicina ai nip rollers, essa viene pre-appiattita dal </a:t>
            </a:r>
            <a:r>
              <a:rPr lang="it-IT" sz="2000" b="1" dirty="0">
                <a:solidFill>
                  <a:srgbClr val="C00000"/>
                </a:solidFill>
              </a:rPr>
              <a:t>TELAIO DI COLLASSO. </a:t>
            </a:r>
            <a:r>
              <a:rPr lang="it-IT" sz="2000" dirty="0"/>
              <a:t>Questo dispositivo fornisce una transizione più graduale da un tubo cilindrico ad un tubo appiattito. </a:t>
            </a:r>
          </a:p>
          <a:p>
            <a:pPr marL="285750" indent="-285750" algn="just">
              <a:spcAft>
                <a:spcPts val="600"/>
              </a:spcAft>
              <a:buClr>
                <a:srgbClr val="C00000"/>
              </a:buClr>
              <a:buSzPct val="80000"/>
              <a:buFont typeface="Wingdings" panose="05000000000000000000" pitchFamily="2" charset="2"/>
              <a:buChar char="q"/>
            </a:pPr>
            <a:r>
              <a:rPr lang="it-IT" sz="2000" dirty="0"/>
              <a:t>Il telaio di collasso aiuta anche ad eliminare grinze dal prodotto finale.</a:t>
            </a:r>
          </a:p>
        </p:txBody>
      </p:sp>
      <p:pic>
        <p:nvPicPr>
          <p:cNvPr id="8" name="Immagine 7"/>
          <p:cNvPicPr>
            <a:picLocks noChangeAspect="1"/>
          </p:cNvPicPr>
          <p:nvPr/>
        </p:nvPicPr>
        <p:blipFill rotWithShape="1">
          <a:blip r:embed="rId3"/>
          <a:srcRect l="5648"/>
          <a:stretch/>
        </p:blipFill>
        <p:spPr>
          <a:xfrm>
            <a:off x="245189" y="1078014"/>
            <a:ext cx="5325714" cy="5169325"/>
          </a:xfrm>
          <a:prstGeom prst="rect">
            <a:avLst/>
          </a:prstGeom>
        </p:spPr>
      </p:pic>
      <p:sp>
        <p:nvSpPr>
          <p:cNvPr id="3" name="Rettangolo 2"/>
          <p:cNvSpPr/>
          <p:nvPr/>
        </p:nvSpPr>
        <p:spPr>
          <a:xfrm>
            <a:off x="7498080" y="1663187"/>
            <a:ext cx="3949991" cy="2246769"/>
          </a:xfrm>
          <a:prstGeom prst="rect">
            <a:avLst/>
          </a:prstGeom>
        </p:spPr>
        <p:txBody>
          <a:bodyPr wrap="square">
            <a:spAutoFit/>
          </a:bodyPr>
          <a:lstStyle/>
          <a:p>
            <a:pPr algn="just"/>
            <a:r>
              <a:rPr lang="it-IT" sz="2000" dirty="0"/>
              <a:t>Le bolle sono spesso stabilizzate esternamente utilizzando un dispositivo come la </a:t>
            </a:r>
            <a:r>
              <a:rPr lang="it-IT" sz="2000" b="1" dirty="0">
                <a:solidFill>
                  <a:srgbClr val="C00000"/>
                </a:solidFill>
              </a:rPr>
              <a:t>GABBIA</a:t>
            </a:r>
            <a:r>
              <a:rPr lang="it-IT" sz="2000" dirty="0"/>
              <a:t>, che evita movimenti della bolla che potrebbero condurre a disuniformità dello spessore della parete della bolla stessa</a:t>
            </a:r>
          </a:p>
        </p:txBody>
      </p:sp>
      <p:pic>
        <p:nvPicPr>
          <p:cNvPr id="5"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1495" r="24916" b="31029"/>
          <a:stretch/>
        </p:blipFill>
        <p:spPr bwMode="auto">
          <a:xfrm>
            <a:off x="5570903" y="1078014"/>
            <a:ext cx="1655743" cy="260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122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01461" y="345329"/>
            <a:ext cx="7433441" cy="523220"/>
          </a:xfrm>
          <a:prstGeom prst="rect">
            <a:avLst/>
          </a:prstGeom>
          <a:noFill/>
        </p:spPr>
        <p:txBody>
          <a:bodyPr wrap="square" rtlCol="0">
            <a:spAutoFit/>
          </a:bodyPr>
          <a:lstStyle/>
          <a:p>
            <a:pPr algn="ctr"/>
            <a:r>
              <a:rPr lang="en-GB" sz="2800" b="1" dirty="0">
                <a:solidFill>
                  <a:srgbClr val="C00000"/>
                </a:solidFill>
              </a:rPr>
              <a:t>GEOMETRIA DELLA BOLLA</a:t>
            </a:r>
          </a:p>
        </p:txBody>
      </p:sp>
      <p:sp>
        <p:nvSpPr>
          <p:cNvPr id="3" name="Rettangolo 2"/>
          <p:cNvSpPr/>
          <p:nvPr/>
        </p:nvSpPr>
        <p:spPr>
          <a:xfrm>
            <a:off x="493985" y="1148842"/>
            <a:ext cx="4981905" cy="2708434"/>
          </a:xfrm>
          <a:prstGeom prst="rect">
            <a:avLst/>
          </a:prstGeom>
        </p:spPr>
        <p:txBody>
          <a:bodyPr wrap="square">
            <a:spAutoFit/>
          </a:bodyPr>
          <a:lstStyle/>
          <a:p>
            <a:pPr>
              <a:spcAft>
                <a:spcPts val="1200"/>
              </a:spcAft>
            </a:pPr>
            <a:r>
              <a:rPr lang="it-IT" sz="2000" dirty="0"/>
              <a:t>Ci sono diversi parametri utilizzati per descrivere la geometria della bolla:</a:t>
            </a:r>
          </a:p>
          <a:p>
            <a:pPr marL="342900" indent="-342900">
              <a:buClr>
                <a:srgbClr val="C00000"/>
              </a:buClr>
              <a:buSzPct val="80000"/>
              <a:buFont typeface="Wingdings" panose="05000000000000000000" pitchFamily="2" charset="2"/>
              <a:buChar char="q"/>
            </a:pPr>
            <a:r>
              <a:rPr lang="it-IT" sz="2000" dirty="0"/>
              <a:t>Diametro del die</a:t>
            </a:r>
          </a:p>
          <a:p>
            <a:pPr marL="342900" indent="-342900">
              <a:buClr>
                <a:srgbClr val="C00000"/>
              </a:buClr>
              <a:buSzPct val="80000"/>
              <a:buFont typeface="Wingdings" panose="05000000000000000000" pitchFamily="2" charset="2"/>
              <a:buChar char="q"/>
            </a:pPr>
            <a:r>
              <a:rPr lang="it-IT" sz="2000" dirty="0"/>
              <a:t>Die gap</a:t>
            </a:r>
          </a:p>
          <a:p>
            <a:pPr marL="342900" indent="-342900">
              <a:buClr>
                <a:srgbClr val="C00000"/>
              </a:buClr>
              <a:buSzPct val="80000"/>
              <a:buFont typeface="Wingdings" panose="05000000000000000000" pitchFamily="2" charset="2"/>
              <a:buChar char="q"/>
            </a:pPr>
            <a:r>
              <a:rPr lang="it-IT" sz="2000" dirty="0"/>
              <a:t>Altezza della linea di gelo (FLH)</a:t>
            </a:r>
          </a:p>
          <a:p>
            <a:pPr marL="342900" indent="-342900">
              <a:buClr>
                <a:srgbClr val="C00000"/>
              </a:buClr>
              <a:buSzPct val="80000"/>
              <a:buFont typeface="Wingdings" panose="05000000000000000000" pitchFamily="2" charset="2"/>
              <a:buChar char="q"/>
            </a:pPr>
            <a:r>
              <a:rPr lang="it-IT" sz="2000" dirty="0"/>
              <a:t>Diametro della bolla (D</a:t>
            </a:r>
            <a:r>
              <a:rPr lang="it-IT" sz="2000" baseline="-25000" dirty="0"/>
              <a:t>b</a:t>
            </a:r>
            <a:r>
              <a:rPr lang="it-IT" sz="2000" dirty="0"/>
              <a:t>)</a:t>
            </a:r>
          </a:p>
          <a:p>
            <a:pPr marL="342900" indent="-342900">
              <a:buClr>
                <a:srgbClr val="C00000"/>
              </a:buClr>
              <a:buSzPct val="80000"/>
              <a:buFont typeface="Wingdings" panose="05000000000000000000" pitchFamily="2" charset="2"/>
              <a:buChar char="q"/>
            </a:pPr>
            <a:r>
              <a:rPr lang="it-IT" sz="2000" dirty="0"/>
              <a:t>Spessore del film</a:t>
            </a:r>
          </a:p>
          <a:p>
            <a:pPr marL="342900" indent="-342900">
              <a:buClr>
                <a:srgbClr val="C00000"/>
              </a:buClr>
              <a:buSzPct val="80000"/>
              <a:buFont typeface="Wingdings" panose="05000000000000000000" pitchFamily="2" charset="2"/>
              <a:buChar char="q"/>
            </a:pPr>
            <a:r>
              <a:rPr lang="it-IT" sz="2000" dirty="0"/>
              <a:t>Larghezza da stesso (lay-flat) (LF)</a:t>
            </a:r>
          </a:p>
        </p:txBody>
      </p:sp>
      <p:pic>
        <p:nvPicPr>
          <p:cNvPr id="5" name="Immagine 4"/>
          <p:cNvPicPr>
            <a:picLocks noChangeAspect="1"/>
          </p:cNvPicPr>
          <p:nvPr/>
        </p:nvPicPr>
        <p:blipFill rotWithShape="1">
          <a:blip r:embed="rId2"/>
          <a:srcRect l="8125"/>
          <a:stretch/>
        </p:blipFill>
        <p:spPr>
          <a:xfrm>
            <a:off x="6134098" y="1148842"/>
            <a:ext cx="2942897" cy="2431150"/>
          </a:xfrm>
          <a:prstGeom prst="rect">
            <a:avLst/>
          </a:prstGeom>
        </p:spPr>
      </p:pic>
      <p:sp>
        <p:nvSpPr>
          <p:cNvPr id="6" name="Rettangolo 5"/>
          <p:cNvSpPr/>
          <p:nvPr/>
        </p:nvSpPr>
        <p:spPr>
          <a:xfrm>
            <a:off x="367861" y="4021955"/>
            <a:ext cx="11361684" cy="2631490"/>
          </a:xfrm>
          <a:prstGeom prst="rect">
            <a:avLst/>
          </a:prstGeom>
        </p:spPr>
        <p:txBody>
          <a:bodyPr wrap="square">
            <a:spAutoFit/>
          </a:bodyPr>
          <a:lstStyle/>
          <a:p>
            <a:pPr marL="342900" indent="-342900" algn="just">
              <a:spcAft>
                <a:spcPts val="600"/>
              </a:spcAft>
              <a:buClr>
                <a:srgbClr val="C00000"/>
              </a:buClr>
              <a:buFont typeface="Wingdings" panose="05000000000000000000" pitchFamily="2" charset="2"/>
              <a:buChar char="ü"/>
            </a:pPr>
            <a:r>
              <a:rPr lang="it-IT" sz="2000" dirty="0"/>
              <a:t>La </a:t>
            </a:r>
            <a:r>
              <a:rPr lang="it-IT" sz="2000" b="1" dirty="0"/>
              <a:t>«LINEA DI GELO» </a:t>
            </a:r>
            <a:r>
              <a:rPr lang="it-IT" sz="2000" dirty="0"/>
              <a:t>rappresenta la porzione sulla bolla dove la lucentezza del film improvvisamente diminuisce, indicando la transizione di stato del polimero da fuso a solido. Convenzionalmente, esso rappresenta il punto più basso dove la bolla presenta il diametro maggiore, siccome non avvengono ulteriori stiri al di sopra di questo punto. La distanza dal die alla linea di gelo è detta  </a:t>
            </a:r>
            <a:r>
              <a:rPr lang="it-IT" sz="2000" b="1" dirty="0">
                <a:solidFill>
                  <a:srgbClr val="C00000"/>
                </a:solidFill>
              </a:rPr>
              <a:t>altezza della linea di gelo o frost-line height (FLH)</a:t>
            </a:r>
            <a:r>
              <a:rPr lang="it-IT" sz="2000" dirty="0"/>
              <a:t>. </a:t>
            </a:r>
          </a:p>
          <a:p>
            <a:pPr marL="342900" indent="-342900" algn="just">
              <a:buClr>
                <a:srgbClr val="C00000"/>
              </a:buClr>
              <a:buFont typeface="Wingdings" panose="05000000000000000000" pitchFamily="2" charset="2"/>
              <a:buChar char="ü"/>
            </a:pPr>
            <a:r>
              <a:rPr lang="it-IT" sz="2000" dirty="0"/>
              <a:t>Dopo che il film passa attraverso i nip rollers, il film appiattito è caratterizzato da una </a:t>
            </a:r>
            <a:r>
              <a:rPr lang="it-IT" sz="2000" b="1" dirty="0">
                <a:solidFill>
                  <a:srgbClr val="C00000"/>
                </a:solidFill>
              </a:rPr>
              <a:t>larghezza da steso </a:t>
            </a:r>
            <a:r>
              <a:rPr lang="it-IT" sz="2000" dirty="0"/>
              <a:t>o </a:t>
            </a:r>
            <a:r>
              <a:rPr lang="it-IT" sz="2000" b="1" dirty="0">
                <a:solidFill>
                  <a:srgbClr val="C00000"/>
                </a:solidFill>
              </a:rPr>
              <a:t>lay-flat width (LF)</a:t>
            </a:r>
            <a:r>
              <a:rPr lang="it-IT" sz="2000" dirty="0"/>
              <a:t>. Il doppio della larghezza da steso equivale alla circonferenza della bolla (ovvero </a:t>
            </a:r>
            <a:r>
              <a:rPr lang="it-IT" sz="2000" b="1" dirty="0">
                <a:solidFill>
                  <a:srgbClr val="0070C0"/>
                </a:solidFill>
              </a:rPr>
              <a:t>D</a:t>
            </a:r>
            <a:r>
              <a:rPr lang="it-IT" sz="2000" b="1" baseline="-25000" dirty="0">
                <a:solidFill>
                  <a:srgbClr val="0070C0"/>
                </a:solidFill>
              </a:rPr>
              <a:t>b</a:t>
            </a:r>
            <a:r>
              <a:rPr lang="it-IT" sz="2000" b="1" dirty="0">
                <a:solidFill>
                  <a:srgbClr val="0070C0"/>
                </a:solidFill>
              </a:rPr>
              <a:t>=2 LF/π</a:t>
            </a:r>
            <a:r>
              <a:rPr lang="it-IT" sz="2000" dirty="0"/>
              <a:t>). Questa equazione è uno strumento utile per conoscere il diametro della bolla.</a:t>
            </a:r>
          </a:p>
        </p:txBody>
      </p:sp>
    </p:spTree>
    <p:extLst>
      <p:ext uri="{BB962C8B-B14F-4D97-AF65-F5344CB8AC3E}">
        <p14:creationId xmlns:p14="http://schemas.microsoft.com/office/powerpoint/2010/main" val="3257173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01461" y="345329"/>
            <a:ext cx="7433441" cy="523220"/>
          </a:xfrm>
          <a:prstGeom prst="rect">
            <a:avLst/>
          </a:prstGeom>
          <a:noFill/>
        </p:spPr>
        <p:txBody>
          <a:bodyPr wrap="square" rtlCol="0">
            <a:spAutoFit/>
          </a:bodyPr>
          <a:lstStyle/>
          <a:p>
            <a:pPr algn="ctr"/>
            <a:r>
              <a:rPr lang="en-GB" sz="2800" b="1" dirty="0">
                <a:solidFill>
                  <a:srgbClr val="C00000"/>
                </a:solidFill>
              </a:rPr>
              <a:t>FORMA DELLA BOLLA</a:t>
            </a:r>
          </a:p>
        </p:txBody>
      </p:sp>
      <p:pic>
        <p:nvPicPr>
          <p:cNvPr id="4" name="Immagine 3"/>
          <p:cNvPicPr>
            <a:picLocks noChangeAspect="1"/>
          </p:cNvPicPr>
          <p:nvPr/>
        </p:nvPicPr>
        <p:blipFill rotWithShape="1">
          <a:blip r:embed="rId2"/>
          <a:srcRect l="44589" t="13554" r="19415" b="2134"/>
          <a:stretch/>
        </p:blipFill>
        <p:spPr>
          <a:xfrm>
            <a:off x="6218181" y="1300034"/>
            <a:ext cx="2115207" cy="3872012"/>
          </a:xfrm>
          <a:prstGeom prst="rect">
            <a:avLst/>
          </a:prstGeom>
        </p:spPr>
      </p:pic>
      <p:pic>
        <p:nvPicPr>
          <p:cNvPr id="6" name="Immagine 5"/>
          <p:cNvPicPr>
            <a:picLocks noChangeAspect="1"/>
          </p:cNvPicPr>
          <p:nvPr/>
        </p:nvPicPr>
        <p:blipFill rotWithShape="1">
          <a:blip r:embed="rId2"/>
          <a:srcRect l="1753" t="13554" r="60866" b="1680"/>
          <a:stretch/>
        </p:blipFill>
        <p:spPr>
          <a:xfrm>
            <a:off x="504495" y="1274240"/>
            <a:ext cx="2196663" cy="3892835"/>
          </a:xfrm>
          <a:prstGeom prst="rect">
            <a:avLst/>
          </a:prstGeom>
        </p:spPr>
      </p:pic>
      <p:sp>
        <p:nvSpPr>
          <p:cNvPr id="5" name="Rettangolo 4"/>
          <p:cNvSpPr/>
          <p:nvPr/>
        </p:nvSpPr>
        <p:spPr>
          <a:xfrm>
            <a:off x="504495" y="5492185"/>
            <a:ext cx="5302470" cy="707886"/>
          </a:xfrm>
          <a:prstGeom prst="rect">
            <a:avLst/>
          </a:prstGeom>
        </p:spPr>
        <p:txBody>
          <a:bodyPr wrap="square">
            <a:spAutoFit/>
          </a:bodyPr>
          <a:lstStyle/>
          <a:p>
            <a:pPr algn="just"/>
            <a:r>
              <a:rPr lang="it-IT" sz="2000" dirty="0"/>
              <a:t>Questa forma è utilizzata prevalentemente per </a:t>
            </a:r>
            <a:r>
              <a:rPr lang="it-IT" sz="2000" b="1" dirty="0"/>
              <a:t>LDPE</a:t>
            </a:r>
            <a:r>
              <a:rPr lang="it-IT" sz="2000" dirty="0"/>
              <a:t>, </a:t>
            </a:r>
            <a:r>
              <a:rPr lang="it-IT" sz="2000" b="1" dirty="0"/>
              <a:t>LLDPE</a:t>
            </a:r>
            <a:r>
              <a:rPr lang="it-IT" sz="2000" dirty="0"/>
              <a:t>, e </a:t>
            </a:r>
            <a:r>
              <a:rPr lang="it-IT" sz="2000" b="1" dirty="0"/>
              <a:t>PP.</a:t>
            </a:r>
            <a:r>
              <a:rPr lang="it-IT" sz="2000" dirty="0"/>
              <a:t> </a:t>
            </a:r>
          </a:p>
        </p:txBody>
      </p:sp>
      <p:sp>
        <p:nvSpPr>
          <p:cNvPr id="7" name="Rettangolo 6"/>
          <p:cNvSpPr/>
          <p:nvPr/>
        </p:nvSpPr>
        <p:spPr>
          <a:xfrm>
            <a:off x="1602826" y="1922516"/>
            <a:ext cx="4204139" cy="3477875"/>
          </a:xfrm>
          <a:prstGeom prst="rect">
            <a:avLst/>
          </a:prstGeom>
          <a:solidFill>
            <a:schemeClr val="bg1"/>
          </a:solidFill>
        </p:spPr>
        <p:txBody>
          <a:bodyPr wrap="square">
            <a:spAutoFit/>
          </a:bodyPr>
          <a:lstStyle/>
          <a:p>
            <a:pPr algn="ctr">
              <a:spcAft>
                <a:spcPts val="1200"/>
              </a:spcAft>
            </a:pPr>
            <a:r>
              <a:rPr lang="en-US" sz="2000" b="1" dirty="0">
                <a:solidFill>
                  <a:srgbClr val="0070C0"/>
                </a:solidFill>
              </a:rPr>
              <a:t>THE POCKET BUBBLE</a:t>
            </a:r>
          </a:p>
          <a:p>
            <a:pPr marL="285750" indent="-285750">
              <a:spcAft>
                <a:spcPts val="600"/>
              </a:spcAft>
              <a:buFont typeface="Wingdings" panose="05000000000000000000" pitchFamily="2" charset="2"/>
              <a:buChar char="§"/>
            </a:pPr>
            <a:r>
              <a:rPr lang="it-IT" sz="2000" dirty="0"/>
              <a:t>Hanno un collo piccolo o del tutto assente, poiché l’espansione inizia quasi immediatamente sopra la superfice del die;</a:t>
            </a:r>
          </a:p>
          <a:p>
            <a:pPr marL="285750" indent="-285750">
              <a:spcAft>
                <a:spcPts val="600"/>
              </a:spcAft>
              <a:buFont typeface="Wingdings" panose="05000000000000000000" pitchFamily="2" charset="2"/>
              <a:buChar char="§"/>
            </a:pPr>
            <a:r>
              <a:rPr lang="it-IT" sz="2000" dirty="0"/>
              <a:t>Tendono ad essere abbastanza stabili a causa dell’aria fredda che induce una solidificazione anticipata</a:t>
            </a:r>
          </a:p>
          <a:p>
            <a:pPr algn="just"/>
            <a:r>
              <a:rPr lang="en-US" sz="2000" dirty="0"/>
              <a:t> </a:t>
            </a:r>
            <a:endParaRPr lang="it-IT" sz="2000" dirty="0"/>
          </a:p>
        </p:txBody>
      </p:sp>
      <p:sp>
        <p:nvSpPr>
          <p:cNvPr id="8" name="Rettangolo 7"/>
          <p:cNvSpPr/>
          <p:nvPr/>
        </p:nvSpPr>
        <p:spPr>
          <a:xfrm>
            <a:off x="7221918" y="1922516"/>
            <a:ext cx="4204139" cy="2400657"/>
          </a:xfrm>
          <a:prstGeom prst="rect">
            <a:avLst/>
          </a:prstGeom>
          <a:solidFill>
            <a:schemeClr val="bg1"/>
          </a:solidFill>
        </p:spPr>
        <p:txBody>
          <a:bodyPr wrap="square">
            <a:spAutoFit/>
          </a:bodyPr>
          <a:lstStyle/>
          <a:p>
            <a:pPr algn="ctr">
              <a:spcAft>
                <a:spcPts val="1200"/>
              </a:spcAft>
            </a:pPr>
            <a:r>
              <a:rPr lang="it-IT" sz="2000" b="1" dirty="0">
                <a:solidFill>
                  <a:srgbClr val="0070C0"/>
                </a:solidFill>
              </a:rPr>
              <a:t>LONG STALK BUBBLE</a:t>
            </a:r>
          </a:p>
          <a:p>
            <a:pPr marL="285750" indent="-285750">
              <a:spcAft>
                <a:spcPts val="600"/>
              </a:spcAft>
              <a:buFont typeface="Wingdings" panose="05000000000000000000" pitchFamily="2" charset="2"/>
              <a:buChar char="§"/>
            </a:pPr>
            <a:r>
              <a:rPr lang="it-IT" sz="2000" dirty="0"/>
              <a:t>Lo stiro TD è ritardato finché il polimero non raggiunge una temperatura più bassa: ciò permette di avere un fuso più stabile e di applicare stress maggiori durante lo stiro TD.</a:t>
            </a:r>
          </a:p>
        </p:txBody>
      </p:sp>
      <p:sp>
        <p:nvSpPr>
          <p:cNvPr id="9" name="Rettangolo 8"/>
          <p:cNvSpPr/>
          <p:nvPr/>
        </p:nvSpPr>
        <p:spPr>
          <a:xfrm>
            <a:off x="6218181" y="5418865"/>
            <a:ext cx="5302470" cy="1015663"/>
          </a:xfrm>
          <a:prstGeom prst="rect">
            <a:avLst/>
          </a:prstGeom>
        </p:spPr>
        <p:txBody>
          <a:bodyPr wrap="square">
            <a:spAutoFit/>
          </a:bodyPr>
          <a:lstStyle/>
          <a:p>
            <a:pPr algn="just"/>
            <a:r>
              <a:rPr lang="it-IT" sz="2000" dirty="0"/>
              <a:t>Questa tipologia è usata principalmente per l’</a:t>
            </a:r>
            <a:r>
              <a:rPr lang="it-IT" sz="2000" b="1" dirty="0"/>
              <a:t>HDPE</a:t>
            </a:r>
            <a:r>
              <a:rPr lang="it-IT" sz="2000" dirty="0"/>
              <a:t> a causa della </a:t>
            </a:r>
            <a:r>
              <a:rPr lang="it-IT" sz="2000" dirty="0" err="1"/>
              <a:t>melt</a:t>
            </a:r>
            <a:r>
              <a:rPr lang="it-IT" sz="2000" dirty="0"/>
              <a:t> </a:t>
            </a:r>
            <a:r>
              <a:rPr lang="it-IT" sz="2000" dirty="0" err="1"/>
              <a:t>strength</a:t>
            </a:r>
            <a:r>
              <a:rPr lang="it-IT" sz="2000" dirty="0"/>
              <a:t> relativamente bassa del materiale.</a:t>
            </a:r>
          </a:p>
        </p:txBody>
      </p:sp>
    </p:spTree>
    <p:extLst>
      <p:ext uri="{BB962C8B-B14F-4D97-AF65-F5344CB8AC3E}">
        <p14:creationId xmlns:p14="http://schemas.microsoft.com/office/powerpoint/2010/main" val="1399598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01461" y="345329"/>
            <a:ext cx="7433441" cy="523220"/>
          </a:xfrm>
          <a:prstGeom prst="rect">
            <a:avLst/>
          </a:prstGeom>
          <a:noFill/>
        </p:spPr>
        <p:txBody>
          <a:bodyPr wrap="square" rtlCol="0">
            <a:spAutoFit/>
          </a:bodyPr>
          <a:lstStyle/>
          <a:p>
            <a:pPr algn="ctr"/>
            <a:r>
              <a:rPr lang="en-GB" sz="2800" b="1" dirty="0">
                <a:solidFill>
                  <a:srgbClr val="C00000"/>
                </a:solidFill>
              </a:rPr>
              <a:t>ORIENTAZIONE BIASSALE</a:t>
            </a:r>
          </a:p>
        </p:txBody>
      </p:sp>
      <p:sp>
        <p:nvSpPr>
          <p:cNvPr id="3" name="Rettangolo 2"/>
          <p:cNvSpPr/>
          <p:nvPr/>
        </p:nvSpPr>
        <p:spPr>
          <a:xfrm>
            <a:off x="409903" y="1121005"/>
            <a:ext cx="8085740" cy="2896306"/>
          </a:xfrm>
          <a:prstGeom prst="rect">
            <a:avLst/>
          </a:prstGeom>
        </p:spPr>
        <p:txBody>
          <a:bodyPr wrap="square">
            <a:spAutoFit/>
          </a:bodyPr>
          <a:lstStyle/>
          <a:p>
            <a:pPr marL="285750" indent="-285750" algn="just">
              <a:lnSpc>
                <a:spcPct val="110000"/>
              </a:lnSpc>
              <a:spcAft>
                <a:spcPts val="600"/>
              </a:spcAft>
              <a:buClr>
                <a:srgbClr val="C00000"/>
              </a:buClr>
              <a:buSzPct val="80000"/>
              <a:buFont typeface="Wingdings" panose="05000000000000000000" pitchFamily="2" charset="2"/>
              <a:buChar char="q"/>
            </a:pPr>
            <a:r>
              <a:rPr lang="it-IT" dirty="0"/>
              <a:t>La caratteristica più importante del processo di estrusione per la filmatura in bolla è la capacità di imporre delle</a:t>
            </a:r>
            <a:r>
              <a:rPr lang="it-IT" b="1" dirty="0">
                <a:solidFill>
                  <a:srgbClr val="C00000"/>
                </a:solidFill>
              </a:rPr>
              <a:t> orientazioni biassiali</a:t>
            </a:r>
            <a:r>
              <a:rPr lang="it-IT" dirty="0"/>
              <a:t>, il che significa che le molecole del polimero sono allineate sul piano del film, sia lungo la direzione della macchina (MD, lungo l’asse della bolla), sia lungo la direzione trasversale (TD, lungo la direzione circolare della bolla).</a:t>
            </a:r>
          </a:p>
          <a:p>
            <a:pPr marL="285750" indent="-285750" algn="just">
              <a:lnSpc>
                <a:spcPct val="110000"/>
              </a:lnSpc>
              <a:spcAft>
                <a:spcPts val="600"/>
              </a:spcAft>
              <a:buClr>
                <a:srgbClr val="C00000"/>
              </a:buClr>
              <a:buSzPct val="80000"/>
              <a:buFont typeface="Wingdings" panose="05000000000000000000" pitchFamily="2" charset="2"/>
              <a:buChar char="q"/>
            </a:pPr>
            <a:r>
              <a:rPr lang="it-IT" dirty="0"/>
              <a:t>La </a:t>
            </a:r>
            <a:r>
              <a:rPr lang="it-IT" b="1" dirty="0"/>
              <a:t>deformazione avviene prima della linea di gelo </a:t>
            </a:r>
            <a:r>
              <a:rPr lang="it-IT" dirty="0"/>
              <a:t>dove il polimero è ancora fuso. In questa area l’azione del nip rolls esercita uno stiro delle catene polimeriche nella direzione assiale mentre il soffiaggio dell’aria promuove lo stiro del polimero nella direzione trasversale.</a:t>
            </a:r>
          </a:p>
        </p:txBody>
      </p:sp>
      <p:grpSp>
        <p:nvGrpSpPr>
          <p:cNvPr id="4" name="Group 4"/>
          <p:cNvGrpSpPr>
            <a:grpSpLocks/>
          </p:cNvGrpSpPr>
          <p:nvPr/>
        </p:nvGrpSpPr>
        <p:grpSpPr bwMode="auto">
          <a:xfrm>
            <a:off x="7251427" y="819151"/>
            <a:ext cx="4716462" cy="5816540"/>
            <a:chOff x="0" y="300"/>
            <a:chExt cx="2971" cy="3734"/>
          </a:xfrm>
        </p:grpSpPr>
        <p:sp>
          <p:nvSpPr>
            <p:cNvPr id="5" name="Rectangle 5"/>
            <p:cNvSpPr>
              <a:spLocks noChangeArrowheads="1"/>
            </p:cNvSpPr>
            <p:nvPr/>
          </p:nvSpPr>
          <p:spPr bwMode="auto">
            <a:xfrm>
              <a:off x="1066" y="300"/>
              <a:ext cx="1905" cy="3720"/>
            </a:xfrm>
            <a:prstGeom prst="rect">
              <a:avLst/>
            </a:prstGeom>
            <a:solidFill>
              <a:schemeClr val="tx1"/>
            </a:solidFill>
            <a:ln w="63500">
              <a:solidFill>
                <a:srgbClr val="99CCFF"/>
              </a:solidFill>
              <a:miter lim="800000"/>
              <a:headEnd/>
              <a:tailEnd/>
            </a:ln>
            <a:effectLst>
              <a:outerShdw dist="107763" dir="2700000" algn="ctr" rotWithShape="0">
                <a:schemeClr val="bg2">
                  <a:alpha val="50000"/>
                </a:schemeClr>
              </a:outerShdw>
            </a:effectLst>
          </p:spPr>
          <p:txBody>
            <a:bodyPr wrap="none" anchor="ctr"/>
            <a:lstStyle/>
            <a:p>
              <a:pPr>
                <a:defRPr/>
              </a:pPr>
              <a:endParaRPr lang="it-IT" dirty="0">
                <a:effectLst>
                  <a:outerShdw blurRad="38100" dist="38100" dir="2700000" algn="tl">
                    <a:srgbClr val="000000">
                      <a:alpha val="43137"/>
                    </a:srgbClr>
                  </a:outerShdw>
                </a:effectLst>
              </a:endParaRPr>
            </a:p>
          </p:txBody>
        </p:sp>
        <p:grpSp>
          <p:nvGrpSpPr>
            <p:cNvPr id="6" name="Group 6"/>
            <p:cNvGrpSpPr>
              <a:grpSpLocks/>
            </p:cNvGrpSpPr>
            <p:nvPr/>
          </p:nvGrpSpPr>
          <p:grpSpPr bwMode="auto">
            <a:xfrm>
              <a:off x="0" y="391"/>
              <a:ext cx="2971" cy="3643"/>
              <a:chOff x="0" y="391"/>
              <a:chExt cx="2971" cy="3643"/>
            </a:xfrm>
          </p:grpSpPr>
          <p:sp>
            <p:nvSpPr>
              <p:cNvPr id="7" name="Rectangle 7"/>
              <p:cNvSpPr>
                <a:spLocks noChangeArrowheads="1"/>
              </p:cNvSpPr>
              <p:nvPr/>
            </p:nvSpPr>
            <p:spPr bwMode="auto">
              <a:xfrm>
                <a:off x="0" y="2659"/>
                <a:ext cx="2971" cy="1361"/>
              </a:xfrm>
              <a:prstGeom prst="rect">
                <a:avLst/>
              </a:prstGeom>
              <a:solidFill>
                <a:schemeClr val="tx1"/>
              </a:solidFill>
              <a:ln w="63500">
                <a:solidFill>
                  <a:srgbClr val="99CCFF"/>
                </a:solidFill>
                <a:miter lim="800000"/>
                <a:headEnd/>
                <a:tailEnd/>
              </a:ln>
              <a:effectLst>
                <a:outerShdw dist="107763" dir="2700000" algn="ctr" rotWithShape="0">
                  <a:schemeClr val="bg2">
                    <a:alpha val="50000"/>
                  </a:schemeClr>
                </a:outerShdw>
              </a:effectLst>
            </p:spPr>
            <p:txBody>
              <a:bodyPr wrap="none" anchor="ctr"/>
              <a:lstStyle/>
              <a:p>
                <a:pPr>
                  <a:defRPr/>
                </a:pPr>
                <a:endParaRPr lang="it-IT" dirty="0">
                  <a:effectLst>
                    <a:outerShdw blurRad="38100" dist="38100" dir="2700000" algn="tl">
                      <a:srgbClr val="000000">
                        <a:alpha val="43137"/>
                      </a:srgbClr>
                    </a:outerShdw>
                  </a:effectLst>
                </a:endParaRPr>
              </a:p>
            </p:txBody>
          </p:sp>
          <p:grpSp>
            <p:nvGrpSpPr>
              <p:cNvPr id="8" name="Group 8"/>
              <p:cNvGrpSpPr>
                <a:grpSpLocks/>
              </p:cNvGrpSpPr>
              <p:nvPr/>
            </p:nvGrpSpPr>
            <p:grpSpPr bwMode="auto">
              <a:xfrm>
                <a:off x="16" y="391"/>
                <a:ext cx="2949" cy="3643"/>
                <a:chOff x="2562" y="164"/>
                <a:chExt cx="2949" cy="3763"/>
              </a:xfrm>
            </p:grpSpPr>
            <p:grpSp>
              <p:nvGrpSpPr>
                <p:cNvPr id="9" name="Group 9"/>
                <p:cNvGrpSpPr>
                  <a:grpSpLocks/>
                </p:cNvGrpSpPr>
                <p:nvPr/>
              </p:nvGrpSpPr>
              <p:grpSpPr bwMode="auto">
                <a:xfrm>
                  <a:off x="2562" y="164"/>
                  <a:ext cx="2949" cy="3716"/>
                  <a:chOff x="2472" y="119"/>
                  <a:chExt cx="2949" cy="3716"/>
                </a:xfrm>
              </p:grpSpPr>
              <p:pic>
                <p:nvPicPr>
                  <p:cNvPr id="1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 y="119"/>
                    <a:ext cx="1814"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 y="2478"/>
                    <a:ext cx="2949"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12"/>
                <p:cNvSpPr txBox="1">
                  <a:spLocks noChangeArrowheads="1"/>
                </p:cNvSpPr>
                <p:nvPr/>
              </p:nvSpPr>
              <p:spPr bwMode="auto">
                <a:xfrm>
                  <a:off x="3523" y="3662"/>
                  <a:ext cx="293"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20000"/>
                    </a:spcBef>
                    <a:buClrTx/>
                    <a:buSzTx/>
                    <a:buFontTx/>
                    <a:buNone/>
                  </a:pPr>
                  <a:r>
                    <a:rPr lang="it-IT" altLang="it-IT" sz="2000" i="1" dirty="0">
                      <a:latin typeface="+mn-lt"/>
                    </a:rPr>
                    <a:t>Vo</a:t>
                  </a:r>
                </a:p>
              </p:txBody>
            </p:sp>
            <p:sp>
              <p:nvSpPr>
                <p:cNvPr id="11" name="Text Box 13"/>
                <p:cNvSpPr txBox="1">
                  <a:spLocks noChangeArrowheads="1"/>
                </p:cNvSpPr>
                <p:nvPr/>
              </p:nvSpPr>
              <p:spPr bwMode="auto">
                <a:xfrm>
                  <a:off x="3675" y="668"/>
                  <a:ext cx="25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20000"/>
                    </a:spcBef>
                    <a:buClrTx/>
                    <a:buSzTx/>
                    <a:buFontTx/>
                    <a:buNone/>
                  </a:pPr>
                  <a:r>
                    <a:rPr lang="it-IT" altLang="it-IT" sz="2000" i="1" dirty="0">
                      <a:latin typeface="+mn-lt"/>
                    </a:rPr>
                    <a:t>Vf</a:t>
                  </a:r>
                </a:p>
              </p:txBody>
            </p:sp>
            <p:sp>
              <p:nvSpPr>
                <p:cNvPr id="12" name="Text Box 14"/>
                <p:cNvSpPr txBox="1">
                  <a:spLocks noChangeArrowheads="1"/>
                </p:cNvSpPr>
                <p:nvPr/>
              </p:nvSpPr>
              <p:spPr bwMode="auto">
                <a:xfrm>
                  <a:off x="4286" y="2523"/>
                  <a:ext cx="31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20000"/>
                    </a:spcBef>
                    <a:buClrTx/>
                    <a:buSzTx/>
                    <a:buFontTx/>
                    <a:buNone/>
                  </a:pPr>
                  <a:r>
                    <a:rPr lang="it-IT" altLang="it-IT" sz="2000" i="1" dirty="0">
                      <a:latin typeface="+mn-lt"/>
                    </a:rPr>
                    <a:t>Do</a:t>
                  </a:r>
                </a:p>
              </p:txBody>
            </p:sp>
            <p:sp>
              <p:nvSpPr>
                <p:cNvPr id="13" name="Text Box 15"/>
                <p:cNvSpPr txBox="1">
                  <a:spLocks noChangeArrowheads="1"/>
                </p:cNvSpPr>
                <p:nvPr/>
              </p:nvSpPr>
              <p:spPr bwMode="auto">
                <a:xfrm>
                  <a:off x="4277" y="1242"/>
                  <a:ext cx="29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20000"/>
                    </a:spcBef>
                    <a:buClrTx/>
                    <a:buSzTx/>
                    <a:buFontTx/>
                    <a:buNone/>
                  </a:pPr>
                  <a:r>
                    <a:rPr lang="it-IT" altLang="it-IT" sz="2000" i="1" dirty="0">
                      <a:latin typeface="+mn-lt"/>
                    </a:rPr>
                    <a:t>Db</a:t>
                  </a:r>
                </a:p>
              </p:txBody>
            </p:sp>
            <p:sp>
              <p:nvSpPr>
                <p:cNvPr id="14" name="Line 16"/>
                <p:cNvSpPr>
                  <a:spLocks noChangeShapeType="1"/>
                </p:cNvSpPr>
                <p:nvPr/>
              </p:nvSpPr>
              <p:spPr bwMode="auto">
                <a:xfrm>
                  <a:off x="4286" y="2750"/>
                  <a:ext cx="272" cy="0"/>
                </a:xfrm>
                <a:prstGeom prst="line">
                  <a:avLst/>
                </a:prstGeom>
                <a:noFill/>
                <a:ln w="28575">
                  <a:solidFill>
                    <a:srgbClr val="000000"/>
                  </a:solidFill>
                  <a:round/>
                  <a:headEnd type="triangle" w="med" len="med"/>
                  <a:tailEnd type="triangle" w="med" len="med"/>
                </a:ln>
                <a:effectLst/>
              </p:spPr>
              <p:txBody>
                <a:bodyPr/>
                <a:lstStyle/>
                <a:p>
                  <a:pPr>
                    <a:defRPr/>
                  </a:pPr>
                  <a:endParaRPr lang="it-IT" dirty="0">
                    <a:effectLst>
                      <a:outerShdw blurRad="38100" dist="38100" dir="2700000" algn="tl">
                        <a:srgbClr val="000000">
                          <a:alpha val="43137"/>
                        </a:srgbClr>
                      </a:outerShdw>
                    </a:effectLst>
                  </a:endParaRPr>
                </a:p>
              </p:txBody>
            </p:sp>
            <p:sp>
              <p:nvSpPr>
                <p:cNvPr id="15" name="Line 17"/>
                <p:cNvSpPr>
                  <a:spLocks noChangeShapeType="1"/>
                </p:cNvSpPr>
                <p:nvPr/>
              </p:nvSpPr>
              <p:spPr bwMode="auto">
                <a:xfrm>
                  <a:off x="4105" y="1480"/>
                  <a:ext cx="634" cy="0"/>
                </a:xfrm>
                <a:prstGeom prst="line">
                  <a:avLst/>
                </a:prstGeom>
                <a:noFill/>
                <a:ln w="28575">
                  <a:solidFill>
                    <a:srgbClr val="000000"/>
                  </a:solidFill>
                  <a:round/>
                  <a:headEnd type="triangle" w="med" len="med"/>
                  <a:tailEnd type="triangle" w="med" len="med"/>
                </a:ln>
                <a:effectLst/>
              </p:spPr>
              <p:txBody>
                <a:bodyPr/>
                <a:lstStyle/>
                <a:p>
                  <a:pPr>
                    <a:defRPr/>
                  </a:pPr>
                  <a:endParaRPr lang="it-IT" dirty="0">
                    <a:effectLst>
                      <a:outerShdw blurRad="38100" dist="38100" dir="2700000" algn="tl">
                        <a:srgbClr val="000000">
                          <a:alpha val="43137"/>
                        </a:srgbClr>
                      </a:outerShdw>
                    </a:effectLst>
                  </a:endParaRPr>
                </a:p>
              </p:txBody>
            </p:sp>
            <p:sp>
              <p:nvSpPr>
                <p:cNvPr id="16" name="Line 18"/>
                <p:cNvSpPr>
                  <a:spLocks noChangeShapeType="1"/>
                </p:cNvSpPr>
                <p:nvPr/>
              </p:nvSpPr>
              <p:spPr bwMode="auto">
                <a:xfrm flipH="1" flipV="1">
                  <a:off x="4014" y="527"/>
                  <a:ext cx="0" cy="680"/>
                </a:xfrm>
                <a:prstGeom prst="line">
                  <a:avLst/>
                </a:prstGeom>
                <a:noFill/>
                <a:ln w="28575">
                  <a:solidFill>
                    <a:srgbClr val="000000"/>
                  </a:solidFill>
                  <a:round/>
                  <a:headEnd/>
                  <a:tailEnd type="triangle" w="med" len="med"/>
                </a:ln>
                <a:effectLst/>
              </p:spPr>
              <p:txBody>
                <a:bodyPr/>
                <a:lstStyle/>
                <a:p>
                  <a:pPr>
                    <a:defRPr/>
                  </a:pPr>
                  <a:endParaRPr lang="it-IT" dirty="0">
                    <a:effectLst>
                      <a:outerShdw blurRad="38100" dist="38100" dir="2700000" algn="tl">
                        <a:srgbClr val="000000">
                          <a:alpha val="43137"/>
                        </a:srgbClr>
                      </a:outerShdw>
                    </a:effectLst>
                  </a:endParaRPr>
                </a:p>
              </p:txBody>
            </p:sp>
            <p:sp>
              <p:nvSpPr>
                <p:cNvPr id="17" name="Line 19"/>
                <p:cNvSpPr>
                  <a:spLocks noChangeShapeType="1"/>
                </p:cNvSpPr>
                <p:nvPr/>
              </p:nvSpPr>
              <p:spPr bwMode="auto">
                <a:xfrm>
                  <a:off x="3379" y="3657"/>
                  <a:ext cx="634" cy="0"/>
                </a:xfrm>
                <a:prstGeom prst="line">
                  <a:avLst/>
                </a:prstGeom>
                <a:noFill/>
                <a:ln w="28575">
                  <a:solidFill>
                    <a:srgbClr val="000000"/>
                  </a:solidFill>
                  <a:round/>
                  <a:headEnd/>
                  <a:tailEnd type="triangle" w="med" len="med"/>
                </a:ln>
                <a:effectLst/>
              </p:spPr>
              <p:txBody>
                <a:bodyPr/>
                <a:lstStyle/>
                <a:p>
                  <a:pPr>
                    <a:defRPr/>
                  </a:pPr>
                  <a:endParaRPr lang="it-IT" dirty="0">
                    <a:effectLst>
                      <a:outerShdw blurRad="38100" dist="38100" dir="2700000" algn="tl">
                        <a:srgbClr val="000000">
                          <a:alpha val="43137"/>
                        </a:srgbClr>
                      </a:outerShdw>
                    </a:effectLst>
                  </a:endParaRPr>
                </a:p>
              </p:txBody>
            </p:sp>
          </p:grpSp>
        </p:grpSp>
      </p:grpSp>
      <p:grpSp>
        <p:nvGrpSpPr>
          <p:cNvPr id="21" name="Group 30"/>
          <p:cNvGrpSpPr>
            <a:grpSpLocks/>
          </p:cNvGrpSpPr>
          <p:nvPr/>
        </p:nvGrpSpPr>
        <p:grpSpPr bwMode="auto">
          <a:xfrm>
            <a:off x="579958" y="4285028"/>
            <a:ext cx="5976938" cy="1525588"/>
            <a:chOff x="22" y="2196"/>
            <a:chExt cx="3765" cy="961"/>
          </a:xfrm>
        </p:grpSpPr>
        <p:sp>
          <p:nvSpPr>
            <p:cNvPr id="22" name="Rectangle 21"/>
            <p:cNvSpPr>
              <a:spLocks noChangeArrowheads="1"/>
            </p:cNvSpPr>
            <p:nvPr/>
          </p:nvSpPr>
          <p:spPr bwMode="auto">
            <a:xfrm>
              <a:off x="50" y="2196"/>
              <a:ext cx="25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Pct val="130000"/>
                <a:buFont typeface="Wingdings" panose="05000000000000000000" pitchFamily="2" charset="2"/>
                <a:buNone/>
              </a:pPr>
              <a:r>
                <a:rPr lang="it-IT" altLang="it-IT" sz="2000" dirty="0">
                  <a:latin typeface="+mn-lt"/>
                </a:rPr>
                <a:t>Per quantificare l’orientazione:</a:t>
              </a:r>
            </a:p>
          </p:txBody>
        </p:sp>
        <p:sp>
          <p:nvSpPr>
            <p:cNvPr id="23" name="Rectangle 22"/>
            <p:cNvSpPr>
              <a:spLocks noChangeArrowheads="1"/>
            </p:cNvSpPr>
            <p:nvPr/>
          </p:nvSpPr>
          <p:spPr bwMode="auto">
            <a:xfrm>
              <a:off x="22" y="2382"/>
              <a:ext cx="3765"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lnSpc>
                  <a:spcPct val="150000"/>
                </a:lnSpc>
                <a:spcBef>
                  <a:spcPct val="0"/>
                </a:spcBef>
                <a:buClr>
                  <a:srgbClr val="FF0000"/>
                </a:buClr>
                <a:buSzPct val="130000"/>
                <a:buFont typeface="Wingdings" panose="05000000000000000000" pitchFamily="2" charset="2"/>
                <a:buChar char="§"/>
              </a:pPr>
              <a:r>
                <a:rPr lang="en-GB" altLang="it-IT" sz="2600" dirty="0">
                  <a:latin typeface="+mn-lt"/>
                </a:rPr>
                <a:t>TUR=V</a:t>
              </a:r>
              <a:r>
                <a:rPr lang="en-GB" altLang="it-IT" sz="2600" baseline="-25000" dirty="0">
                  <a:latin typeface="+mn-lt"/>
                </a:rPr>
                <a:t>f</a:t>
              </a:r>
              <a:r>
                <a:rPr lang="en-GB" altLang="it-IT" sz="2600" dirty="0">
                  <a:latin typeface="+mn-lt"/>
                </a:rPr>
                <a:t>/V</a:t>
              </a:r>
              <a:r>
                <a:rPr lang="en-GB" altLang="it-IT" sz="2600" baseline="-25000" dirty="0">
                  <a:latin typeface="+mn-lt"/>
                </a:rPr>
                <a:t>0</a:t>
              </a:r>
              <a:r>
                <a:rPr lang="en-GB" altLang="it-IT" sz="2600" dirty="0">
                  <a:latin typeface="+mn-lt"/>
                </a:rPr>
                <a:t> (Take Up Ratio)</a:t>
              </a:r>
            </a:p>
            <a:p>
              <a:pPr eaLnBrk="1" hangingPunct="1">
                <a:lnSpc>
                  <a:spcPct val="150000"/>
                </a:lnSpc>
                <a:spcBef>
                  <a:spcPct val="0"/>
                </a:spcBef>
                <a:buClr>
                  <a:srgbClr val="FF0000"/>
                </a:buClr>
                <a:buSzPct val="130000"/>
                <a:buFont typeface="Wingdings" panose="05000000000000000000" pitchFamily="2" charset="2"/>
                <a:buChar char="§"/>
              </a:pPr>
              <a:r>
                <a:rPr lang="en-GB" altLang="it-IT" sz="2600" dirty="0">
                  <a:latin typeface="+mn-lt"/>
                </a:rPr>
                <a:t>BR= D</a:t>
              </a:r>
              <a:r>
                <a:rPr lang="en-GB" altLang="it-IT" sz="2600" baseline="-25000" dirty="0">
                  <a:latin typeface="+mn-lt"/>
                </a:rPr>
                <a:t>b</a:t>
              </a:r>
              <a:r>
                <a:rPr lang="en-GB" altLang="it-IT" sz="2600" dirty="0">
                  <a:latin typeface="+mn-lt"/>
                </a:rPr>
                <a:t>/D</a:t>
              </a:r>
              <a:r>
                <a:rPr lang="en-GB" altLang="it-IT" sz="2600" baseline="-25000" dirty="0">
                  <a:latin typeface="+mn-lt"/>
                </a:rPr>
                <a:t>0	</a:t>
              </a:r>
              <a:r>
                <a:rPr lang="en-GB" altLang="it-IT" sz="2600" dirty="0">
                  <a:latin typeface="+mn-lt"/>
                </a:rPr>
                <a:t>(Blow Up Ratio)</a:t>
              </a:r>
            </a:p>
          </p:txBody>
        </p:sp>
      </p:grpSp>
    </p:spTree>
    <p:extLst>
      <p:ext uri="{BB962C8B-B14F-4D97-AF65-F5344CB8AC3E}">
        <p14:creationId xmlns:p14="http://schemas.microsoft.com/office/powerpoint/2010/main" val="3165690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88101" y="535900"/>
            <a:ext cx="8044619" cy="523220"/>
          </a:xfrm>
          <a:prstGeom prst="rect">
            <a:avLst/>
          </a:prstGeom>
          <a:noFill/>
        </p:spPr>
        <p:txBody>
          <a:bodyPr wrap="square" rtlCol="0">
            <a:spAutoFit/>
          </a:bodyPr>
          <a:lstStyle/>
          <a:p>
            <a:pPr algn="ctr"/>
            <a:r>
              <a:rPr lang="en-GB" sz="2800" b="1" dirty="0">
                <a:solidFill>
                  <a:srgbClr val="C00000"/>
                </a:solidFill>
              </a:rPr>
              <a:t>VARIABILI DI PROCESSO vs GEOMETRIA DELLA BOLLA</a:t>
            </a:r>
          </a:p>
        </p:txBody>
      </p:sp>
      <p:sp>
        <p:nvSpPr>
          <p:cNvPr id="19" name="Rettangolo 18"/>
          <p:cNvSpPr/>
          <p:nvPr/>
        </p:nvSpPr>
        <p:spPr>
          <a:xfrm>
            <a:off x="517469" y="1081125"/>
            <a:ext cx="10184524" cy="1985287"/>
          </a:xfrm>
          <a:prstGeom prst="rect">
            <a:avLst/>
          </a:prstGeom>
        </p:spPr>
        <p:txBody>
          <a:bodyPr wrap="square">
            <a:spAutoFit/>
          </a:bodyPr>
          <a:lstStyle/>
          <a:p>
            <a:pPr>
              <a:lnSpc>
                <a:spcPct val="110000"/>
              </a:lnSpc>
              <a:spcAft>
                <a:spcPts val="1200"/>
              </a:spcAft>
            </a:pPr>
            <a:r>
              <a:rPr lang="it-IT" dirty="0"/>
              <a:t>Diverse variabili di processo lavorano insieme per determinare la geometria della bolla:</a:t>
            </a:r>
          </a:p>
          <a:p>
            <a:pPr marL="342900" indent="-342900">
              <a:lnSpc>
                <a:spcPct val="110000"/>
              </a:lnSpc>
              <a:spcAft>
                <a:spcPts val="600"/>
              </a:spcAft>
              <a:buClr>
                <a:srgbClr val="C00000"/>
              </a:buClr>
              <a:buSzPct val="80000"/>
              <a:buFont typeface="Wingdings" panose="05000000000000000000" pitchFamily="2" charset="2"/>
              <a:buChar char="q"/>
            </a:pPr>
            <a:r>
              <a:rPr lang="it-IT" b="1" dirty="0"/>
              <a:t>Melt speed </a:t>
            </a:r>
            <a:r>
              <a:rPr lang="it-IT" dirty="0"/>
              <a:t>(è controllato dalla velocità della vite, ma non è la stessa cosa della velocità della vite)</a:t>
            </a:r>
          </a:p>
          <a:p>
            <a:pPr marL="342900" indent="-342900">
              <a:lnSpc>
                <a:spcPct val="110000"/>
              </a:lnSpc>
              <a:spcAft>
                <a:spcPts val="600"/>
              </a:spcAft>
              <a:buClr>
                <a:srgbClr val="C00000"/>
              </a:buClr>
              <a:buSzPct val="80000"/>
              <a:buFont typeface="Wingdings" panose="05000000000000000000" pitchFamily="2" charset="2"/>
              <a:buChar char="q"/>
            </a:pPr>
            <a:r>
              <a:rPr lang="it-IT" b="1" dirty="0"/>
              <a:t>Nip speed</a:t>
            </a:r>
          </a:p>
          <a:p>
            <a:pPr marL="342900" indent="-342900">
              <a:lnSpc>
                <a:spcPct val="110000"/>
              </a:lnSpc>
              <a:spcAft>
                <a:spcPts val="600"/>
              </a:spcAft>
              <a:buClr>
                <a:srgbClr val="C00000"/>
              </a:buClr>
              <a:buSzPct val="80000"/>
              <a:buFont typeface="Wingdings" panose="05000000000000000000" pitchFamily="2" charset="2"/>
              <a:buChar char="q"/>
            </a:pPr>
            <a:r>
              <a:rPr lang="it-IT" b="1" dirty="0"/>
              <a:t>Volume interno della bolla</a:t>
            </a:r>
          </a:p>
          <a:p>
            <a:pPr marL="342900" indent="-342900">
              <a:lnSpc>
                <a:spcPct val="110000"/>
              </a:lnSpc>
              <a:spcAft>
                <a:spcPts val="600"/>
              </a:spcAft>
              <a:buClr>
                <a:srgbClr val="C00000"/>
              </a:buClr>
              <a:buSzPct val="80000"/>
              <a:buFont typeface="Wingdings" panose="05000000000000000000" pitchFamily="2" charset="2"/>
              <a:buChar char="q"/>
            </a:pPr>
            <a:r>
              <a:rPr lang="it-IT" b="1" dirty="0"/>
              <a:t>Velocità di raffreddamento</a:t>
            </a:r>
            <a:r>
              <a:rPr lang="it-IT" dirty="0"/>
              <a:t> (velocità e temperatura dell’aria di raffreddamento)</a:t>
            </a:r>
          </a:p>
        </p:txBody>
      </p:sp>
      <p:sp>
        <p:nvSpPr>
          <p:cNvPr id="20" name="Rettangolo 19"/>
          <p:cNvSpPr/>
          <p:nvPr/>
        </p:nvSpPr>
        <p:spPr>
          <a:xfrm>
            <a:off x="517469" y="3186865"/>
            <a:ext cx="11085952" cy="991169"/>
          </a:xfrm>
          <a:prstGeom prst="rect">
            <a:avLst/>
          </a:prstGeom>
        </p:spPr>
        <p:txBody>
          <a:bodyPr wrap="square">
            <a:spAutoFit/>
          </a:bodyPr>
          <a:lstStyle/>
          <a:p>
            <a:pPr>
              <a:lnSpc>
                <a:spcPct val="110000"/>
              </a:lnSpc>
            </a:pPr>
            <a:r>
              <a:rPr lang="it-IT" dirty="0"/>
              <a:t>Ci sono diverse altre variabili di processo che influenzano la geometria della bolla, come la </a:t>
            </a:r>
            <a:r>
              <a:rPr lang="it-IT" b="1" dirty="0"/>
              <a:t>temperatura di processo</a:t>
            </a:r>
            <a:r>
              <a:rPr lang="it-IT" dirty="0"/>
              <a:t>, la </a:t>
            </a:r>
            <a:r>
              <a:rPr lang="it-IT" b="1" dirty="0"/>
              <a:t>geometria del die</a:t>
            </a:r>
            <a:r>
              <a:rPr lang="it-IT" dirty="0"/>
              <a:t>, la </a:t>
            </a:r>
            <a:r>
              <a:rPr lang="it-IT" b="1" dirty="0"/>
              <a:t>composizione del materiale alimentato</a:t>
            </a:r>
            <a:r>
              <a:rPr lang="it-IT" dirty="0"/>
              <a:t>, e le </a:t>
            </a:r>
            <a:r>
              <a:rPr lang="it-IT" b="1" dirty="0"/>
              <a:t>proprietà in flusso del polimero</a:t>
            </a:r>
            <a:r>
              <a:rPr lang="it-IT" dirty="0"/>
              <a:t>, ma in genere queste rimangono costanti per un determinato processo.</a:t>
            </a:r>
          </a:p>
        </p:txBody>
      </p:sp>
      <p:pic>
        <p:nvPicPr>
          <p:cNvPr id="21" name="Immagine 20"/>
          <p:cNvPicPr>
            <a:picLocks noChangeAspect="1"/>
          </p:cNvPicPr>
          <p:nvPr/>
        </p:nvPicPr>
        <p:blipFill>
          <a:blip r:embed="rId2"/>
          <a:stretch>
            <a:fillRect/>
          </a:stretch>
        </p:blipFill>
        <p:spPr>
          <a:xfrm>
            <a:off x="1284560" y="4178034"/>
            <a:ext cx="8650342" cy="2320823"/>
          </a:xfrm>
          <a:prstGeom prst="rect">
            <a:avLst/>
          </a:prstGeom>
        </p:spPr>
      </p:pic>
      <p:sp>
        <p:nvSpPr>
          <p:cNvPr id="22" name="Rettangolo 21"/>
          <p:cNvSpPr/>
          <p:nvPr/>
        </p:nvSpPr>
        <p:spPr>
          <a:xfrm>
            <a:off x="4918841" y="6175691"/>
            <a:ext cx="5171090" cy="338554"/>
          </a:xfrm>
          <a:prstGeom prst="rect">
            <a:avLst/>
          </a:prstGeom>
        </p:spPr>
        <p:txBody>
          <a:bodyPr wrap="square">
            <a:spAutoFit/>
          </a:bodyPr>
          <a:lstStyle/>
          <a:p>
            <a:r>
              <a:rPr lang="en-US" sz="1600" b="1" i="1" dirty="0"/>
              <a:t>Source: </a:t>
            </a:r>
            <a:r>
              <a:rPr lang="en-US" sz="1600" i="1" dirty="0"/>
              <a:t>Kirk Cantor, Blown Film Extrusion, An Introduction</a:t>
            </a:r>
            <a:endParaRPr lang="it-IT" sz="1600" i="1" dirty="0"/>
          </a:p>
        </p:txBody>
      </p:sp>
    </p:spTree>
    <p:extLst>
      <p:ext uri="{BB962C8B-B14F-4D97-AF65-F5344CB8AC3E}">
        <p14:creationId xmlns:p14="http://schemas.microsoft.com/office/powerpoint/2010/main" val="3309083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a:t> </a:t>
            </a:r>
            <a:endParaRPr lang="it-IT" dirty="0"/>
          </a:p>
        </p:txBody>
      </p:sp>
      <p:sp>
        <p:nvSpPr>
          <p:cNvPr id="3" name="Sottotitolo 2"/>
          <p:cNvSpPr>
            <a:spLocks noGrp="1"/>
          </p:cNvSpPr>
          <p:nvPr>
            <p:ph type="subTitle" idx="1"/>
          </p:nvPr>
        </p:nvSpPr>
        <p:spPr/>
        <p:txBody>
          <a:bodyPr/>
          <a:lstStyle/>
          <a:p>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r="11809"/>
          <a:stretch/>
        </p:blipFill>
        <p:spPr>
          <a:xfrm>
            <a:off x="0" y="0"/>
            <a:ext cx="12208933" cy="6240825"/>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90" y="117181"/>
            <a:ext cx="7020518" cy="2417566"/>
          </a:xfrm>
          <a:prstGeom prst="rect">
            <a:avLst/>
          </a:prstGeom>
        </p:spPr>
      </p:pic>
      <p:pic>
        <p:nvPicPr>
          <p:cNvPr id="7" name="Immagin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96343" y="6329589"/>
            <a:ext cx="7552267" cy="428571"/>
          </a:xfrm>
          <a:prstGeom prst="rect">
            <a:avLst/>
          </a:prstGeom>
        </p:spPr>
      </p:pic>
      <p:pic>
        <p:nvPicPr>
          <p:cNvPr id="8" name="Immagine 7"/>
          <p:cNvPicPr>
            <a:picLocks noChangeAspect="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r="24555"/>
          <a:stretch/>
        </p:blipFill>
        <p:spPr>
          <a:xfrm>
            <a:off x="268590" y="6188573"/>
            <a:ext cx="2510820" cy="683233"/>
          </a:xfrm>
          <a:prstGeom prst="rect">
            <a:avLst/>
          </a:prstGeom>
        </p:spPr>
      </p:pic>
      <p:grpSp>
        <p:nvGrpSpPr>
          <p:cNvPr id="21" name="Gruppo 20"/>
          <p:cNvGrpSpPr/>
          <p:nvPr/>
        </p:nvGrpSpPr>
        <p:grpSpPr>
          <a:xfrm>
            <a:off x="882690" y="3537963"/>
            <a:ext cx="6689016" cy="1495608"/>
            <a:chOff x="637238" y="3384637"/>
            <a:chExt cx="6689016" cy="1495608"/>
          </a:xfrm>
        </p:grpSpPr>
        <p:pic>
          <p:nvPicPr>
            <p:cNvPr id="10" name="Immagin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6950" y="3384637"/>
              <a:ext cx="547594" cy="864989"/>
            </a:xfrm>
            <a:prstGeom prst="rect">
              <a:avLst/>
            </a:prstGeom>
          </p:spPr>
        </p:pic>
        <p:pic>
          <p:nvPicPr>
            <p:cNvPr id="11" name="Immagin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38" y="3516001"/>
              <a:ext cx="1846995" cy="732119"/>
            </a:xfrm>
            <a:prstGeom prst="rect">
              <a:avLst/>
            </a:prstGeom>
          </p:spPr>
        </p:pic>
        <p:pic>
          <p:nvPicPr>
            <p:cNvPr id="12" name="Immagine 11"/>
            <p:cNvPicPr>
              <a:picLocks noChangeAspect="1"/>
            </p:cNvPicPr>
            <p:nvPr/>
          </p:nvPicPr>
          <p:blipFill rotWithShape="1">
            <a:blip r:embed="rId8" cstate="print">
              <a:extLst>
                <a:ext uri="{28A0092B-C50C-407E-A947-70E740481C1C}">
                  <a14:useLocalDpi xmlns:a14="http://schemas.microsoft.com/office/drawing/2010/main" val="0"/>
                </a:ext>
              </a:extLst>
            </a:blip>
            <a:srcRect l="12506" t="27690" r="12654" b="26918"/>
            <a:stretch/>
          </p:blipFill>
          <p:spPr>
            <a:xfrm>
              <a:off x="1091024" y="4334157"/>
              <a:ext cx="1060681" cy="471414"/>
            </a:xfrm>
            <a:prstGeom prst="rect">
              <a:avLst/>
            </a:prstGeom>
          </p:spPr>
        </p:pic>
        <p:pic>
          <p:nvPicPr>
            <p:cNvPr id="13" name="Immagin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7925" y="4351521"/>
              <a:ext cx="1708329" cy="528724"/>
            </a:xfrm>
            <a:prstGeom prst="rect">
              <a:avLst/>
            </a:prstGeom>
          </p:spPr>
        </p:pic>
        <p:pic>
          <p:nvPicPr>
            <p:cNvPr id="14" name="Immagine 13"/>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0506" y="4384876"/>
              <a:ext cx="1179010" cy="416691"/>
            </a:xfrm>
            <a:prstGeom prst="rect">
              <a:avLst/>
            </a:prstGeom>
          </p:spPr>
        </p:pic>
        <p:pic>
          <p:nvPicPr>
            <p:cNvPr id="15" name="Immagin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2265" y="4398943"/>
              <a:ext cx="1025527" cy="341842"/>
            </a:xfrm>
            <a:prstGeom prst="rect">
              <a:avLst/>
            </a:prstGeom>
          </p:spPr>
        </p:pic>
        <p:pic>
          <p:nvPicPr>
            <p:cNvPr id="16" name="Immagin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11291" y="3552169"/>
              <a:ext cx="1637441" cy="645829"/>
            </a:xfrm>
            <a:prstGeom prst="rect">
              <a:avLst/>
            </a:prstGeom>
          </p:spPr>
        </p:pic>
        <p:pic>
          <p:nvPicPr>
            <p:cNvPr id="17" name="Immagin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68032" y="3454004"/>
              <a:ext cx="1521076" cy="856111"/>
            </a:xfrm>
            <a:prstGeom prst="rect">
              <a:avLst/>
            </a:prstGeom>
          </p:spPr>
        </p:pic>
      </p:grpSp>
      <p:sp>
        <p:nvSpPr>
          <p:cNvPr id="20" name="Rettangolo 19"/>
          <p:cNvSpPr/>
          <p:nvPr/>
        </p:nvSpPr>
        <p:spPr>
          <a:xfrm>
            <a:off x="107231" y="5113771"/>
            <a:ext cx="8239935" cy="1207254"/>
          </a:xfrm>
          <a:prstGeom prst="rect">
            <a:avLst/>
          </a:prstGeom>
        </p:spPr>
        <p:txBody>
          <a:bodyPr wrap="square">
            <a:spAutoFit/>
          </a:bodyPr>
          <a:lstStyle/>
          <a:p>
            <a:pPr algn="just">
              <a:lnSpc>
                <a:spcPct val="115000"/>
              </a:lnSpc>
              <a:spcAft>
                <a:spcPts val="0"/>
              </a:spcAft>
            </a:pPr>
            <a:r>
              <a:rPr lang="en-US" sz="700" b="1" dirty="0">
                <a:latin typeface="Arial" panose="020B0604020202020204" pitchFamily="34" charset="0"/>
                <a:ea typeface="Arial" panose="020B0604020202020204" pitchFamily="34" charset="0"/>
              </a:rPr>
              <a:t>Copyright: CC BY-NC-SA 4.0:</a:t>
            </a:r>
            <a:r>
              <a:rPr lang="en-US" sz="700" dirty="0">
                <a:latin typeface="Arial" panose="020B0604020202020204" pitchFamily="34" charset="0"/>
                <a:ea typeface="Arial" panose="020B0604020202020204" pitchFamily="34" charset="0"/>
              </a:rPr>
              <a:t>  </a:t>
            </a:r>
            <a:r>
              <a:rPr lang="en-US" sz="700" u="sng" dirty="0">
                <a:solidFill>
                  <a:srgbClr val="0000FF"/>
                </a:solidFill>
                <a:latin typeface="Arial" panose="020B0604020202020204" pitchFamily="34" charset="0"/>
                <a:ea typeface="Arial" panose="020B0604020202020204" pitchFamily="34" charset="0"/>
                <a:hlinkClick r:id="rId14"/>
              </a:rPr>
              <a:t>https://creativecommons.org/licenses/by-nc-sa/4.0/</a:t>
            </a:r>
            <a:endParaRPr lang="it-IT" sz="700" dirty="0">
              <a:latin typeface="Arial" panose="020B0604020202020204" pitchFamily="34" charset="0"/>
              <a:ea typeface="Arial" panose="020B0604020202020204" pitchFamily="34" charset="0"/>
            </a:endParaRPr>
          </a:p>
          <a:p>
            <a:pPr algn="just">
              <a:lnSpc>
                <a:spcPct val="115000"/>
              </a:lnSpc>
              <a:spcAft>
                <a:spcPts val="0"/>
              </a:spcAft>
            </a:pPr>
            <a:r>
              <a:rPr lang="en-US" sz="700" dirty="0">
                <a:latin typeface="Arial" panose="020B0604020202020204" pitchFamily="34" charset="0"/>
                <a:ea typeface="Arial" panose="020B0604020202020204" pitchFamily="34" charset="0"/>
              </a:rPr>
              <a:t>With this license, you are free to share the copy and redistribute the material in any medium or format. You can also adapt remix, transform and build upon the material.</a:t>
            </a:r>
            <a:endParaRPr lang="it-IT" sz="700" dirty="0">
              <a:latin typeface="Arial" panose="020B0604020202020204" pitchFamily="34" charset="0"/>
              <a:ea typeface="Arial" panose="020B0604020202020204" pitchFamily="34" charset="0"/>
            </a:endParaRPr>
          </a:p>
          <a:p>
            <a:pPr algn="just">
              <a:lnSpc>
                <a:spcPct val="115000"/>
              </a:lnSpc>
              <a:spcAft>
                <a:spcPts val="0"/>
              </a:spcAft>
            </a:pPr>
            <a:r>
              <a:rPr lang="en-US" sz="700" b="1" dirty="0">
                <a:latin typeface="Arial" panose="020B0604020202020204" pitchFamily="34" charset="0"/>
                <a:ea typeface="Arial" panose="020B0604020202020204" pitchFamily="34" charset="0"/>
              </a:rPr>
              <a:t>However only under the following terms:</a:t>
            </a:r>
            <a:endParaRPr lang="it-IT" sz="700" dirty="0">
              <a:latin typeface="Arial" panose="020B0604020202020204" pitchFamily="34" charset="0"/>
              <a:ea typeface="Arial" panose="020B0604020202020204" pitchFamily="34" charset="0"/>
            </a:endParaRPr>
          </a:p>
          <a:p>
            <a:pPr algn="just">
              <a:lnSpc>
                <a:spcPct val="115000"/>
              </a:lnSpc>
              <a:spcAft>
                <a:spcPts val="0"/>
              </a:spcAft>
            </a:pPr>
            <a:r>
              <a:rPr lang="en-US" sz="700" b="1" dirty="0">
                <a:latin typeface="Arial" panose="020B0604020202020204" pitchFamily="34" charset="0"/>
                <a:ea typeface="Arial" panose="020B0604020202020204" pitchFamily="34" charset="0"/>
              </a:rPr>
              <a:t>Attribution — </a:t>
            </a:r>
            <a:r>
              <a:rPr lang="en-US" sz="700" dirty="0">
                <a:latin typeface="Arial" panose="020B0604020202020204" pitchFamily="34" charset="0"/>
                <a:ea typeface="Arial" panose="020B0604020202020204" pitchFamily="34" charset="0"/>
              </a:rPr>
              <a:t>you must give appropriate credit, provide a link to the license, and indicate if changes were made. You may do so in any reasonable manner, but not in any way that suggests the licensor</a:t>
            </a:r>
          </a:p>
          <a:p>
            <a:pPr algn="just">
              <a:lnSpc>
                <a:spcPct val="115000"/>
              </a:lnSpc>
              <a:spcAft>
                <a:spcPts val="0"/>
              </a:spcAft>
            </a:pPr>
            <a:r>
              <a:rPr lang="en-US" sz="700" dirty="0">
                <a:latin typeface="Arial" panose="020B0604020202020204" pitchFamily="34" charset="0"/>
                <a:ea typeface="Arial" panose="020B0604020202020204" pitchFamily="34" charset="0"/>
              </a:rPr>
              <a:t>endorses you or your use.</a:t>
            </a:r>
            <a:endParaRPr lang="it-IT" sz="700" dirty="0">
              <a:latin typeface="Arial" panose="020B0604020202020204" pitchFamily="34" charset="0"/>
              <a:ea typeface="Arial" panose="020B0604020202020204" pitchFamily="34" charset="0"/>
            </a:endParaRPr>
          </a:p>
          <a:p>
            <a:pPr algn="just">
              <a:lnSpc>
                <a:spcPct val="115000"/>
              </a:lnSpc>
              <a:spcAft>
                <a:spcPts val="0"/>
              </a:spcAft>
            </a:pPr>
            <a:r>
              <a:rPr lang="en-US" sz="700" b="1" dirty="0" err="1">
                <a:latin typeface="Arial" panose="020B0604020202020204" pitchFamily="34" charset="0"/>
                <a:ea typeface="Arial" panose="020B0604020202020204" pitchFamily="34" charset="0"/>
              </a:rPr>
              <a:t>NonCommercial</a:t>
            </a:r>
            <a:r>
              <a:rPr lang="en-US" sz="700" dirty="0">
                <a:latin typeface="Arial" panose="020B0604020202020204" pitchFamily="34" charset="0"/>
                <a:ea typeface="Arial" panose="020B0604020202020204" pitchFamily="34" charset="0"/>
              </a:rPr>
              <a:t> — you may not use the material for commercial purposes.</a:t>
            </a:r>
            <a:endParaRPr lang="it-IT" sz="700" dirty="0">
              <a:latin typeface="Arial" panose="020B0604020202020204" pitchFamily="34" charset="0"/>
              <a:ea typeface="Arial" panose="020B0604020202020204" pitchFamily="34" charset="0"/>
            </a:endParaRPr>
          </a:p>
          <a:p>
            <a:pPr algn="just">
              <a:lnSpc>
                <a:spcPct val="115000"/>
              </a:lnSpc>
              <a:spcAft>
                <a:spcPts val="0"/>
              </a:spcAft>
            </a:pPr>
            <a:r>
              <a:rPr lang="en-US" sz="700" b="1" dirty="0" err="1">
                <a:latin typeface="Arial" panose="020B0604020202020204" pitchFamily="34" charset="0"/>
                <a:ea typeface="Arial" panose="020B0604020202020204" pitchFamily="34" charset="0"/>
              </a:rPr>
              <a:t>ShareAlike</a:t>
            </a:r>
            <a:r>
              <a:rPr lang="en-US" sz="700" b="1" dirty="0">
                <a:latin typeface="Arial" panose="020B0604020202020204" pitchFamily="34" charset="0"/>
                <a:ea typeface="Arial" panose="020B0604020202020204" pitchFamily="34" charset="0"/>
              </a:rPr>
              <a:t> — </a:t>
            </a:r>
            <a:r>
              <a:rPr lang="en-US" sz="700" dirty="0">
                <a:latin typeface="Arial" panose="020B0604020202020204" pitchFamily="34" charset="0"/>
                <a:ea typeface="Arial" panose="020B0604020202020204" pitchFamily="34" charset="0"/>
              </a:rPr>
              <a:t>if you remix, transform, or build upon the material, you must distribute your contributions under the same license as the original.</a:t>
            </a:r>
            <a:endParaRPr lang="it-IT" sz="700" dirty="0">
              <a:latin typeface="Arial" panose="020B0604020202020204" pitchFamily="34" charset="0"/>
              <a:ea typeface="Arial" panose="020B0604020202020204" pitchFamily="34" charset="0"/>
            </a:endParaRPr>
          </a:p>
          <a:p>
            <a:pPr algn="just">
              <a:lnSpc>
                <a:spcPct val="115000"/>
              </a:lnSpc>
              <a:spcAft>
                <a:spcPts val="0"/>
              </a:spcAft>
            </a:pPr>
            <a:r>
              <a:rPr lang="en-US" sz="700" b="1" dirty="0">
                <a:latin typeface="Arial" panose="020B0604020202020204" pitchFamily="34" charset="0"/>
                <a:ea typeface="Arial" panose="020B0604020202020204" pitchFamily="34" charset="0"/>
              </a:rPr>
              <a:t>No additional restrictions — </a:t>
            </a:r>
            <a:r>
              <a:rPr lang="en-US" sz="700" dirty="0">
                <a:latin typeface="Arial" panose="020B0604020202020204" pitchFamily="34" charset="0"/>
                <a:ea typeface="Arial" panose="020B0604020202020204" pitchFamily="34" charset="0"/>
              </a:rPr>
              <a:t>you may not apply legal terms or technological measures that legally restrict others from doing anything the license permits.</a:t>
            </a:r>
            <a:endParaRPr lang="it-IT" sz="700" dirty="0">
              <a:latin typeface="Arial" panose="020B0604020202020204" pitchFamily="34" charset="0"/>
              <a:ea typeface="Arial" panose="020B0604020202020204" pitchFamily="34" charset="0"/>
            </a:endParaRPr>
          </a:p>
          <a:p>
            <a:pPr algn="just">
              <a:lnSpc>
                <a:spcPct val="115000"/>
              </a:lnSpc>
              <a:spcAft>
                <a:spcPts val="0"/>
              </a:spcAft>
            </a:pPr>
            <a:r>
              <a:rPr lang="en-US" sz="700" dirty="0">
                <a:latin typeface="Arial" panose="020B0604020202020204" pitchFamily="34" charset="0"/>
                <a:ea typeface="Arial" panose="020B0604020202020204" pitchFamily="34" charset="0"/>
              </a:rPr>
              <a:t> </a:t>
            </a:r>
            <a:endParaRPr lang="it-IT" sz="700" dirty="0">
              <a:effectLst/>
              <a:latin typeface="Arial" panose="020B0604020202020204" pitchFamily="34" charset="0"/>
              <a:ea typeface="Arial" panose="020B0604020202020204" pitchFamily="34" charset="0"/>
            </a:endParaRPr>
          </a:p>
        </p:txBody>
      </p:sp>
      <p:pic>
        <p:nvPicPr>
          <p:cNvPr id="22" name="Immagine 21"/>
          <p:cNvPicPr>
            <a:picLocks noChangeAspect="1"/>
          </p:cNvPicPr>
          <p:nvPr/>
        </p:nvPicPr>
        <p:blipFill>
          <a:blip r:embed="rId15"/>
          <a:stretch>
            <a:fillRect/>
          </a:stretch>
        </p:blipFill>
        <p:spPr>
          <a:xfrm>
            <a:off x="6910250" y="5758493"/>
            <a:ext cx="1181663" cy="412093"/>
          </a:xfrm>
          <a:prstGeom prst="rect">
            <a:avLst/>
          </a:prstGeom>
        </p:spPr>
      </p:pic>
    </p:spTree>
    <p:extLst>
      <p:ext uri="{BB962C8B-B14F-4D97-AF65-F5344CB8AC3E}">
        <p14:creationId xmlns:p14="http://schemas.microsoft.com/office/powerpoint/2010/main" val="37014250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 name="Text Box 7"/>
          <p:cNvSpPr txBox="1">
            <a:spLocks noChangeArrowheads="1"/>
          </p:cNvSpPr>
          <p:nvPr/>
        </p:nvSpPr>
        <p:spPr bwMode="auto">
          <a:xfrm>
            <a:off x="294288" y="1070255"/>
            <a:ext cx="95959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50000"/>
              </a:spcBef>
              <a:buClrTx/>
              <a:buSzTx/>
              <a:buFontTx/>
              <a:buNone/>
            </a:pPr>
            <a:r>
              <a:rPr lang="it-IT" altLang="it-IT" sz="1800" dirty="0">
                <a:latin typeface="+mn-lt"/>
              </a:rPr>
              <a:t>Gli </a:t>
            </a:r>
            <a:r>
              <a:rPr lang="it-IT" altLang="it-IT" sz="1800" b="1" dirty="0">
                <a:latin typeface="+mn-lt"/>
              </a:rPr>
              <a:t>imballaggi flessibili</a:t>
            </a:r>
            <a:r>
              <a:rPr lang="it-IT" altLang="it-IT" sz="1800" dirty="0">
                <a:latin typeface="+mn-lt"/>
              </a:rPr>
              <a:t> sono classificati sulla base dello </a:t>
            </a:r>
            <a:r>
              <a:rPr lang="it-IT" altLang="it-IT" sz="1800" b="1" dirty="0">
                <a:latin typeface="+mn-lt"/>
              </a:rPr>
              <a:t>spessore</a:t>
            </a:r>
            <a:r>
              <a:rPr lang="it-IT" altLang="it-IT" sz="1800" dirty="0">
                <a:latin typeface="+mn-lt"/>
              </a:rPr>
              <a:t> e rappresentano una larga fetta del mercato degli imballaggi plastici</a:t>
            </a:r>
          </a:p>
        </p:txBody>
      </p:sp>
      <p:sp>
        <p:nvSpPr>
          <p:cNvPr id="22" name="Rectangle 4"/>
          <p:cNvSpPr>
            <a:spLocks noChangeArrowheads="1"/>
          </p:cNvSpPr>
          <p:nvPr/>
        </p:nvSpPr>
        <p:spPr bwMode="auto">
          <a:xfrm>
            <a:off x="2622550" y="235744"/>
            <a:ext cx="7498912" cy="649288"/>
          </a:xfrm>
          <a:prstGeom prst="rect">
            <a:avLst/>
          </a:prstGeom>
          <a:noFill/>
          <a:ln w="9525">
            <a:noFill/>
            <a:miter lim="800000"/>
            <a:headEnd/>
            <a:tailEnd/>
          </a:ln>
          <a:effectLst/>
        </p:spPr>
        <p:txBody>
          <a:bodyPr anchor="ctr"/>
          <a:lstStyle/>
          <a:p>
            <a:pPr algn="ctr">
              <a:defRPr/>
            </a:pPr>
            <a:r>
              <a:rPr lang="it-IT" sz="2800" b="1" dirty="0">
                <a:solidFill>
                  <a:srgbClr val="C00000"/>
                </a:solidFill>
              </a:rPr>
              <a:t>CLASSIFICAZIONE DEI FILM E MERCATO</a:t>
            </a:r>
          </a:p>
        </p:txBody>
      </p:sp>
      <p:sp>
        <p:nvSpPr>
          <p:cNvPr id="4" name="Rettangolo 3"/>
          <p:cNvSpPr/>
          <p:nvPr/>
        </p:nvSpPr>
        <p:spPr>
          <a:xfrm>
            <a:off x="2958906" y="1994968"/>
            <a:ext cx="6541709" cy="804387"/>
          </a:xfrm>
          <a:prstGeom prst="rect">
            <a:avLst/>
          </a:prstGeom>
        </p:spPr>
        <p:txBody>
          <a:bodyPr wrap="square">
            <a:spAutoFit/>
          </a:bodyPr>
          <a:lstStyle/>
          <a:p>
            <a:pPr algn="just">
              <a:lnSpc>
                <a:spcPct val="120000"/>
              </a:lnSpc>
              <a:buNone/>
            </a:pPr>
            <a:r>
              <a:rPr lang="it-IT" altLang="it-IT" sz="2000" i="1" dirty="0">
                <a:solidFill>
                  <a:srgbClr val="C00000"/>
                </a:solidFill>
                <a:latin typeface="Calibri" panose="020F0502020204030204" pitchFamily="34" charset="0"/>
              </a:rPr>
              <a:t>Fogli 	</a:t>
            </a:r>
            <a:r>
              <a:rPr lang="it-IT" altLang="it-IT" sz="2000" i="1" dirty="0">
                <a:solidFill>
                  <a:srgbClr val="C00000"/>
                </a:solidFill>
                <a:latin typeface="Calibri" panose="020F0502020204030204" pitchFamily="34" charset="0"/>
                <a:sym typeface="Wingdings" panose="05000000000000000000" pitchFamily="2" charset="2"/>
              </a:rPr>
              <a:t> 	</a:t>
            </a:r>
            <a:r>
              <a:rPr lang="it-IT" altLang="it-IT" sz="2000" dirty="0">
                <a:latin typeface="Calibri" panose="020F0502020204030204" pitchFamily="34" charset="0"/>
                <a:sym typeface="Wingdings" panose="05000000000000000000" pitchFamily="2" charset="2"/>
              </a:rPr>
              <a:t>spessore maggiore</a:t>
            </a:r>
            <a:r>
              <a:rPr lang="en-US" altLang="it-IT" sz="2000" dirty="0">
                <a:latin typeface="Calibri" panose="020F0502020204030204" pitchFamily="34" charset="0"/>
              </a:rPr>
              <a:t> di 0.25 mm</a:t>
            </a:r>
          </a:p>
          <a:p>
            <a:pPr algn="just">
              <a:lnSpc>
                <a:spcPct val="120000"/>
              </a:lnSpc>
              <a:buNone/>
            </a:pPr>
            <a:r>
              <a:rPr lang="it-IT" altLang="it-IT" sz="2000" i="1" dirty="0">
                <a:solidFill>
                  <a:srgbClr val="C00000"/>
                </a:solidFill>
                <a:latin typeface="Calibri" panose="020F0502020204030204" pitchFamily="34" charset="0"/>
              </a:rPr>
              <a:t>film 	</a:t>
            </a:r>
            <a:r>
              <a:rPr lang="it-IT" altLang="it-IT" sz="2000" i="1" dirty="0">
                <a:solidFill>
                  <a:srgbClr val="C00000"/>
                </a:solidFill>
                <a:latin typeface="Calibri" panose="020F0502020204030204" pitchFamily="34" charset="0"/>
                <a:sym typeface="Wingdings" panose="05000000000000000000" pitchFamily="2" charset="2"/>
              </a:rPr>
              <a:t></a:t>
            </a:r>
            <a:r>
              <a:rPr lang="it-IT" altLang="it-IT" sz="2000" i="1" dirty="0">
                <a:solidFill>
                  <a:srgbClr val="FF0000"/>
                </a:solidFill>
                <a:latin typeface="Calibri" panose="020F0502020204030204" pitchFamily="34" charset="0"/>
                <a:sym typeface="Wingdings" panose="05000000000000000000" pitchFamily="2" charset="2"/>
              </a:rPr>
              <a:t>	</a:t>
            </a:r>
            <a:r>
              <a:rPr lang="it-IT" altLang="it-IT" sz="2000" dirty="0">
                <a:latin typeface="Calibri" panose="020F0502020204030204" pitchFamily="34" charset="0"/>
              </a:rPr>
              <a:t>spessore minore </a:t>
            </a:r>
            <a:r>
              <a:rPr lang="en-US" altLang="it-IT" sz="2000" dirty="0">
                <a:latin typeface="Calibri" panose="020F0502020204030204" pitchFamily="34" charset="0"/>
              </a:rPr>
              <a:t>di 0.25 mm</a:t>
            </a:r>
            <a:endParaRPr lang="it-IT" altLang="it-IT" sz="2000" dirty="0">
              <a:solidFill>
                <a:srgbClr val="000099"/>
              </a:solidFill>
              <a:latin typeface="Calibri" panose="020F0502020204030204" pitchFamily="34" charset="0"/>
            </a:endParaRPr>
          </a:p>
        </p:txBody>
      </p:sp>
      <p:pic>
        <p:nvPicPr>
          <p:cNvPr id="20" name="Picture 2">
            <a:extLst>
              <a:ext uri="{FF2B5EF4-FFF2-40B4-BE49-F238E27FC236}">
                <a16:creationId xmlns:a16="http://schemas.microsoft.com/office/drawing/2014/main" id="{A1BEFEF2-3608-4208-8A5B-8359FDCD9F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67"/>
          <a:stretch/>
        </p:blipFill>
        <p:spPr bwMode="auto">
          <a:xfrm>
            <a:off x="595814" y="3104347"/>
            <a:ext cx="5400368" cy="3560367"/>
          </a:xfrm>
          <a:prstGeom prst="rect">
            <a:avLst/>
          </a:prstGeom>
          <a:noFill/>
          <a:extLst>
            <a:ext uri="{909E8E84-426E-40DD-AFC4-6F175D3DCCD1}">
              <a14:hiddenFill xmlns:a14="http://schemas.microsoft.com/office/drawing/2010/main">
                <a:solidFill>
                  <a:srgbClr val="FFFFFF"/>
                </a:solidFill>
              </a14:hiddenFill>
            </a:ext>
          </a:extLst>
        </p:spPr>
      </p:pic>
      <p:sp>
        <p:nvSpPr>
          <p:cNvPr id="21" name="CasellaDiTesto 20">
            <a:extLst>
              <a:ext uri="{FF2B5EF4-FFF2-40B4-BE49-F238E27FC236}">
                <a16:creationId xmlns:a16="http://schemas.microsoft.com/office/drawing/2014/main" id="{680A831F-7AA4-4F61-B137-2CDF5E326503}"/>
              </a:ext>
            </a:extLst>
          </p:cNvPr>
          <p:cNvSpPr txBox="1"/>
          <p:nvPr/>
        </p:nvSpPr>
        <p:spPr>
          <a:xfrm>
            <a:off x="6230898" y="3470296"/>
            <a:ext cx="5444359" cy="3138680"/>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q"/>
            </a:pPr>
            <a:r>
              <a:rPr lang="it-IT" dirty="0">
                <a:solidFill>
                  <a:srgbClr val="212529"/>
                </a:solidFill>
              </a:rPr>
              <a:t>Il valore di mercato relativo al consumo globale di imballaggi flessibili è cresciuto con una media annuale del 4.4% nel periodo compreso tra il 2015 e il 2020, raggiungendo i $114 miliardi. </a:t>
            </a:r>
          </a:p>
          <a:p>
            <a:pPr marL="285750" indent="-285750" algn="just">
              <a:lnSpc>
                <a:spcPct val="120000"/>
              </a:lnSpc>
              <a:buFont typeface="Wingdings" panose="05000000000000000000" pitchFamily="2" charset="2"/>
              <a:buChar char="q"/>
            </a:pPr>
            <a:r>
              <a:rPr lang="it-IT" b="1" dirty="0">
                <a:solidFill>
                  <a:srgbClr val="212529"/>
                </a:solidFill>
              </a:rPr>
              <a:t>La filiera alimentare è responsabile di tre quarti del consumo globale di imballaggi flessibili nel 2020. </a:t>
            </a:r>
            <a:r>
              <a:rPr lang="it-IT" dirty="0">
                <a:solidFill>
                  <a:srgbClr val="212529"/>
                </a:solidFill>
              </a:rPr>
              <a:t>Carne, pesce e pollame rappresentano i principali alimenti confezionati in imballaggi flessibili, seguiti dai prodotti da forno e da pasticceria. </a:t>
            </a:r>
            <a:endParaRPr lang="it-IT" dirty="0"/>
          </a:p>
        </p:txBody>
      </p:sp>
    </p:spTree>
    <p:extLst>
      <p:ext uri="{BB962C8B-B14F-4D97-AF65-F5344CB8AC3E}">
        <p14:creationId xmlns:p14="http://schemas.microsoft.com/office/powerpoint/2010/main" val="35854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1637" y="1214100"/>
            <a:ext cx="7872985" cy="1846018"/>
          </a:xfrm>
          <a:prstGeom prst="rect">
            <a:avLst/>
          </a:prstGeom>
        </p:spPr>
        <p:txBody>
          <a:bodyPr wrap="square">
            <a:spAutoFit/>
          </a:bodyPr>
          <a:lstStyle/>
          <a:p>
            <a:pPr>
              <a:lnSpc>
                <a:spcPct val="120000"/>
              </a:lnSpc>
              <a:buClr>
                <a:srgbClr val="00B050"/>
              </a:buClr>
            </a:pPr>
            <a:r>
              <a:rPr lang="it-IT" sz="2000" b="1" dirty="0">
                <a:latin typeface="Calibri" panose="020F0502020204030204" pitchFamily="34" charset="0"/>
              </a:rPr>
              <a:t>CARATTERISTICHE SPECIFICHE DEGLI IMBALLAGGI PLASTICI FLESSIBILI </a:t>
            </a:r>
            <a:r>
              <a:rPr lang="it-IT" sz="2000" dirty="0">
                <a:latin typeface="Calibri" panose="020F0502020204030204" pitchFamily="34" charset="0"/>
              </a:rPr>
              <a:t>:</a:t>
            </a:r>
          </a:p>
          <a:p>
            <a:pPr marL="285750" indent="-285750">
              <a:lnSpc>
                <a:spcPct val="120000"/>
              </a:lnSpc>
              <a:spcBef>
                <a:spcPts val="600"/>
              </a:spcBef>
              <a:buClr>
                <a:srgbClr val="C00000"/>
              </a:buClr>
              <a:buSzPct val="80000"/>
              <a:buFont typeface="Wingdings" panose="05000000000000000000" pitchFamily="2" charset="2"/>
              <a:buChar char="q"/>
            </a:pPr>
            <a:r>
              <a:rPr lang="it-IT" dirty="0">
                <a:latin typeface="Calibri" panose="020F0502020204030204" pitchFamily="34" charset="0"/>
              </a:rPr>
              <a:t>Forniscono un’</a:t>
            </a:r>
            <a:r>
              <a:rPr lang="it-IT" b="1" dirty="0">
                <a:latin typeface="Calibri" panose="020F0502020204030204" pitchFamily="34" charset="0"/>
              </a:rPr>
              <a:t>eccellente protezione su misura del prodotto</a:t>
            </a:r>
            <a:endParaRPr lang="it-IT" dirty="0">
              <a:latin typeface="Calibri" panose="020F0502020204030204" pitchFamily="34" charset="0"/>
            </a:endParaRPr>
          </a:p>
          <a:p>
            <a:pPr marL="285750" indent="-285750">
              <a:lnSpc>
                <a:spcPct val="120000"/>
              </a:lnSpc>
              <a:buClr>
                <a:srgbClr val="C00000"/>
              </a:buClr>
              <a:buSzPct val="80000"/>
              <a:buFont typeface="Wingdings" panose="05000000000000000000" pitchFamily="2" charset="2"/>
              <a:buChar char="q"/>
            </a:pPr>
            <a:r>
              <a:rPr lang="it-IT" dirty="0">
                <a:latin typeface="Calibri" panose="020F0502020204030204" pitchFamily="34" charset="0"/>
              </a:rPr>
              <a:t>offrono un’ottima </a:t>
            </a:r>
            <a:r>
              <a:rPr lang="it-IT" b="1" dirty="0">
                <a:latin typeface="Calibri" panose="020F0502020204030204" pitchFamily="34" charset="0"/>
              </a:rPr>
              <a:t>attrattiva di vendita</a:t>
            </a:r>
            <a:r>
              <a:rPr lang="it-IT" dirty="0">
                <a:latin typeface="Calibri" panose="020F0502020204030204" pitchFamily="34" charset="0"/>
              </a:rPr>
              <a:t> e </a:t>
            </a:r>
            <a:r>
              <a:rPr lang="it-IT" b="1" dirty="0">
                <a:latin typeface="Calibri" panose="020F0502020204030204" pitchFamily="34" charset="0"/>
              </a:rPr>
              <a:t>differenziazione</a:t>
            </a:r>
          </a:p>
          <a:p>
            <a:pPr marL="285750" indent="-285750">
              <a:lnSpc>
                <a:spcPct val="120000"/>
              </a:lnSpc>
              <a:buClr>
                <a:srgbClr val="C00000"/>
              </a:buClr>
              <a:buSzPct val="80000"/>
              <a:buFont typeface="Wingdings" panose="05000000000000000000" pitchFamily="2" charset="2"/>
              <a:buChar char="q"/>
            </a:pPr>
            <a:r>
              <a:rPr lang="it-IT" dirty="0">
                <a:latin typeface="Calibri" panose="020F0502020204030204" pitchFamily="34" charset="0"/>
              </a:rPr>
              <a:t>Migliorano la </a:t>
            </a:r>
            <a:r>
              <a:rPr lang="it-IT" b="1" dirty="0">
                <a:latin typeface="Calibri" panose="020F0502020204030204" pitchFamily="34" charset="0"/>
              </a:rPr>
              <a:t>convenienza per il consumatore</a:t>
            </a:r>
            <a:r>
              <a:rPr lang="it-IT" i="1" dirty="0">
                <a:latin typeface="Calibri" panose="020F0502020204030204" pitchFamily="34" charset="0"/>
              </a:rPr>
              <a:t> (controllo porzioni, facilità d’uso e di conservazione) </a:t>
            </a:r>
            <a:endParaRPr lang="it-IT" sz="2000" i="1" dirty="0">
              <a:latin typeface="Calibri" panose="020F0502020204030204" pitchFamily="34" charset="0"/>
            </a:endParaRPr>
          </a:p>
        </p:txBody>
      </p:sp>
      <p:grpSp>
        <p:nvGrpSpPr>
          <p:cNvPr id="4" name="Gruppo 3"/>
          <p:cNvGrpSpPr/>
          <p:nvPr/>
        </p:nvGrpSpPr>
        <p:grpSpPr>
          <a:xfrm>
            <a:off x="7930972" y="1362470"/>
            <a:ext cx="2358068" cy="1509144"/>
            <a:chOff x="4355976" y="2348880"/>
            <a:chExt cx="3312369" cy="180020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9301" t="31511" r="19391" b="9011"/>
            <a:stretch/>
          </p:blipFill>
          <p:spPr>
            <a:xfrm>
              <a:off x="4355976" y="2348880"/>
              <a:ext cx="3312369" cy="1800200"/>
            </a:xfrm>
            <a:prstGeom prst="rect">
              <a:avLst/>
            </a:prstGeom>
          </p:spPr>
        </p:pic>
        <p:sp>
          <p:nvSpPr>
            <p:cNvPr id="6" name="Rettangolo 5"/>
            <p:cNvSpPr/>
            <p:nvPr/>
          </p:nvSpPr>
          <p:spPr>
            <a:xfrm>
              <a:off x="4375150" y="2348880"/>
              <a:ext cx="11521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p>
          </p:txBody>
        </p:sp>
        <p:sp>
          <p:nvSpPr>
            <p:cNvPr id="7" name="Rettangolo 6"/>
            <p:cNvSpPr/>
            <p:nvPr/>
          </p:nvSpPr>
          <p:spPr>
            <a:xfrm>
              <a:off x="6994450" y="3501008"/>
              <a:ext cx="673895"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p>
          </p:txBody>
        </p:sp>
        <p:sp>
          <p:nvSpPr>
            <p:cNvPr id="8" name="Rettangolo 7"/>
            <p:cNvSpPr/>
            <p:nvPr/>
          </p:nvSpPr>
          <p:spPr>
            <a:xfrm>
              <a:off x="6994450" y="2348880"/>
              <a:ext cx="673895" cy="294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p>
          </p:txBody>
        </p:sp>
      </p:grpSp>
      <p:sp>
        <p:nvSpPr>
          <p:cNvPr id="9" name="CasellaDiTesto 8"/>
          <p:cNvSpPr txBox="1"/>
          <p:nvPr/>
        </p:nvSpPr>
        <p:spPr>
          <a:xfrm>
            <a:off x="9782686" y="2368833"/>
            <a:ext cx="2100144" cy="523220"/>
          </a:xfrm>
          <a:prstGeom prst="rect">
            <a:avLst/>
          </a:prstGeom>
          <a:noFill/>
        </p:spPr>
        <p:txBody>
          <a:bodyPr wrap="square" rtlCol="0">
            <a:spAutoFit/>
          </a:bodyPr>
          <a:lstStyle/>
          <a:p>
            <a:pPr algn="ctr"/>
            <a:r>
              <a:rPr lang="it-IT" sz="1400" b="1" dirty="0">
                <a:solidFill>
                  <a:srgbClr val="0070C0"/>
                </a:solidFill>
                <a:latin typeface="Calibri" panose="020F0502020204030204" pitchFamily="34" charset="0"/>
                <a:cs typeface="Calibri" panose="020F0502020204030204" pitchFamily="34" charset="0"/>
              </a:rPr>
              <a:t>KEEPS GOOD THINGS IN AND BAD THINGS OUT</a:t>
            </a:r>
          </a:p>
        </p:txBody>
      </p:sp>
      <p:grpSp>
        <p:nvGrpSpPr>
          <p:cNvPr id="25" name="Gruppo 24"/>
          <p:cNvGrpSpPr/>
          <p:nvPr/>
        </p:nvGrpSpPr>
        <p:grpSpPr>
          <a:xfrm>
            <a:off x="464851" y="3061219"/>
            <a:ext cx="11267283" cy="1293081"/>
            <a:chOff x="378697" y="3144031"/>
            <a:chExt cx="7794575" cy="1293081"/>
          </a:xfrm>
        </p:grpSpPr>
        <p:sp>
          <p:nvSpPr>
            <p:cNvPr id="26" name="Rettangolo 25"/>
            <p:cNvSpPr/>
            <p:nvPr/>
          </p:nvSpPr>
          <p:spPr>
            <a:xfrm>
              <a:off x="378697" y="3172906"/>
              <a:ext cx="7794575" cy="461665"/>
            </a:xfrm>
            <a:prstGeom prst="rect">
              <a:avLst/>
            </a:prstGeom>
          </p:spPr>
          <p:txBody>
            <a:bodyPr wrap="square">
              <a:spAutoFit/>
            </a:bodyPr>
            <a:lstStyle/>
            <a:p>
              <a:pPr algn="ctr">
                <a:buClr>
                  <a:srgbClr val="00B050"/>
                </a:buClr>
              </a:pPr>
              <a:r>
                <a:rPr lang="it-IT" sz="2400" b="1" dirty="0">
                  <a:solidFill>
                    <a:srgbClr val="C00000"/>
                  </a:solidFill>
                  <a:latin typeface="Calibri" panose="020F0502020204030204" pitchFamily="34" charset="0"/>
                </a:rPr>
                <a:t>SIGNIFICATIVI BENEFICI PER LA SOSTENIBILITA’ DEGLI IMBALLAGGI FLESSIBILI</a:t>
              </a:r>
              <a:endParaRPr lang="it-IT" sz="2400" dirty="0">
                <a:solidFill>
                  <a:srgbClr val="C00000"/>
                </a:solidFill>
                <a:latin typeface="Calibri" panose="020F0502020204030204" pitchFamily="34" charset="0"/>
              </a:endParaRPr>
            </a:p>
          </p:txBody>
        </p:sp>
        <p:sp>
          <p:nvSpPr>
            <p:cNvPr id="27" name="Rettangolo 26"/>
            <p:cNvSpPr/>
            <p:nvPr/>
          </p:nvSpPr>
          <p:spPr>
            <a:xfrm>
              <a:off x="480307" y="3608894"/>
              <a:ext cx="3703214" cy="723275"/>
            </a:xfrm>
            <a:prstGeom prst="rect">
              <a:avLst/>
            </a:prstGeom>
          </p:spPr>
          <p:txBody>
            <a:bodyPr wrap="square">
              <a:spAutoFit/>
            </a:bodyPr>
            <a:lstStyle/>
            <a:p>
              <a:pPr indent="-360000">
                <a:spcBef>
                  <a:spcPts val="0"/>
                </a:spcBef>
                <a:spcAft>
                  <a:spcPts val="600"/>
                </a:spcAft>
                <a:buSzPct val="80000"/>
                <a:buFont typeface="Wingdings" panose="05000000000000000000" pitchFamily="2" charset="2"/>
                <a:buChar char="q"/>
              </a:pPr>
              <a:r>
                <a:rPr lang="it-IT" dirty="0">
                  <a:latin typeface="Calibri" panose="020F0502020204030204" pitchFamily="34" charset="0"/>
                </a:rPr>
                <a:t>Aumento del rapporto prodotto/imballaggio</a:t>
              </a:r>
            </a:p>
            <a:p>
              <a:pPr indent="-360000">
                <a:spcBef>
                  <a:spcPts val="0"/>
                </a:spcBef>
                <a:spcAft>
                  <a:spcPts val="600"/>
                </a:spcAft>
                <a:buSzPct val="80000"/>
                <a:buFont typeface="Wingdings" panose="05000000000000000000" pitchFamily="2" charset="2"/>
                <a:buChar char="q"/>
              </a:pPr>
              <a:r>
                <a:rPr lang="it-IT" dirty="0">
                  <a:latin typeface="Calibri" panose="020F0502020204030204" pitchFamily="34" charset="0"/>
                </a:rPr>
                <a:t>Minore utilizzo di energia</a:t>
              </a:r>
            </a:p>
          </p:txBody>
        </p:sp>
        <p:sp>
          <p:nvSpPr>
            <p:cNvPr id="28" name="Rettangolo 27"/>
            <p:cNvSpPr/>
            <p:nvPr/>
          </p:nvSpPr>
          <p:spPr>
            <a:xfrm>
              <a:off x="4720487" y="3608893"/>
              <a:ext cx="3417393" cy="723275"/>
            </a:xfrm>
            <a:prstGeom prst="rect">
              <a:avLst/>
            </a:prstGeom>
          </p:spPr>
          <p:txBody>
            <a:bodyPr wrap="square">
              <a:spAutoFit/>
            </a:bodyPr>
            <a:lstStyle/>
            <a:p>
              <a:pPr indent="-360000">
                <a:spcBef>
                  <a:spcPts val="0"/>
                </a:spcBef>
                <a:spcAft>
                  <a:spcPts val="600"/>
                </a:spcAft>
                <a:buSzPct val="80000"/>
                <a:buFont typeface="Wingdings" panose="05000000000000000000" pitchFamily="2" charset="2"/>
                <a:buChar char="q"/>
              </a:pPr>
              <a:r>
                <a:rPr lang="it-IT" dirty="0">
                  <a:latin typeface="Calibri" panose="020F0502020204030204" pitchFamily="34" charset="0"/>
                </a:rPr>
                <a:t>Riduzione dello spreco di prodotto	</a:t>
              </a:r>
            </a:p>
            <a:p>
              <a:pPr indent="-360000">
                <a:spcBef>
                  <a:spcPts val="0"/>
                </a:spcBef>
                <a:spcAft>
                  <a:spcPts val="600"/>
                </a:spcAft>
                <a:buSzPct val="80000"/>
                <a:buFont typeface="Wingdings" panose="05000000000000000000" pitchFamily="2" charset="2"/>
                <a:buChar char="q"/>
              </a:pPr>
              <a:r>
                <a:rPr lang="it-IT" dirty="0">
                  <a:latin typeface="Calibri" panose="020F0502020204030204" pitchFamily="34" charset="0"/>
                </a:rPr>
                <a:t>Minori emissioni di gas serra</a:t>
              </a:r>
            </a:p>
          </p:txBody>
        </p:sp>
        <p:cxnSp>
          <p:nvCxnSpPr>
            <p:cNvPr id="29" name="Connettore diritto 28"/>
            <p:cNvCxnSpPr/>
            <p:nvPr/>
          </p:nvCxnSpPr>
          <p:spPr>
            <a:xfrm>
              <a:off x="378697" y="3144031"/>
              <a:ext cx="7776000" cy="0"/>
            </a:xfrm>
            <a:prstGeom prst="line">
              <a:avLst/>
            </a:prstGeom>
            <a:ln w="38100">
              <a:solidFill>
                <a:srgbClr val="001334"/>
              </a:solidFill>
            </a:ln>
          </p:spPr>
          <p:style>
            <a:lnRef idx="1">
              <a:schemeClr val="accent1"/>
            </a:lnRef>
            <a:fillRef idx="0">
              <a:schemeClr val="accent1"/>
            </a:fillRef>
            <a:effectRef idx="0">
              <a:schemeClr val="accent1"/>
            </a:effectRef>
            <a:fontRef idx="minor">
              <a:schemeClr val="tx1"/>
            </a:fontRef>
          </p:style>
        </p:cxnSp>
        <p:cxnSp>
          <p:nvCxnSpPr>
            <p:cNvPr id="30" name="Connettore diritto 29"/>
            <p:cNvCxnSpPr/>
            <p:nvPr/>
          </p:nvCxnSpPr>
          <p:spPr>
            <a:xfrm>
              <a:off x="378697" y="4437112"/>
              <a:ext cx="7776000" cy="0"/>
            </a:xfrm>
            <a:prstGeom prst="line">
              <a:avLst/>
            </a:prstGeom>
            <a:ln w="38100">
              <a:solidFill>
                <a:srgbClr val="001334"/>
              </a:solidFill>
            </a:ln>
          </p:spPr>
          <p:style>
            <a:lnRef idx="1">
              <a:schemeClr val="accent1"/>
            </a:lnRef>
            <a:fillRef idx="0">
              <a:schemeClr val="accent1"/>
            </a:fillRef>
            <a:effectRef idx="0">
              <a:schemeClr val="accent1"/>
            </a:effectRef>
            <a:fontRef idx="minor">
              <a:schemeClr val="tx1"/>
            </a:fontRef>
          </p:style>
        </p:cxnSp>
      </p:grpSp>
      <p:sp>
        <p:nvSpPr>
          <p:cNvPr id="2" name="Rettangolo 1"/>
          <p:cNvSpPr/>
          <p:nvPr/>
        </p:nvSpPr>
        <p:spPr>
          <a:xfrm>
            <a:off x="2844736" y="146704"/>
            <a:ext cx="7286816" cy="954107"/>
          </a:xfrm>
          <a:prstGeom prst="rect">
            <a:avLst/>
          </a:prstGeom>
        </p:spPr>
        <p:txBody>
          <a:bodyPr wrap="square">
            <a:spAutoFit/>
          </a:bodyPr>
          <a:lstStyle/>
          <a:p>
            <a:pPr algn="ctr">
              <a:spcBef>
                <a:spcPct val="0"/>
              </a:spcBef>
              <a:defRPr/>
            </a:pPr>
            <a:r>
              <a:rPr lang="it-IT" altLang="it-IT" sz="2800" b="1" dirty="0">
                <a:solidFill>
                  <a:srgbClr val="C00000"/>
                </a:solidFill>
              </a:rPr>
              <a:t>PUNTI DI FORZA DEGLI IMBALLAGGI FLESSIBILI IN UN APPROCCIO DI ECONOMIA CIRCOLARE</a:t>
            </a:r>
          </a:p>
        </p:txBody>
      </p:sp>
      <p:grpSp>
        <p:nvGrpSpPr>
          <p:cNvPr id="33" name="Gruppo 32"/>
          <p:cNvGrpSpPr/>
          <p:nvPr/>
        </p:nvGrpSpPr>
        <p:grpSpPr>
          <a:xfrm>
            <a:off x="224011" y="4454674"/>
            <a:ext cx="10725384" cy="2257670"/>
            <a:chOff x="602383" y="4464691"/>
            <a:chExt cx="10725384" cy="2257670"/>
          </a:xfrm>
        </p:grpSpPr>
        <p:grpSp>
          <p:nvGrpSpPr>
            <p:cNvPr id="10" name="Gruppo 9"/>
            <p:cNvGrpSpPr/>
            <p:nvPr/>
          </p:nvGrpSpPr>
          <p:grpSpPr>
            <a:xfrm>
              <a:off x="602383" y="4464691"/>
              <a:ext cx="10725384" cy="2257670"/>
              <a:chOff x="-1292885" y="4351284"/>
              <a:chExt cx="10725384" cy="2257670"/>
            </a:xfrm>
          </p:grpSpPr>
          <p:grpSp>
            <p:nvGrpSpPr>
              <p:cNvPr id="11" name="Gruppo 10"/>
              <p:cNvGrpSpPr/>
              <p:nvPr/>
            </p:nvGrpSpPr>
            <p:grpSpPr>
              <a:xfrm>
                <a:off x="7193796" y="4539992"/>
                <a:ext cx="2238703" cy="1975769"/>
                <a:chOff x="2593474" y="3188644"/>
                <a:chExt cx="2238703" cy="1975769"/>
              </a:xfrm>
            </p:grpSpPr>
            <p:pic>
              <p:nvPicPr>
                <p:cNvPr id="23" name="Immagine 22"/>
                <p:cNvPicPr>
                  <a:picLocks noChangeAspect="1"/>
                </p:cNvPicPr>
                <p:nvPr/>
              </p:nvPicPr>
              <p:blipFill rotWithShape="1">
                <a:blip r:embed="rId3" cstate="print">
                  <a:extLst>
                    <a:ext uri="{28A0092B-C50C-407E-A947-70E740481C1C}">
                      <a14:useLocalDpi xmlns:a14="http://schemas.microsoft.com/office/drawing/2010/main" val="0"/>
                    </a:ext>
                  </a:extLst>
                </a:blip>
                <a:srcRect l="12111" t="31156" r="67737" b="40352"/>
                <a:stretch/>
              </p:blipFill>
              <p:spPr>
                <a:xfrm>
                  <a:off x="2992788" y="3793858"/>
                  <a:ext cx="1484604" cy="1370555"/>
                </a:xfrm>
                <a:prstGeom prst="rect">
                  <a:avLst/>
                </a:prstGeom>
              </p:spPr>
            </p:pic>
            <p:sp>
              <p:nvSpPr>
                <p:cNvPr id="24" name="CasellaDiTesto 23"/>
                <p:cNvSpPr txBox="1"/>
                <p:nvPr/>
              </p:nvSpPr>
              <p:spPr>
                <a:xfrm>
                  <a:off x="2593474" y="3188644"/>
                  <a:ext cx="2238703" cy="584775"/>
                </a:xfrm>
                <a:prstGeom prst="rect">
                  <a:avLst/>
                </a:prstGeom>
                <a:noFill/>
              </p:spPr>
              <p:txBody>
                <a:bodyPr wrap="square" rtlCol="0">
                  <a:spAutoFit/>
                </a:bodyPr>
                <a:lstStyle/>
                <a:p>
                  <a:pPr algn="ctr"/>
                  <a:r>
                    <a:rPr lang="it-IT" sz="1600" b="1" dirty="0">
                      <a:solidFill>
                        <a:srgbClr val="0070C0"/>
                      </a:solidFill>
                      <a:latin typeface="Calibri" panose="020F0502020204030204" pitchFamily="34" charset="0"/>
                      <a:cs typeface="Calibri" panose="020F0502020204030204" pitchFamily="34" charset="0"/>
                    </a:rPr>
                    <a:t>LESS MATERIAL USED AND LESS WASTE</a:t>
                  </a:r>
                </a:p>
              </p:txBody>
            </p:sp>
          </p:grpSp>
          <p:grpSp>
            <p:nvGrpSpPr>
              <p:cNvPr id="12" name="Gruppo 11"/>
              <p:cNvGrpSpPr/>
              <p:nvPr/>
            </p:nvGrpSpPr>
            <p:grpSpPr>
              <a:xfrm>
                <a:off x="-1292885" y="4469391"/>
                <a:ext cx="2566890" cy="2049118"/>
                <a:chOff x="1019317" y="3564526"/>
                <a:chExt cx="2566890" cy="2049118"/>
              </a:xfrm>
            </p:grpSpPr>
            <p:grpSp>
              <p:nvGrpSpPr>
                <p:cNvPr id="19" name="Gruppo 18"/>
                <p:cNvGrpSpPr/>
                <p:nvPr/>
              </p:nvGrpSpPr>
              <p:grpSpPr>
                <a:xfrm>
                  <a:off x="1206374" y="3870912"/>
                  <a:ext cx="2055296" cy="1742732"/>
                  <a:chOff x="1231104" y="3870912"/>
                  <a:chExt cx="2055296" cy="1742732"/>
                </a:xfrm>
              </p:grpSpPr>
              <p:pic>
                <p:nvPicPr>
                  <p:cNvPr id="21" name="Immagine 20"/>
                  <p:cNvPicPr>
                    <a:picLocks noChangeAspect="1"/>
                  </p:cNvPicPr>
                  <p:nvPr/>
                </p:nvPicPr>
                <p:blipFill rotWithShape="1">
                  <a:blip r:embed="rId3" cstate="print">
                    <a:extLst>
                      <a:ext uri="{28A0092B-C50C-407E-A947-70E740481C1C}">
                        <a14:useLocalDpi xmlns:a14="http://schemas.microsoft.com/office/drawing/2010/main" val="0"/>
                      </a:ext>
                    </a:extLst>
                  </a:blip>
                  <a:srcRect l="21703" t="63334" r="58145" b="3425"/>
                  <a:stretch/>
                </p:blipFill>
                <p:spPr>
                  <a:xfrm>
                    <a:off x="1231104" y="3870912"/>
                    <a:ext cx="1618055" cy="1742732"/>
                  </a:xfrm>
                  <a:prstGeom prst="rect">
                    <a:avLst/>
                  </a:prstGeom>
                </p:spPr>
              </p:pic>
              <p:sp>
                <p:nvSpPr>
                  <p:cNvPr id="22" name="Rettangolo arrotondato 21"/>
                  <p:cNvSpPr/>
                  <p:nvPr/>
                </p:nvSpPr>
                <p:spPr>
                  <a:xfrm>
                    <a:off x="2968573" y="3933056"/>
                    <a:ext cx="317827"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p>
                </p:txBody>
              </p:sp>
            </p:grpSp>
            <p:sp>
              <p:nvSpPr>
                <p:cNvPr id="20" name="CasellaDiTesto 19"/>
                <p:cNvSpPr txBox="1"/>
                <p:nvPr/>
              </p:nvSpPr>
              <p:spPr>
                <a:xfrm>
                  <a:off x="1019317" y="3564526"/>
                  <a:ext cx="2566890" cy="338554"/>
                </a:xfrm>
                <a:prstGeom prst="rect">
                  <a:avLst/>
                </a:prstGeom>
                <a:solidFill>
                  <a:schemeClr val="bg1"/>
                </a:solidFill>
              </p:spPr>
              <p:txBody>
                <a:bodyPr wrap="square" rtlCol="0">
                  <a:spAutoFit/>
                </a:bodyPr>
                <a:lstStyle/>
                <a:p>
                  <a:pPr algn="ctr"/>
                  <a:r>
                    <a:rPr lang="en-GB" sz="1600" b="1" dirty="0">
                      <a:solidFill>
                        <a:srgbClr val="0070C0"/>
                      </a:solidFill>
                      <a:latin typeface="Calibri" panose="020F0502020204030204" pitchFamily="34" charset="0"/>
                      <a:cs typeface="Calibri" panose="020F0502020204030204" pitchFamily="34" charset="0"/>
                    </a:rPr>
                    <a:t>LOW PACKAGING RATIO</a:t>
                  </a:r>
                </a:p>
              </p:txBody>
            </p:sp>
          </p:grpSp>
          <p:grpSp>
            <p:nvGrpSpPr>
              <p:cNvPr id="13" name="Gruppo 12"/>
              <p:cNvGrpSpPr/>
              <p:nvPr/>
            </p:nvGrpSpPr>
            <p:grpSpPr>
              <a:xfrm>
                <a:off x="1274005" y="4766782"/>
                <a:ext cx="3512913" cy="1626730"/>
                <a:chOff x="4758084" y="3298909"/>
                <a:chExt cx="3512913" cy="1626730"/>
              </a:xfrm>
            </p:grpSpPr>
            <p:pic>
              <p:nvPicPr>
                <p:cNvPr id="17" name="Immagine 16"/>
                <p:cNvPicPr>
                  <a:picLocks noChangeAspect="1"/>
                </p:cNvPicPr>
                <p:nvPr/>
              </p:nvPicPr>
              <p:blipFill rotWithShape="1">
                <a:blip r:embed="rId3" cstate="print">
                  <a:extLst>
                    <a:ext uri="{28A0092B-C50C-407E-A947-70E740481C1C}">
                      <a14:useLocalDpi xmlns:a14="http://schemas.microsoft.com/office/drawing/2010/main" val="0"/>
                    </a:ext>
                  </a:extLst>
                </a:blip>
                <a:srcRect l="42706" t="58033" r="10789" b="15849"/>
                <a:stretch/>
              </p:blipFill>
              <p:spPr>
                <a:xfrm>
                  <a:off x="4855796" y="3673255"/>
                  <a:ext cx="3415201" cy="1252384"/>
                </a:xfrm>
                <a:prstGeom prst="rect">
                  <a:avLst/>
                </a:prstGeom>
              </p:spPr>
            </p:pic>
            <p:sp>
              <p:nvSpPr>
                <p:cNvPr id="18" name="CasellaDiTesto 17"/>
                <p:cNvSpPr txBox="1"/>
                <p:nvPr/>
              </p:nvSpPr>
              <p:spPr>
                <a:xfrm>
                  <a:off x="4758084" y="3298909"/>
                  <a:ext cx="3407903" cy="338554"/>
                </a:xfrm>
                <a:prstGeom prst="rect">
                  <a:avLst/>
                </a:prstGeom>
                <a:noFill/>
              </p:spPr>
              <p:txBody>
                <a:bodyPr wrap="square" rtlCol="0">
                  <a:spAutoFit/>
                </a:bodyPr>
                <a:lstStyle/>
                <a:p>
                  <a:pPr algn="ctr"/>
                  <a:r>
                    <a:rPr lang="it-IT" sz="1600" b="1" dirty="0">
                      <a:solidFill>
                        <a:srgbClr val="0070C0"/>
                      </a:solidFill>
                      <a:latin typeface="Calibri" panose="020F0502020204030204" pitchFamily="34" charset="0"/>
                      <a:cs typeface="Calibri" panose="020F0502020204030204" pitchFamily="34" charset="0"/>
                    </a:rPr>
                    <a:t>LESS ENERGY FOR TRANSPORT</a:t>
                  </a:r>
                </a:p>
              </p:txBody>
            </p:sp>
          </p:grpSp>
          <p:grpSp>
            <p:nvGrpSpPr>
              <p:cNvPr id="14" name="Gruppo 13"/>
              <p:cNvGrpSpPr/>
              <p:nvPr/>
            </p:nvGrpSpPr>
            <p:grpSpPr>
              <a:xfrm>
                <a:off x="4920735" y="4351284"/>
                <a:ext cx="1999695" cy="2257670"/>
                <a:chOff x="4920735" y="4039309"/>
                <a:chExt cx="1999695" cy="2257670"/>
              </a:xfrm>
            </p:grpSpPr>
            <p:pic>
              <p:nvPicPr>
                <p:cNvPr id="15" name="Immagine 14"/>
                <p:cNvPicPr>
                  <a:picLocks noChangeAspect="1"/>
                </p:cNvPicPr>
                <p:nvPr/>
              </p:nvPicPr>
              <p:blipFill rotWithShape="1">
                <a:blip r:embed="rId4" cstate="print">
                  <a:extLst>
                    <a:ext uri="{28A0092B-C50C-407E-A947-70E740481C1C}">
                      <a14:useLocalDpi xmlns:a14="http://schemas.microsoft.com/office/drawing/2010/main" val="0"/>
                    </a:ext>
                  </a:extLst>
                </a:blip>
                <a:srcRect l="13725" t="19282" r="52171" b="23848"/>
                <a:stretch/>
              </p:blipFill>
              <p:spPr>
                <a:xfrm>
                  <a:off x="5128494" y="4568787"/>
                  <a:ext cx="1584176" cy="1728192"/>
                </a:xfrm>
                <a:prstGeom prst="rect">
                  <a:avLst/>
                </a:prstGeom>
              </p:spPr>
            </p:pic>
            <p:sp>
              <p:nvSpPr>
                <p:cNvPr id="16" name="CasellaDiTesto 15"/>
                <p:cNvSpPr txBox="1"/>
                <p:nvPr/>
              </p:nvSpPr>
              <p:spPr>
                <a:xfrm>
                  <a:off x="4920735" y="4039309"/>
                  <a:ext cx="1999695" cy="584775"/>
                </a:xfrm>
                <a:prstGeom prst="rect">
                  <a:avLst/>
                </a:prstGeom>
                <a:noFill/>
              </p:spPr>
              <p:txBody>
                <a:bodyPr wrap="square" rtlCol="0">
                  <a:spAutoFit/>
                </a:bodyPr>
                <a:lstStyle/>
                <a:p>
                  <a:pPr algn="ctr"/>
                  <a:r>
                    <a:rPr lang="it-IT" sz="1600" b="1" dirty="0">
                      <a:solidFill>
                        <a:srgbClr val="0070C0"/>
                      </a:solidFill>
                      <a:latin typeface="Calibri" panose="020F0502020204030204" pitchFamily="34" charset="0"/>
                      <a:cs typeface="Calibri" panose="020F0502020204030204" pitchFamily="34" charset="0"/>
                    </a:rPr>
                    <a:t>SMALL PART OF CARBON FOOTPRINT</a:t>
                  </a:r>
                </a:p>
              </p:txBody>
            </p:sp>
          </p:grpSp>
        </p:grpSp>
        <p:sp>
          <p:nvSpPr>
            <p:cNvPr id="31" name="Rettangolo 30"/>
            <p:cNvSpPr/>
            <p:nvPr/>
          </p:nvSpPr>
          <p:spPr>
            <a:xfrm>
              <a:off x="670026" y="4880189"/>
              <a:ext cx="534499" cy="255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2" name="Rettangolo 31"/>
            <p:cNvSpPr/>
            <p:nvPr/>
          </p:nvSpPr>
          <p:spPr>
            <a:xfrm>
              <a:off x="670026" y="5238174"/>
              <a:ext cx="267249" cy="289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Tree>
    <p:extLst>
      <p:ext uri="{BB962C8B-B14F-4D97-AF65-F5344CB8AC3E}">
        <p14:creationId xmlns:p14="http://schemas.microsoft.com/office/powerpoint/2010/main" val="375176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331245" y="150642"/>
            <a:ext cx="80648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it-IT" sz="2800" b="1" dirty="0">
                <a:solidFill>
                  <a:srgbClr val="C00000"/>
                </a:solidFill>
                <a:latin typeface="+mn-lt"/>
              </a:rPr>
              <a:t>PUNTI DEBOLI DEGLI IMBALLAGGI FLESSIBILI IN UN APPROCCIO DI ECONOMIA CIRCOLARE</a:t>
            </a:r>
            <a:endParaRPr lang="it-IT" altLang="it-IT" sz="2800" b="1" dirty="0">
              <a:solidFill>
                <a:srgbClr val="C00000"/>
              </a:solidFill>
              <a:latin typeface="+mn-lt"/>
            </a:endParaRPr>
          </a:p>
        </p:txBody>
      </p:sp>
      <p:grpSp>
        <p:nvGrpSpPr>
          <p:cNvPr id="18" name="Gruppo 17"/>
          <p:cNvGrpSpPr/>
          <p:nvPr/>
        </p:nvGrpSpPr>
        <p:grpSpPr>
          <a:xfrm>
            <a:off x="157614" y="1435486"/>
            <a:ext cx="8976761" cy="4460294"/>
            <a:chOff x="225876" y="1106457"/>
            <a:chExt cx="8976761" cy="4460294"/>
          </a:xfrm>
        </p:grpSpPr>
        <p:sp>
          <p:nvSpPr>
            <p:cNvPr id="4" name="CasellaDiTesto 3"/>
            <p:cNvSpPr txBox="1"/>
            <p:nvPr/>
          </p:nvSpPr>
          <p:spPr>
            <a:xfrm>
              <a:off x="607891" y="1106457"/>
              <a:ext cx="8594746" cy="307777"/>
            </a:xfrm>
            <a:prstGeom prst="rect">
              <a:avLst/>
            </a:prstGeom>
            <a:noFill/>
          </p:spPr>
          <p:txBody>
            <a:bodyPr vert="horz" wrap="square" rtlCol="0">
              <a:spAutoFit/>
            </a:bodyPr>
            <a:lstStyle/>
            <a:p>
              <a:r>
                <a:rPr lang="it-IT" sz="1400" b="1" i="1" dirty="0">
                  <a:cs typeface="Calibri" panose="020F0502020204030204" pitchFamily="34" charset="0"/>
                </a:rPr>
                <a:t>Source:</a:t>
              </a:r>
              <a:r>
                <a:rPr lang="it-IT" sz="1400" i="1" dirty="0">
                  <a:cs typeface="Calibri" panose="020F0502020204030204" pitchFamily="34" charset="0"/>
                </a:rPr>
                <a:t> </a:t>
              </a:r>
              <a:r>
                <a:rPr lang="en-US" sz="1400" i="1" dirty="0">
                  <a:cs typeface="Calibri" panose="020F0502020204030204" pitchFamily="34" charset="0"/>
                </a:rPr>
                <a:t>” Flexible Films Market In Europe State of Play</a:t>
              </a:r>
              <a:r>
                <a:rPr lang="it-IT" sz="1400" i="1" dirty="0">
                  <a:cs typeface="Calibri" panose="020F0502020204030204" pitchFamily="34" charset="0"/>
                </a:rPr>
                <a:t>. </a:t>
              </a:r>
              <a:r>
                <a:rPr lang="en-US" sz="1400" i="1" dirty="0">
                  <a:cs typeface="Calibri" panose="020F0502020204030204" pitchFamily="34" charset="0"/>
                </a:rPr>
                <a:t>Production, Collection and Recycling Data 2020” by PRE</a:t>
              </a:r>
              <a:endParaRPr lang="it-IT" sz="1400" i="1" dirty="0">
                <a:cs typeface="Calibri" panose="020F0502020204030204" pitchFamily="34" charset="0"/>
              </a:endParaRPr>
            </a:p>
          </p:txBody>
        </p:sp>
        <p:grpSp>
          <p:nvGrpSpPr>
            <p:cNvPr id="5" name="Gruppo 4"/>
            <p:cNvGrpSpPr/>
            <p:nvPr/>
          </p:nvGrpSpPr>
          <p:grpSpPr>
            <a:xfrm>
              <a:off x="225876" y="1499714"/>
              <a:ext cx="7122674" cy="4067037"/>
              <a:chOff x="1559601" y="1772816"/>
              <a:chExt cx="5494046" cy="3498217"/>
            </a:xfrm>
          </p:grpSpPr>
          <p:grpSp>
            <p:nvGrpSpPr>
              <p:cNvPr id="6" name="Gruppo 5"/>
              <p:cNvGrpSpPr/>
              <p:nvPr/>
            </p:nvGrpSpPr>
            <p:grpSpPr>
              <a:xfrm>
                <a:off x="1854267" y="1772816"/>
                <a:ext cx="5199380" cy="3498217"/>
                <a:chOff x="2326955" y="1421160"/>
                <a:chExt cx="6050958" cy="3880048"/>
              </a:xfrm>
            </p:grpSpPr>
            <p:pic>
              <p:nvPicPr>
                <p:cNvPr id="8" name="Immagine 7"/>
                <p:cNvPicPr>
                  <a:picLocks noChangeAspect="1"/>
                </p:cNvPicPr>
                <p:nvPr/>
              </p:nvPicPr>
              <p:blipFill rotWithShape="1">
                <a:blip r:embed="rId2"/>
                <a:srcRect l="7199" r="81594" b="26333"/>
                <a:stretch/>
              </p:blipFill>
              <p:spPr>
                <a:xfrm>
                  <a:off x="2326955" y="1421160"/>
                  <a:ext cx="876892" cy="3448000"/>
                </a:xfrm>
                <a:prstGeom prst="rect">
                  <a:avLst/>
                </a:prstGeom>
              </p:spPr>
            </p:pic>
            <p:pic>
              <p:nvPicPr>
                <p:cNvPr id="9" name="Immagine 8"/>
                <p:cNvPicPr>
                  <a:picLocks noChangeAspect="1"/>
                </p:cNvPicPr>
                <p:nvPr/>
              </p:nvPicPr>
              <p:blipFill rotWithShape="1">
                <a:blip r:embed="rId2"/>
                <a:srcRect l="33945" b="26333"/>
                <a:stretch/>
              </p:blipFill>
              <p:spPr>
                <a:xfrm>
                  <a:off x="3203848" y="1421160"/>
                  <a:ext cx="5168346" cy="3448000"/>
                </a:xfrm>
                <a:prstGeom prst="rect">
                  <a:avLst/>
                </a:prstGeom>
              </p:spPr>
            </p:pic>
            <p:cxnSp>
              <p:nvCxnSpPr>
                <p:cNvPr id="10" name="Connettore diritto 9"/>
                <p:cNvCxnSpPr/>
                <p:nvPr/>
              </p:nvCxnSpPr>
              <p:spPr>
                <a:xfrm>
                  <a:off x="3203848" y="1449160"/>
                  <a:ext cx="0" cy="342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magine 10"/>
                <p:cNvPicPr>
                  <a:picLocks noChangeAspect="1"/>
                </p:cNvPicPr>
                <p:nvPr/>
              </p:nvPicPr>
              <p:blipFill rotWithShape="1">
                <a:blip r:embed="rId2"/>
                <a:srcRect l="33945" t="84257" b="6513"/>
                <a:stretch/>
              </p:blipFill>
              <p:spPr>
                <a:xfrm>
                  <a:off x="3209567" y="4869160"/>
                  <a:ext cx="5168346" cy="432048"/>
                </a:xfrm>
                <a:prstGeom prst="rect">
                  <a:avLst/>
                </a:prstGeom>
              </p:spPr>
            </p:pic>
            <p:cxnSp>
              <p:nvCxnSpPr>
                <p:cNvPr id="12" name="Connettore diritto 11"/>
                <p:cNvCxnSpPr/>
                <p:nvPr/>
              </p:nvCxnSpPr>
              <p:spPr>
                <a:xfrm rot="16200000">
                  <a:off x="5741847" y="2331160"/>
                  <a:ext cx="0" cy="50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CasellaDiTesto 6"/>
              <p:cNvSpPr txBox="1"/>
              <p:nvPr/>
            </p:nvSpPr>
            <p:spPr>
              <a:xfrm>
                <a:off x="1559601" y="2746530"/>
                <a:ext cx="356103" cy="1386747"/>
              </a:xfrm>
              <a:prstGeom prst="rect">
                <a:avLst/>
              </a:prstGeom>
              <a:solidFill>
                <a:schemeClr val="bg1"/>
              </a:solidFill>
            </p:spPr>
            <p:txBody>
              <a:bodyPr vert="vert270" wrap="none" rtlCol="0" anchor="ctr" anchorCtr="1">
                <a:spAutoFit/>
              </a:bodyPr>
              <a:lstStyle/>
              <a:p>
                <a:r>
                  <a:rPr lang="en-GB" dirty="0">
                    <a:solidFill>
                      <a:schemeClr val="bg1">
                        <a:lumMod val="50000"/>
                      </a:schemeClr>
                    </a:solidFill>
                    <a:cs typeface="Calibri" panose="020F0502020204030204" pitchFamily="34" charset="0"/>
                  </a:rPr>
                  <a:t>Flexible films, Kt</a:t>
                </a:r>
              </a:p>
            </p:txBody>
          </p:sp>
        </p:grpSp>
        <p:sp>
          <p:nvSpPr>
            <p:cNvPr id="13" name="CasellaDiTesto 12"/>
            <p:cNvSpPr txBox="1"/>
            <p:nvPr/>
          </p:nvSpPr>
          <p:spPr>
            <a:xfrm>
              <a:off x="2111214" y="4256745"/>
              <a:ext cx="504056" cy="307777"/>
            </a:xfrm>
            <a:prstGeom prst="rect">
              <a:avLst/>
            </a:prstGeom>
            <a:noFill/>
          </p:spPr>
          <p:txBody>
            <a:bodyPr wrap="square" rtlCol="0">
              <a:spAutoFit/>
            </a:bodyPr>
            <a:lstStyle/>
            <a:p>
              <a:r>
                <a:rPr lang="it-IT" sz="1400" b="1" dirty="0">
                  <a:solidFill>
                    <a:schemeClr val="bg1"/>
                  </a:solidFill>
                  <a:cs typeface="Calibri" panose="020F0502020204030204" pitchFamily="34" charset="0"/>
                </a:rPr>
                <a:t>65%</a:t>
              </a:r>
            </a:p>
          </p:txBody>
        </p:sp>
        <p:sp>
          <p:nvSpPr>
            <p:cNvPr id="14" name="CasellaDiTesto 13"/>
            <p:cNvSpPr txBox="1"/>
            <p:nvPr/>
          </p:nvSpPr>
          <p:spPr>
            <a:xfrm>
              <a:off x="2111214" y="2705697"/>
              <a:ext cx="504056" cy="307777"/>
            </a:xfrm>
            <a:prstGeom prst="rect">
              <a:avLst/>
            </a:prstGeom>
            <a:noFill/>
          </p:spPr>
          <p:txBody>
            <a:bodyPr wrap="square" rtlCol="0">
              <a:spAutoFit/>
            </a:bodyPr>
            <a:lstStyle/>
            <a:p>
              <a:r>
                <a:rPr lang="it-IT" sz="1400" b="1" dirty="0">
                  <a:solidFill>
                    <a:schemeClr val="bg1"/>
                  </a:solidFill>
                  <a:cs typeface="Calibri" panose="020F0502020204030204" pitchFamily="34" charset="0"/>
                </a:rPr>
                <a:t>15%</a:t>
              </a:r>
            </a:p>
          </p:txBody>
        </p:sp>
        <p:sp>
          <p:nvSpPr>
            <p:cNvPr id="15" name="CasellaDiTesto 14"/>
            <p:cNvSpPr txBox="1"/>
            <p:nvPr/>
          </p:nvSpPr>
          <p:spPr>
            <a:xfrm>
              <a:off x="2144261" y="2182804"/>
              <a:ext cx="504056" cy="307777"/>
            </a:xfrm>
            <a:prstGeom prst="rect">
              <a:avLst/>
            </a:prstGeom>
            <a:noFill/>
          </p:spPr>
          <p:txBody>
            <a:bodyPr wrap="square" rtlCol="0">
              <a:spAutoFit/>
            </a:bodyPr>
            <a:lstStyle/>
            <a:p>
              <a:r>
                <a:rPr lang="it-IT" sz="1400" b="1" dirty="0">
                  <a:solidFill>
                    <a:schemeClr val="bg1"/>
                  </a:solidFill>
                  <a:cs typeface="Calibri" panose="020F0502020204030204" pitchFamily="34" charset="0"/>
                </a:rPr>
                <a:t>15%</a:t>
              </a:r>
            </a:p>
          </p:txBody>
        </p:sp>
        <p:sp>
          <p:nvSpPr>
            <p:cNvPr id="16" name="Ovale 15"/>
            <p:cNvSpPr/>
            <p:nvPr/>
          </p:nvSpPr>
          <p:spPr>
            <a:xfrm>
              <a:off x="1827189" y="4120055"/>
              <a:ext cx="1008112" cy="88893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grpSp>
      <p:sp>
        <p:nvSpPr>
          <p:cNvPr id="17" name="CasellaDiTesto 16"/>
          <p:cNvSpPr txBox="1"/>
          <p:nvPr/>
        </p:nvSpPr>
        <p:spPr>
          <a:xfrm>
            <a:off x="7534364" y="2947366"/>
            <a:ext cx="4206015" cy="1631216"/>
          </a:xfrm>
          <a:prstGeom prst="rect">
            <a:avLst/>
          </a:prstGeom>
          <a:noFill/>
        </p:spPr>
        <p:txBody>
          <a:bodyPr wrap="square" rtlCol="0">
            <a:spAutoFit/>
          </a:bodyPr>
          <a:lstStyle/>
          <a:p>
            <a:pPr algn="just" eaLnBrk="0" hangingPunct="0">
              <a:spcBef>
                <a:spcPts val="0"/>
              </a:spcBef>
              <a:spcAft>
                <a:spcPts val="1200"/>
              </a:spcAft>
              <a:defRPr/>
            </a:pPr>
            <a:r>
              <a:rPr lang="it-IT" sz="2000" dirty="0">
                <a:latin typeface="Calibri" panose="020F0502020204030204" pitchFamily="34" charset="0"/>
                <a:cs typeface="Calibri" panose="020F0502020204030204" pitchFamily="34" charset="0"/>
              </a:rPr>
              <a:t>In Europa, vi sono </a:t>
            </a:r>
            <a:r>
              <a:rPr lang="it-IT" sz="2000" b="1" dirty="0">
                <a:latin typeface="Calibri" panose="020F0502020204030204" pitchFamily="34" charset="0"/>
                <a:cs typeface="Calibri" panose="020F0502020204030204" pitchFamily="34" charset="0"/>
              </a:rPr>
              <a:t>BASSI TASSI DI RICICLO</a:t>
            </a:r>
            <a:r>
              <a:rPr lang="it-IT" sz="2000" dirty="0">
                <a:latin typeface="Calibri" panose="020F0502020204030204" pitchFamily="34" charset="0"/>
                <a:cs typeface="Calibri" panose="020F0502020204030204" pitchFamily="34" charset="0"/>
              </a:rPr>
              <a:t> per gli imballaggi flessibili: solo il </a:t>
            </a:r>
            <a:r>
              <a:rPr lang="it-IT" sz="2000" b="1" dirty="0">
                <a:latin typeface="Calibri" panose="020F0502020204030204" pitchFamily="34" charset="0"/>
                <a:cs typeface="Calibri" panose="020F0502020204030204" pitchFamily="34" charset="0"/>
              </a:rPr>
              <a:t>23% dei film di PE</a:t>
            </a:r>
            <a:r>
              <a:rPr lang="it-IT" sz="2000" dirty="0">
                <a:latin typeface="Calibri" panose="020F0502020204030204" pitchFamily="34" charset="0"/>
                <a:cs typeface="Calibri" panose="020F0502020204030204" pitchFamily="34" charset="0"/>
              </a:rPr>
              <a:t> e il </a:t>
            </a:r>
            <a:r>
              <a:rPr lang="it-IT" sz="2000" b="1" dirty="0">
                <a:latin typeface="Calibri" panose="020F0502020204030204" pitchFamily="34" charset="0"/>
                <a:cs typeface="Calibri" panose="020F0502020204030204" pitchFamily="34" charset="0"/>
              </a:rPr>
              <a:t>15% di tutti i film flessibili</a:t>
            </a:r>
            <a:r>
              <a:rPr lang="it-IT" sz="2000" dirty="0">
                <a:latin typeface="Calibri" panose="020F0502020204030204" pitchFamily="34" charset="0"/>
                <a:cs typeface="Calibri" panose="020F0502020204030204" pitchFamily="34" charset="0"/>
              </a:rPr>
              <a:t> sono stati attualmente raccolti per il riciclaggio.</a:t>
            </a:r>
          </a:p>
        </p:txBody>
      </p:sp>
    </p:spTree>
    <p:extLst>
      <p:ext uri="{BB962C8B-B14F-4D97-AF65-F5344CB8AC3E}">
        <p14:creationId xmlns:p14="http://schemas.microsoft.com/office/powerpoint/2010/main" val="106288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6567772" y="4060045"/>
            <a:ext cx="5374313" cy="176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solidFill>
                  <a:srgbClr val="000000"/>
                </a:solidFill>
                <a:miter lim="800000"/>
                <a:headEnd/>
                <a:tailEnd/>
              </a14:hiddenLine>
            </a:ext>
          </a:extLst>
        </p:spPr>
        <p:txBody>
          <a:bodyPr wrap="square">
            <a:spAutoFit/>
          </a:bodyPr>
          <a:lstStyle>
            <a:lvl1pPr eaLnBrk="0" hangingPunct="0">
              <a:spcBef>
                <a:spcPts val="600"/>
              </a:spcBef>
              <a:spcAft>
                <a:spcPct val="0"/>
              </a:spcAft>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spcAft>
                <a:spcPct val="0"/>
              </a:spcAft>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spcAft>
                <a:spcPct val="0"/>
              </a:spcAft>
              <a:buClr>
                <a:srgbClr val="82A0B9"/>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spcAft>
                <a:spcPct val="0"/>
              </a:spcAft>
              <a:buClr>
                <a:srgbClr val="C8D7E5"/>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lnSpc>
                <a:spcPct val="110000"/>
              </a:lnSpc>
              <a:spcBef>
                <a:spcPct val="50000"/>
              </a:spcBef>
              <a:spcAft>
                <a:spcPct val="20000"/>
              </a:spcAft>
              <a:buClrTx/>
              <a:buSzPct val="85000"/>
              <a:buNone/>
            </a:pPr>
            <a:r>
              <a:rPr kumimoji="1" lang="it-IT" altLang="it-IT" sz="2000" i="1" dirty="0">
                <a:latin typeface="Calibri" panose="020F0502020204030204" pitchFamily="34" charset="0"/>
              </a:rPr>
              <a:t>Il </a:t>
            </a:r>
            <a:r>
              <a:rPr kumimoji="1" lang="it-IT" altLang="it-IT" sz="2000" i="1" u="sng" dirty="0">
                <a:latin typeface="Calibri" panose="020F0502020204030204" pitchFamily="34" charset="0"/>
              </a:rPr>
              <a:t>processo di trasformazione</a:t>
            </a:r>
            <a:r>
              <a:rPr kumimoji="1" lang="it-IT" altLang="it-IT" sz="2000" i="1" dirty="0">
                <a:latin typeface="Calibri" panose="020F0502020204030204" pitchFamily="34" charset="0"/>
              </a:rPr>
              <a:t> e i corrispondenti parametri di processo devono essere selezionati in modo appropriato a seconda sia delle </a:t>
            </a:r>
            <a:r>
              <a:rPr kumimoji="1" lang="it-IT" altLang="it-IT" sz="2000" i="1" u="sng" dirty="0">
                <a:latin typeface="Calibri" panose="020F0502020204030204" pitchFamily="34" charset="0"/>
              </a:rPr>
              <a:t>particolari caratteristiche della materia prima</a:t>
            </a:r>
            <a:r>
              <a:rPr kumimoji="1" lang="it-IT" altLang="it-IT" sz="2000" i="1" dirty="0">
                <a:latin typeface="Calibri" panose="020F0502020204030204" pitchFamily="34" charset="0"/>
              </a:rPr>
              <a:t> , sia delle </a:t>
            </a:r>
            <a:r>
              <a:rPr kumimoji="1" lang="it-IT" altLang="it-IT" sz="2000" i="1" u="sng" dirty="0">
                <a:latin typeface="Calibri" panose="020F0502020204030204" pitchFamily="34" charset="0"/>
              </a:rPr>
              <a:t>specifiche proprietà richieste al film flessibile</a:t>
            </a:r>
            <a:r>
              <a:rPr kumimoji="1" lang="it-IT" altLang="it-IT" sz="2000" i="1" dirty="0">
                <a:latin typeface="Calibri" panose="020F0502020204030204" pitchFamily="34" charset="0"/>
              </a:rPr>
              <a:t>. </a:t>
            </a:r>
            <a:endParaRPr kumimoji="1" lang="it-IT" altLang="it-IT" sz="2000" i="1" u="sng" dirty="0">
              <a:latin typeface="Calibri" panose="020F0502020204030204" pitchFamily="34" charset="0"/>
            </a:endParaRPr>
          </a:p>
        </p:txBody>
      </p:sp>
      <p:grpSp>
        <p:nvGrpSpPr>
          <p:cNvPr id="9" name="Gruppo 8"/>
          <p:cNvGrpSpPr/>
          <p:nvPr/>
        </p:nvGrpSpPr>
        <p:grpSpPr>
          <a:xfrm>
            <a:off x="315310" y="3666761"/>
            <a:ext cx="5853667" cy="2633228"/>
            <a:chOff x="1514476" y="2330817"/>
            <a:chExt cx="8721044" cy="3983475"/>
          </a:xfrm>
        </p:grpSpPr>
        <p:sp>
          <p:nvSpPr>
            <p:cNvPr id="2" name="Gear"/>
            <p:cNvSpPr>
              <a:spLocks noEditPoints="1" noChangeArrowheads="1"/>
            </p:cNvSpPr>
            <p:nvPr/>
          </p:nvSpPr>
          <p:spPr bwMode="auto">
            <a:xfrm>
              <a:off x="5245628" y="2330817"/>
              <a:ext cx="1897062" cy="1663700"/>
            </a:xfrm>
            <a:custGeom>
              <a:avLst/>
              <a:gdLst>
                <a:gd name="T0" fmla="*/ 948531 w 21600"/>
                <a:gd name="T1" fmla="*/ 0 h 21600"/>
                <a:gd name="T2" fmla="*/ 1897062 w 21600"/>
                <a:gd name="T3" fmla="*/ 831850 h 21600"/>
                <a:gd name="T4" fmla="*/ 948531 w 21600"/>
                <a:gd name="T5" fmla="*/ 1663700 h 21600"/>
                <a:gd name="T6" fmla="*/ 0 w 21600"/>
                <a:gd name="T7" fmla="*/ 831850 h 21600"/>
                <a:gd name="T8" fmla="*/ 0 60000 65536"/>
                <a:gd name="T9" fmla="*/ 0 60000 65536"/>
                <a:gd name="T10" fmla="*/ 0 60000 65536"/>
                <a:gd name="T11" fmla="*/ 0 60000 65536"/>
                <a:gd name="T12" fmla="*/ 4374 w 21600"/>
                <a:gd name="T13" fmla="*/ 3964 h 21600"/>
                <a:gd name="T14" fmla="*/ 17841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bg2"/>
            </a:solidFill>
            <a:ln w="9525">
              <a:round/>
              <a:headEnd/>
              <a:tailEnd/>
            </a:ln>
            <a:effectLst/>
            <a:scene3d>
              <a:camera prst="legacyPerspectiveFront">
                <a:rot lat="20099998" lon="1500000" rev="0"/>
              </a:camera>
              <a:lightRig rig="legacyFlat4" dir="b"/>
            </a:scene3d>
            <a:sp3d extrusionH="4302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it-IT" sz="1400" dirty="0">
                <a:solidFill>
                  <a:schemeClr val="accent5">
                    <a:lumMod val="50000"/>
                  </a:schemeClr>
                </a:solidFill>
              </a:endParaRPr>
            </a:p>
          </p:txBody>
        </p:sp>
        <p:sp>
          <p:nvSpPr>
            <p:cNvPr id="4" name="AutoShape 9"/>
            <p:cNvSpPr>
              <a:spLocks noEditPoints="1" noChangeArrowheads="1"/>
            </p:cNvSpPr>
            <p:nvPr/>
          </p:nvSpPr>
          <p:spPr bwMode="auto">
            <a:xfrm>
              <a:off x="3352800" y="3025348"/>
              <a:ext cx="2268538" cy="1989138"/>
            </a:xfrm>
            <a:custGeom>
              <a:avLst/>
              <a:gdLst>
                <a:gd name="T0" fmla="*/ 1134269 w 21600"/>
                <a:gd name="T1" fmla="*/ 0 h 21600"/>
                <a:gd name="T2" fmla="*/ 2268538 w 21600"/>
                <a:gd name="T3" fmla="*/ 994569 h 21600"/>
                <a:gd name="T4" fmla="*/ 1134269 w 21600"/>
                <a:gd name="T5" fmla="*/ 1989138 h 21600"/>
                <a:gd name="T6" fmla="*/ 0 w 21600"/>
                <a:gd name="T7" fmla="*/ 994569 h 21600"/>
                <a:gd name="T8" fmla="*/ 0 60000 65536"/>
                <a:gd name="T9" fmla="*/ 0 60000 65536"/>
                <a:gd name="T10" fmla="*/ 0 60000 65536"/>
                <a:gd name="T11" fmla="*/ 0 60000 65536"/>
                <a:gd name="T12" fmla="*/ 4374 w 21600"/>
                <a:gd name="T13" fmla="*/ 3964 h 21600"/>
                <a:gd name="T14" fmla="*/ 17841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bg2"/>
            </a:solidFill>
            <a:ln w="9525">
              <a:round/>
              <a:headEnd/>
              <a:tailEnd/>
            </a:ln>
            <a:effectLst/>
            <a:scene3d>
              <a:camera prst="legacyPerspectiveFront">
                <a:rot lat="20099998" lon="1500000" rev="0"/>
              </a:camera>
              <a:lightRig rig="legacyFlat4" dir="b"/>
            </a:scene3d>
            <a:sp3d extrusionH="4302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it-IT" sz="1400" dirty="0">
                <a:solidFill>
                  <a:schemeClr val="accent5">
                    <a:lumMod val="50000"/>
                  </a:schemeClr>
                </a:solidFill>
              </a:endParaRPr>
            </a:p>
          </p:txBody>
        </p:sp>
        <p:sp>
          <p:nvSpPr>
            <p:cNvPr id="5" name="AutoShape 10"/>
            <p:cNvSpPr>
              <a:spLocks noEditPoints="1" noChangeArrowheads="1"/>
            </p:cNvSpPr>
            <p:nvPr/>
          </p:nvSpPr>
          <p:spPr bwMode="auto">
            <a:xfrm>
              <a:off x="4824413" y="3758773"/>
              <a:ext cx="2520950" cy="2209800"/>
            </a:xfrm>
            <a:custGeom>
              <a:avLst/>
              <a:gdLst>
                <a:gd name="T0" fmla="*/ 1260475 w 21600"/>
                <a:gd name="T1" fmla="*/ 0 h 21600"/>
                <a:gd name="T2" fmla="*/ 2520950 w 21600"/>
                <a:gd name="T3" fmla="*/ 1104900 h 21600"/>
                <a:gd name="T4" fmla="*/ 1260475 w 21600"/>
                <a:gd name="T5" fmla="*/ 2209800 h 21600"/>
                <a:gd name="T6" fmla="*/ 0 w 21600"/>
                <a:gd name="T7" fmla="*/ 1104900 h 21600"/>
                <a:gd name="T8" fmla="*/ 0 60000 65536"/>
                <a:gd name="T9" fmla="*/ 0 60000 65536"/>
                <a:gd name="T10" fmla="*/ 0 60000 65536"/>
                <a:gd name="T11" fmla="*/ 0 60000 65536"/>
                <a:gd name="T12" fmla="*/ 4374 w 21600"/>
                <a:gd name="T13" fmla="*/ 3964 h 21600"/>
                <a:gd name="T14" fmla="*/ 17841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bg2"/>
            </a:solidFill>
            <a:ln w="9525">
              <a:round/>
              <a:headEnd/>
              <a:tailEnd/>
            </a:ln>
            <a:effectLst/>
            <a:scene3d>
              <a:camera prst="legacyPerspectiveFront">
                <a:rot lat="20099998" lon="1500000" rev="0"/>
              </a:camera>
              <a:lightRig rig="legacyFlat4" dir="b"/>
            </a:scene3d>
            <a:sp3d extrusionH="4302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it-IT" sz="1400" dirty="0">
                <a:solidFill>
                  <a:schemeClr val="accent5">
                    <a:lumMod val="50000"/>
                  </a:schemeClr>
                </a:solidFill>
              </a:endParaRPr>
            </a:p>
          </p:txBody>
        </p:sp>
        <p:sp>
          <p:nvSpPr>
            <p:cNvPr id="6" name="Text Box 4"/>
            <p:cNvSpPr txBox="1">
              <a:spLocks noChangeArrowheads="1"/>
            </p:cNvSpPr>
            <p:nvPr/>
          </p:nvSpPr>
          <p:spPr bwMode="auto">
            <a:xfrm>
              <a:off x="1514476" y="3911931"/>
              <a:ext cx="2209800" cy="6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VAGRounded BT" pitchFamily="34" charset="0"/>
                </a:defRPr>
              </a:lvl1pPr>
              <a:lvl2pPr marL="742950" indent="-285750">
                <a:defRPr sz="2400">
                  <a:solidFill>
                    <a:schemeClr val="bg1"/>
                  </a:solidFill>
                  <a:latin typeface="VAGRounded BT" pitchFamily="34" charset="0"/>
                </a:defRPr>
              </a:lvl2pPr>
              <a:lvl3pPr marL="1143000" indent="-228600">
                <a:defRPr sz="2400">
                  <a:solidFill>
                    <a:schemeClr val="bg1"/>
                  </a:solidFill>
                  <a:latin typeface="VAGRounded BT" pitchFamily="34" charset="0"/>
                </a:defRPr>
              </a:lvl3pPr>
              <a:lvl4pPr marL="1600200" indent="-228600">
                <a:defRPr sz="2400">
                  <a:solidFill>
                    <a:schemeClr val="bg1"/>
                  </a:solidFill>
                  <a:latin typeface="VAGRounded BT" pitchFamily="34" charset="0"/>
                </a:defRPr>
              </a:lvl4pPr>
              <a:lvl5pPr marL="2057400" indent="-228600">
                <a:defRPr sz="2400">
                  <a:solidFill>
                    <a:schemeClr val="bg1"/>
                  </a:solidFill>
                  <a:latin typeface="VAGRounded BT" pitchFamily="34" charset="0"/>
                </a:defRPr>
              </a:lvl5pPr>
              <a:lvl6pPr marL="2514600" indent="-228600" eaLnBrk="0" fontAlgn="base" hangingPunct="0">
                <a:spcBef>
                  <a:spcPct val="0"/>
                </a:spcBef>
                <a:spcAft>
                  <a:spcPct val="0"/>
                </a:spcAft>
                <a:defRPr sz="2400">
                  <a:solidFill>
                    <a:schemeClr val="bg1"/>
                  </a:solidFill>
                  <a:latin typeface="VAGRounded BT" pitchFamily="34" charset="0"/>
                </a:defRPr>
              </a:lvl6pPr>
              <a:lvl7pPr marL="2971800" indent="-228600" eaLnBrk="0" fontAlgn="base" hangingPunct="0">
                <a:spcBef>
                  <a:spcPct val="0"/>
                </a:spcBef>
                <a:spcAft>
                  <a:spcPct val="0"/>
                </a:spcAft>
                <a:defRPr sz="2400">
                  <a:solidFill>
                    <a:schemeClr val="bg1"/>
                  </a:solidFill>
                  <a:latin typeface="VAGRounded BT" pitchFamily="34" charset="0"/>
                </a:defRPr>
              </a:lvl7pPr>
              <a:lvl8pPr marL="3429000" indent="-228600" eaLnBrk="0" fontAlgn="base" hangingPunct="0">
                <a:spcBef>
                  <a:spcPct val="0"/>
                </a:spcBef>
                <a:spcAft>
                  <a:spcPct val="0"/>
                </a:spcAft>
                <a:defRPr sz="2400">
                  <a:solidFill>
                    <a:schemeClr val="bg1"/>
                  </a:solidFill>
                  <a:latin typeface="VAGRounded BT" pitchFamily="34" charset="0"/>
                </a:defRPr>
              </a:lvl8pPr>
              <a:lvl9pPr marL="3886200" indent="-228600" eaLnBrk="0" fontAlgn="base" hangingPunct="0">
                <a:spcBef>
                  <a:spcPct val="0"/>
                </a:spcBef>
                <a:spcAft>
                  <a:spcPct val="0"/>
                </a:spcAft>
                <a:defRPr sz="2400">
                  <a:solidFill>
                    <a:schemeClr val="bg1"/>
                  </a:solidFill>
                  <a:latin typeface="VAGRounded BT" pitchFamily="34" charset="0"/>
                </a:defRPr>
              </a:lvl9pPr>
            </a:lstStyle>
            <a:p>
              <a:pPr eaLnBrk="1" hangingPunct="1">
                <a:spcBef>
                  <a:spcPct val="50000"/>
                </a:spcBef>
              </a:pPr>
              <a:r>
                <a:rPr lang="it-IT" altLang="it-IT" sz="2000" b="1" dirty="0">
                  <a:solidFill>
                    <a:srgbClr val="00B050"/>
                  </a:solidFill>
                  <a:latin typeface="Calibri" panose="020F0502020204030204" pitchFamily="34" charset="0"/>
                  <a:cs typeface="Times New Roman" panose="02020603050405020304" pitchFamily="18" charset="0"/>
                </a:rPr>
                <a:t>MATERIALI</a:t>
              </a:r>
            </a:p>
          </p:txBody>
        </p:sp>
        <p:sp>
          <p:nvSpPr>
            <p:cNvPr id="7" name="Text Box 5"/>
            <p:cNvSpPr txBox="1">
              <a:spLocks noChangeArrowheads="1"/>
            </p:cNvSpPr>
            <p:nvPr/>
          </p:nvSpPr>
          <p:spPr bwMode="auto">
            <a:xfrm>
              <a:off x="6985693" y="2841060"/>
              <a:ext cx="3249827" cy="107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bg1"/>
                  </a:solidFill>
                  <a:latin typeface="VAGRounded BT" pitchFamily="34" charset="0"/>
                </a:defRPr>
              </a:lvl1pPr>
              <a:lvl2pPr marL="742950" indent="-285750">
                <a:defRPr sz="2400">
                  <a:solidFill>
                    <a:schemeClr val="bg1"/>
                  </a:solidFill>
                  <a:latin typeface="VAGRounded BT" pitchFamily="34" charset="0"/>
                </a:defRPr>
              </a:lvl2pPr>
              <a:lvl3pPr marL="1143000" indent="-228600">
                <a:defRPr sz="2400">
                  <a:solidFill>
                    <a:schemeClr val="bg1"/>
                  </a:solidFill>
                  <a:latin typeface="VAGRounded BT" pitchFamily="34" charset="0"/>
                </a:defRPr>
              </a:lvl3pPr>
              <a:lvl4pPr marL="1600200" indent="-228600">
                <a:defRPr sz="2400">
                  <a:solidFill>
                    <a:schemeClr val="bg1"/>
                  </a:solidFill>
                  <a:latin typeface="VAGRounded BT" pitchFamily="34" charset="0"/>
                </a:defRPr>
              </a:lvl4pPr>
              <a:lvl5pPr marL="2057400" indent="-228600">
                <a:defRPr sz="2400">
                  <a:solidFill>
                    <a:schemeClr val="bg1"/>
                  </a:solidFill>
                  <a:latin typeface="VAGRounded BT" pitchFamily="34" charset="0"/>
                </a:defRPr>
              </a:lvl5pPr>
              <a:lvl6pPr marL="2514600" indent="-228600" eaLnBrk="0" fontAlgn="base" hangingPunct="0">
                <a:spcBef>
                  <a:spcPct val="0"/>
                </a:spcBef>
                <a:spcAft>
                  <a:spcPct val="0"/>
                </a:spcAft>
                <a:defRPr sz="2400">
                  <a:solidFill>
                    <a:schemeClr val="bg1"/>
                  </a:solidFill>
                  <a:latin typeface="VAGRounded BT" pitchFamily="34" charset="0"/>
                </a:defRPr>
              </a:lvl6pPr>
              <a:lvl7pPr marL="2971800" indent="-228600" eaLnBrk="0" fontAlgn="base" hangingPunct="0">
                <a:spcBef>
                  <a:spcPct val="0"/>
                </a:spcBef>
                <a:spcAft>
                  <a:spcPct val="0"/>
                </a:spcAft>
                <a:defRPr sz="2400">
                  <a:solidFill>
                    <a:schemeClr val="bg1"/>
                  </a:solidFill>
                  <a:latin typeface="VAGRounded BT" pitchFamily="34" charset="0"/>
                </a:defRPr>
              </a:lvl7pPr>
              <a:lvl8pPr marL="3429000" indent="-228600" eaLnBrk="0" fontAlgn="base" hangingPunct="0">
                <a:spcBef>
                  <a:spcPct val="0"/>
                </a:spcBef>
                <a:spcAft>
                  <a:spcPct val="0"/>
                </a:spcAft>
                <a:defRPr sz="2400">
                  <a:solidFill>
                    <a:schemeClr val="bg1"/>
                  </a:solidFill>
                  <a:latin typeface="VAGRounded BT" pitchFamily="34" charset="0"/>
                </a:defRPr>
              </a:lvl8pPr>
              <a:lvl9pPr marL="3886200" indent="-228600" eaLnBrk="0" fontAlgn="base" hangingPunct="0">
                <a:spcBef>
                  <a:spcPct val="0"/>
                </a:spcBef>
                <a:spcAft>
                  <a:spcPct val="0"/>
                </a:spcAft>
                <a:defRPr sz="2400">
                  <a:solidFill>
                    <a:schemeClr val="bg1"/>
                  </a:solidFill>
                  <a:latin typeface="VAGRounded BT" pitchFamily="34" charset="0"/>
                </a:defRPr>
              </a:lvl9pPr>
            </a:lstStyle>
            <a:p>
              <a:pPr algn="ctr" eaLnBrk="1" hangingPunct="1">
                <a:spcBef>
                  <a:spcPct val="50000"/>
                </a:spcBef>
              </a:pPr>
              <a:r>
                <a:rPr lang="it-IT" altLang="it-IT" sz="2000" b="1" dirty="0">
                  <a:solidFill>
                    <a:schemeClr val="accent5">
                      <a:lumMod val="50000"/>
                    </a:schemeClr>
                  </a:solidFill>
                  <a:latin typeface="Calibri" panose="020F0502020204030204" pitchFamily="34" charset="0"/>
                  <a:cs typeface="Times New Roman" panose="02020603050405020304" pitchFamily="18" charset="0"/>
                </a:rPr>
                <a:t>TECNOLOGIE DI PROCESSO</a:t>
              </a:r>
            </a:p>
          </p:txBody>
        </p:sp>
        <p:sp>
          <p:nvSpPr>
            <p:cNvPr id="8" name="Text Box 6"/>
            <p:cNvSpPr txBox="1">
              <a:spLocks noChangeArrowheads="1"/>
            </p:cNvSpPr>
            <p:nvPr/>
          </p:nvSpPr>
          <p:spPr bwMode="auto">
            <a:xfrm>
              <a:off x="6924685" y="5709017"/>
              <a:ext cx="2951163" cy="6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VAGRounded BT" pitchFamily="34" charset="0"/>
                </a:defRPr>
              </a:lvl1pPr>
              <a:lvl2pPr marL="742950" indent="-285750">
                <a:defRPr sz="2400">
                  <a:solidFill>
                    <a:schemeClr val="bg1"/>
                  </a:solidFill>
                  <a:latin typeface="VAGRounded BT" pitchFamily="34" charset="0"/>
                </a:defRPr>
              </a:lvl2pPr>
              <a:lvl3pPr marL="1143000" indent="-228600">
                <a:defRPr sz="2400">
                  <a:solidFill>
                    <a:schemeClr val="bg1"/>
                  </a:solidFill>
                  <a:latin typeface="VAGRounded BT" pitchFamily="34" charset="0"/>
                </a:defRPr>
              </a:lvl3pPr>
              <a:lvl4pPr marL="1600200" indent="-228600">
                <a:defRPr sz="2400">
                  <a:solidFill>
                    <a:schemeClr val="bg1"/>
                  </a:solidFill>
                  <a:latin typeface="VAGRounded BT" pitchFamily="34" charset="0"/>
                </a:defRPr>
              </a:lvl4pPr>
              <a:lvl5pPr marL="2057400" indent="-228600">
                <a:defRPr sz="2400">
                  <a:solidFill>
                    <a:schemeClr val="bg1"/>
                  </a:solidFill>
                  <a:latin typeface="VAGRounded BT" pitchFamily="34" charset="0"/>
                </a:defRPr>
              </a:lvl5pPr>
              <a:lvl6pPr marL="2514600" indent="-228600" eaLnBrk="0" fontAlgn="base" hangingPunct="0">
                <a:spcBef>
                  <a:spcPct val="0"/>
                </a:spcBef>
                <a:spcAft>
                  <a:spcPct val="0"/>
                </a:spcAft>
                <a:defRPr sz="2400">
                  <a:solidFill>
                    <a:schemeClr val="bg1"/>
                  </a:solidFill>
                  <a:latin typeface="VAGRounded BT" pitchFamily="34" charset="0"/>
                </a:defRPr>
              </a:lvl6pPr>
              <a:lvl7pPr marL="2971800" indent="-228600" eaLnBrk="0" fontAlgn="base" hangingPunct="0">
                <a:spcBef>
                  <a:spcPct val="0"/>
                </a:spcBef>
                <a:spcAft>
                  <a:spcPct val="0"/>
                </a:spcAft>
                <a:defRPr sz="2400">
                  <a:solidFill>
                    <a:schemeClr val="bg1"/>
                  </a:solidFill>
                  <a:latin typeface="VAGRounded BT" pitchFamily="34" charset="0"/>
                </a:defRPr>
              </a:lvl7pPr>
              <a:lvl8pPr marL="3429000" indent="-228600" eaLnBrk="0" fontAlgn="base" hangingPunct="0">
                <a:spcBef>
                  <a:spcPct val="0"/>
                </a:spcBef>
                <a:spcAft>
                  <a:spcPct val="0"/>
                </a:spcAft>
                <a:defRPr sz="2400">
                  <a:solidFill>
                    <a:schemeClr val="bg1"/>
                  </a:solidFill>
                  <a:latin typeface="VAGRounded BT" pitchFamily="34" charset="0"/>
                </a:defRPr>
              </a:lvl8pPr>
              <a:lvl9pPr marL="3886200" indent="-228600" eaLnBrk="0" fontAlgn="base" hangingPunct="0">
                <a:spcBef>
                  <a:spcPct val="0"/>
                </a:spcBef>
                <a:spcAft>
                  <a:spcPct val="0"/>
                </a:spcAft>
                <a:defRPr sz="2400">
                  <a:solidFill>
                    <a:schemeClr val="bg1"/>
                  </a:solidFill>
                  <a:latin typeface="VAGRounded BT" pitchFamily="34" charset="0"/>
                </a:defRPr>
              </a:lvl9pPr>
            </a:lstStyle>
            <a:p>
              <a:pPr eaLnBrk="1" hangingPunct="1">
                <a:spcBef>
                  <a:spcPct val="50000"/>
                </a:spcBef>
              </a:pPr>
              <a:r>
                <a:rPr lang="it-IT" altLang="it-IT" sz="2000" b="1" dirty="0">
                  <a:solidFill>
                    <a:srgbClr val="0070C0"/>
                  </a:solidFill>
                  <a:latin typeface="Calibri" panose="020F0502020204030204" pitchFamily="34" charset="0"/>
                  <a:cs typeface="Times New Roman" panose="02020603050405020304" pitchFamily="18" charset="0"/>
                </a:rPr>
                <a:t>APPLICAZIONI</a:t>
              </a:r>
            </a:p>
          </p:txBody>
        </p:sp>
      </p:grpSp>
      <p:sp>
        <p:nvSpPr>
          <p:cNvPr id="10" name="CasellaDiTesto 9"/>
          <p:cNvSpPr txBox="1"/>
          <p:nvPr/>
        </p:nvSpPr>
        <p:spPr>
          <a:xfrm>
            <a:off x="2925543" y="282537"/>
            <a:ext cx="6655019" cy="954107"/>
          </a:xfrm>
          <a:prstGeom prst="rect">
            <a:avLst/>
          </a:prstGeom>
          <a:noFill/>
        </p:spPr>
        <p:txBody>
          <a:bodyPr wrap="square" rtlCol="0">
            <a:spAutoFit/>
          </a:bodyPr>
          <a:lstStyle/>
          <a:p>
            <a:pPr algn="ctr"/>
            <a:r>
              <a:rPr lang="it-IT" sz="2800" b="1" dirty="0">
                <a:solidFill>
                  <a:srgbClr val="C00000"/>
                </a:solidFill>
              </a:rPr>
              <a:t>RELAZIONE</a:t>
            </a:r>
          </a:p>
          <a:p>
            <a:pPr algn="ctr"/>
            <a:r>
              <a:rPr lang="it-IT" sz="2800" b="1" dirty="0">
                <a:solidFill>
                  <a:srgbClr val="C00000"/>
                </a:solidFill>
              </a:rPr>
              <a:t>PROCESSO-STRUTTURA-PROPRIETA’</a:t>
            </a:r>
          </a:p>
        </p:txBody>
      </p:sp>
      <p:sp>
        <p:nvSpPr>
          <p:cNvPr id="11" name="Text Box 4"/>
          <p:cNvSpPr txBox="1">
            <a:spLocks noChangeArrowheads="1"/>
          </p:cNvSpPr>
          <p:nvPr/>
        </p:nvSpPr>
        <p:spPr bwMode="auto">
          <a:xfrm>
            <a:off x="6567772" y="2054103"/>
            <a:ext cx="4651574" cy="1344984"/>
          </a:xfrm>
          <a:prstGeom prst="rect">
            <a:avLst/>
          </a:prstGeom>
          <a:noFill/>
          <a:ln w="38100" cap="sq">
            <a:noFill/>
            <a:miter lim="800000"/>
            <a:headEnd/>
            <a:tailEnd/>
          </a:ln>
        </p:spPr>
        <p:txBody>
          <a:bodyPr wrap="square">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342900" indent="-342900" eaLnBrk="1" hangingPunct="1">
              <a:lnSpc>
                <a:spcPct val="140000"/>
              </a:lnSpc>
              <a:spcBef>
                <a:spcPct val="0"/>
              </a:spcBef>
              <a:buClr>
                <a:srgbClr val="CC0000"/>
              </a:buClr>
              <a:buSzPct val="120000"/>
              <a:buFont typeface="Wingdings" panose="05000000000000000000" pitchFamily="2" charset="2"/>
              <a:buChar char="§"/>
            </a:pPr>
            <a:r>
              <a:rPr kumimoji="1" lang="it-IT" altLang="it-IT" sz="2000" dirty="0">
                <a:latin typeface="+mn-lt"/>
                <a:cs typeface="Times New Roman" panose="02020603050405020304" pitchFamily="18" charset="0"/>
              </a:rPr>
              <a:t>Uniformità di dimensione e superfice</a:t>
            </a:r>
          </a:p>
          <a:p>
            <a:pPr marL="342900" indent="-342900" eaLnBrk="1" hangingPunct="1">
              <a:lnSpc>
                <a:spcPct val="140000"/>
              </a:lnSpc>
              <a:spcBef>
                <a:spcPct val="0"/>
              </a:spcBef>
              <a:buClr>
                <a:srgbClr val="CC0000"/>
              </a:buClr>
              <a:buSzPct val="120000"/>
              <a:buFont typeface="Wingdings" panose="05000000000000000000" pitchFamily="2" charset="2"/>
              <a:buChar char="§"/>
            </a:pPr>
            <a:r>
              <a:rPr kumimoji="1" lang="it-IT" altLang="it-IT" sz="2000" dirty="0">
                <a:latin typeface="+mn-lt"/>
                <a:cs typeface="Times New Roman" panose="02020603050405020304" pitchFamily="18" charset="0"/>
              </a:rPr>
              <a:t>saldabilità</a:t>
            </a:r>
          </a:p>
          <a:p>
            <a:pPr marL="357188" indent="-357188" eaLnBrk="1" hangingPunct="1">
              <a:lnSpc>
                <a:spcPct val="140000"/>
              </a:lnSpc>
              <a:spcBef>
                <a:spcPct val="0"/>
              </a:spcBef>
              <a:buClr>
                <a:srgbClr val="CC0000"/>
              </a:buClr>
              <a:buSzPct val="120000"/>
              <a:buFont typeface="Wingdings" panose="05000000000000000000" pitchFamily="2" charset="2"/>
              <a:buChar char="§"/>
            </a:pPr>
            <a:r>
              <a:rPr kumimoji="1" lang="it-IT" altLang="it-IT" sz="2000" dirty="0">
                <a:latin typeface="+mn-lt"/>
                <a:cs typeface="Times New Roman" panose="02020603050405020304" pitchFamily="18" charset="0"/>
              </a:rPr>
              <a:t>stampabilità</a:t>
            </a:r>
          </a:p>
        </p:txBody>
      </p:sp>
      <p:sp>
        <p:nvSpPr>
          <p:cNvPr id="12" name="Text Box 4"/>
          <p:cNvSpPr txBox="1">
            <a:spLocks noChangeArrowheads="1"/>
          </p:cNvSpPr>
          <p:nvPr/>
        </p:nvSpPr>
        <p:spPr bwMode="auto">
          <a:xfrm>
            <a:off x="681099" y="1978444"/>
            <a:ext cx="5403849" cy="1384995"/>
          </a:xfrm>
          <a:prstGeom prst="rect">
            <a:avLst/>
          </a:prstGeom>
          <a:noFill/>
          <a:ln w="38100" cap="sq">
            <a:noFill/>
            <a:miter lim="800000"/>
            <a:headEnd/>
            <a:tailEnd/>
          </a:ln>
        </p:spPr>
        <p:txBody>
          <a:bodyPr wrap="square">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342900" indent="-342900" eaLnBrk="1" hangingPunct="1">
              <a:lnSpc>
                <a:spcPct val="140000"/>
              </a:lnSpc>
              <a:spcBef>
                <a:spcPct val="0"/>
              </a:spcBef>
              <a:buClr>
                <a:srgbClr val="CC0000"/>
              </a:buClr>
              <a:buSzPct val="120000"/>
              <a:buFont typeface="Wingdings" panose="05000000000000000000" pitchFamily="2" charset="2"/>
              <a:buChar char="§"/>
            </a:pPr>
            <a:r>
              <a:rPr kumimoji="1" lang="it-IT" altLang="it-IT" sz="2000" dirty="0">
                <a:latin typeface="+mn-lt"/>
                <a:cs typeface="Times New Roman" panose="02020603050405020304" pitchFamily="18" charset="0"/>
              </a:rPr>
              <a:t>  barriera a gas e vapori</a:t>
            </a:r>
          </a:p>
          <a:p>
            <a:pPr marL="342900" indent="-342900" eaLnBrk="1" hangingPunct="1">
              <a:lnSpc>
                <a:spcPct val="140000"/>
              </a:lnSpc>
              <a:spcBef>
                <a:spcPct val="0"/>
              </a:spcBef>
              <a:buClr>
                <a:srgbClr val="CC0000"/>
              </a:buClr>
              <a:buSzPct val="120000"/>
              <a:buFont typeface="Wingdings" panose="05000000000000000000" pitchFamily="2" charset="2"/>
              <a:buChar char="§"/>
            </a:pPr>
            <a:r>
              <a:rPr kumimoji="1" lang="it-IT" altLang="it-IT" sz="2000" dirty="0">
                <a:latin typeface="+mn-lt"/>
                <a:cs typeface="Times New Roman" panose="02020603050405020304" pitchFamily="18" charset="0"/>
              </a:rPr>
              <a:t>  elevata rigidezza e resistenza meccanica</a:t>
            </a:r>
          </a:p>
          <a:p>
            <a:pPr marL="342900" indent="-342900" eaLnBrk="1" hangingPunct="1">
              <a:lnSpc>
                <a:spcPct val="140000"/>
              </a:lnSpc>
              <a:spcBef>
                <a:spcPct val="0"/>
              </a:spcBef>
              <a:buClr>
                <a:srgbClr val="CC0000"/>
              </a:buClr>
              <a:buSzPct val="120000"/>
              <a:buFont typeface="Wingdings" panose="05000000000000000000" pitchFamily="2" charset="2"/>
              <a:buChar char="§"/>
            </a:pPr>
            <a:r>
              <a:rPr kumimoji="1" lang="it-IT" altLang="it-IT" sz="2000" dirty="0">
                <a:latin typeface="+mn-lt"/>
                <a:cs typeface="Times New Roman" panose="02020603050405020304" pitchFamily="18" charset="0"/>
              </a:rPr>
              <a:t>  buone proprietà ottiche (trasparenza, colore)</a:t>
            </a:r>
          </a:p>
        </p:txBody>
      </p:sp>
      <p:sp>
        <p:nvSpPr>
          <p:cNvPr id="13" name="Rettangolo 12"/>
          <p:cNvSpPr/>
          <p:nvPr/>
        </p:nvSpPr>
        <p:spPr>
          <a:xfrm>
            <a:off x="588579" y="1573934"/>
            <a:ext cx="9616966" cy="404510"/>
          </a:xfrm>
          <a:prstGeom prst="rect">
            <a:avLst/>
          </a:prstGeom>
        </p:spPr>
        <p:txBody>
          <a:bodyPr wrap="square">
            <a:spAutoFit/>
          </a:bodyPr>
          <a:lstStyle/>
          <a:p>
            <a:pPr>
              <a:defRPr/>
            </a:pPr>
            <a:r>
              <a:rPr lang="it-IT" sz="2000" b="1" dirty="0">
                <a:solidFill>
                  <a:srgbClr val="0070C0"/>
                </a:solidFill>
              </a:rPr>
              <a:t>REQUISITI DEI FILM PER IMBALLAGGIO:</a:t>
            </a:r>
          </a:p>
        </p:txBody>
      </p:sp>
    </p:spTree>
    <p:extLst>
      <p:ext uri="{BB962C8B-B14F-4D97-AF65-F5344CB8AC3E}">
        <p14:creationId xmlns:p14="http://schemas.microsoft.com/office/powerpoint/2010/main" val="238295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ChangeArrowheads="1"/>
          </p:cNvSpPr>
          <p:nvPr/>
        </p:nvSpPr>
        <p:spPr bwMode="auto">
          <a:xfrm>
            <a:off x="1887981" y="1363664"/>
            <a:ext cx="7704138" cy="20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lnSpc>
                <a:spcPct val="180000"/>
              </a:lnSpc>
              <a:spcBef>
                <a:spcPct val="0"/>
              </a:spcBef>
              <a:buClrTx/>
              <a:buSzPct val="120000"/>
              <a:buFont typeface="Wingdings" panose="05000000000000000000" pitchFamily="2" charset="2"/>
              <a:buChar char="§"/>
            </a:pPr>
            <a:r>
              <a:rPr lang="it-IT" altLang="it-IT" dirty="0">
                <a:latin typeface="+mn-lt"/>
              </a:rPr>
              <a:t>  PROCESSI DI FILMATURA PIANA E IN BOLLA</a:t>
            </a:r>
          </a:p>
          <a:p>
            <a:pPr eaLnBrk="1" hangingPunct="1">
              <a:lnSpc>
                <a:spcPct val="180000"/>
              </a:lnSpc>
              <a:spcBef>
                <a:spcPct val="0"/>
              </a:spcBef>
              <a:buClrTx/>
              <a:buSzPct val="120000"/>
              <a:buFont typeface="Wingdings" panose="05000000000000000000" pitchFamily="2" charset="2"/>
              <a:buChar char="§"/>
            </a:pPr>
            <a:r>
              <a:rPr lang="it-IT" altLang="it-IT" dirty="0">
                <a:latin typeface="+mn-lt"/>
              </a:rPr>
              <a:t>  TECNICHE DI ORIENTAZIONE</a:t>
            </a:r>
          </a:p>
          <a:p>
            <a:pPr eaLnBrk="1" hangingPunct="1">
              <a:lnSpc>
                <a:spcPct val="180000"/>
              </a:lnSpc>
              <a:spcBef>
                <a:spcPct val="0"/>
              </a:spcBef>
              <a:buClrTx/>
              <a:buSzPct val="120000"/>
              <a:buFont typeface="Wingdings" panose="05000000000000000000" pitchFamily="2" charset="2"/>
              <a:buChar char="§"/>
            </a:pPr>
            <a:r>
              <a:rPr lang="it-IT" altLang="it-IT" dirty="0">
                <a:latin typeface="+mn-lt"/>
              </a:rPr>
              <a:t>  COESTRUSIONE</a:t>
            </a:r>
          </a:p>
        </p:txBody>
      </p:sp>
      <p:sp>
        <p:nvSpPr>
          <p:cNvPr id="6152" name="Rectangle 8"/>
          <p:cNvSpPr>
            <a:spLocks noChangeArrowheads="1"/>
          </p:cNvSpPr>
          <p:nvPr/>
        </p:nvSpPr>
        <p:spPr bwMode="auto">
          <a:xfrm>
            <a:off x="2607335" y="327820"/>
            <a:ext cx="7176264" cy="649288"/>
          </a:xfrm>
          <a:prstGeom prst="rect">
            <a:avLst/>
          </a:prstGeom>
          <a:noFill/>
          <a:ln w="9525">
            <a:noFill/>
            <a:miter lim="800000"/>
            <a:headEnd/>
            <a:tailEnd/>
          </a:ln>
          <a:effectLst/>
        </p:spPr>
        <p:txBody>
          <a:bodyPr anchor="ctr"/>
          <a:lstStyle/>
          <a:p>
            <a:pPr algn="ctr">
              <a:defRPr/>
            </a:pPr>
            <a:r>
              <a:rPr lang="it-IT" sz="2800" b="1" dirty="0">
                <a:solidFill>
                  <a:srgbClr val="C00000"/>
                </a:solidFill>
              </a:rPr>
              <a:t>TECNICHE DI PROCESSO DEI FILM</a:t>
            </a:r>
          </a:p>
        </p:txBody>
      </p:sp>
      <p:grpSp>
        <p:nvGrpSpPr>
          <p:cNvPr id="2" name="Group 18"/>
          <p:cNvGrpSpPr>
            <a:grpSpLocks/>
          </p:cNvGrpSpPr>
          <p:nvPr/>
        </p:nvGrpSpPr>
        <p:grpSpPr bwMode="auto">
          <a:xfrm>
            <a:off x="2247355" y="3883026"/>
            <a:ext cx="7299325" cy="2398713"/>
            <a:chOff x="521" y="2736"/>
            <a:chExt cx="4598" cy="1511"/>
          </a:xfrm>
        </p:grpSpPr>
        <p:graphicFrame>
          <p:nvGraphicFramePr>
            <p:cNvPr id="18438" name="Object 12">
              <a:hlinkClick r:id="" action="ppaction://ole?verb=0"/>
            </p:cNvPr>
            <p:cNvGraphicFramePr>
              <a:graphicFrameLocks/>
            </p:cNvGraphicFramePr>
            <p:nvPr/>
          </p:nvGraphicFramePr>
          <p:xfrm>
            <a:off x="2391" y="2950"/>
            <a:ext cx="1234" cy="1297"/>
          </p:xfrm>
          <a:graphic>
            <a:graphicData uri="http://schemas.openxmlformats.org/presentationml/2006/ole">
              <mc:AlternateContent xmlns:mc="http://schemas.openxmlformats.org/markup-compatibility/2006">
                <mc:Choice xmlns:v="urn:schemas-microsoft-com:vml" Requires="v">
                  <p:oleObj name="Paint Shop Pro Image" r:id="rId3" imgW="3794094" imgH="5930100" progId="PaintShopPro">
                    <p:embed/>
                  </p:oleObj>
                </mc:Choice>
                <mc:Fallback>
                  <p:oleObj name="Paint Shop Pro Image" r:id="rId3" imgW="3794094" imgH="5930100" progId="PaintShopPro">
                    <p:embed/>
                    <p:pic>
                      <p:nvPicPr>
                        <p:cNvPr id="18438" name="Object 12">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1" y="2950"/>
                          <a:ext cx="1234" cy="1297"/>
                        </a:xfrm>
                        <a:prstGeom prst="rect">
                          <a:avLst/>
                        </a:prstGeom>
                        <a:noFill/>
                        <a:ln w="2032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439" name="Picture 13" descr="multistrato col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0" y="2950"/>
              <a:ext cx="1329" cy="1297"/>
            </a:xfrm>
            <a:prstGeom prst="rect">
              <a:avLst/>
            </a:prstGeom>
            <a:noFill/>
            <a:ln w="2032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844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 y="2951"/>
              <a:ext cx="1632" cy="1296"/>
            </a:xfrm>
            <a:prstGeom prst="rect">
              <a:avLst/>
            </a:prstGeom>
            <a:noFill/>
            <a:ln w="20320" cap="sq">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8441" name="Rectangle 15"/>
            <p:cNvSpPr>
              <a:spLocks noChangeArrowheads="1"/>
            </p:cNvSpPr>
            <p:nvPr/>
          </p:nvSpPr>
          <p:spPr bwMode="auto">
            <a:xfrm>
              <a:off x="779" y="2737"/>
              <a:ext cx="118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wrap="none">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it-IT" altLang="it-IT" sz="1600" dirty="0">
                  <a:latin typeface="Tahoma" panose="020B0604030504040204" pitchFamily="34" charset="0"/>
                </a:rPr>
                <a:t>FILMATURA PIANA</a:t>
              </a:r>
            </a:p>
          </p:txBody>
        </p:sp>
        <p:sp>
          <p:nvSpPr>
            <p:cNvPr id="18442" name="Rectangle 16"/>
            <p:cNvSpPr>
              <a:spLocks noChangeArrowheads="1"/>
            </p:cNvSpPr>
            <p:nvPr/>
          </p:nvSpPr>
          <p:spPr bwMode="auto">
            <a:xfrm>
              <a:off x="2334" y="2743"/>
              <a:ext cx="137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wrap="none">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it-IT" altLang="it-IT" sz="1600" dirty="0">
                  <a:latin typeface="Tahoma" panose="020B0604030504040204" pitchFamily="34" charset="0"/>
                </a:rPr>
                <a:t>FILMATURA IN BOLLA</a:t>
              </a:r>
            </a:p>
          </p:txBody>
        </p:sp>
        <p:sp>
          <p:nvSpPr>
            <p:cNvPr id="18443" name="Rectangle 17"/>
            <p:cNvSpPr>
              <a:spLocks noChangeArrowheads="1"/>
            </p:cNvSpPr>
            <p:nvPr/>
          </p:nvSpPr>
          <p:spPr bwMode="auto">
            <a:xfrm>
              <a:off x="3960" y="2736"/>
              <a:ext cx="10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wrap="none">
              <a:spAutoFit/>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it-IT" altLang="it-IT" sz="1600" dirty="0">
                  <a:latin typeface="Tahoma" panose="020B0604030504040204" pitchFamily="34" charset="0"/>
                </a:rPr>
                <a:t>COESTRUSIONE</a:t>
              </a:r>
            </a:p>
          </p:txBody>
        </p:sp>
      </p:grpSp>
      <p:sp>
        <p:nvSpPr>
          <p:cNvPr id="18437" name="Segnaposto numero diapositiva 12"/>
          <p:cNvSpPr>
            <a:spLocks noGrp="1"/>
          </p:cNvSpPr>
          <p:nvPr>
            <p:ph type="sldNum" sz="quarter" idx="4294967295"/>
          </p:nvPr>
        </p:nvSpPr>
        <p:spPr bwMode="auto">
          <a:xfrm>
            <a:off x="11582400" y="6021388"/>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lgn="l"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lgn="l" eaLnBrk="0" hangingPunct="0">
              <a:spcBef>
                <a:spcPct val="20000"/>
              </a:spcBef>
              <a:buClr>
                <a:srgbClr val="82A0B9"/>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lgn="l" eaLnBrk="0" hangingPunct="0">
              <a:spcBef>
                <a:spcPct val="20000"/>
              </a:spcBef>
              <a:buClr>
                <a:srgbClr val="C8D7E5"/>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lgn="l" eaLnBrk="0" hangingPunct="0">
              <a:spcBef>
                <a:spcPct val="20000"/>
              </a:spcBef>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EBC0B1"/>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fld id="{81B502DC-62CD-4C01-A752-DA0385B4745F}" type="slidenum">
              <a:rPr lang="it-IT" altLang="it-IT" sz="1400">
                <a:latin typeface="Arial" panose="020B0604020202020204" pitchFamily="34" charset="0"/>
              </a:rPr>
              <a:pPr algn="ctr" eaLnBrk="1" hangingPunct="1">
                <a:spcBef>
                  <a:spcPct val="0"/>
                </a:spcBef>
                <a:buClrTx/>
                <a:buSzTx/>
                <a:buFontTx/>
                <a:buNone/>
              </a:pPr>
              <a:t>7</a:t>
            </a:fld>
            <a:endParaRPr lang="it-IT" altLang="it-IT" sz="1400" dirty="0">
              <a:latin typeface="Arial" panose="020B0604020202020204" pitchFamily="34" charset="0"/>
            </a:endParaRPr>
          </a:p>
        </p:txBody>
      </p:sp>
    </p:spTree>
    <p:extLst>
      <p:ext uri="{BB962C8B-B14F-4D97-AF65-F5344CB8AC3E}">
        <p14:creationId xmlns:p14="http://schemas.microsoft.com/office/powerpoint/2010/main" val="122539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71823" y="1882960"/>
            <a:ext cx="3714750" cy="3631763"/>
          </a:xfrm>
          <a:prstGeom prst="rect">
            <a:avLst/>
          </a:prstGeom>
          <a:noFill/>
        </p:spPr>
        <p:txBody>
          <a:bodyPr wrap="square" rtlCol="0">
            <a:spAutoFit/>
          </a:bodyPr>
          <a:lstStyle/>
          <a:p>
            <a:pPr marL="457200" indent="-457200">
              <a:lnSpc>
                <a:spcPct val="150000"/>
              </a:lnSpc>
              <a:spcBef>
                <a:spcPts val="300"/>
              </a:spcBef>
              <a:spcAft>
                <a:spcPts val="300"/>
              </a:spcAft>
              <a:buFont typeface="+mj-lt"/>
              <a:buAutoNum type="arabicPeriod"/>
            </a:pPr>
            <a:r>
              <a:rPr lang="it-IT" sz="2800" dirty="0"/>
              <a:t>Estrusione</a:t>
            </a:r>
          </a:p>
          <a:p>
            <a:pPr marL="457200" indent="-457200">
              <a:lnSpc>
                <a:spcPct val="150000"/>
              </a:lnSpc>
              <a:spcBef>
                <a:spcPts val="300"/>
              </a:spcBef>
              <a:spcAft>
                <a:spcPts val="300"/>
              </a:spcAft>
              <a:buFont typeface="+mj-lt"/>
              <a:buAutoNum type="arabicPeriod"/>
            </a:pPr>
            <a:r>
              <a:rPr lang="it-IT" sz="2800" dirty="0"/>
              <a:t>Formazione del film</a:t>
            </a:r>
          </a:p>
          <a:p>
            <a:pPr marL="457200" indent="-457200">
              <a:lnSpc>
                <a:spcPct val="150000"/>
              </a:lnSpc>
              <a:spcBef>
                <a:spcPts val="300"/>
              </a:spcBef>
              <a:spcAft>
                <a:spcPts val="300"/>
              </a:spcAft>
              <a:buFont typeface="+mj-lt"/>
              <a:buAutoNum type="arabicPeriod"/>
            </a:pPr>
            <a:r>
              <a:rPr lang="it-IT" sz="2800" dirty="0"/>
              <a:t>Raffreddamento</a:t>
            </a:r>
          </a:p>
          <a:p>
            <a:pPr marL="457200" indent="-457200">
              <a:lnSpc>
                <a:spcPct val="150000"/>
              </a:lnSpc>
              <a:spcBef>
                <a:spcPts val="300"/>
              </a:spcBef>
              <a:spcAft>
                <a:spcPts val="300"/>
              </a:spcAft>
              <a:buFont typeface="+mj-lt"/>
              <a:buAutoNum type="arabicPeriod"/>
            </a:pPr>
            <a:r>
              <a:rPr lang="it-IT" sz="2800" dirty="0"/>
              <a:t>Drawing</a:t>
            </a:r>
          </a:p>
          <a:p>
            <a:pPr marL="457200" indent="-457200">
              <a:lnSpc>
                <a:spcPct val="150000"/>
              </a:lnSpc>
              <a:spcBef>
                <a:spcPts val="300"/>
              </a:spcBef>
              <a:spcAft>
                <a:spcPts val="300"/>
              </a:spcAft>
              <a:buFont typeface="+mj-lt"/>
              <a:buAutoNum type="arabicPeriod"/>
            </a:pPr>
            <a:r>
              <a:rPr lang="it-IT" sz="2800" dirty="0"/>
              <a:t>Raccolta </a:t>
            </a:r>
          </a:p>
        </p:txBody>
      </p:sp>
      <p:pic>
        <p:nvPicPr>
          <p:cNvPr id="3" name="Immagine 2"/>
          <p:cNvPicPr>
            <a:picLocks noChangeAspect="1"/>
          </p:cNvPicPr>
          <p:nvPr/>
        </p:nvPicPr>
        <p:blipFill>
          <a:blip r:embed="rId2"/>
          <a:stretch>
            <a:fillRect/>
          </a:stretch>
        </p:blipFill>
        <p:spPr>
          <a:xfrm>
            <a:off x="6068196" y="1447336"/>
            <a:ext cx="3926128" cy="1619250"/>
          </a:xfrm>
          <a:prstGeom prst="rect">
            <a:avLst/>
          </a:prstGeom>
        </p:spPr>
      </p:pic>
      <p:pic>
        <p:nvPicPr>
          <p:cNvPr id="4" name="Immagine 3"/>
          <p:cNvPicPr>
            <a:picLocks noChangeAspect="1"/>
          </p:cNvPicPr>
          <p:nvPr/>
        </p:nvPicPr>
        <p:blipFill>
          <a:blip r:embed="rId3"/>
          <a:stretch>
            <a:fillRect/>
          </a:stretch>
        </p:blipFill>
        <p:spPr>
          <a:xfrm>
            <a:off x="6782899" y="3249315"/>
            <a:ext cx="3876991" cy="2683774"/>
          </a:xfrm>
          <a:prstGeom prst="rect">
            <a:avLst/>
          </a:prstGeom>
        </p:spPr>
      </p:pic>
      <p:grpSp>
        <p:nvGrpSpPr>
          <p:cNvPr id="5" name="Gruppo 4"/>
          <p:cNvGrpSpPr/>
          <p:nvPr/>
        </p:nvGrpSpPr>
        <p:grpSpPr>
          <a:xfrm>
            <a:off x="4628165" y="3428071"/>
            <a:ext cx="2295525" cy="2814908"/>
            <a:chOff x="4638675" y="3123271"/>
            <a:chExt cx="2295525" cy="2814908"/>
          </a:xfrm>
        </p:grpSpPr>
        <p:pic>
          <p:nvPicPr>
            <p:cNvPr id="6" name="Immagine 5"/>
            <p:cNvPicPr>
              <a:picLocks noChangeAspect="1"/>
            </p:cNvPicPr>
            <p:nvPr/>
          </p:nvPicPr>
          <p:blipFill rotWithShape="1">
            <a:blip r:embed="rId4"/>
            <a:srcRect r="36377"/>
            <a:stretch/>
          </p:blipFill>
          <p:spPr>
            <a:xfrm>
              <a:off x="4638675" y="3123271"/>
              <a:ext cx="2295525" cy="2814908"/>
            </a:xfrm>
            <a:prstGeom prst="rect">
              <a:avLst/>
            </a:prstGeom>
          </p:spPr>
        </p:pic>
        <p:sp>
          <p:nvSpPr>
            <p:cNvPr id="7" name="Rettangolo 6"/>
            <p:cNvSpPr/>
            <p:nvPr/>
          </p:nvSpPr>
          <p:spPr>
            <a:xfrm>
              <a:off x="4638675" y="3714750"/>
              <a:ext cx="92392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8" name="Rectangle 8"/>
          <p:cNvSpPr>
            <a:spLocks noChangeArrowheads="1"/>
          </p:cNvSpPr>
          <p:nvPr/>
        </p:nvSpPr>
        <p:spPr bwMode="auto">
          <a:xfrm>
            <a:off x="2607335" y="327820"/>
            <a:ext cx="7176264" cy="649288"/>
          </a:xfrm>
          <a:prstGeom prst="rect">
            <a:avLst/>
          </a:prstGeom>
          <a:noFill/>
          <a:ln w="9525">
            <a:noFill/>
            <a:miter lim="800000"/>
            <a:headEnd/>
            <a:tailEnd/>
          </a:ln>
          <a:effectLst/>
        </p:spPr>
        <p:txBody>
          <a:bodyPr anchor="ctr"/>
          <a:lstStyle/>
          <a:p>
            <a:pPr algn="ctr">
              <a:defRPr/>
            </a:pPr>
            <a:r>
              <a:rPr lang="it-IT" sz="2800" b="1" dirty="0">
                <a:solidFill>
                  <a:srgbClr val="C00000"/>
                </a:solidFill>
              </a:rPr>
              <a:t>FASI PRINCIPALI DEL PROCESSO DI FILMATURA</a:t>
            </a:r>
          </a:p>
        </p:txBody>
      </p:sp>
    </p:spTree>
    <p:extLst>
      <p:ext uri="{BB962C8B-B14F-4D97-AF65-F5344CB8AC3E}">
        <p14:creationId xmlns:p14="http://schemas.microsoft.com/office/powerpoint/2010/main" val="244023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clrChange>
              <a:clrFrom>
                <a:srgbClr val="FEFEFE"/>
              </a:clrFrom>
              <a:clrTo>
                <a:srgbClr val="FEFEFE">
                  <a:alpha val="0"/>
                </a:srgbClr>
              </a:clrTo>
            </a:clrChange>
          </a:blip>
          <a:stretch>
            <a:fillRect/>
          </a:stretch>
        </p:blipFill>
        <p:spPr>
          <a:xfrm>
            <a:off x="10438472" y="6222410"/>
            <a:ext cx="1621007" cy="440662"/>
          </a:xfrm>
          <a:prstGeom prst="rect">
            <a:avLst/>
          </a:prstGeom>
        </p:spPr>
      </p:pic>
      <p:pic>
        <p:nvPicPr>
          <p:cNvPr id="8" name="Immagin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3014" y="148676"/>
            <a:ext cx="2279705" cy="720006"/>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0340" y="148676"/>
            <a:ext cx="1849139" cy="572304"/>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7010" y="791239"/>
            <a:ext cx="1375798" cy="774343"/>
          </a:xfrm>
          <a:prstGeom prst="rect">
            <a:avLst/>
          </a:prstGeom>
        </p:spPr>
      </p:pic>
      <p:sp>
        <p:nvSpPr>
          <p:cNvPr id="10" name="Rettangolo 9"/>
          <p:cNvSpPr/>
          <p:nvPr/>
        </p:nvSpPr>
        <p:spPr>
          <a:xfrm>
            <a:off x="502736" y="912449"/>
            <a:ext cx="9474966" cy="461665"/>
          </a:xfrm>
          <a:prstGeom prst="rect">
            <a:avLst/>
          </a:prstGeom>
        </p:spPr>
        <p:txBody>
          <a:bodyPr wrap="none">
            <a:spAutoFit/>
          </a:bodyPr>
          <a:lstStyle/>
          <a:p>
            <a:r>
              <a:rPr lang="en-US" sz="2400" b="1" dirty="0">
                <a:solidFill>
                  <a:srgbClr val="C00000"/>
                </a:solidFill>
              </a:rPr>
              <a:t>Corso 1-Processi di </a:t>
            </a:r>
            <a:r>
              <a:rPr lang="it-IT" sz="2400" b="1" dirty="0">
                <a:solidFill>
                  <a:srgbClr val="C00000"/>
                </a:solidFill>
              </a:rPr>
              <a:t>Manifattura</a:t>
            </a:r>
            <a:r>
              <a:rPr lang="en-US" sz="2400" b="1" dirty="0">
                <a:solidFill>
                  <a:srgbClr val="C00000"/>
                </a:solidFill>
              </a:rPr>
              <a:t> </a:t>
            </a:r>
            <a:r>
              <a:rPr lang="it-IT" sz="2400" b="1" dirty="0">
                <a:solidFill>
                  <a:srgbClr val="C00000"/>
                </a:solidFill>
              </a:rPr>
              <a:t>Innovativi</a:t>
            </a:r>
            <a:r>
              <a:rPr lang="en-US" sz="2400" b="1" dirty="0">
                <a:solidFill>
                  <a:srgbClr val="C00000"/>
                </a:solidFill>
              </a:rPr>
              <a:t> per Sistemi Packaging  (3 ECTS)</a:t>
            </a:r>
          </a:p>
        </p:txBody>
      </p:sp>
      <p:sp>
        <p:nvSpPr>
          <p:cNvPr id="11" name="Rettangolo 10"/>
          <p:cNvSpPr/>
          <p:nvPr/>
        </p:nvSpPr>
        <p:spPr>
          <a:xfrm>
            <a:off x="502736" y="1417881"/>
            <a:ext cx="10632173" cy="3339376"/>
          </a:xfrm>
          <a:prstGeom prst="rect">
            <a:avLst/>
          </a:prstGeom>
        </p:spPr>
        <p:txBody>
          <a:bodyPr wrap="square">
            <a:spAutoFit/>
          </a:bodyPr>
          <a:lstStyle/>
          <a:p>
            <a:pPr>
              <a:spcAft>
                <a:spcPts val="600"/>
              </a:spcAft>
            </a:pPr>
            <a:r>
              <a:rPr lang="en-US" sz="1600" dirty="0"/>
              <a:t>1. </a:t>
            </a:r>
            <a:r>
              <a:rPr lang="it-IT" sz="1600" b="1" dirty="0"/>
              <a:t>PROCESSI DI PRODUZIONE PER IMBALLAGGI PLASTICI FLESSIBILI (0.6 ETCS)</a:t>
            </a:r>
            <a:endParaRPr lang="en-US" sz="1600" b="1" dirty="0"/>
          </a:p>
          <a:p>
            <a:pPr lvl="1">
              <a:spcAft>
                <a:spcPts val="1200"/>
              </a:spcAft>
            </a:pPr>
            <a:r>
              <a:rPr lang="en-US" sz="1600" dirty="0"/>
              <a:t>1.1.</a:t>
            </a:r>
            <a:r>
              <a:rPr lang="it-IT" sz="1600" dirty="0"/>
              <a:t>	Basi dei processi di estrusione</a:t>
            </a:r>
          </a:p>
          <a:p>
            <a:pPr lvl="1">
              <a:spcAft>
                <a:spcPts val="1200"/>
              </a:spcAft>
            </a:pPr>
            <a:r>
              <a:rPr lang="it-IT" sz="1600" dirty="0"/>
              <a:t>1.2.	Processi industriali per la produzione di imballaggi flessibili</a:t>
            </a:r>
          </a:p>
          <a:p>
            <a:pPr lvl="2"/>
            <a:r>
              <a:rPr lang="it-IT" sz="1600" b="1" i="1" dirty="0">
                <a:solidFill>
                  <a:srgbClr val="00B050"/>
                </a:solidFill>
              </a:rPr>
              <a:t>1.2.1. Filmatura piana</a:t>
            </a:r>
          </a:p>
          <a:p>
            <a:pPr lvl="4"/>
            <a:r>
              <a:rPr lang="it-IT" sz="1600" b="1" i="1" dirty="0">
                <a:solidFill>
                  <a:srgbClr val="00B050"/>
                </a:solidFill>
              </a:rPr>
              <a:t>Descrizione del processo</a:t>
            </a:r>
          </a:p>
          <a:p>
            <a:pPr lvl="4"/>
            <a:r>
              <a:rPr lang="it-IT" sz="1600" b="1" i="1" dirty="0">
                <a:solidFill>
                  <a:srgbClr val="00B050"/>
                </a:solidFill>
              </a:rPr>
              <a:t>Tipologie di teste e die per la filmatura piana</a:t>
            </a:r>
          </a:p>
          <a:p>
            <a:pPr lvl="4"/>
            <a:r>
              <a:rPr lang="it-IT" sz="1600" b="1" i="1" dirty="0">
                <a:solidFill>
                  <a:srgbClr val="00B050"/>
                </a:solidFill>
              </a:rPr>
              <a:t>Testa del tipo ad «appendiabiti»</a:t>
            </a:r>
          </a:p>
          <a:p>
            <a:pPr lvl="4"/>
            <a:r>
              <a:rPr lang="it-IT" sz="1600" b="1" i="1" dirty="0">
                <a:solidFill>
                  <a:srgbClr val="00B050"/>
                </a:solidFill>
              </a:rPr>
              <a:t>Parametri di processo: Draw ratio, temperatura del Chill roll, distanza tra il Die e il chill roll</a:t>
            </a:r>
          </a:p>
          <a:p>
            <a:pPr lvl="2"/>
            <a:r>
              <a:rPr lang="it-IT" sz="1600" dirty="0"/>
              <a:t>1.2.1. Filmatura in bolla</a:t>
            </a:r>
          </a:p>
          <a:p>
            <a:pPr lvl="4"/>
            <a:r>
              <a:rPr lang="it-IT" sz="1400" i="1" dirty="0"/>
              <a:t>Parametri di processo per la filmatura in bolla</a:t>
            </a:r>
          </a:p>
          <a:p>
            <a:pPr lvl="4"/>
            <a:r>
              <a:rPr lang="it-IT" sz="1400" i="1" dirty="0"/>
              <a:t>Draw ratio e blow up ratio</a:t>
            </a:r>
          </a:p>
          <a:p>
            <a:pPr lvl="4"/>
            <a:r>
              <a:rPr lang="it-IT" sz="1400" i="1" dirty="0"/>
              <a:t>Altezza della linea di gelo</a:t>
            </a:r>
          </a:p>
        </p:txBody>
      </p:sp>
      <p:sp>
        <p:nvSpPr>
          <p:cNvPr id="2" name="CasellaDiTesto 1">
            <a:extLst>
              <a:ext uri="{FF2B5EF4-FFF2-40B4-BE49-F238E27FC236}">
                <a16:creationId xmlns:a16="http://schemas.microsoft.com/office/drawing/2014/main" id="{15A161D6-5B5E-AD83-4B42-FFA9CF682AE8}"/>
              </a:ext>
            </a:extLst>
          </p:cNvPr>
          <p:cNvSpPr txBox="1"/>
          <p:nvPr/>
        </p:nvSpPr>
        <p:spPr>
          <a:xfrm>
            <a:off x="385574" y="6051793"/>
            <a:ext cx="10052898" cy="584775"/>
          </a:xfrm>
          <a:prstGeom prst="rect">
            <a:avLst/>
          </a:prstGeom>
          <a:noFill/>
        </p:spPr>
        <p:txBody>
          <a:bodyPr wrap="square" rtlCol="0">
            <a:spAutoFit/>
          </a:bodyPr>
          <a:lstStyle/>
          <a:p>
            <a:r>
              <a:rPr lang="it-IT" sz="1600" b="0" i="0" u="none" strike="noStrike" dirty="0">
                <a:solidFill>
                  <a:schemeClr val="tx1">
                    <a:lumMod val="50000"/>
                    <a:lumOff val="50000"/>
                  </a:schemeClr>
                </a:solidFill>
                <a:effectLst/>
              </a:rPr>
              <a:t>________________________________________________________________________________________________</a:t>
            </a:r>
          </a:p>
          <a:p>
            <a:r>
              <a:rPr lang="it-IT" sz="1600" b="0" i="0" u="none" strike="noStrike" dirty="0">
                <a:solidFill>
                  <a:schemeClr val="tx1">
                    <a:lumMod val="50000"/>
                    <a:lumOff val="50000"/>
                  </a:schemeClr>
                </a:solidFill>
                <a:effectLst/>
              </a:rPr>
              <a:t>prof. L. Di Maio – Università degli Studi di Salerno</a:t>
            </a:r>
            <a:endParaRPr lang="it-IT" sz="1600" dirty="0">
              <a:solidFill>
                <a:schemeClr val="tx1">
                  <a:lumMod val="50000"/>
                  <a:lumOff val="50000"/>
                </a:schemeClr>
              </a:solidFill>
            </a:endParaRPr>
          </a:p>
        </p:txBody>
      </p:sp>
    </p:spTree>
    <p:extLst>
      <p:ext uri="{BB962C8B-B14F-4D97-AF65-F5344CB8AC3E}">
        <p14:creationId xmlns:p14="http://schemas.microsoft.com/office/powerpoint/2010/main" val="1422386138"/>
      </p:ext>
    </p:extLst>
  </p:cSld>
  <p:clrMapOvr>
    <a:masterClrMapping/>
  </p:clrMapOvr>
  <mc:AlternateContent xmlns:mc="http://schemas.openxmlformats.org/markup-compatibility/2006" xmlns:p14="http://schemas.microsoft.com/office/powerpoint/2010/main">
    <mc:Choice Requires="p14">
      <p:transition p14:dur="10" advClick="0" advTm="84000"/>
    </mc:Choice>
    <mc:Fallback xmlns="">
      <p:transition advClick="0" advTm="84000"/>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4107</TotalTime>
  <Words>2594</Words>
  <Application>Microsoft Macintosh PowerPoint</Application>
  <PresentationFormat>Widescreen</PresentationFormat>
  <Paragraphs>231</Paragraphs>
  <Slides>27</Slides>
  <Notes>10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27</vt:i4>
      </vt:variant>
    </vt:vector>
  </HeadingPairs>
  <TitlesOfParts>
    <vt:vector size="34" baseType="lpstr">
      <vt:lpstr>Arial</vt:lpstr>
      <vt:lpstr>Calibri</vt:lpstr>
      <vt:lpstr>Calibri Light</vt:lpstr>
      <vt:lpstr>Tahoma</vt:lpstr>
      <vt:lpstr>Wingdings</vt:lpstr>
      <vt:lpstr>Tema di Office</vt:lpstr>
      <vt:lpstr>Paint Shop Pro Image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Susana Remotti</dc:creator>
  <cp:lastModifiedBy>Paola SCARFATO</cp:lastModifiedBy>
  <cp:revision>189</cp:revision>
  <dcterms:created xsi:type="dcterms:W3CDTF">2021-03-03T15:15:32Z</dcterms:created>
  <dcterms:modified xsi:type="dcterms:W3CDTF">2022-09-28T14:17:29Z</dcterms:modified>
</cp:coreProperties>
</file>