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y="6858000" cx="12192000"/>
  <p:notesSz cx="6858000" cy="9144000"/>
  <p:embeddedFontLst>
    <p:embeddedFont>
      <p:font typeface="Open Sans"/>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7" roundtripDataSignature="AMtx7mhqlP3uxYcrHeR3sABjbZp+nzL3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OpenSans-bold.fntdata"/><Relationship Id="rId23" Type="http://schemas.openxmlformats.org/officeDocument/2006/relationships/font" Target="fonts/OpenSan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OpenSans-boldItalic.fntdata"/><Relationship Id="rId25" Type="http://schemas.openxmlformats.org/officeDocument/2006/relationships/font" Target="fonts/OpenSans-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 name="Google Shape;30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2" name="Google Shape;23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15" name="Shape 15"/>
        <p:cNvGrpSpPr/>
        <p:nvPr/>
      </p:nvGrpSpPr>
      <p:grpSpPr>
        <a:xfrm>
          <a:off x="0" y="0"/>
          <a:ext cx="0" cy="0"/>
          <a:chOff x="0" y="0"/>
          <a:chExt cx="0" cy="0"/>
        </a:xfrm>
      </p:grpSpPr>
      <p:sp>
        <p:nvSpPr>
          <p:cNvPr id="16" name="Google Shape;16;p1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72" name="Shape 72"/>
        <p:cNvGrpSpPr/>
        <p:nvPr/>
      </p:nvGrpSpPr>
      <p:grpSpPr>
        <a:xfrm>
          <a:off x="0" y="0"/>
          <a:ext cx="0" cy="0"/>
          <a:chOff x="0" y="0"/>
          <a:chExt cx="0" cy="0"/>
        </a:xfrm>
      </p:grpSpPr>
      <p:sp>
        <p:nvSpPr>
          <p:cNvPr id="73" name="Google Shape;73;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itleAndTx">
  <p:cSld name="VERTICAL_TITLE_AND_VERTICAL_TEXT">
    <p:spTree>
      <p:nvGrpSpPr>
        <p:cNvPr id="78" name="Shape 78"/>
        <p:cNvGrpSpPr/>
        <p:nvPr/>
      </p:nvGrpSpPr>
      <p:grpSpPr>
        <a:xfrm>
          <a:off x="0" y="0"/>
          <a:ext cx="0" cy="0"/>
          <a:chOff x="0" y="0"/>
          <a:chExt cx="0" cy="0"/>
        </a:xfrm>
      </p:grpSpPr>
      <p:sp>
        <p:nvSpPr>
          <p:cNvPr id="79" name="Google Shape;79;p2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titolo" type="title">
  <p:cSld name="TITLE">
    <p:spTree>
      <p:nvGrpSpPr>
        <p:cNvPr id="90" name="Shape 90"/>
        <p:cNvGrpSpPr/>
        <p:nvPr/>
      </p:nvGrpSpPr>
      <p:grpSpPr>
        <a:xfrm>
          <a:off x="0" y="0"/>
          <a:ext cx="0" cy="0"/>
          <a:chOff x="0" y="0"/>
          <a:chExt cx="0" cy="0"/>
        </a:xfrm>
      </p:grpSpPr>
      <p:sp>
        <p:nvSpPr>
          <p:cNvPr id="91" name="Google Shape;91;p3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3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3" name="Google Shape;93;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96" name="Shape 96"/>
        <p:cNvGrpSpPr/>
        <p:nvPr/>
      </p:nvGrpSpPr>
      <p:grpSpPr>
        <a:xfrm>
          <a:off x="0" y="0"/>
          <a:ext cx="0" cy="0"/>
          <a:chOff x="0" y="0"/>
          <a:chExt cx="0" cy="0"/>
        </a:xfrm>
      </p:grpSpPr>
      <p:sp>
        <p:nvSpPr>
          <p:cNvPr id="97" name="Google Shape;97;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102" name="Shape 102"/>
        <p:cNvGrpSpPr/>
        <p:nvPr/>
      </p:nvGrpSpPr>
      <p:grpSpPr>
        <a:xfrm>
          <a:off x="0" y="0"/>
          <a:ext cx="0" cy="0"/>
          <a:chOff x="0" y="0"/>
          <a:chExt cx="0" cy="0"/>
        </a:xfrm>
      </p:grpSpPr>
      <p:sp>
        <p:nvSpPr>
          <p:cNvPr id="103" name="Google Shape;103;p3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3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05" name="Google Shape;10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108" name="Shape 108"/>
        <p:cNvGrpSpPr/>
        <p:nvPr/>
      </p:nvGrpSpPr>
      <p:grpSpPr>
        <a:xfrm>
          <a:off x="0" y="0"/>
          <a:ext cx="0" cy="0"/>
          <a:chOff x="0" y="0"/>
          <a:chExt cx="0" cy="0"/>
        </a:xfrm>
      </p:grpSpPr>
      <p:sp>
        <p:nvSpPr>
          <p:cNvPr id="109" name="Google Shape;10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3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1" name="Google Shape;111;p3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2" name="Google Shape;112;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115" name="Shape 115"/>
        <p:cNvGrpSpPr/>
        <p:nvPr/>
      </p:nvGrpSpPr>
      <p:grpSpPr>
        <a:xfrm>
          <a:off x="0" y="0"/>
          <a:ext cx="0" cy="0"/>
          <a:chOff x="0" y="0"/>
          <a:chExt cx="0" cy="0"/>
        </a:xfrm>
      </p:grpSpPr>
      <p:sp>
        <p:nvSpPr>
          <p:cNvPr id="116" name="Google Shape;116;p3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3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8" name="Google Shape;118;p3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3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0" name="Google Shape;120;p3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124" name="Shape 124"/>
        <p:cNvGrpSpPr/>
        <p:nvPr/>
      </p:nvGrpSpPr>
      <p:grpSpPr>
        <a:xfrm>
          <a:off x="0" y="0"/>
          <a:ext cx="0" cy="0"/>
          <a:chOff x="0" y="0"/>
          <a:chExt cx="0" cy="0"/>
        </a:xfrm>
      </p:grpSpPr>
      <p:sp>
        <p:nvSpPr>
          <p:cNvPr id="125" name="Google Shape;125;p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129" name="Shape 129"/>
        <p:cNvGrpSpPr/>
        <p:nvPr/>
      </p:nvGrpSpPr>
      <p:grpSpPr>
        <a:xfrm>
          <a:off x="0" y="0"/>
          <a:ext cx="0" cy="0"/>
          <a:chOff x="0" y="0"/>
          <a:chExt cx="0" cy="0"/>
        </a:xfrm>
      </p:grpSpPr>
      <p:sp>
        <p:nvSpPr>
          <p:cNvPr id="130" name="Google Shape;130;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133" name="Shape 133"/>
        <p:cNvGrpSpPr/>
        <p:nvPr/>
      </p:nvGrpSpPr>
      <p:grpSpPr>
        <a:xfrm>
          <a:off x="0" y="0"/>
          <a:ext cx="0" cy="0"/>
          <a:chOff x="0" y="0"/>
          <a:chExt cx="0" cy="0"/>
        </a:xfrm>
      </p:grpSpPr>
      <p:sp>
        <p:nvSpPr>
          <p:cNvPr id="134" name="Google Shape;134;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5" name="Google Shape;135;p3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36" name="Google Shape;136;p3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37" name="Google Shape;137;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contenuto" type="obj">
  <p:cSld name="OBJECT">
    <p:spTree>
      <p:nvGrpSpPr>
        <p:cNvPr id="21" name="Shape 21"/>
        <p:cNvGrpSpPr/>
        <p:nvPr/>
      </p:nvGrpSpPr>
      <p:grpSpPr>
        <a:xfrm>
          <a:off x="0" y="0"/>
          <a:ext cx="0" cy="0"/>
          <a:chOff x="0" y="0"/>
          <a:chExt cx="0" cy="0"/>
        </a:xfrm>
      </p:grpSpPr>
      <p:sp>
        <p:nvSpPr>
          <p:cNvPr id="22" name="Google Shape;22;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140" name="Shape 140"/>
        <p:cNvGrpSpPr/>
        <p:nvPr/>
      </p:nvGrpSpPr>
      <p:grpSpPr>
        <a:xfrm>
          <a:off x="0" y="0"/>
          <a:ext cx="0" cy="0"/>
          <a:chOff x="0" y="0"/>
          <a:chExt cx="0" cy="0"/>
        </a:xfrm>
      </p:grpSpPr>
      <p:sp>
        <p:nvSpPr>
          <p:cNvPr id="141" name="Google Shape;141;p3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39"/>
          <p:cNvSpPr/>
          <p:nvPr>
            <p:ph idx="2" type="pic"/>
          </p:nvPr>
        </p:nvSpPr>
        <p:spPr>
          <a:xfrm>
            <a:off x="5183188" y="987425"/>
            <a:ext cx="6172200" cy="4873625"/>
          </a:xfrm>
          <a:prstGeom prst="rect">
            <a:avLst/>
          </a:prstGeom>
          <a:noFill/>
          <a:ln>
            <a:noFill/>
          </a:ln>
        </p:spPr>
      </p:sp>
      <p:sp>
        <p:nvSpPr>
          <p:cNvPr id="143" name="Google Shape;143;p3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4" name="Google Shape;144;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x">
  <p:cSld name="VERTICAL_TEXT">
    <p:spTree>
      <p:nvGrpSpPr>
        <p:cNvPr id="147" name="Shape 147"/>
        <p:cNvGrpSpPr/>
        <p:nvPr/>
      </p:nvGrpSpPr>
      <p:grpSpPr>
        <a:xfrm>
          <a:off x="0" y="0"/>
          <a:ext cx="0" cy="0"/>
          <a:chOff x="0" y="0"/>
          <a:chExt cx="0" cy="0"/>
        </a:xfrm>
      </p:grpSpPr>
      <p:sp>
        <p:nvSpPr>
          <p:cNvPr id="148" name="Google Shape;148;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4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olo e testo verticale" type="vertTitleAndTx">
  <p:cSld name="VERTICAL_TITLE_AND_VERTICAL_TEXT">
    <p:spTree>
      <p:nvGrpSpPr>
        <p:cNvPr id="153" name="Shape 153"/>
        <p:cNvGrpSpPr/>
        <p:nvPr/>
      </p:nvGrpSpPr>
      <p:grpSpPr>
        <a:xfrm>
          <a:off x="0" y="0"/>
          <a:ext cx="0" cy="0"/>
          <a:chOff x="0" y="0"/>
          <a:chExt cx="0" cy="0"/>
        </a:xfrm>
      </p:grpSpPr>
      <p:sp>
        <p:nvSpPr>
          <p:cNvPr id="154" name="Google Shape;154;p4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4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ntestazione sezione" type="secHead">
  <p:cSld name="SECTION_HEADER">
    <p:spTree>
      <p:nvGrpSpPr>
        <p:cNvPr id="27" name="Shape 27"/>
        <p:cNvGrpSpPr/>
        <p:nvPr/>
      </p:nvGrpSpPr>
      <p:grpSpPr>
        <a:xfrm>
          <a:off x="0" y="0"/>
          <a:ext cx="0" cy="0"/>
          <a:chOff x="0" y="0"/>
          <a:chExt cx="0" cy="0"/>
        </a:xfrm>
      </p:grpSpPr>
      <p:sp>
        <p:nvSpPr>
          <p:cNvPr id="28" name="Google Shape;28;p2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ue contenuti" type="twoObj">
  <p:cSld name="TWO_OBJECTS">
    <p:spTree>
      <p:nvGrpSpPr>
        <p:cNvPr id="33" name="Shape 33"/>
        <p:cNvGrpSpPr/>
        <p:nvPr/>
      </p:nvGrpSpPr>
      <p:grpSpPr>
        <a:xfrm>
          <a:off x="0" y="0"/>
          <a:ext cx="0" cy="0"/>
          <a:chOff x="0" y="0"/>
          <a:chExt cx="0" cy="0"/>
        </a:xfrm>
      </p:grpSpPr>
      <p:sp>
        <p:nvSpPr>
          <p:cNvPr id="34" name="Google Shape;34;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2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fronto" type="twoTxTwoObj">
  <p:cSld name="TWO_OBJECTS_WITH_TEXT">
    <p:spTree>
      <p:nvGrpSpPr>
        <p:cNvPr id="40" name="Shape 40"/>
        <p:cNvGrpSpPr/>
        <p:nvPr/>
      </p:nvGrpSpPr>
      <p:grpSpPr>
        <a:xfrm>
          <a:off x="0" y="0"/>
          <a:ext cx="0" cy="0"/>
          <a:chOff x="0" y="0"/>
          <a:chExt cx="0" cy="0"/>
        </a:xfrm>
      </p:grpSpPr>
      <p:sp>
        <p:nvSpPr>
          <p:cNvPr id="41" name="Google Shape;41;p2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2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2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titolo" type="titleOnly">
  <p:cSld name="TITLE_ONLY">
    <p:spTree>
      <p:nvGrpSpPr>
        <p:cNvPr id="49" name="Shape 49"/>
        <p:cNvGrpSpPr/>
        <p:nvPr/>
      </p:nvGrpSpPr>
      <p:grpSpPr>
        <a:xfrm>
          <a:off x="0" y="0"/>
          <a:ext cx="0" cy="0"/>
          <a:chOff x="0" y="0"/>
          <a:chExt cx="0" cy="0"/>
        </a:xfrm>
      </p:grpSpPr>
      <p:sp>
        <p:nvSpPr>
          <p:cNvPr id="50" name="Google Shape;50;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uota" type="blank">
  <p:cSld name="BLANK">
    <p:spTree>
      <p:nvGrpSpPr>
        <p:cNvPr id="54" name="Shape 54"/>
        <p:cNvGrpSpPr/>
        <p:nvPr/>
      </p:nvGrpSpPr>
      <p:grpSpPr>
        <a:xfrm>
          <a:off x="0" y="0"/>
          <a:ext cx="0" cy="0"/>
          <a:chOff x="0" y="0"/>
          <a:chExt cx="0" cy="0"/>
        </a:xfrm>
      </p:grpSpPr>
      <p:sp>
        <p:nvSpPr>
          <p:cNvPr id="55" name="Google Shape;55;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to con didascalia" type="objTx">
  <p:cSld name="OBJECT_WITH_CAPTION_TEXT">
    <p:spTree>
      <p:nvGrpSpPr>
        <p:cNvPr id="58" name="Shape 58"/>
        <p:cNvGrpSpPr/>
        <p:nvPr/>
      </p:nvGrpSpPr>
      <p:grpSpPr>
        <a:xfrm>
          <a:off x="0" y="0"/>
          <a:ext cx="0" cy="0"/>
          <a:chOff x="0" y="0"/>
          <a:chExt cx="0" cy="0"/>
        </a:xfrm>
      </p:grpSpPr>
      <p:sp>
        <p:nvSpPr>
          <p:cNvPr id="59" name="Google Shape;59;p2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magine con didascalia" type="picTx">
  <p:cSld name="PICTURE_WITH_CAPTION_TEXT">
    <p:spTree>
      <p:nvGrpSpPr>
        <p:cNvPr id="65" name="Shape 65"/>
        <p:cNvGrpSpPr/>
        <p:nvPr/>
      </p:nvGrpSpPr>
      <p:grpSpPr>
        <a:xfrm>
          <a:off x="0" y="0"/>
          <a:ext cx="0" cy="0"/>
          <a:chOff x="0" y="0"/>
          <a:chExt cx="0" cy="0"/>
        </a:xfrm>
      </p:grpSpPr>
      <p:sp>
        <p:nvSpPr>
          <p:cNvPr id="66" name="Google Shape;66;p2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7"/>
          <p:cNvSpPr/>
          <p:nvPr>
            <p:ph idx="2" type="pic"/>
          </p:nvPr>
        </p:nvSpPr>
        <p:spPr>
          <a:xfrm>
            <a:off x="5183188" y="987425"/>
            <a:ext cx="6172200" cy="4873625"/>
          </a:xfrm>
          <a:prstGeom prst="rect">
            <a:avLst/>
          </a:prstGeom>
          <a:noFill/>
          <a:ln>
            <a:noFill/>
          </a:ln>
        </p:spPr>
      </p:sp>
      <p:sp>
        <p:nvSpPr>
          <p:cNvPr id="68" name="Google Shape;68;p2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4" name="Shape 84"/>
        <p:cNvGrpSpPr/>
        <p:nvPr/>
      </p:nvGrpSpPr>
      <p:grpSpPr>
        <a:xfrm>
          <a:off x="0" y="0"/>
          <a:ext cx="0" cy="0"/>
          <a:chOff x="0" y="0"/>
          <a:chExt cx="0" cy="0"/>
        </a:xfrm>
      </p:grpSpPr>
      <p:sp>
        <p:nvSpPr>
          <p:cNvPr id="85" name="Google Shape;85;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6" name="Google Shape;86;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7" name="Google Shape;8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8" name="Google Shape;8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9" name="Google Shape;8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 Id="rId4" Type="http://schemas.openxmlformats.org/officeDocument/2006/relationships/image" Target="../media/image40.png"/><Relationship Id="rId5" Type="http://schemas.openxmlformats.org/officeDocument/2006/relationships/image" Target="../media/image13.jpg"/><Relationship Id="rId6"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jp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jp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24.jpg"/><Relationship Id="rId8" Type="http://schemas.openxmlformats.org/officeDocument/2006/relationships/hyperlink" Target="https://www.youtube.com/watch?v=ldlu4uRhuBY"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jp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43.png"/><Relationship Id="rId7" Type="http://schemas.openxmlformats.org/officeDocument/2006/relationships/image" Target="../media/image11.png"/><Relationship Id="rId8" Type="http://schemas.openxmlformats.org/officeDocument/2006/relationships/image" Target="../media/image4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1.jpg"/><Relationship Id="rId9" Type="http://schemas.openxmlformats.org/officeDocument/2006/relationships/image" Target="../media/image32.pn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33.png"/><Relationship Id="rId8"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25.jpg"/><Relationship Id="rId8"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jp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35.jpg"/><Relationship Id="rId8" Type="http://schemas.openxmlformats.org/officeDocument/2006/relationships/hyperlink" Target="https://www.youtube.com/watch?v=rnQHbBIe6AE"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1.jpg"/><Relationship Id="rId5" Type="http://schemas.openxmlformats.org/officeDocument/2006/relationships/image" Target="../media/image8.png"/><Relationship Id="rId6" Type="http://schemas.openxmlformats.org/officeDocument/2006/relationships/image" Target="../media/image7.png"/></Relationships>
</file>

<file path=ppt/slides/_rels/slide17.xml.rels><?xml version="1.0" encoding="UTF-8" standalone="yes"?><Relationships xmlns="http://schemas.openxmlformats.org/package/2006/relationships"><Relationship Id="rId11" Type="http://schemas.openxmlformats.org/officeDocument/2006/relationships/image" Target="../media/image41.png"/><Relationship Id="rId10" Type="http://schemas.openxmlformats.org/officeDocument/2006/relationships/image" Target="../media/image49.png"/><Relationship Id="rId13" Type="http://schemas.openxmlformats.org/officeDocument/2006/relationships/image" Target="../media/image50.png"/><Relationship Id="rId12" Type="http://schemas.openxmlformats.org/officeDocument/2006/relationships/image" Target="../media/image46.png"/><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5.jpg"/><Relationship Id="rId4" Type="http://schemas.openxmlformats.org/officeDocument/2006/relationships/image" Target="../media/image45.png"/><Relationship Id="rId9" Type="http://schemas.openxmlformats.org/officeDocument/2006/relationships/image" Target="../media/image39.png"/><Relationship Id="rId15" Type="http://schemas.openxmlformats.org/officeDocument/2006/relationships/hyperlink" Target="https://creativecommons.org/licenses/by-nc-sa/4.0/" TargetMode="External"/><Relationship Id="rId14" Type="http://schemas.openxmlformats.org/officeDocument/2006/relationships/image" Target="../media/image47.png"/><Relationship Id="rId16" Type="http://schemas.openxmlformats.org/officeDocument/2006/relationships/image" Target="../media/image48.png"/><Relationship Id="rId5" Type="http://schemas.openxmlformats.org/officeDocument/2006/relationships/image" Target="../media/image13.jpg"/><Relationship Id="rId6" Type="http://schemas.openxmlformats.org/officeDocument/2006/relationships/image" Target="../media/image6.jpg"/><Relationship Id="rId7" Type="http://schemas.openxmlformats.org/officeDocument/2006/relationships/image" Target="../media/image37.jpg"/><Relationship Id="rId8"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1.jpg"/><Relationship Id="rId11" Type="http://schemas.openxmlformats.org/officeDocument/2006/relationships/hyperlink" Target="http://www.bpf.co.uk/data/iframe/Thermoforming_RPC_BPF.html" TargetMode="External"/><Relationship Id="rId10" Type="http://schemas.openxmlformats.org/officeDocument/2006/relationships/image" Target="../media/image14.jpg"/><Relationship Id="rId9" Type="http://schemas.openxmlformats.org/officeDocument/2006/relationships/image" Target="../media/image9.jp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4.png"/><Relationship Id="rId8" Type="http://schemas.openxmlformats.org/officeDocument/2006/relationships/image" Target="../media/image1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1.jpg"/><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10.jpg"/><Relationship Id="rId8" Type="http://schemas.openxmlformats.org/officeDocument/2006/relationships/hyperlink" Target="http://www.bpf.co.uk/data/iframe/vacuumform1.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jpg"/><Relationship Id="rId9" Type="http://schemas.openxmlformats.org/officeDocument/2006/relationships/hyperlink" Target="https://www.youtube.com/watch?v=VyIBsmoiqqs" TargetMode="External"/><Relationship Id="rId5" Type="http://schemas.openxmlformats.org/officeDocument/2006/relationships/image" Target="../media/image8.png"/><Relationship Id="rId6" Type="http://schemas.openxmlformats.org/officeDocument/2006/relationships/image" Target="../media/image7.png"/><Relationship Id="rId7" Type="http://schemas.openxmlformats.org/officeDocument/2006/relationships/image" Target="../media/image17.png"/><Relationship Id="rId8"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2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1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23.png"/><Relationship Id="rId8"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27.png"/><Relationship Id="rId8"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22.png"/><Relationship Id="rId8"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t/>
            </a:r>
            <a:endParaRPr/>
          </a:p>
        </p:txBody>
      </p:sp>
      <p:sp>
        <p:nvSpPr>
          <p:cNvPr id="164" name="Google Shape;164;p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pic>
        <p:nvPicPr>
          <p:cNvPr id="165" name="Google Shape;165;p1"/>
          <p:cNvPicPr preferRelativeResize="0"/>
          <p:nvPr/>
        </p:nvPicPr>
        <p:blipFill rotWithShape="1">
          <a:blip r:embed="rId3">
            <a:alphaModFix/>
          </a:blip>
          <a:srcRect b="0" l="0" r="11809" t="0"/>
          <a:stretch/>
        </p:blipFill>
        <p:spPr>
          <a:xfrm>
            <a:off x="0" y="0"/>
            <a:ext cx="12208933" cy="6921910"/>
          </a:xfrm>
          <a:prstGeom prst="rect">
            <a:avLst/>
          </a:prstGeom>
          <a:noFill/>
          <a:ln>
            <a:noFill/>
          </a:ln>
        </p:spPr>
      </p:pic>
      <p:pic>
        <p:nvPicPr>
          <p:cNvPr id="166" name="Google Shape;166;p1"/>
          <p:cNvPicPr preferRelativeResize="0"/>
          <p:nvPr/>
        </p:nvPicPr>
        <p:blipFill rotWithShape="1">
          <a:blip r:embed="rId4">
            <a:alphaModFix/>
          </a:blip>
          <a:srcRect b="0" l="0" r="0" t="0"/>
          <a:stretch/>
        </p:blipFill>
        <p:spPr>
          <a:xfrm>
            <a:off x="268590" y="117180"/>
            <a:ext cx="7373127" cy="2538989"/>
          </a:xfrm>
          <a:prstGeom prst="rect">
            <a:avLst/>
          </a:prstGeom>
          <a:noFill/>
          <a:ln>
            <a:noFill/>
          </a:ln>
        </p:spPr>
      </p:pic>
      <p:sp>
        <p:nvSpPr>
          <p:cNvPr id="167" name="Google Shape;167;p1"/>
          <p:cNvSpPr/>
          <p:nvPr/>
        </p:nvSpPr>
        <p:spPr>
          <a:xfrm>
            <a:off x="268590" y="3924031"/>
            <a:ext cx="8327377" cy="19389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2400" u="none" cap="none" strike="noStrike">
                <a:solidFill>
                  <a:schemeClr val="dk1"/>
                </a:solidFill>
                <a:latin typeface="Calibri"/>
                <a:ea typeface="Calibri"/>
                <a:cs typeface="Calibri"/>
                <a:sym typeface="Calibri"/>
              </a:rPr>
              <a:t>Programma di formazione: moduli</a:t>
            </a:r>
            <a:br>
              <a:rPr b="1" i="0" lang="en-US" sz="2400" u="none" cap="none" strike="noStrike">
                <a:solidFill>
                  <a:schemeClr val="dk1"/>
                </a:solidFill>
                <a:latin typeface="Calibri"/>
                <a:ea typeface="Calibri"/>
                <a:cs typeface="Calibri"/>
                <a:sym typeface="Calibri"/>
              </a:rPr>
            </a:br>
            <a:r>
              <a:rPr b="1" i="0" lang="en-US" sz="2400" u="none" cap="none" strike="noStrike">
                <a:solidFill>
                  <a:schemeClr val="dk1"/>
                </a:solidFill>
                <a:latin typeface="Calibri"/>
                <a:ea typeface="Calibri"/>
                <a:cs typeface="Calibri"/>
                <a:sym typeface="Calibri"/>
              </a:rPr>
              <a:t>Eco-design e nuovi processi di produzione</a:t>
            </a:r>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Nuovi materiali e materiali bio</a:t>
            </a:r>
            <a:endParaRPr b="0" i="0" sz="2400" u="none" cap="none" strike="noStrike">
              <a:solidFill>
                <a:schemeClr val="dk1"/>
              </a:solidFill>
              <a:latin typeface="Calibri"/>
              <a:ea typeface="Calibri"/>
              <a:cs typeface="Calibri"/>
              <a:sym typeface="Calibri"/>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Coinvolgimento dei cittadini e dei consumatori</a:t>
            </a:r>
            <a:endParaRPr/>
          </a:p>
          <a:p>
            <a:pPr indent="-342900" lvl="0" marL="342900" marR="0" rtl="0" algn="ctr">
              <a:spcBef>
                <a:spcPts val="0"/>
              </a:spcBef>
              <a:spcAft>
                <a:spcPts val="0"/>
              </a:spcAft>
              <a:buClr>
                <a:schemeClr val="dk1"/>
              </a:buClr>
              <a:buSzPts val="2400"/>
              <a:buFont typeface="Arial"/>
              <a:buChar char="•"/>
            </a:pPr>
            <a:r>
              <a:rPr b="0" i="0" lang="en-US" sz="2400" u="none" cap="none" strike="noStrike">
                <a:solidFill>
                  <a:schemeClr val="dk1"/>
                </a:solidFill>
                <a:latin typeface="Calibri"/>
                <a:ea typeface="Calibri"/>
                <a:cs typeface="Calibri"/>
                <a:sym typeface="Calibri"/>
              </a:rPr>
              <a:t>Gestione e valorizzazione dei residui</a:t>
            </a:r>
            <a:endParaRPr/>
          </a:p>
        </p:txBody>
      </p:sp>
      <p:pic>
        <p:nvPicPr>
          <p:cNvPr id="168" name="Google Shape;168;p1"/>
          <p:cNvPicPr preferRelativeResize="0"/>
          <p:nvPr/>
        </p:nvPicPr>
        <p:blipFill rotWithShape="1">
          <a:blip r:embed="rId5">
            <a:alphaModFix/>
          </a:blip>
          <a:srcRect b="0" l="0" r="0" t="0"/>
          <a:stretch/>
        </p:blipFill>
        <p:spPr>
          <a:xfrm>
            <a:off x="3048000" y="6325091"/>
            <a:ext cx="7552267" cy="428571"/>
          </a:xfrm>
          <a:prstGeom prst="rect">
            <a:avLst/>
          </a:prstGeom>
          <a:noFill/>
          <a:ln>
            <a:noFill/>
          </a:ln>
        </p:spPr>
      </p:pic>
      <p:pic>
        <p:nvPicPr>
          <p:cNvPr id="169" name="Google Shape;169;p1"/>
          <p:cNvPicPr preferRelativeResize="0"/>
          <p:nvPr/>
        </p:nvPicPr>
        <p:blipFill rotWithShape="1">
          <a:blip r:embed="rId6">
            <a:alphaModFix/>
          </a:blip>
          <a:srcRect b="0" l="0" r="24555" t="0"/>
          <a:stretch/>
        </p:blipFill>
        <p:spPr>
          <a:xfrm>
            <a:off x="268590" y="6104195"/>
            <a:ext cx="2510820" cy="68323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pic>
        <p:nvPicPr>
          <p:cNvPr id="270" name="Google Shape;270;p10"/>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71" name="Google Shape;271;p10"/>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72" name="Google Shape;272;p10"/>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273" name="Google Shape;273;p10"/>
          <p:cNvSpPr/>
          <p:nvPr/>
        </p:nvSpPr>
        <p:spPr>
          <a:xfrm>
            <a:off x="357407" y="1178410"/>
            <a:ext cx="10931916" cy="5317097"/>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b="1" i="0" lang="en-US" sz="2000" u="none" cap="none" strike="noStrike">
                <a:solidFill>
                  <a:schemeClr val="dk1"/>
                </a:solidFill>
                <a:latin typeface="Calibri"/>
                <a:ea typeface="Calibri"/>
                <a:cs typeface="Calibri"/>
                <a:sym typeface="Calibri"/>
              </a:rPr>
              <a:t>Processo di schiumatura</a:t>
            </a:r>
            <a:endParaRPr/>
          </a:p>
          <a:p>
            <a:pPr indent="0" lvl="0" marL="0" marR="0" rtl="0" algn="l">
              <a:lnSpc>
                <a:spcPct val="150000"/>
              </a:lnSpc>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None/>
            </a:pPr>
            <a:r>
              <a:rPr b="0" i="0" lang="en-US" sz="1600" u="none" cap="none" strike="noStrike">
                <a:solidFill>
                  <a:schemeClr val="dk1"/>
                </a:solidFill>
                <a:latin typeface="Calibri"/>
                <a:ea typeface="Calibri"/>
                <a:cs typeface="Calibri"/>
                <a:sym typeface="Calibri"/>
              </a:rPr>
              <a:t>Il principio dei processi di schiumatura include le fasi della saturazione o dell'impregnazione del polimero con un agente schiumogeno, fornendo una miscela supersatura di polimero-gas mediante un improvviso aumento della temperatura o una diminuzione della pressione, crescita delle celle e stabilizzazione.</a:t>
            </a:r>
            <a:endParaRPr/>
          </a:p>
          <a:p>
            <a:pPr indent="0" lvl="0" marL="0" marR="0" rtl="0" algn="l">
              <a:lnSpc>
                <a:spcPct val="150000"/>
              </a:lnSpc>
              <a:spcBef>
                <a:spcPts val="0"/>
              </a:spcBef>
              <a:spcAft>
                <a:spcPts val="0"/>
              </a:spcAft>
              <a:buNone/>
            </a:pPr>
            <a:r>
              <a:rPr b="0" i="0" lang="en-US" sz="1600" u="none" cap="none" strike="noStrike">
                <a:solidFill>
                  <a:schemeClr val="dk1"/>
                </a:solidFill>
                <a:latin typeface="Calibri"/>
                <a:ea typeface="Calibri"/>
                <a:cs typeface="Calibri"/>
                <a:sym typeface="Calibri"/>
              </a:rPr>
              <a:t>Nei processi di schiumatura termoplastica, è importante ottenere schiume con struttura a celle chiuse con sottili pareti cellulari polimeriche che ricoprono ciascuna cella.</a:t>
            </a:r>
            <a:endParaRPr/>
          </a:p>
          <a:p>
            <a:pPr indent="0" lvl="0" marL="0" marR="0" rtl="0" algn="l">
              <a:lnSpc>
                <a:spcPct val="150000"/>
              </a:lnSpc>
              <a:spcBef>
                <a:spcPts val="0"/>
              </a:spcBef>
              <a:spcAft>
                <a:spcPts val="0"/>
              </a:spcAft>
              <a:buNone/>
            </a:pPr>
            <a:r>
              <a:rPr b="0" i="0" lang="en-US" sz="1600" u="none" cap="none" strike="noStrike">
                <a:solidFill>
                  <a:schemeClr val="dk1"/>
                </a:solidFill>
                <a:latin typeface="Calibri"/>
                <a:ea typeface="Calibri"/>
                <a:cs typeface="Calibri"/>
                <a:sym typeface="Calibri"/>
              </a:rPr>
              <a:t>Per fornire questa struttura, la crescita delle cavità deve essere controllata attraverso il processo. Il limite di temperatura è fondamentale per ottenere la struttura microcellulare. Se la temperatura è eccessivamente alta, la forza di fusione del polimero può essere una rottura cellulare a bassa induzione. D'altra parte, se la temperatura è troppo bassa, ciò comporterà tempi di schiumatura più lunghi e un aumento della viscosità del polimero. Di conseguenza, la crescita cellulare sarà contenuta e si otterranno prodotti non sufficientemente espansi. Pertanto, le condizioni di processo hanno una seria importanza sulla morfologia cellulare delle schiume polimeriche. I processi di schiumatura termoplastici più noti sono </a:t>
            </a:r>
            <a:r>
              <a:rPr b="1" i="0" lang="en-US" sz="1600" u="none" cap="none" strike="noStrike">
                <a:solidFill>
                  <a:schemeClr val="dk1"/>
                </a:solidFill>
                <a:latin typeface="Calibri"/>
                <a:ea typeface="Calibri"/>
                <a:cs typeface="Calibri"/>
                <a:sym typeface="Calibri"/>
              </a:rPr>
              <a:t>schiumatura per estrusione</a:t>
            </a:r>
            <a:r>
              <a:rPr b="0" i="0" lang="en-US" sz="1600" u="none" cap="none" strike="noStrike">
                <a:solidFill>
                  <a:schemeClr val="dk1"/>
                </a:solidFill>
                <a:latin typeface="Calibri"/>
                <a:ea typeface="Calibri"/>
                <a:cs typeface="Calibri"/>
                <a:sym typeface="Calibri"/>
              </a:rPr>
              <a:t>, e </a:t>
            </a:r>
            <a:r>
              <a:rPr b="1" i="0" lang="en-US" sz="1600" u="none" cap="none" strike="noStrike">
                <a:solidFill>
                  <a:schemeClr val="dk1"/>
                </a:solidFill>
                <a:latin typeface="Calibri"/>
                <a:ea typeface="Calibri"/>
                <a:cs typeface="Calibri"/>
                <a:sym typeface="Calibri"/>
              </a:rPr>
              <a:t>schiumatura per stampaggio ad iniezione</a:t>
            </a:r>
            <a:r>
              <a:rPr b="0" i="0" lang="en-US" sz="1600" u="none" cap="none" strike="noStrike">
                <a:solidFill>
                  <a:schemeClr val="dk1"/>
                </a:solidFill>
                <a:latin typeface="Calibri"/>
                <a:ea typeface="Calibri"/>
                <a:cs typeface="Calibri"/>
                <a:sym typeface="Calibri"/>
              </a:rPr>
              <a:t>.</a:t>
            </a:r>
            <a:endParaRPr/>
          </a:p>
        </p:txBody>
      </p:sp>
      <p:pic>
        <p:nvPicPr>
          <p:cNvPr id="274" name="Google Shape;274;p10"/>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pic>
        <p:nvPicPr>
          <p:cNvPr id="279" name="Google Shape;279;p11"/>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80" name="Google Shape;280;p11"/>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81" name="Google Shape;281;p11"/>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282" name="Google Shape;282;p11"/>
          <p:cNvSpPr/>
          <p:nvPr/>
        </p:nvSpPr>
        <p:spPr>
          <a:xfrm>
            <a:off x="357407" y="1178410"/>
            <a:ext cx="10547660" cy="163121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Agente espandente</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Un agente espandente è una sostanza in grado di produrre una struttura cellulare tramite un processo di schiumatura in una varietà di materiali che subiscono indurimento o transizione di fase, come polimeri, plastica e metalli.</a:t>
            </a:r>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Vengono generalmente applicati quando il materiale espanso è in uno stadio liquido. La struttura cellulare in una matrice riduce la densità, aumentando l'isolamento termico e acustico, mentre aumenta la rigidità relativa del polimero originale.</a:t>
            </a:r>
            <a:endParaRPr/>
          </a:p>
        </p:txBody>
      </p:sp>
      <p:pic>
        <p:nvPicPr>
          <p:cNvPr id="283" name="Google Shape;283;p11"/>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descr="https://ars.els-cdn.com/content/image/1-s2.0-S0014305720317432-ga1_lrg.jpg" id="284" name="Google Shape;284;p11"/>
          <p:cNvPicPr preferRelativeResize="0"/>
          <p:nvPr/>
        </p:nvPicPr>
        <p:blipFill rotWithShape="1">
          <a:blip r:embed="rId7">
            <a:alphaModFix/>
          </a:blip>
          <a:srcRect b="0" l="0" r="0" t="0"/>
          <a:stretch/>
        </p:blipFill>
        <p:spPr>
          <a:xfrm>
            <a:off x="1817719" y="3132605"/>
            <a:ext cx="5514414" cy="3402348"/>
          </a:xfrm>
          <a:prstGeom prst="rect">
            <a:avLst/>
          </a:prstGeom>
          <a:noFill/>
          <a:ln>
            <a:noFill/>
          </a:ln>
        </p:spPr>
      </p:pic>
      <p:sp>
        <p:nvSpPr>
          <p:cNvPr id="285" name="Google Shape;285;p11">
            <a:hlinkClick r:id="rId8"/>
          </p:cNvPr>
          <p:cNvSpPr/>
          <p:nvPr/>
        </p:nvSpPr>
        <p:spPr>
          <a:xfrm>
            <a:off x="7678145" y="4196229"/>
            <a:ext cx="3814378" cy="553998"/>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600" u="none" cap="none" strike="noStrike">
                <a:solidFill>
                  <a:schemeClr val="dk1"/>
                </a:solidFill>
                <a:latin typeface="Calibri"/>
                <a:ea typeface="Calibri"/>
                <a:cs typeface="Calibri"/>
                <a:sym typeface="Calibri"/>
              </a:rPr>
              <a:t>Agente espandente</a:t>
            </a:r>
            <a:endParaRPr/>
          </a:p>
          <a:p>
            <a:pPr indent="0" lvl="0" marL="0" marR="0" rtl="0" algn="l">
              <a:spcBef>
                <a:spcPts val="0"/>
              </a:spcBef>
              <a:spcAft>
                <a:spcPts val="0"/>
              </a:spcAft>
              <a:buNone/>
            </a:pPr>
            <a:r>
              <a:rPr b="0" i="0" lang="en-US" sz="1400" u="none" cap="none" strike="noStrike">
                <a:solidFill>
                  <a:srgbClr val="2283AB"/>
                </a:solidFill>
                <a:latin typeface="Calibri"/>
                <a:ea typeface="Calibri"/>
                <a:cs typeface="Calibri"/>
                <a:sym typeface="Calibri"/>
              </a:rPr>
              <a:t>https://www.youtube.com/watch?v=ldlu4uRhuBY</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pic>
        <p:nvPicPr>
          <p:cNvPr id="290" name="Google Shape;290;p12"/>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91" name="Google Shape;291;p12"/>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92" name="Google Shape;292;p12"/>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293" name="Google Shape;293;p12"/>
          <p:cNvSpPr/>
          <p:nvPr/>
        </p:nvSpPr>
        <p:spPr>
          <a:xfrm>
            <a:off x="357407" y="1178410"/>
            <a:ext cx="10931916" cy="8925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Schiumogeno</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p:txBody>
      </p:sp>
      <p:sp>
        <p:nvSpPr>
          <p:cNvPr id="294" name="Google Shape;294;p12"/>
          <p:cNvSpPr/>
          <p:nvPr/>
        </p:nvSpPr>
        <p:spPr>
          <a:xfrm>
            <a:off x="357407" y="1852354"/>
            <a:ext cx="5146578" cy="33547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US" sz="1800" u="none" cap="none" strike="noStrike">
                <a:solidFill>
                  <a:schemeClr val="dk1"/>
                </a:solidFill>
                <a:latin typeface="Calibri"/>
                <a:ea typeface="Calibri"/>
                <a:cs typeface="Calibri"/>
                <a:sym typeface="Calibri"/>
              </a:rPr>
              <a:t>Agente espandente chimico</a:t>
            </a:r>
            <a:endParaRPr b="0" i="1"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400" u="none" cap="none" strike="noStrike">
                <a:solidFill>
                  <a:schemeClr val="dk1"/>
                </a:solidFill>
                <a:latin typeface="Calibri"/>
                <a:ea typeface="Calibri"/>
                <a:cs typeface="Calibri"/>
                <a:sym typeface="Calibri"/>
              </a:rPr>
              <a:t>(Chemical Foaming Agent, CFA)</a:t>
            </a:r>
            <a:endParaRPr b="0" i="0" sz="1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Struttura cellulare creata da una reazione chimica e calore durante il processo di plastificazione.</a:t>
            </a:r>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Il gas generato è solitamente CO</a:t>
            </a:r>
            <a:r>
              <a:rPr b="0" baseline="-25000" i="0" lang="en-US" sz="1600" u="none" cap="none" strike="noStrike">
                <a:solidFill>
                  <a:schemeClr val="dk1"/>
                </a:solidFill>
                <a:latin typeface="Calibri"/>
                <a:ea typeface="Calibri"/>
                <a:cs typeface="Calibri"/>
                <a:sym typeface="Calibri"/>
              </a:rPr>
              <a:t>2</a:t>
            </a:r>
            <a:r>
              <a:rPr b="0" i="0" lang="en-US" sz="1600" u="none" cap="none" strike="noStrike">
                <a:solidFill>
                  <a:schemeClr val="dk1"/>
                </a:solidFill>
                <a:latin typeface="Calibri"/>
                <a:ea typeface="Calibri"/>
                <a:cs typeface="Calibri"/>
                <a:sym typeface="Calibri"/>
              </a:rPr>
              <a:t>, N</a:t>
            </a:r>
            <a:r>
              <a:rPr b="0" baseline="-25000" i="0" lang="en-US" sz="1600" u="none" cap="none" strike="noStrike">
                <a:solidFill>
                  <a:schemeClr val="dk1"/>
                </a:solidFill>
                <a:latin typeface="Calibri"/>
                <a:ea typeface="Calibri"/>
                <a:cs typeface="Calibri"/>
                <a:sym typeface="Calibri"/>
              </a:rPr>
              <a:t>2</a:t>
            </a:r>
            <a:r>
              <a:rPr b="0" i="0" lang="en-US" sz="1600" u="none" cap="none" strike="noStrike">
                <a:solidFill>
                  <a:schemeClr val="dk1"/>
                </a:solidFill>
                <a:latin typeface="Calibri"/>
                <a:ea typeface="Calibri"/>
                <a:cs typeface="Calibri"/>
                <a:sym typeface="Calibri"/>
              </a:rPr>
              <a:t> o una combinazione per schiume ad alta e media densità.</a:t>
            </a:r>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3600" u="none" cap="none" strike="noStrike">
                <a:solidFill>
                  <a:srgbClr val="000000"/>
                </a:solidFill>
                <a:latin typeface="Calibri"/>
                <a:ea typeface="Calibri"/>
                <a:cs typeface="Calibri"/>
                <a:sym typeface="Calibri"/>
              </a:rPr>
              <a:t>N</a:t>
            </a:r>
            <a:r>
              <a:rPr b="0" baseline="-25000" i="0" lang="en-US" sz="3600" u="none" cap="none" strike="noStrike">
                <a:solidFill>
                  <a:srgbClr val="000000"/>
                </a:solidFill>
                <a:latin typeface="Calibri"/>
                <a:ea typeface="Calibri"/>
                <a:cs typeface="Calibri"/>
                <a:sym typeface="Calibri"/>
              </a:rPr>
              <a:t>2</a:t>
            </a:r>
            <a:r>
              <a:rPr b="0" i="0" lang="en-US" sz="2000" u="none" cap="none" strike="noStrike">
                <a:solidFill>
                  <a:srgbClr val="000000"/>
                </a:solidFill>
                <a:latin typeface="Calibri"/>
                <a:ea typeface="Calibri"/>
                <a:cs typeface="Calibri"/>
                <a:sym typeface="Calibri"/>
              </a:rPr>
              <a:t>e/o</a:t>
            </a:r>
            <a:r>
              <a:rPr b="0" i="0" lang="en-US" sz="3600" u="none" cap="none" strike="noStrike">
                <a:solidFill>
                  <a:srgbClr val="000000"/>
                </a:solidFill>
                <a:latin typeface="Calibri"/>
                <a:ea typeface="Calibri"/>
                <a:cs typeface="Calibri"/>
                <a:sym typeface="Calibri"/>
              </a:rPr>
              <a:t>CO</a:t>
            </a:r>
            <a:r>
              <a:rPr b="0" baseline="-25000" i="0" lang="en-US" sz="3600" u="none" cap="none" strike="noStrike">
                <a:solidFill>
                  <a:srgbClr val="000000"/>
                </a:solidFill>
                <a:latin typeface="Calibri"/>
                <a:ea typeface="Calibri"/>
                <a:cs typeface="Calibri"/>
                <a:sym typeface="Calibri"/>
              </a:rPr>
              <a:t>2</a:t>
            </a:r>
            <a:endParaRPr b="0" baseline="-25000" i="0" sz="36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pic>
        <p:nvPicPr>
          <p:cNvPr id="295" name="Google Shape;295;p12"/>
          <p:cNvPicPr preferRelativeResize="0"/>
          <p:nvPr/>
        </p:nvPicPr>
        <p:blipFill rotWithShape="1">
          <a:blip r:embed="rId6">
            <a:alphaModFix/>
          </a:blip>
          <a:srcRect b="0" l="0" r="0" t="0"/>
          <a:stretch/>
        </p:blipFill>
        <p:spPr>
          <a:xfrm>
            <a:off x="1728429" y="4770293"/>
            <a:ext cx="2404533" cy="1670726"/>
          </a:xfrm>
          <a:prstGeom prst="rect">
            <a:avLst/>
          </a:prstGeom>
          <a:noFill/>
          <a:ln>
            <a:noFill/>
          </a:ln>
        </p:spPr>
      </p:pic>
      <p:pic>
        <p:nvPicPr>
          <p:cNvPr id="296" name="Google Shape;296;p12"/>
          <p:cNvPicPr preferRelativeResize="0"/>
          <p:nvPr/>
        </p:nvPicPr>
        <p:blipFill rotWithShape="1">
          <a:blip r:embed="rId7">
            <a:alphaModFix/>
          </a:blip>
          <a:srcRect b="0" l="0" r="0" t="0"/>
          <a:stretch/>
        </p:blipFill>
        <p:spPr>
          <a:xfrm>
            <a:off x="10438472" y="6222410"/>
            <a:ext cx="1621007" cy="440662"/>
          </a:xfrm>
          <a:prstGeom prst="rect">
            <a:avLst/>
          </a:prstGeom>
          <a:noFill/>
          <a:ln>
            <a:noFill/>
          </a:ln>
        </p:spPr>
      </p:pic>
      <p:sp>
        <p:nvSpPr>
          <p:cNvPr id="297" name="Google Shape;297;p12"/>
          <p:cNvSpPr/>
          <p:nvPr/>
        </p:nvSpPr>
        <p:spPr>
          <a:xfrm>
            <a:off x="6160330" y="1846416"/>
            <a:ext cx="5128993" cy="29238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US" sz="1800" u="none" cap="none" strike="noStrike">
                <a:solidFill>
                  <a:schemeClr val="dk1"/>
                </a:solidFill>
                <a:latin typeface="Calibri"/>
                <a:ea typeface="Calibri"/>
                <a:cs typeface="Calibri"/>
                <a:sym typeface="Calibri"/>
              </a:rPr>
              <a:t>Agente espandente fisico</a:t>
            </a:r>
            <a:endParaRPr/>
          </a:p>
          <a:p>
            <a:pPr indent="0" lvl="0" marL="0" marR="0" rtl="0" algn="l">
              <a:spcBef>
                <a:spcPts val="0"/>
              </a:spcBef>
              <a:spcAft>
                <a:spcPts val="0"/>
              </a:spcAft>
              <a:buNone/>
            </a:pPr>
            <a:r>
              <a:rPr b="0" i="0" lang="en-US" sz="1400" u="none" cap="none" strike="noStrike">
                <a:solidFill>
                  <a:schemeClr val="dk1"/>
                </a:solidFill>
                <a:latin typeface="Calibri"/>
                <a:ea typeface="Calibri"/>
                <a:cs typeface="Calibri"/>
                <a:sym typeface="Calibri"/>
              </a:rPr>
              <a:t>(iniezione di gas)</a:t>
            </a:r>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Struttura cellulare creata iniettando gas in uno stato super critico direttamente nella canna attraverso modifiche alle apparecchiature.</a:t>
            </a:r>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Per le schiume ad alta e media densità, i gas utilizzati sono generalmente N</a:t>
            </a:r>
            <a:r>
              <a:rPr b="0" baseline="-25000" i="0" lang="en-US" sz="1600" u="none" cap="none" strike="noStrike">
                <a:solidFill>
                  <a:schemeClr val="dk1"/>
                </a:solidFill>
                <a:latin typeface="Calibri"/>
                <a:ea typeface="Calibri"/>
                <a:cs typeface="Calibri"/>
                <a:sym typeface="Calibri"/>
              </a:rPr>
              <a:t>2</a:t>
            </a:r>
            <a:r>
              <a:rPr b="0" i="0" lang="en-US" sz="1600" u="none" cap="none" strike="noStrike">
                <a:solidFill>
                  <a:schemeClr val="dk1"/>
                </a:solidFill>
                <a:latin typeface="Calibri"/>
                <a:ea typeface="Calibri"/>
                <a:cs typeface="Calibri"/>
                <a:sym typeface="Calibri"/>
              </a:rPr>
              <a:t> o CO</a:t>
            </a:r>
            <a:r>
              <a:rPr b="0" baseline="-25000" i="0" lang="en-US" sz="1600" u="none" cap="none" strike="noStrike">
                <a:solidFill>
                  <a:schemeClr val="dk1"/>
                </a:solidFill>
                <a:latin typeface="Calibri"/>
                <a:ea typeface="Calibri"/>
                <a:cs typeface="Calibri"/>
                <a:sym typeface="Calibri"/>
              </a:rPr>
              <a:t>2</a:t>
            </a:r>
            <a:r>
              <a:rPr b="0" i="0" lang="en-US" sz="1600" u="none" cap="none" strike="noStrike">
                <a:solidFill>
                  <a:schemeClr val="dk1"/>
                </a:solidFill>
                <a:latin typeface="Calibri"/>
                <a:ea typeface="Calibri"/>
                <a:cs typeface="Calibri"/>
                <a:sym typeface="Calibri"/>
              </a:rPr>
              <a:t>.</a:t>
            </a:r>
            <a:endParaRPr/>
          </a:p>
          <a:p>
            <a:pPr indent="0" lvl="0" marL="0" marR="0" rtl="0" algn="l">
              <a:spcBef>
                <a:spcPts val="0"/>
              </a:spcBef>
              <a:spcAft>
                <a:spcPts val="0"/>
              </a:spcAft>
              <a:buNone/>
            </a:pPr>
            <a:r>
              <a:t/>
            </a:r>
            <a:endParaRPr b="0" i="0" sz="1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3600" u="none" cap="none" strike="noStrike">
                <a:solidFill>
                  <a:schemeClr val="dk1"/>
                </a:solidFill>
                <a:latin typeface="Calibri"/>
                <a:ea typeface="Calibri"/>
                <a:cs typeface="Calibri"/>
                <a:sym typeface="Calibri"/>
              </a:rPr>
              <a:t>N2</a:t>
            </a:r>
            <a:r>
              <a:rPr b="0" i="0" lang="en-US" sz="2000" u="none" cap="none" strike="noStrike">
                <a:solidFill>
                  <a:schemeClr val="dk1"/>
                </a:solidFill>
                <a:latin typeface="Calibri"/>
                <a:ea typeface="Calibri"/>
                <a:cs typeface="Calibri"/>
                <a:sym typeface="Calibri"/>
              </a:rPr>
              <a:t>o</a:t>
            </a:r>
            <a:r>
              <a:rPr b="0" i="0" lang="en-US" sz="3600" u="none" cap="none" strike="noStrike">
                <a:solidFill>
                  <a:schemeClr val="dk1"/>
                </a:solidFill>
                <a:latin typeface="Calibri"/>
                <a:ea typeface="Calibri"/>
                <a:cs typeface="Calibri"/>
                <a:sym typeface="Calibri"/>
              </a:rPr>
              <a:t>CO2</a:t>
            </a:r>
            <a:endParaRPr b="0" i="0" sz="3600" u="none" cap="none" strike="noStrike">
              <a:solidFill>
                <a:schemeClr val="dk1"/>
              </a:solidFill>
              <a:latin typeface="Calibri"/>
              <a:ea typeface="Calibri"/>
              <a:cs typeface="Calibri"/>
              <a:sym typeface="Calibri"/>
            </a:endParaRPr>
          </a:p>
        </p:txBody>
      </p:sp>
      <p:pic>
        <p:nvPicPr>
          <p:cNvPr descr="Chemical Foaming Agent optimizes unfilled PP and PE materials." id="298" name="Google Shape;298;p12"/>
          <p:cNvPicPr preferRelativeResize="0"/>
          <p:nvPr/>
        </p:nvPicPr>
        <p:blipFill rotWithShape="1">
          <a:blip r:embed="rId8">
            <a:alphaModFix/>
          </a:blip>
          <a:srcRect b="10666" l="0" r="0" t="0"/>
          <a:stretch/>
        </p:blipFill>
        <p:spPr>
          <a:xfrm>
            <a:off x="7462763" y="4739219"/>
            <a:ext cx="2524125" cy="1701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pic>
        <p:nvPicPr>
          <p:cNvPr id="303" name="Google Shape;303;p13"/>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304" name="Google Shape;304;p13"/>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305" name="Google Shape;305;p13"/>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306" name="Google Shape;306;p13"/>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307" name="Google Shape;307;p13"/>
          <p:cNvSpPr/>
          <p:nvPr/>
        </p:nvSpPr>
        <p:spPr>
          <a:xfrm>
            <a:off x="519072" y="2113547"/>
            <a:ext cx="5782734" cy="2185214"/>
          </a:xfrm>
          <a:prstGeom prst="rect">
            <a:avLst/>
          </a:prstGeom>
          <a:noFill/>
          <a:ln>
            <a:noFill/>
          </a:ln>
        </p:spPr>
        <p:txBody>
          <a:bodyPr anchorCtr="0" anchor="t" bIns="45700" lIns="91425" spcFirstLastPara="1" rIns="91425" wrap="square" tIns="45700">
            <a:spAutoFit/>
          </a:bodyPr>
          <a:lstStyle/>
          <a:p>
            <a:pPr indent="0" lvl="0" marL="0" marR="141560" rtl="0" algn="l">
              <a:spcBef>
                <a:spcPts val="0"/>
              </a:spcBef>
              <a:spcAft>
                <a:spcPts val="0"/>
              </a:spcAft>
              <a:buNone/>
            </a:pPr>
            <a:r>
              <a:rPr b="1" i="0" lang="en-US" sz="3200" u="none" cap="none" strike="noStrike">
                <a:solidFill>
                  <a:srgbClr val="000000"/>
                </a:solidFill>
                <a:latin typeface="Calibri"/>
                <a:ea typeface="Calibri"/>
                <a:cs typeface="Calibri"/>
                <a:sym typeface="Calibri"/>
              </a:rPr>
              <a:t>      Esotermica </a:t>
            </a:r>
            <a:endParaRPr/>
          </a:p>
          <a:p>
            <a:pPr indent="0" lvl="0" marL="0" marR="141560" rtl="0" algn="l">
              <a:spcBef>
                <a:spcPts val="0"/>
              </a:spcBef>
              <a:spcAft>
                <a:spcPts val="0"/>
              </a:spcAft>
              <a:buNone/>
            </a:pPr>
            <a:r>
              <a:t/>
            </a:r>
            <a:endParaRPr b="0" i="0" sz="24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Azodicarbonammide(ADC): Crea Azoto e Ammoniaca, genera calore per decomposizione.</a:t>
            </a:r>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Tipicamente migliore per mescole in PVC o ABS. Riscalda il sistema. Crea celle più grandi in olefine, Stirenici, ecc. Ideale per legname plastico estruso.</a:t>
            </a:r>
            <a:endParaRPr b="0" i="0" sz="1600" u="none" cap="none" strike="noStrike">
              <a:solidFill>
                <a:schemeClr val="dk1"/>
              </a:solidFill>
              <a:latin typeface="Calibri"/>
              <a:ea typeface="Calibri"/>
              <a:cs typeface="Calibri"/>
              <a:sym typeface="Calibri"/>
            </a:endParaRPr>
          </a:p>
        </p:txBody>
      </p:sp>
      <p:sp>
        <p:nvSpPr>
          <p:cNvPr id="308" name="Google Shape;308;p13"/>
          <p:cNvSpPr/>
          <p:nvPr/>
        </p:nvSpPr>
        <p:spPr>
          <a:xfrm>
            <a:off x="519070" y="5256139"/>
            <a:ext cx="5223933" cy="132343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283AB"/>
              </a:buClr>
              <a:buSzPts val="1600"/>
              <a:buFont typeface="Noto Sans Symbols"/>
              <a:buChar char="✔"/>
            </a:pPr>
            <a:r>
              <a:rPr b="0" i="0" lang="en-US" sz="1600" u="none" cap="none" strike="noStrike">
                <a:solidFill>
                  <a:srgbClr val="2283AB"/>
                </a:solidFill>
                <a:latin typeface="Calibri"/>
                <a:ea typeface="Calibri"/>
                <a:cs typeface="Calibri"/>
                <a:sym typeface="Calibri"/>
              </a:rPr>
              <a:t>50 anni di utilizzo in gomma e plastica</a:t>
            </a:r>
            <a:endParaRPr/>
          </a:p>
          <a:p>
            <a:pPr indent="-285750" lvl="0" marL="285750" marR="0" rtl="0" algn="l">
              <a:spcBef>
                <a:spcPts val="0"/>
              </a:spcBef>
              <a:spcAft>
                <a:spcPts val="0"/>
              </a:spcAft>
              <a:buClr>
                <a:srgbClr val="2283AB"/>
              </a:buClr>
              <a:buSzPts val="1600"/>
              <a:buFont typeface="Noto Sans Symbols"/>
              <a:buChar char="✔"/>
            </a:pPr>
            <a:r>
              <a:rPr b="0" i="0" lang="en-US" sz="1600" u="none" cap="none" strike="noStrike">
                <a:solidFill>
                  <a:srgbClr val="2283AB"/>
                </a:solidFill>
                <a:latin typeface="Calibri"/>
                <a:ea typeface="Calibri"/>
                <a:cs typeface="Calibri"/>
                <a:sym typeface="Calibri"/>
              </a:rPr>
              <a:t>Lenta velocità di diffusione del gas</a:t>
            </a:r>
            <a:endParaRPr/>
          </a:p>
          <a:p>
            <a:pPr indent="-285750" lvl="0" marL="285750" marR="0" rtl="0" algn="l">
              <a:spcBef>
                <a:spcPts val="0"/>
              </a:spcBef>
              <a:spcAft>
                <a:spcPts val="0"/>
              </a:spcAft>
              <a:buClr>
                <a:srgbClr val="2283AB"/>
              </a:buClr>
              <a:buSzPts val="1600"/>
              <a:buFont typeface="Noto Sans Symbols"/>
              <a:buChar char="✔"/>
            </a:pPr>
            <a:r>
              <a:rPr b="0" i="0" lang="en-US" sz="1600" u="none" cap="none" strike="noStrike">
                <a:solidFill>
                  <a:srgbClr val="2283AB"/>
                </a:solidFill>
                <a:latin typeface="Calibri"/>
                <a:ea typeface="Calibri"/>
                <a:cs typeface="Calibri"/>
                <a:sym typeface="Calibri"/>
              </a:rPr>
              <a:t>Positivo per alcune applicazioni e negativo per altre</a:t>
            </a:r>
            <a:endParaRPr/>
          </a:p>
          <a:p>
            <a:pPr indent="-285750" lvl="0" marL="285750" marR="0" rtl="0" algn="l">
              <a:spcBef>
                <a:spcPts val="0"/>
              </a:spcBef>
              <a:spcAft>
                <a:spcPts val="0"/>
              </a:spcAft>
              <a:buClr>
                <a:srgbClr val="2283AB"/>
              </a:buClr>
              <a:buSzPts val="1600"/>
              <a:buFont typeface="Noto Sans Symbols"/>
              <a:buChar char="✔"/>
            </a:pPr>
            <a:r>
              <a:rPr b="0" i="0" lang="en-US" sz="1600" u="none" cap="none" strike="noStrike">
                <a:solidFill>
                  <a:srgbClr val="2283AB"/>
                </a:solidFill>
                <a:latin typeface="Calibri"/>
                <a:ea typeface="Calibri"/>
                <a:cs typeface="Calibri"/>
                <a:sym typeface="Calibri"/>
              </a:rPr>
              <a:t>Espansione del gas rapida e robusta</a:t>
            </a:r>
            <a:endParaRPr/>
          </a:p>
          <a:p>
            <a:pPr indent="-285750" lvl="0" marL="285750" marR="0" rtl="0" algn="l">
              <a:spcBef>
                <a:spcPts val="0"/>
              </a:spcBef>
              <a:spcAft>
                <a:spcPts val="0"/>
              </a:spcAft>
              <a:buClr>
                <a:srgbClr val="2283AB"/>
              </a:buClr>
              <a:buSzPts val="1600"/>
              <a:buFont typeface="Noto Sans Symbols"/>
              <a:buChar char="✔"/>
            </a:pPr>
            <a:r>
              <a:rPr b="0" i="0" lang="en-US" sz="1600" u="none" cap="none" strike="noStrike">
                <a:solidFill>
                  <a:srgbClr val="2283AB"/>
                </a:solidFill>
                <a:latin typeface="Calibri"/>
                <a:ea typeface="Calibri"/>
                <a:cs typeface="Calibri"/>
                <a:sym typeface="Calibri"/>
              </a:rPr>
              <a:t>N</a:t>
            </a:r>
            <a:r>
              <a:rPr b="0" baseline="-25000" i="0" lang="en-US" sz="1600" u="none" cap="none" strike="noStrike">
                <a:solidFill>
                  <a:srgbClr val="2283AB"/>
                </a:solidFill>
                <a:latin typeface="Calibri"/>
                <a:ea typeface="Calibri"/>
                <a:cs typeface="Calibri"/>
                <a:sym typeface="Calibri"/>
              </a:rPr>
              <a:t>2 </a:t>
            </a:r>
            <a:r>
              <a:rPr b="0" i="0" lang="en-US" sz="1600" u="none" cap="none" strike="noStrike">
                <a:solidFill>
                  <a:srgbClr val="2283AB"/>
                </a:solidFill>
                <a:latin typeface="Calibri"/>
                <a:ea typeface="Calibri"/>
                <a:cs typeface="Calibri"/>
                <a:sym typeface="Calibri"/>
              </a:rPr>
              <a:t>non è così solubile in olefine e stirenici come la CO</a:t>
            </a:r>
            <a:r>
              <a:rPr b="0" baseline="-25000" i="0" lang="en-US" sz="1600" u="none" cap="none" strike="noStrike">
                <a:solidFill>
                  <a:srgbClr val="2283AB"/>
                </a:solidFill>
                <a:latin typeface="Calibri"/>
                <a:ea typeface="Calibri"/>
                <a:cs typeface="Calibri"/>
                <a:sym typeface="Calibri"/>
              </a:rPr>
              <a:t>2</a:t>
            </a:r>
            <a:endParaRPr b="0" baseline="-25000" i="0" sz="1600" u="none" cap="none" strike="noStrike">
              <a:solidFill>
                <a:srgbClr val="2283AB"/>
              </a:solidFill>
              <a:latin typeface="Calibri"/>
              <a:ea typeface="Calibri"/>
              <a:cs typeface="Calibri"/>
              <a:sym typeface="Calibri"/>
            </a:endParaRPr>
          </a:p>
        </p:txBody>
      </p:sp>
      <p:pic>
        <p:nvPicPr>
          <p:cNvPr id="309" name="Google Shape;309;p13"/>
          <p:cNvPicPr preferRelativeResize="0"/>
          <p:nvPr/>
        </p:nvPicPr>
        <p:blipFill rotWithShape="1">
          <a:blip r:embed="rId7">
            <a:alphaModFix/>
          </a:blip>
          <a:srcRect b="0" l="0" r="0" t="0"/>
          <a:stretch/>
        </p:blipFill>
        <p:spPr>
          <a:xfrm>
            <a:off x="467296" y="1858049"/>
            <a:ext cx="619125" cy="914400"/>
          </a:xfrm>
          <a:prstGeom prst="rect">
            <a:avLst/>
          </a:prstGeom>
          <a:noFill/>
          <a:ln>
            <a:noFill/>
          </a:ln>
        </p:spPr>
      </p:pic>
      <p:sp>
        <p:nvSpPr>
          <p:cNvPr id="310" name="Google Shape;310;p13"/>
          <p:cNvSpPr/>
          <p:nvPr/>
        </p:nvSpPr>
        <p:spPr>
          <a:xfrm>
            <a:off x="6460067" y="2123674"/>
            <a:ext cx="5506646" cy="2585323"/>
          </a:xfrm>
          <a:prstGeom prst="rect">
            <a:avLst/>
          </a:prstGeom>
          <a:noFill/>
          <a:ln>
            <a:noFill/>
          </a:ln>
        </p:spPr>
        <p:txBody>
          <a:bodyPr anchorCtr="0" anchor="t" bIns="45700" lIns="91425" spcFirstLastPara="1" rIns="91425" wrap="square" tIns="45700">
            <a:spAutoFit/>
          </a:bodyPr>
          <a:lstStyle/>
          <a:p>
            <a:pPr indent="0" lvl="0" marL="0" marR="141560" rtl="0" algn="l">
              <a:spcBef>
                <a:spcPts val="0"/>
              </a:spcBef>
              <a:spcAft>
                <a:spcPts val="0"/>
              </a:spcAft>
              <a:buNone/>
            </a:pPr>
            <a:r>
              <a:rPr b="1" i="0" lang="en-US" sz="3200" u="none" cap="none" strike="noStrike">
                <a:solidFill>
                  <a:srgbClr val="000000"/>
                </a:solidFill>
                <a:latin typeface="Calibri"/>
                <a:ea typeface="Calibri"/>
                <a:cs typeface="Calibri"/>
                <a:sym typeface="Calibri"/>
              </a:rPr>
              <a:t>      Endotermica </a:t>
            </a:r>
            <a:endParaRPr/>
          </a:p>
          <a:p>
            <a:pPr indent="0" lvl="0" marL="0" marR="141560" rtl="0" algn="l">
              <a:spcBef>
                <a:spcPts val="0"/>
              </a:spcBef>
              <a:spcAft>
                <a:spcPts val="0"/>
              </a:spcAft>
              <a:buNone/>
            </a:pPr>
            <a:r>
              <a:t/>
            </a:r>
            <a:endParaRPr b="0" i="0" sz="2400" u="none" cap="none" strike="noStrike">
              <a:solidFill>
                <a:srgbClr val="000000"/>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Miscele di carbonato/acido (SAFOAM® endotermico): crea CO</a:t>
            </a:r>
            <a:r>
              <a:rPr b="0" baseline="-25000" i="0" lang="en-US" sz="1600" u="none" cap="none" strike="noStrike">
                <a:solidFill>
                  <a:schemeClr val="dk1"/>
                </a:solidFill>
                <a:latin typeface="Calibri"/>
                <a:ea typeface="Calibri"/>
                <a:cs typeface="Calibri"/>
                <a:sym typeface="Calibri"/>
              </a:rPr>
              <a:t>2 </a:t>
            </a:r>
            <a:r>
              <a:rPr b="0" i="0" lang="en-US" sz="1600" u="none" cap="none" strike="noStrike">
                <a:solidFill>
                  <a:schemeClr val="dk1"/>
                </a:solidFill>
                <a:latin typeface="Calibri"/>
                <a:ea typeface="Calibri"/>
                <a:cs typeface="Calibri"/>
                <a:sym typeface="Calibri"/>
              </a:rPr>
              <a:t>e acqua, assorbe il calore.</a:t>
            </a:r>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La maggior parte sono FDA, raffreddano il sistema, di solito fanno la struttura migliore (celle piccole e abbondanti, bianche).</a:t>
            </a:r>
            <a:endParaRPr/>
          </a:p>
          <a:p>
            <a:pPr indent="0" lvl="0" marL="0" marR="0" rtl="0" algn="l">
              <a:spcBef>
                <a:spcPts val="0"/>
              </a:spcBef>
              <a:spcAft>
                <a:spcPts val="0"/>
              </a:spcAft>
              <a:buNone/>
            </a:pPr>
            <a:r>
              <a:t/>
            </a:r>
            <a:endParaRPr b="1" i="0" sz="1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1" i="0" lang="en-US" sz="1600" u="none" cap="none" strike="noStrike">
                <a:solidFill>
                  <a:schemeClr val="dk1"/>
                </a:solidFill>
                <a:latin typeface="Calibri"/>
                <a:ea typeface="Calibri"/>
                <a:cs typeface="Calibri"/>
                <a:sym typeface="Calibri"/>
              </a:rPr>
              <a:t>3NaHCO</a:t>
            </a:r>
            <a:r>
              <a:rPr b="1" baseline="-25000" i="0" lang="en-US" sz="1600" u="none" cap="none" strike="noStrike">
                <a:solidFill>
                  <a:schemeClr val="dk1"/>
                </a:solidFill>
                <a:latin typeface="Calibri"/>
                <a:ea typeface="Calibri"/>
                <a:cs typeface="Calibri"/>
                <a:sym typeface="Calibri"/>
              </a:rPr>
              <a:t>3</a:t>
            </a:r>
            <a:r>
              <a:rPr b="1" i="0" lang="en-US" sz="1600" u="none" cap="none" strike="noStrike">
                <a:solidFill>
                  <a:schemeClr val="dk1"/>
                </a:solidFill>
                <a:latin typeface="Calibri"/>
                <a:ea typeface="Calibri"/>
                <a:cs typeface="Calibri"/>
                <a:sym typeface="Calibri"/>
              </a:rPr>
              <a:t>+ C</a:t>
            </a:r>
            <a:r>
              <a:rPr b="1" baseline="-25000" i="0" lang="en-US" sz="1600" u="none" cap="none" strike="noStrike">
                <a:solidFill>
                  <a:schemeClr val="dk1"/>
                </a:solidFill>
                <a:latin typeface="Calibri"/>
                <a:ea typeface="Calibri"/>
                <a:cs typeface="Calibri"/>
                <a:sym typeface="Calibri"/>
              </a:rPr>
              <a:t>6</a:t>
            </a:r>
            <a:r>
              <a:rPr b="1" i="0" lang="en-US" sz="1600" u="none" cap="none" strike="noStrike">
                <a:solidFill>
                  <a:schemeClr val="dk1"/>
                </a:solidFill>
                <a:latin typeface="Calibri"/>
                <a:ea typeface="Calibri"/>
                <a:cs typeface="Calibri"/>
                <a:sym typeface="Calibri"/>
              </a:rPr>
              <a:t>H</a:t>
            </a:r>
            <a:r>
              <a:rPr b="1" baseline="-25000" i="0" lang="en-US" sz="1600" u="none" cap="none" strike="noStrike">
                <a:solidFill>
                  <a:schemeClr val="dk1"/>
                </a:solidFill>
                <a:latin typeface="Calibri"/>
                <a:ea typeface="Calibri"/>
                <a:cs typeface="Calibri"/>
                <a:sym typeface="Calibri"/>
              </a:rPr>
              <a:t>8</a:t>
            </a:r>
            <a:r>
              <a:rPr b="1" i="0" lang="en-US" sz="1600" u="none" cap="none" strike="noStrike">
                <a:solidFill>
                  <a:schemeClr val="dk1"/>
                </a:solidFill>
                <a:latin typeface="Calibri"/>
                <a:ea typeface="Calibri"/>
                <a:cs typeface="Calibri"/>
                <a:sym typeface="Calibri"/>
              </a:rPr>
              <a:t>o</a:t>
            </a:r>
            <a:r>
              <a:rPr b="1" baseline="-25000" i="0" lang="en-US" sz="1600" u="none" cap="none" strike="noStrike">
                <a:solidFill>
                  <a:schemeClr val="dk1"/>
                </a:solidFill>
                <a:latin typeface="Calibri"/>
                <a:ea typeface="Calibri"/>
                <a:cs typeface="Calibri"/>
                <a:sym typeface="Calibri"/>
              </a:rPr>
              <a:t>7</a:t>
            </a:r>
            <a:r>
              <a:rPr b="0" i="0" lang="en-US" sz="1600" u="none" cap="none" strike="noStrike">
                <a:solidFill>
                  <a:schemeClr val="dk1"/>
                </a:solidFill>
                <a:latin typeface="Calibri"/>
                <a:ea typeface="Calibri"/>
                <a:cs typeface="Calibri"/>
                <a:sym typeface="Calibri"/>
              </a:rPr>
              <a:t> 🡪</a:t>
            </a:r>
            <a:r>
              <a:rPr b="1" i="0" lang="en-US" sz="1600" u="none" cap="none" strike="noStrike">
                <a:solidFill>
                  <a:schemeClr val="dk1"/>
                </a:solidFill>
                <a:latin typeface="Calibri"/>
                <a:ea typeface="Calibri"/>
                <a:cs typeface="Calibri"/>
                <a:sym typeface="Calibri"/>
              </a:rPr>
              <a:t>C</a:t>
            </a:r>
            <a:r>
              <a:rPr b="1" baseline="-25000" i="0" lang="en-US" sz="1600" u="none" cap="none" strike="noStrike">
                <a:solidFill>
                  <a:schemeClr val="dk1"/>
                </a:solidFill>
                <a:latin typeface="Calibri"/>
                <a:ea typeface="Calibri"/>
                <a:cs typeface="Calibri"/>
                <a:sym typeface="Calibri"/>
              </a:rPr>
              <a:t>6</a:t>
            </a:r>
            <a:r>
              <a:rPr b="1" i="0" lang="en-US" sz="1600" u="none" cap="none" strike="noStrike">
                <a:solidFill>
                  <a:schemeClr val="dk1"/>
                </a:solidFill>
                <a:latin typeface="Calibri"/>
                <a:ea typeface="Calibri"/>
                <a:cs typeface="Calibri"/>
                <a:sym typeface="Calibri"/>
              </a:rPr>
              <a:t>H</a:t>
            </a:r>
            <a:r>
              <a:rPr b="1" baseline="-25000" i="0" lang="en-US" sz="1600" u="none" cap="none" strike="noStrike">
                <a:solidFill>
                  <a:schemeClr val="dk1"/>
                </a:solidFill>
                <a:latin typeface="Calibri"/>
                <a:ea typeface="Calibri"/>
                <a:cs typeface="Calibri"/>
                <a:sym typeface="Calibri"/>
              </a:rPr>
              <a:t>5</a:t>
            </a:r>
            <a:r>
              <a:rPr b="1" i="0" lang="en-US" sz="1600" u="none" cap="none" strike="noStrike">
                <a:solidFill>
                  <a:schemeClr val="dk1"/>
                </a:solidFill>
                <a:latin typeface="Calibri"/>
                <a:ea typeface="Calibri"/>
                <a:cs typeface="Calibri"/>
                <a:sym typeface="Calibri"/>
              </a:rPr>
              <a:t>N / a</a:t>
            </a:r>
            <a:r>
              <a:rPr b="1" baseline="-25000" i="0" lang="en-US" sz="1600" u="none" cap="none" strike="noStrike">
                <a:solidFill>
                  <a:schemeClr val="dk1"/>
                </a:solidFill>
                <a:latin typeface="Calibri"/>
                <a:ea typeface="Calibri"/>
                <a:cs typeface="Calibri"/>
                <a:sym typeface="Calibri"/>
              </a:rPr>
              <a:t>3</a:t>
            </a:r>
            <a:r>
              <a:rPr b="1" i="0" lang="en-US" sz="1600" u="none" cap="none" strike="noStrike">
                <a:solidFill>
                  <a:schemeClr val="dk1"/>
                </a:solidFill>
                <a:latin typeface="Calibri"/>
                <a:ea typeface="Calibri"/>
                <a:cs typeface="Calibri"/>
                <a:sym typeface="Calibri"/>
              </a:rPr>
              <a:t>o</a:t>
            </a:r>
            <a:r>
              <a:rPr b="1" baseline="-25000" i="0" lang="en-US" sz="1600" u="none" cap="none" strike="noStrike">
                <a:solidFill>
                  <a:schemeClr val="dk1"/>
                </a:solidFill>
                <a:latin typeface="Calibri"/>
                <a:ea typeface="Calibri"/>
                <a:cs typeface="Calibri"/>
                <a:sym typeface="Calibri"/>
              </a:rPr>
              <a:t>7</a:t>
            </a:r>
            <a:r>
              <a:rPr b="1" i="0" lang="en-US" sz="1600" u="none" cap="none" strike="noStrike">
                <a:solidFill>
                  <a:schemeClr val="dk1"/>
                </a:solidFill>
                <a:latin typeface="Calibri"/>
                <a:ea typeface="Calibri"/>
                <a:cs typeface="Calibri"/>
                <a:sym typeface="Calibri"/>
              </a:rPr>
              <a:t>+ 3CO</a:t>
            </a:r>
            <a:r>
              <a:rPr b="1" baseline="-25000" i="0" lang="en-US" sz="1600" u="none" cap="none" strike="noStrike">
                <a:solidFill>
                  <a:schemeClr val="dk1"/>
                </a:solidFill>
                <a:latin typeface="Calibri"/>
                <a:ea typeface="Calibri"/>
                <a:cs typeface="Calibri"/>
                <a:sym typeface="Calibri"/>
              </a:rPr>
              <a:t>2</a:t>
            </a:r>
            <a:r>
              <a:rPr b="1" i="0" lang="en-US" sz="1600" u="none" cap="none" strike="noStrike">
                <a:solidFill>
                  <a:schemeClr val="dk1"/>
                </a:solidFill>
                <a:latin typeface="Calibri"/>
                <a:ea typeface="Calibri"/>
                <a:cs typeface="Calibri"/>
                <a:sym typeface="Calibri"/>
              </a:rPr>
              <a:t>+ 3 ore</a:t>
            </a:r>
            <a:r>
              <a:rPr b="1" baseline="-25000" i="0" lang="en-US" sz="1600" u="none" cap="none" strike="noStrike">
                <a:solidFill>
                  <a:schemeClr val="dk1"/>
                </a:solidFill>
                <a:latin typeface="Calibri"/>
                <a:ea typeface="Calibri"/>
                <a:cs typeface="Calibri"/>
                <a:sym typeface="Calibri"/>
              </a:rPr>
              <a:t>2</a:t>
            </a:r>
            <a:r>
              <a:rPr b="1" i="0" lang="en-US" sz="1600" u="none" cap="none" strike="noStrike">
                <a:solidFill>
                  <a:schemeClr val="dk1"/>
                </a:solidFill>
                <a:latin typeface="Calibri"/>
                <a:ea typeface="Calibri"/>
                <a:cs typeface="Calibri"/>
                <a:sym typeface="Calibri"/>
              </a:rPr>
              <a:t>o</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1" lang="en-US" sz="1100" u="none" cap="none" strike="noStrike">
                <a:solidFill>
                  <a:schemeClr val="dk1"/>
                </a:solidFill>
                <a:latin typeface="Calibri"/>
                <a:ea typeface="Calibri"/>
                <a:cs typeface="Calibri"/>
                <a:sym typeface="Calibri"/>
              </a:rPr>
              <a:t>(sodio bicarbonato) + (citricoacido)</a:t>
            </a:r>
            <a:r>
              <a:rPr b="0" i="0" lang="en-US" sz="1600" u="none" cap="none" strike="noStrike">
                <a:solidFill>
                  <a:schemeClr val="dk1"/>
                </a:solidFill>
                <a:latin typeface="Calibri"/>
                <a:ea typeface="Calibri"/>
                <a:cs typeface="Calibri"/>
                <a:sym typeface="Calibri"/>
              </a:rPr>
              <a:t> 🡪</a:t>
            </a:r>
            <a:r>
              <a:rPr b="0" i="1" lang="en-US" sz="1100" u="none" cap="none" strike="noStrike">
                <a:solidFill>
                  <a:schemeClr val="dk1"/>
                </a:solidFill>
                <a:latin typeface="Calibri"/>
                <a:ea typeface="Calibri"/>
                <a:cs typeface="Calibri"/>
                <a:sym typeface="Calibri"/>
              </a:rPr>
              <a:t>(sodio citrato) + (carboniobiossido) + (acqua)</a:t>
            </a:r>
            <a:endParaRPr b="0" i="0" sz="1100" u="none" cap="none" strike="noStrike">
              <a:solidFill>
                <a:schemeClr val="dk1"/>
              </a:solidFill>
              <a:latin typeface="Calibri"/>
              <a:ea typeface="Calibri"/>
              <a:cs typeface="Calibri"/>
              <a:sym typeface="Calibri"/>
            </a:endParaRPr>
          </a:p>
        </p:txBody>
      </p:sp>
      <p:pic>
        <p:nvPicPr>
          <p:cNvPr id="311" name="Google Shape;311;p13"/>
          <p:cNvPicPr preferRelativeResize="0"/>
          <p:nvPr/>
        </p:nvPicPr>
        <p:blipFill rotWithShape="1">
          <a:blip r:embed="rId8">
            <a:alphaModFix/>
          </a:blip>
          <a:srcRect b="0" l="0" r="0" t="0"/>
          <a:stretch/>
        </p:blipFill>
        <p:spPr>
          <a:xfrm>
            <a:off x="519070" y="4421871"/>
            <a:ext cx="5343525" cy="578770"/>
          </a:xfrm>
          <a:prstGeom prst="rect">
            <a:avLst/>
          </a:prstGeom>
          <a:noFill/>
          <a:ln>
            <a:noFill/>
          </a:ln>
        </p:spPr>
      </p:pic>
      <p:sp>
        <p:nvSpPr>
          <p:cNvPr id="312" name="Google Shape;312;p13"/>
          <p:cNvSpPr/>
          <p:nvPr/>
        </p:nvSpPr>
        <p:spPr>
          <a:xfrm>
            <a:off x="6524016" y="4761709"/>
            <a:ext cx="5442698" cy="2062103"/>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2283AB"/>
              </a:buClr>
              <a:buSzPts val="1600"/>
              <a:buFont typeface="Noto Sans Symbols"/>
              <a:buChar char="✔"/>
            </a:pPr>
            <a:r>
              <a:rPr b="0" i="0" lang="en-US" sz="1600" u="none" cap="none" strike="noStrike">
                <a:solidFill>
                  <a:srgbClr val="2283AB"/>
                </a:solidFill>
                <a:latin typeface="Calibri"/>
                <a:ea typeface="Calibri"/>
                <a:cs typeface="Calibri"/>
                <a:sym typeface="Calibri"/>
              </a:rPr>
              <a:t>30 anni di utilizzo nei materiali termoplastici</a:t>
            </a:r>
            <a:endParaRPr/>
          </a:p>
          <a:p>
            <a:pPr indent="-285750" lvl="0" marL="285750" marR="0" rtl="0" algn="l">
              <a:spcBef>
                <a:spcPts val="0"/>
              </a:spcBef>
              <a:spcAft>
                <a:spcPts val="0"/>
              </a:spcAft>
              <a:buClr>
                <a:srgbClr val="2283AB"/>
              </a:buClr>
              <a:buSzPts val="1600"/>
              <a:buFont typeface="Noto Sans Symbols"/>
              <a:buChar char="✔"/>
            </a:pPr>
            <a:r>
              <a:rPr b="0" i="0" lang="en-US" sz="1600" u="none" cap="none" strike="noStrike">
                <a:solidFill>
                  <a:srgbClr val="2283AB"/>
                </a:solidFill>
                <a:latin typeface="Calibri"/>
                <a:ea typeface="Calibri"/>
                <a:cs typeface="Calibri"/>
                <a:sym typeface="Calibri"/>
              </a:rPr>
              <a:t>Autonucleante</a:t>
            </a:r>
            <a:endParaRPr/>
          </a:p>
          <a:p>
            <a:pPr indent="-285750" lvl="0" marL="285750" marR="0" rtl="0" algn="l">
              <a:spcBef>
                <a:spcPts val="0"/>
              </a:spcBef>
              <a:spcAft>
                <a:spcPts val="0"/>
              </a:spcAft>
              <a:buClr>
                <a:srgbClr val="2283AB"/>
              </a:buClr>
              <a:buSzPts val="1600"/>
              <a:buFont typeface="Noto Sans Symbols"/>
              <a:buChar char="✔"/>
            </a:pPr>
            <a:r>
              <a:rPr b="0" i="0" lang="en-US" sz="1600" u="none" cap="none" strike="noStrike">
                <a:solidFill>
                  <a:srgbClr val="2283AB"/>
                </a:solidFill>
                <a:latin typeface="Calibri"/>
                <a:ea typeface="Calibri"/>
                <a:cs typeface="Calibri"/>
                <a:sym typeface="Calibri"/>
              </a:rPr>
              <a:t>Rapida velocità di diffusione del gas</a:t>
            </a:r>
            <a:endParaRPr/>
          </a:p>
          <a:p>
            <a:pPr indent="-285750" lvl="0" marL="285750" marR="0" rtl="0" algn="l">
              <a:spcBef>
                <a:spcPts val="0"/>
              </a:spcBef>
              <a:spcAft>
                <a:spcPts val="0"/>
              </a:spcAft>
              <a:buClr>
                <a:srgbClr val="2283AB"/>
              </a:buClr>
              <a:buSzPts val="1600"/>
              <a:buFont typeface="Noto Sans Symbols"/>
              <a:buChar char="✔"/>
            </a:pPr>
            <a:r>
              <a:rPr b="0" i="0" lang="en-US" sz="1600" u="none" cap="none" strike="noStrike">
                <a:solidFill>
                  <a:srgbClr val="2283AB"/>
                </a:solidFill>
                <a:latin typeface="Calibri"/>
                <a:ea typeface="Calibri"/>
                <a:cs typeface="Calibri"/>
                <a:sym typeface="Calibri"/>
              </a:rPr>
              <a:t>Tempi di cristallizzazione più rapidi grazie all’azione plastificante della CO</a:t>
            </a:r>
            <a:r>
              <a:rPr b="0" baseline="-25000" i="0" lang="en-US" sz="1600" u="none" cap="none" strike="noStrike">
                <a:solidFill>
                  <a:srgbClr val="2283AB"/>
                </a:solidFill>
                <a:latin typeface="Calibri"/>
                <a:ea typeface="Calibri"/>
                <a:cs typeface="Calibri"/>
                <a:sym typeface="Calibri"/>
              </a:rPr>
              <a:t>2 </a:t>
            </a:r>
            <a:endParaRPr b="0" i="0" sz="1600" u="none" cap="none" strike="noStrike">
              <a:solidFill>
                <a:srgbClr val="2283AB"/>
              </a:solidFill>
              <a:latin typeface="Calibri"/>
              <a:ea typeface="Calibri"/>
              <a:cs typeface="Calibri"/>
              <a:sym typeface="Calibri"/>
            </a:endParaRPr>
          </a:p>
          <a:p>
            <a:pPr indent="-285750" lvl="0" marL="285750" marR="0" rtl="0" algn="l">
              <a:spcBef>
                <a:spcPts val="0"/>
              </a:spcBef>
              <a:spcAft>
                <a:spcPts val="0"/>
              </a:spcAft>
              <a:buClr>
                <a:srgbClr val="2283AB"/>
              </a:buClr>
              <a:buSzPts val="1600"/>
              <a:buFont typeface="Noto Sans Symbols"/>
              <a:buChar char="✔"/>
            </a:pPr>
            <a:r>
              <a:rPr b="0" i="0" lang="en-US" sz="1600" u="none" cap="none" strike="noStrike">
                <a:solidFill>
                  <a:srgbClr val="2283AB"/>
                </a:solidFill>
                <a:latin typeface="Calibri"/>
                <a:ea typeface="Calibri"/>
                <a:cs typeface="Calibri"/>
                <a:sym typeface="Calibri"/>
              </a:rPr>
              <a:t>Rilascio del gas lento e controllato (meno pressione)</a:t>
            </a:r>
            <a:endParaRPr/>
          </a:p>
          <a:p>
            <a:pPr indent="-285750" lvl="0" marL="285750" marR="0" rtl="0" algn="l">
              <a:spcBef>
                <a:spcPts val="0"/>
              </a:spcBef>
              <a:spcAft>
                <a:spcPts val="0"/>
              </a:spcAft>
              <a:buClr>
                <a:srgbClr val="2283AB"/>
              </a:buClr>
              <a:buSzPts val="1600"/>
              <a:buFont typeface="Noto Sans Symbols"/>
              <a:buChar char="✔"/>
            </a:pPr>
            <a:r>
              <a:rPr b="0" i="0" lang="en-US" sz="1600" u="none" cap="none" strike="noStrike">
                <a:solidFill>
                  <a:srgbClr val="2283AB"/>
                </a:solidFill>
                <a:latin typeface="Calibri"/>
                <a:ea typeface="Calibri"/>
                <a:cs typeface="Calibri"/>
                <a:sym typeface="Calibri"/>
              </a:rPr>
              <a:t>CO</a:t>
            </a:r>
            <a:r>
              <a:rPr b="0" baseline="-25000" i="0" lang="en-US" sz="1600" u="none" cap="none" strike="noStrike">
                <a:solidFill>
                  <a:srgbClr val="2283AB"/>
                </a:solidFill>
                <a:latin typeface="Calibri"/>
                <a:ea typeface="Calibri"/>
                <a:cs typeface="Calibri"/>
                <a:sym typeface="Calibri"/>
              </a:rPr>
              <a:t>2 </a:t>
            </a:r>
            <a:r>
              <a:rPr b="0" i="0" lang="en-US" sz="1600" u="none" cap="none" strike="noStrike">
                <a:solidFill>
                  <a:srgbClr val="2283AB"/>
                </a:solidFill>
                <a:latin typeface="Calibri"/>
                <a:ea typeface="Calibri"/>
                <a:cs typeface="Calibri"/>
                <a:sym typeface="Calibri"/>
              </a:rPr>
              <a:t>è più solubile nel polimero fuso</a:t>
            </a:r>
            <a:endParaRPr/>
          </a:p>
          <a:p>
            <a:pPr indent="0" lvl="0" marL="0" marR="0" rtl="0" algn="l">
              <a:spcBef>
                <a:spcPts val="0"/>
              </a:spcBef>
              <a:spcAft>
                <a:spcPts val="0"/>
              </a:spcAft>
              <a:buNone/>
            </a:pPr>
            <a:r>
              <a:rPr b="0" i="0" lang="en-US" sz="1600" u="none" cap="none" strike="noStrike">
                <a:solidFill>
                  <a:srgbClr val="2283AB"/>
                </a:solidFill>
                <a:latin typeface="Calibri"/>
                <a:ea typeface="Calibri"/>
                <a:cs typeface="Calibri"/>
                <a:sym typeface="Calibri"/>
              </a:rPr>
              <a:t>rispetto a N2</a:t>
            </a:r>
            <a:endParaRPr b="0" i="0" sz="1600" u="none" cap="none" strike="noStrike">
              <a:solidFill>
                <a:srgbClr val="2283AB"/>
              </a:solidFill>
              <a:latin typeface="Calibri"/>
              <a:ea typeface="Calibri"/>
              <a:cs typeface="Calibri"/>
              <a:sym typeface="Calibri"/>
            </a:endParaRPr>
          </a:p>
        </p:txBody>
      </p:sp>
      <p:pic>
        <p:nvPicPr>
          <p:cNvPr id="313" name="Google Shape;313;p13"/>
          <p:cNvPicPr preferRelativeResize="0"/>
          <p:nvPr/>
        </p:nvPicPr>
        <p:blipFill rotWithShape="1">
          <a:blip r:embed="rId9">
            <a:alphaModFix/>
          </a:blip>
          <a:srcRect b="0" l="0" r="0" t="0"/>
          <a:stretch/>
        </p:blipFill>
        <p:spPr>
          <a:xfrm>
            <a:off x="6524016" y="1858049"/>
            <a:ext cx="504825" cy="838200"/>
          </a:xfrm>
          <a:prstGeom prst="rect">
            <a:avLst/>
          </a:prstGeom>
          <a:noFill/>
          <a:ln>
            <a:noFill/>
          </a:ln>
        </p:spPr>
      </p:pic>
      <p:sp>
        <p:nvSpPr>
          <p:cNvPr id="314" name="Google Shape;314;p13"/>
          <p:cNvSpPr/>
          <p:nvPr/>
        </p:nvSpPr>
        <p:spPr>
          <a:xfrm>
            <a:off x="357407" y="1178410"/>
            <a:ext cx="10931916" cy="8925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Schiumogeno - Reazione chimica</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id="319" name="Google Shape;319;p14"/>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320" name="Google Shape;320;p14"/>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321" name="Google Shape;321;p14"/>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322" name="Google Shape;322;p14"/>
          <p:cNvSpPr/>
          <p:nvPr/>
        </p:nvSpPr>
        <p:spPr>
          <a:xfrm>
            <a:off x="357407" y="1178410"/>
            <a:ext cx="5967193" cy="48320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Schiumatura ad estrusione continua</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È la tecnologia più comunemente utilizzata nell'industria della schiuma. Sia gli estrusori monovite che quelli bivite possono essere utilizzati per la schiumatura della plastica.</a:t>
            </a:r>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In un tipico processo di schiumatura per estrusione, il gas schiumogeno viene prima iniettato nella canna e miscelato con il polimero per formare una soluzione omogenea.</a:t>
            </a:r>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Quando la miscela omogenea polimero/gas passa attraverso uno stampo, una rapida caduta di pressione induce la separazione di fase e la nucleazione cellulare.</a:t>
            </a:r>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La caduta di pressione, e in particolare la velocità di caduta di pressione, è la forza trainante principale per la nucleazione cellulare.</a:t>
            </a:r>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Uno stampo di sagomatura aggiuntivo viene utilizzato per controllare la forma del prodotto e l'espansione della schiuma.</a:t>
            </a:r>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I materiali espansi continuano ad espandersi fino a che la temperature dell’estruso è inferiore alla Tg e il prodotto schiumogeno viene vetrificato</a:t>
            </a:r>
            <a:r>
              <a:rPr b="0" i="0" lang="en-US" sz="1600" u="none" cap="none" strike="noStrike">
                <a:solidFill>
                  <a:srgbClr val="444444"/>
                </a:solidFill>
                <a:latin typeface="Open Sans"/>
                <a:ea typeface="Open Sans"/>
                <a:cs typeface="Open Sans"/>
                <a:sym typeface="Open Sans"/>
              </a:rPr>
              <a:t>.</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p:txBody>
      </p:sp>
      <p:pic>
        <p:nvPicPr>
          <p:cNvPr id="323" name="Google Shape;323;p14"/>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descr="Microcellular Plastics Lab - University of Washington" id="324" name="Google Shape;324;p14"/>
          <p:cNvPicPr preferRelativeResize="0"/>
          <p:nvPr/>
        </p:nvPicPr>
        <p:blipFill rotWithShape="1">
          <a:blip r:embed="rId7">
            <a:alphaModFix/>
          </a:blip>
          <a:srcRect b="0" l="0" r="0" t="0"/>
          <a:stretch/>
        </p:blipFill>
        <p:spPr>
          <a:xfrm>
            <a:off x="6324600" y="1942656"/>
            <a:ext cx="5589543" cy="3435152"/>
          </a:xfrm>
          <a:prstGeom prst="rect">
            <a:avLst/>
          </a:prstGeom>
          <a:noFill/>
          <a:ln>
            <a:noFill/>
          </a:ln>
        </p:spPr>
      </p:pic>
      <p:pic>
        <p:nvPicPr>
          <p:cNvPr id="325" name="Google Shape;325;p14"/>
          <p:cNvPicPr preferRelativeResize="0"/>
          <p:nvPr/>
        </p:nvPicPr>
        <p:blipFill>
          <a:blip r:embed="rId8">
            <a:alphaModFix/>
          </a:blip>
          <a:stretch>
            <a:fillRect/>
          </a:stretch>
        </p:blipFill>
        <p:spPr>
          <a:xfrm>
            <a:off x="6324599" y="5661988"/>
            <a:ext cx="5589550" cy="2762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id="330" name="Google Shape;330;p15"/>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331" name="Google Shape;331;p15"/>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332" name="Google Shape;332;p15"/>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333" name="Google Shape;333;p15"/>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334" name="Google Shape;334;p15"/>
          <p:cNvSpPr/>
          <p:nvPr/>
        </p:nvSpPr>
        <p:spPr>
          <a:xfrm>
            <a:off x="357407" y="971207"/>
            <a:ext cx="11702072" cy="36625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Schiumatura - Tecnologia degli stampi</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È possibile utilizzare due tipi di tecnologie di stampo:</a:t>
            </a:r>
            <a:endParaRPr/>
          </a:p>
          <a:p>
            <a:pPr indent="0" lvl="0" marL="0" marR="0" rtl="0" algn="l">
              <a:spcBef>
                <a:spcPts val="0"/>
              </a:spcBef>
              <a:spcAft>
                <a:spcPts val="0"/>
              </a:spcAft>
              <a:buNone/>
            </a:pPr>
            <a:r>
              <a:t/>
            </a:r>
            <a:endParaRPr b="0" i="0" sz="1000" u="none" cap="none" strike="noStrike">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Nel processo a bassa pressione lo stampo viene riempito con 80-95% di fuso polimerico. Grazie al riempimento non volumetrico della cavità (80 – 95%) e alla caduta di pressione nello stampo, il fuso può espandersi e riempire il volume rimanente dello stampo. È chiamato processo a bassa pressione, poiché la pressione nella cavità rimane relativamente bassa. Il grado di schiumatura è compreso tra il 5 e il 20%.</a:t>
            </a:r>
            <a:endParaRPr/>
          </a:p>
          <a:p>
            <a:pPr indent="-279400" lvl="0" marL="342900" marR="0" rtl="0" algn="l">
              <a:spcBef>
                <a:spcPts val="0"/>
              </a:spcBef>
              <a:spcAft>
                <a:spcPts val="0"/>
              </a:spcAft>
              <a:buClr>
                <a:schemeClr val="dk1"/>
              </a:buClr>
              <a:buSzPts val="1000"/>
              <a:buFont typeface="Calibri"/>
              <a:buNone/>
            </a:pPr>
            <a:r>
              <a:t/>
            </a:r>
            <a:endParaRPr b="0" i="0" sz="1000" u="none" cap="none" strike="noStrike">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600"/>
              <a:buFont typeface="Calibri"/>
              <a:buAutoNum type="arabicPeriod"/>
            </a:pPr>
            <a:r>
              <a:rPr b="0" i="0" lang="en-US" sz="1600" u="none" cap="none" strike="noStrike">
                <a:solidFill>
                  <a:schemeClr val="dk1"/>
                </a:solidFill>
                <a:latin typeface="Calibri"/>
                <a:ea typeface="Calibri"/>
                <a:cs typeface="Calibri"/>
                <a:sym typeface="Calibri"/>
              </a:rPr>
              <a:t>Nel processo ad alta pressione (conosciuto anche come " precision mold opening " o " breathing mold technology”) le schiume strutturali a densità inferiore possono essere prodotte da stampi a cavità variabile (faccia flash verticale). La cavità dello stampo viene riempita completamente di polimero fuso e quindi immediatamente aperta di pochi millimetri. Attraverso questa apertura della cavità si verifica una caduta di pressione e la massa fusa è in grado di formare schiuma. L'apertura avviene per arretramento dell’unità di chiusura (''Core Back'').</a:t>
            </a:r>
            <a:endParaRPr b="0" i="0" sz="1600" u="none" cap="none" strike="noStrike">
              <a:solidFill>
                <a:schemeClr val="dk1"/>
              </a:solidFill>
              <a:latin typeface="Calibri"/>
              <a:ea typeface="Calibri"/>
              <a:cs typeface="Calibri"/>
              <a:sym typeface="Calibri"/>
            </a:endParaRPr>
          </a:p>
          <a:p>
            <a:pPr indent="-241300" lvl="0" marL="342900" marR="0" rtl="0" algn="l">
              <a:spcBef>
                <a:spcPts val="0"/>
              </a:spcBef>
              <a:spcAft>
                <a:spcPts val="0"/>
              </a:spcAft>
              <a:buClr>
                <a:schemeClr val="dk1"/>
              </a:buClr>
              <a:buSzPts val="1600"/>
              <a:buFont typeface="Calibri"/>
              <a:buNone/>
            </a:pPr>
            <a:r>
              <a:t/>
            </a:r>
            <a:endParaRPr b="0" i="0" sz="1600" u="none" cap="none" strike="noStrike">
              <a:solidFill>
                <a:schemeClr val="dk1"/>
              </a:solidFill>
              <a:latin typeface="Calibri"/>
              <a:ea typeface="Calibri"/>
              <a:cs typeface="Calibri"/>
              <a:sym typeface="Calibri"/>
            </a:endParaRPr>
          </a:p>
        </p:txBody>
      </p:sp>
      <p:pic>
        <p:nvPicPr>
          <p:cNvPr descr="Structural Foam Injection Molding - PSI Molded Plastics" id="335" name="Google Shape;335;p15"/>
          <p:cNvPicPr preferRelativeResize="0"/>
          <p:nvPr/>
        </p:nvPicPr>
        <p:blipFill rotWithShape="1">
          <a:blip r:embed="rId7">
            <a:alphaModFix/>
          </a:blip>
          <a:srcRect b="0" l="0" r="0" t="16256"/>
          <a:stretch/>
        </p:blipFill>
        <p:spPr>
          <a:xfrm>
            <a:off x="1474421" y="4639709"/>
            <a:ext cx="4188729" cy="2218291"/>
          </a:xfrm>
          <a:prstGeom prst="rect">
            <a:avLst/>
          </a:prstGeom>
          <a:noFill/>
          <a:ln>
            <a:noFill/>
          </a:ln>
        </p:spPr>
      </p:pic>
      <p:sp>
        <p:nvSpPr>
          <p:cNvPr id="336" name="Google Shape;336;p15"/>
          <p:cNvSpPr/>
          <p:nvPr/>
        </p:nvSpPr>
        <p:spPr>
          <a:xfrm>
            <a:off x="6944361" y="5020325"/>
            <a:ext cx="3888309" cy="553998"/>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600" u="none" cap="none" strike="noStrike">
                <a:solidFill>
                  <a:schemeClr val="dk1"/>
                </a:solidFill>
                <a:latin typeface="Calibri"/>
                <a:ea typeface="Calibri"/>
                <a:cs typeface="Calibri"/>
                <a:sym typeface="Calibri"/>
              </a:rPr>
              <a:t>Core Back</a:t>
            </a:r>
            <a:endParaRPr b="0" i="0" sz="16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rPr b="0" i="0" lang="en-US" sz="1400" u="sng" cap="none" strike="noStrike">
                <a:solidFill>
                  <a:schemeClr val="dk1"/>
                </a:solidFill>
                <a:latin typeface="Calibri"/>
                <a:ea typeface="Calibri"/>
                <a:cs typeface="Calibri"/>
                <a:sym typeface="Calibri"/>
                <a:hlinkClick r:id="rId8">
                  <a:extLst>
                    <a:ext uri="{A12FA001-AC4F-418D-AE19-62706E023703}">
                      <ahyp:hlinkClr val="tx"/>
                    </a:ext>
                  </a:extLst>
                </a:hlinkClick>
              </a:rPr>
              <a:t>https://www.youtube.com/watch?v=rnQHbBIe6AE</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pic>
        <p:nvPicPr>
          <p:cNvPr id="341" name="Google Shape;341;p16"/>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342" name="Google Shape;342;p16"/>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343" name="Google Shape;343;p16"/>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344" name="Google Shape;344;p16"/>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345" name="Google Shape;345;p16"/>
          <p:cNvSpPr/>
          <p:nvPr/>
        </p:nvSpPr>
        <p:spPr>
          <a:xfrm>
            <a:off x="79114" y="1893392"/>
            <a:ext cx="5010459" cy="244682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700"/>
              <a:buFont typeface="Noto Sans Symbols"/>
              <a:buChar char="⮚"/>
            </a:pPr>
            <a:r>
              <a:rPr b="0" i="0" lang="en-US" sz="1700" u="none" cap="none" strike="noStrike">
                <a:solidFill>
                  <a:schemeClr val="dk1"/>
                </a:solidFill>
                <a:latin typeface="Calibri"/>
                <a:ea typeface="Calibri"/>
                <a:cs typeface="Calibri"/>
                <a:sym typeface="Calibri"/>
              </a:rPr>
              <a:t>Riduce i costi</a:t>
            </a:r>
            <a:endParaRPr/>
          </a:p>
          <a:p>
            <a:pPr indent="0" lvl="0" marL="0" marR="0" rtl="0" algn="l">
              <a:spcBef>
                <a:spcPts val="0"/>
              </a:spcBef>
              <a:spcAft>
                <a:spcPts val="0"/>
              </a:spcAft>
              <a:buNone/>
            </a:pPr>
            <a:r>
              <a:rPr b="0" i="0" lang="en-US" sz="1700" u="none" cap="none" strike="noStrike">
                <a:solidFill>
                  <a:schemeClr val="dk1"/>
                </a:solidFill>
                <a:latin typeface="Calibri"/>
                <a:ea typeface="Calibri"/>
                <a:cs typeface="Calibri"/>
                <a:sym typeface="Calibri"/>
              </a:rPr>
              <a:t>	Minor consumo di materiale</a:t>
            </a:r>
            <a:endParaRPr/>
          </a:p>
          <a:p>
            <a:pPr indent="-285750" lvl="0" marL="285750" marR="0" rtl="0" algn="l">
              <a:spcBef>
                <a:spcPts val="0"/>
              </a:spcBef>
              <a:spcAft>
                <a:spcPts val="0"/>
              </a:spcAft>
              <a:buClr>
                <a:schemeClr val="dk1"/>
              </a:buClr>
              <a:buSzPts val="1700"/>
              <a:buFont typeface="Noto Sans Symbols"/>
              <a:buChar char="⮚"/>
            </a:pPr>
            <a:r>
              <a:rPr b="0" i="0" lang="en-US" sz="1700" u="none" cap="none" strike="noStrike">
                <a:solidFill>
                  <a:schemeClr val="dk1"/>
                </a:solidFill>
                <a:latin typeface="Calibri"/>
                <a:ea typeface="Calibri"/>
                <a:cs typeface="Calibri"/>
                <a:sym typeface="Calibri"/>
              </a:rPr>
              <a:t>Riduce il peso</a:t>
            </a:r>
            <a:endParaRPr/>
          </a:p>
          <a:p>
            <a:pPr indent="-285750" lvl="0" marL="285750" marR="0" rtl="0" algn="l">
              <a:spcBef>
                <a:spcPts val="0"/>
              </a:spcBef>
              <a:spcAft>
                <a:spcPts val="0"/>
              </a:spcAft>
              <a:buClr>
                <a:schemeClr val="dk1"/>
              </a:buClr>
              <a:buSzPts val="1700"/>
              <a:buFont typeface="Noto Sans Symbols"/>
              <a:buChar char="⮚"/>
            </a:pPr>
            <a:r>
              <a:rPr b="0" i="0" lang="en-US" sz="1700" u="none" cap="none" strike="noStrike">
                <a:solidFill>
                  <a:schemeClr val="dk1"/>
                </a:solidFill>
                <a:latin typeface="Calibri"/>
                <a:ea typeface="Calibri"/>
                <a:cs typeface="Calibri"/>
                <a:sym typeface="Calibri"/>
              </a:rPr>
              <a:t>Elimina il risucchio</a:t>
            </a:r>
            <a:endParaRPr b="0" i="0" sz="17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700" u="none" cap="none" strike="noStrike">
                <a:solidFill>
                  <a:schemeClr val="dk1"/>
                </a:solidFill>
                <a:latin typeface="Calibri"/>
                <a:ea typeface="Calibri"/>
                <a:cs typeface="Calibri"/>
                <a:sym typeface="Calibri"/>
              </a:rPr>
              <a:t>	Stampaggio migliorato su superfici piane</a:t>
            </a:r>
            <a:endParaRPr/>
          </a:p>
          <a:p>
            <a:pPr indent="-285750" lvl="0" marL="285750" marR="0" rtl="0" algn="l">
              <a:spcBef>
                <a:spcPts val="0"/>
              </a:spcBef>
              <a:spcAft>
                <a:spcPts val="0"/>
              </a:spcAft>
              <a:buClr>
                <a:schemeClr val="dk1"/>
              </a:buClr>
              <a:buSzPts val="1700"/>
              <a:buFont typeface="Noto Sans Symbols"/>
              <a:buChar char="⮚"/>
            </a:pPr>
            <a:r>
              <a:rPr b="0" i="0" lang="en-US" sz="1700" u="none" cap="none" strike="noStrike">
                <a:solidFill>
                  <a:schemeClr val="dk1"/>
                </a:solidFill>
                <a:latin typeface="Calibri"/>
                <a:ea typeface="Calibri"/>
                <a:cs typeface="Calibri"/>
                <a:sym typeface="Calibri"/>
              </a:rPr>
              <a:t>Maggiore efficienza di produzione</a:t>
            </a:r>
            <a:endParaRPr/>
          </a:p>
          <a:p>
            <a:pPr indent="0" lvl="0" marL="0" marR="0" rtl="0" algn="l">
              <a:spcBef>
                <a:spcPts val="0"/>
              </a:spcBef>
              <a:spcAft>
                <a:spcPts val="0"/>
              </a:spcAft>
              <a:buNone/>
            </a:pPr>
            <a:r>
              <a:rPr b="0" i="0" lang="en-US" sz="1700" u="none" cap="none" strike="noStrike">
                <a:solidFill>
                  <a:schemeClr val="dk1"/>
                </a:solidFill>
                <a:latin typeface="Calibri"/>
                <a:ea typeface="Calibri"/>
                <a:cs typeface="Calibri"/>
                <a:sym typeface="Calibri"/>
              </a:rPr>
              <a:t>	Temperature di lavorazione inferiori</a:t>
            </a:r>
            <a:endParaRPr/>
          </a:p>
          <a:p>
            <a:pPr indent="0" lvl="0" marL="0" marR="0" rtl="0" algn="l">
              <a:spcBef>
                <a:spcPts val="0"/>
              </a:spcBef>
              <a:spcAft>
                <a:spcPts val="0"/>
              </a:spcAft>
              <a:buNone/>
            </a:pPr>
            <a:r>
              <a:rPr b="0" i="0" lang="en-US" sz="1700" u="none" cap="none" strike="noStrike">
                <a:solidFill>
                  <a:schemeClr val="dk1"/>
                </a:solidFill>
                <a:latin typeface="Calibri"/>
                <a:ea typeface="Calibri"/>
                <a:cs typeface="Calibri"/>
                <a:sym typeface="Calibri"/>
              </a:rPr>
              <a:t>	Tempo di ciclo più veloce</a:t>
            </a:r>
            <a:endParaRPr/>
          </a:p>
          <a:p>
            <a:pPr indent="0" lvl="0" marL="0" marR="0" rtl="0" algn="l">
              <a:spcBef>
                <a:spcPts val="0"/>
              </a:spcBef>
              <a:spcAft>
                <a:spcPts val="0"/>
              </a:spcAft>
              <a:buNone/>
            </a:pPr>
            <a:r>
              <a:rPr b="0" i="0" lang="en-US" sz="1700" u="none" cap="none" strike="noStrike">
                <a:solidFill>
                  <a:schemeClr val="dk1"/>
                </a:solidFill>
                <a:latin typeface="Calibri"/>
                <a:ea typeface="Calibri"/>
                <a:cs typeface="Calibri"/>
                <a:sym typeface="Calibri"/>
              </a:rPr>
              <a:t>	Riduce l'energia della macchina</a:t>
            </a:r>
            <a:endParaRPr b="0" i="0" sz="1700" u="none" cap="none" strike="noStrike">
              <a:solidFill>
                <a:schemeClr val="dk1"/>
              </a:solidFill>
              <a:latin typeface="Calibri"/>
              <a:ea typeface="Calibri"/>
              <a:cs typeface="Calibri"/>
              <a:sym typeface="Calibri"/>
            </a:endParaRPr>
          </a:p>
        </p:txBody>
      </p:sp>
      <p:sp>
        <p:nvSpPr>
          <p:cNvPr id="346" name="Google Shape;346;p16"/>
          <p:cNvSpPr/>
          <p:nvPr/>
        </p:nvSpPr>
        <p:spPr>
          <a:xfrm>
            <a:off x="5128591" y="1928236"/>
            <a:ext cx="7050558" cy="244682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700"/>
              <a:buFont typeface="Noto Sans Symbols"/>
              <a:buChar char="⮚"/>
            </a:pPr>
            <a:r>
              <a:rPr b="0" i="0" lang="en-US" sz="1700" u="none" cap="none" strike="noStrike">
                <a:solidFill>
                  <a:schemeClr val="dk1"/>
                </a:solidFill>
                <a:latin typeface="Calibri"/>
                <a:ea typeface="Calibri"/>
                <a:cs typeface="Calibri"/>
                <a:sym typeface="Calibri"/>
              </a:rPr>
              <a:t>Migliora l'isolamento termico</a:t>
            </a:r>
            <a:endParaRPr/>
          </a:p>
          <a:p>
            <a:pPr indent="-285750" lvl="0" marL="285750" marR="0" rtl="0" algn="l">
              <a:spcBef>
                <a:spcPts val="0"/>
              </a:spcBef>
              <a:spcAft>
                <a:spcPts val="0"/>
              </a:spcAft>
              <a:buClr>
                <a:schemeClr val="dk1"/>
              </a:buClr>
              <a:buSzPts val="1700"/>
              <a:buFont typeface="Noto Sans Symbols"/>
              <a:buChar char="⮚"/>
            </a:pPr>
            <a:r>
              <a:rPr b="0" i="0" lang="en-US" sz="1700" u="none" cap="none" strike="noStrike">
                <a:solidFill>
                  <a:schemeClr val="dk1"/>
                </a:solidFill>
                <a:latin typeface="Calibri"/>
                <a:ea typeface="Calibri"/>
                <a:cs typeface="Calibri"/>
                <a:sym typeface="Calibri"/>
              </a:rPr>
              <a:t>Migliora l'isolamento acustico</a:t>
            </a:r>
            <a:endParaRPr/>
          </a:p>
          <a:p>
            <a:pPr indent="-285750" lvl="0" marL="285750" marR="0" rtl="0" algn="l">
              <a:spcBef>
                <a:spcPts val="0"/>
              </a:spcBef>
              <a:spcAft>
                <a:spcPts val="0"/>
              </a:spcAft>
              <a:buClr>
                <a:schemeClr val="dk1"/>
              </a:buClr>
              <a:buSzPts val="1700"/>
              <a:buFont typeface="Noto Sans Symbols"/>
              <a:buChar char="⮚"/>
            </a:pPr>
            <a:r>
              <a:rPr b="0" i="0" lang="en-US" sz="1700" u="none" cap="none" strike="noStrike">
                <a:solidFill>
                  <a:schemeClr val="dk1"/>
                </a:solidFill>
                <a:latin typeface="Calibri"/>
                <a:ea typeface="Calibri"/>
                <a:cs typeface="Calibri"/>
                <a:sym typeface="Calibri"/>
              </a:rPr>
              <a:t>Facilmente scalabile</a:t>
            </a:r>
            <a:endParaRPr/>
          </a:p>
          <a:p>
            <a:pPr indent="0" lvl="0" marL="0" marR="0" rtl="0" algn="l">
              <a:spcBef>
                <a:spcPts val="0"/>
              </a:spcBef>
              <a:spcAft>
                <a:spcPts val="0"/>
              </a:spcAft>
              <a:buNone/>
            </a:pPr>
            <a:r>
              <a:rPr b="0" i="0" lang="en-US" sz="1700" u="none" cap="none" strike="noStrike">
                <a:solidFill>
                  <a:schemeClr val="dk1"/>
                </a:solidFill>
                <a:latin typeface="Calibri"/>
                <a:ea typeface="Calibri"/>
                <a:cs typeface="Calibri"/>
                <a:sym typeface="Calibri"/>
              </a:rPr>
              <a:t>	Stabile e ripetibile</a:t>
            </a:r>
            <a:endParaRPr/>
          </a:p>
          <a:p>
            <a:pPr indent="0" lvl="0" marL="0" marR="0" rtl="0" algn="l">
              <a:spcBef>
                <a:spcPts val="0"/>
              </a:spcBef>
              <a:spcAft>
                <a:spcPts val="0"/>
              </a:spcAft>
              <a:buNone/>
            </a:pPr>
            <a:r>
              <a:rPr b="0" i="0" lang="en-US" sz="1700" u="none" cap="none" strike="noStrike">
                <a:solidFill>
                  <a:schemeClr val="dk1"/>
                </a:solidFill>
                <a:latin typeface="Calibri"/>
                <a:ea typeface="Calibri"/>
                <a:cs typeface="Calibri"/>
                <a:sym typeface="Calibri"/>
              </a:rPr>
              <a:t>	Processo semplice, facile da alimentare</a:t>
            </a:r>
            <a:endParaRPr/>
          </a:p>
          <a:p>
            <a:pPr indent="-285750" lvl="0" marL="285750" marR="0" rtl="0" algn="l">
              <a:spcBef>
                <a:spcPts val="0"/>
              </a:spcBef>
              <a:spcAft>
                <a:spcPts val="0"/>
              </a:spcAft>
              <a:buClr>
                <a:schemeClr val="dk1"/>
              </a:buClr>
              <a:buSzPts val="1700"/>
              <a:buFont typeface="Noto Sans Symbols"/>
              <a:buChar char="⮚"/>
            </a:pPr>
            <a:r>
              <a:rPr b="0" i="0" lang="en-US" sz="1700" u="none" cap="none" strike="noStrike">
                <a:solidFill>
                  <a:schemeClr val="dk1"/>
                </a:solidFill>
                <a:latin typeface="Calibri"/>
                <a:ea typeface="Calibri"/>
                <a:cs typeface="Calibri"/>
                <a:sym typeface="Calibri"/>
              </a:rPr>
              <a:t>Costo di avvio facile</a:t>
            </a:r>
            <a:endParaRPr/>
          </a:p>
          <a:p>
            <a:pPr indent="0" lvl="0" marL="0" marR="0" rtl="0" algn="l">
              <a:spcBef>
                <a:spcPts val="0"/>
              </a:spcBef>
              <a:spcAft>
                <a:spcPts val="0"/>
              </a:spcAft>
              <a:buNone/>
            </a:pPr>
            <a:r>
              <a:rPr b="0" i="0" lang="en-US" sz="1700" u="none" cap="none" strike="noStrike">
                <a:solidFill>
                  <a:schemeClr val="dk1"/>
                </a:solidFill>
                <a:latin typeface="Calibri"/>
                <a:ea typeface="Calibri"/>
                <a:cs typeface="Calibri"/>
                <a:sym typeface="Calibri"/>
              </a:rPr>
              <a:t>	Additivo facile da usare</a:t>
            </a:r>
            <a:endParaRPr/>
          </a:p>
          <a:p>
            <a:pPr indent="0" lvl="0" marL="0" marR="0" rtl="0" algn="l">
              <a:spcBef>
                <a:spcPts val="0"/>
              </a:spcBef>
              <a:spcAft>
                <a:spcPts val="0"/>
              </a:spcAft>
              <a:buNone/>
            </a:pPr>
            <a:r>
              <a:rPr b="0" i="0" lang="en-US" sz="1700" u="none" cap="none" strike="noStrike">
                <a:solidFill>
                  <a:schemeClr val="dk1"/>
                </a:solidFill>
                <a:latin typeface="Calibri"/>
                <a:ea typeface="Calibri"/>
                <a:cs typeface="Calibri"/>
                <a:sym typeface="Calibri"/>
              </a:rPr>
              <a:t>	Non sono necessarie modifiche alle apparecchiature</a:t>
            </a:r>
            <a:endParaRPr/>
          </a:p>
          <a:p>
            <a:pPr indent="0" lvl="0" marL="0" marR="0" rtl="0" algn="l">
              <a:spcBef>
                <a:spcPts val="0"/>
              </a:spcBef>
              <a:spcAft>
                <a:spcPts val="0"/>
              </a:spcAft>
              <a:buNone/>
            </a:pPr>
            <a:r>
              <a:rPr b="0" i="0" lang="en-US" sz="1700" u="none" cap="none" strike="noStrike">
                <a:solidFill>
                  <a:schemeClr val="dk1"/>
                </a:solidFill>
                <a:latin typeface="Calibri"/>
                <a:ea typeface="Calibri"/>
                <a:cs typeface="Calibri"/>
                <a:sym typeface="Calibri"/>
              </a:rPr>
              <a:t>	Gli ugelli di chiusura sono un vantaggio nello stampaggio a iniezione</a:t>
            </a:r>
            <a:endParaRPr b="0" i="0" sz="1700" u="none" cap="none" strike="noStrike">
              <a:solidFill>
                <a:schemeClr val="dk1"/>
              </a:solidFill>
              <a:latin typeface="Calibri"/>
              <a:ea typeface="Calibri"/>
              <a:cs typeface="Calibri"/>
              <a:sym typeface="Calibri"/>
            </a:endParaRPr>
          </a:p>
        </p:txBody>
      </p:sp>
      <p:sp>
        <p:nvSpPr>
          <p:cNvPr id="347" name="Google Shape;347;p16"/>
          <p:cNvSpPr/>
          <p:nvPr/>
        </p:nvSpPr>
        <p:spPr>
          <a:xfrm>
            <a:off x="357407" y="1178410"/>
            <a:ext cx="10931916" cy="89255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Schiumatura - Perché usare la schiuma chimica</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p:txBody>
      </p:sp>
      <p:sp>
        <p:nvSpPr>
          <p:cNvPr id="348" name="Google Shape;348;p16"/>
          <p:cNvSpPr/>
          <p:nvPr/>
        </p:nvSpPr>
        <p:spPr>
          <a:xfrm>
            <a:off x="357407" y="4859976"/>
            <a:ext cx="11388383" cy="110799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Calibri"/>
                <a:ea typeface="Calibri"/>
                <a:cs typeface="Calibri"/>
                <a:sym typeface="Calibri"/>
              </a:rPr>
              <a:t>Svantaggi</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Sono i sottoprodotti non volatili del polimero carrier (masterbatch), che rimangono nel dispositivo.</a:t>
            </a:r>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Pertanto la resistenza meccanica può essere ridotta e può verificarsi un guasto prematuro del componente.</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6000"/>
              <a:buFont typeface="Calibri"/>
              <a:buNone/>
            </a:pPr>
            <a:r>
              <a:t/>
            </a:r>
            <a:endParaRPr/>
          </a:p>
        </p:txBody>
      </p:sp>
      <p:sp>
        <p:nvSpPr>
          <p:cNvPr id="354" name="Google Shape;354;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pic>
        <p:nvPicPr>
          <p:cNvPr id="355" name="Google Shape;355;p17"/>
          <p:cNvPicPr preferRelativeResize="0"/>
          <p:nvPr/>
        </p:nvPicPr>
        <p:blipFill rotWithShape="1">
          <a:blip r:embed="rId3">
            <a:alphaModFix/>
          </a:blip>
          <a:srcRect b="0" l="0" r="11809" t="0"/>
          <a:stretch/>
        </p:blipFill>
        <p:spPr>
          <a:xfrm>
            <a:off x="0" y="0"/>
            <a:ext cx="12208933" cy="6240825"/>
          </a:xfrm>
          <a:prstGeom prst="rect">
            <a:avLst/>
          </a:prstGeom>
          <a:noFill/>
          <a:ln>
            <a:noFill/>
          </a:ln>
        </p:spPr>
      </p:pic>
      <p:pic>
        <p:nvPicPr>
          <p:cNvPr id="356" name="Google Shape;356;p17"/>
          <p:cNvPicPr preferRelativeResize="0"/>
          <p:nvPr/>
        </p:nvPicPr>
        <p:blipFill rotWithShape="1">
          <a:blip r:embed="rId4">
            <a:alphaModFix/>
          </a:blip>
          <a:srcRect b="0" l="0" r="0" t="0"/>
          <a:stretch/>
        </p:blipFill>
        <p:spPr>
          <a:xfrm>
            <a:off x="268590" y="117181"/>
            <a:ext cx="7020518" cy="2417566"/>
          </a:xfrm>
          <a:prstGeom prst="rect">
            <a:avLst/>
          </a:prstGeom>
          <a:noFill/>
          <a:ln>
            <a:noFill/>
          </a:ln>
        </p:spPr>
      </p:pic>
      <p:pic>
        <p:nvPicPr>
          <p:cNvPr id="357" name="Google Shape;357;p17"/>
          <p:cNvPicPr preferRelativeResize="0"/>
          <p:nvPr/>
        </p:nvPicPr>
        <p:blipFill rotWithShape="1">
          <a:blip r:embed="rId5">
            <a:alphaModFix/>
          </a:blip>
          <a:srcRect b="0" l="0" r="0" t="0"/>
          <a:stretch/>
        </p:blipFill>
        <p:spPr>
          <a:xfrm>
            <a:off x="2796343" y="6329589"/>
            <a:ext cx="7552267" cy="428571"/>
          </a:xfrm>
          <a:prstGeom prst="rect">
            <a:avLst/>
          </a:prstGeom>
          <a:noFill/>
          <a:ln>
            <a:noFill/>
          </a:ln>
        </p:spPr>
      </p:pic>
      <p:pic>
        <p:nvPicPr>
          <p:cNvPr id="358" name="Google Shape;358;p17"/>
          <p:cNvPicPr preferRelativeResize="0"/>
          <p:nvPr/>
        </p:nvPicPr>
        <p:blipFill rotWithShape="1">
          <a:blip r:embed="rId6">
            <a:alphaModFix/>
          </a:blip>
          <a:srcRect b="0" l="0" r="24555" t="0"/>
          <a:stretch/>
        </p:blipFill>
        <p:spPr>
          <a:xfrm>
            <a:off x="268590" y="6188573"/>
            <a:ext cx="2510820" cy="683233"/>
          </a:xfrm>
          <a:prstGeom prst="rect">
            <a:avLst/>
          </a:prstGeom>
          <a:noFill/>
          <a:ln>
            <a:noFill/>
          </a:ln>
        </p:spPr>
      </p:pic>
      <p:grpSp>
        <p:nvGrpSpPr>
          <p:cNvPr id="359" name="Google Shape;359;p17"/>
          <p:cNvGrpSpPr/>
          <p:nvPr/>
        </p:nvGrpSpPr>
        <p:grpSpPr>
          <a:xfrm>
            <a:off x="882690" y="3537963"/>
            <a:ext cx="6689016" cy="1495608"/>
            <a:chOff x="637238" y="3384637"/>
            <a:chExt cx="6689016" cy="1495608"/>
          </a:xfrm>
        </p:grpSpPr>
        <p:pic>
          <p:nvPicPr>
            <p:cNvPr id="360" name="Google Shape;360;p17"/>
            <p:cNvPicPr preferRelativeResize="0"/>
            <p:nvPr/>
          </p:nvPicPr>
          <p:blipFill rotWithShape="1">
            <a:blip r:embed="rId7">
              <a:alphaModFix/>
            </a:blip>
            <a:srcRect b="0" l="0" r="0" t="0"/>
            <a:stretch/>
          </p:blipFill>
          <p:spPr>
            <a:xfrm>
              <a:off x="4626950" y="3384637"/>
              <a:ext cx="547594" cy="864989"/>
            </a:xfrm>
            <a:prstGeom prst="rect">
              <a:avLst/>
            </a:prstGeom>
            <a:noFill/>
            <a:ln>
              <a:noFill/>
            </a:ln>
          </p:spPr>
        </p:pic>
        <p:pic>
          <p:nvPicPr>
            <p:cNvPr id="361" name="Google Shape;361;p17"/>
            <p:cNvPicPr preferRelativeResize="0"/>
            <p:nvPr/>
          </p:nvPicPr>
          <p:blipFill rotWithShape="1">
            <a:blip r:embed="rId8">
              <a:alphaModFix/>
            </a:blip>
            <a:srcRect b="0" l="0" r="0" t="0"/>
            <a:stretch/>
          </p:blipFill>
          <p:spPr>
            <a:xfrm>
              <a:off x="637238" y="3516001"/>
              <a:ext cx="1846995" cy="732119"/>
            </a:xfrm>
            <a:prstGeom prst="rect">
              <a:avLst/>
            </a:prstGeom>
            <a:noFill/>
            <a:ln>
              <a:noFill/>
            </a:ln>
          </p:spPr>
        </p:pic>
        <p:pic>
          <p:nvPicPr>
            <p:cNvPr id="362" name="Google Shape;362;p17"/>
            <p:cNvPicPr preferRelativeResize="0"/>
            <p:nvPr/>
          </p:nvPicPr>
          <p:blipFill rotWithShape="1">
            <a:blip r:embed="rId9">
              <a:alphaModFix/>
            </a:blip>
            <a:srcRect b="26917" l="12506" r="12654" t="27690"/>
            <a:stretch/>
          </p:blipFill>
          <p:spPr>
            <a:xfrm>
              <a:off x="1091024" y="4334157"/>
              <a:ext cx="1060681" cy="471414"/>
            </a:xfrm>
            <a:prstGeom prst="rect">
              <a:avLst/>
            </a:prstGeom>
            <a:noFill/>
            <a:ln>
              <a:noFill/>
            </a:ln>
          </p:spPr>
        </p:pic>
        <p:pic>
          <p:nvPicPr>
            <p:cNvPr id="363" name="Google Shape;363;p17"/>
            <p:cNvPicPr preferRelativeResize="0"/>
            <p:nvPr/>
          </p:nvPicPr>
          <p:blipFill rotWithShape="1">
            <a:blip r:embed="rId10">
              <a:alphaModFix/>
            </a:blip>
            <a:srcRect b="0" l="0" r="0" t="0"/>
            <a:stretch/>
          </p:blipFill>
          <p:spPr>
            <a:xfrm>
              <a:off x="5617925" y="4351521"/>
              <a:ext cx="1708329" cy="528724"/>
            </a:xfrm>
            <a:prstGeom prst="rect">
              <a:avLst/>
            </a:prstGeom>
            <a:noFill/>
            <a:ln>
              <a:noFill/>
            </a:ln>
          </p:spPr>
        </p:pic>
        <p:pic>
          <p:nvPicPr>
            <p:cNvPr id="364" name="Google Shape;364;p17"/>
            <p:cNvPicPr preferRelativeResize="0"/>
            <p:nvPr/>
          </p:nvPicPr>
          <p:blipFill rotWithShape="1">
            <a:blip r:embed="rId11">
              <a:alphaModFix/>
            </a:blip>
            <a:srcRect b="0" l="0" r="0" t="0"/>
            <a:stretch/>
          </p:blipFill>
          <p:spPr>
            <a:xfrm>
              <a:off x="2840506" y="4384876"/>
              <a:ext cx="1179010" cy="416691"/>
            </a:xfrm>
            <a:prstGeom prst="rect">
              <a:avLst/>
            </a:prstGeom>
            <a:noFill/>
            <a:ln>
              <a:noFill/>
            </a:ln>
          </p:spPr>
        </p:pic>
        <p:pic>
          <p:nvPicPr>
            <p:cNvPr id="365" name="Google Shape;365;p17"/>
            <p:cNvPicPr preferRelativeResize="0"/>
            <p:nvPr/>
          </p:nvPicPr>
          <p:blipFill rotWithShape="1">
            <a:blip r:embed="rId12">
              <a:alphaModFix/>
            </a:blip>
            <a:srcRect b="0" l="0" r="0" t="0"/>
            <a:stretch/>
          </p:blipFill>
          <p:spPr>
            <a:xfrm>
              <a:off x="4392265" y="4398943"/>
              <a:ext cx="1025527" cy="341842"/>
            </a:xfrm>
            <a:prstGeom prst="rect">
              <a:avLst/>
            </a:prstGeom>
            <a:noFill/>
            <a:ln>
              <a:noFill/>
            </a:ln>
          </p:spPr>
        </p:pic>
        <p:pic>
          <p:nvPicPr>
            <p:cNvPr id="366" name="Google Shape;366;p17"/>
            <p:cNvPicPr preferRelativeResize="0"/>
            <p:nvPr/>
          </p:nvPicPr>
          <p:blipFill rotWithShape="1">
            <a:blip r:embed="rId13">
              <a:alphaModFix/>
            </a:blip>
            <a:srcRect b="0" l="0" r="0" t="0"/>
            <a:stretch/>
          </p:blipFill>
          <p:spPr>
            <a:xfrm>
              <a:off x="2611291" y="3552169"/>
              <a:ext cx="1637441" cy="645829"/>
            </a:xfrm>
            <a:prstGeom prst="rect">
              <a:avLst/>
            </a:prstGeom>
            <a:noFill/>
            <a:ln>
              <a:noFill/>
            </a:ln>
          </p:spPr>
        </p:pic>
        <p:pic>
          <p:nvPicPr>
            <p:cNvPr id="367" name="Google Shape;367;p17"/>
            <p:cNvPicPr preferRelativeResize="0"/>
            <p:nvPr/>
          </p:nvPicPr>
          <p:blipFill rotWithShape="1">
            <a:blip r:embed="rId14">
              <a:alphaModFix/>
            </a:blip>
            <a:srcRect b="0" l="0" r="0" t="0"/>
            <a:stretch/>
          </p:blipFill>
          <p:spPr>
            <a:xfrm>
              <a:off x="5768032" y="3454004"/>
              <a:ext cx="1521076" cy="856111"/>
            </a:xfrm>
            <a:prstGeom prst="rect">
              <a:avLst/>
            </a:prstGeom>
            <a:noFill/>
            <a:ln>
              <a:noFill/>
            </a:ln>
          </p:spPr>
        </p:pic>
      </p:grpSp>
      <p:sp>
        <p:nvSpPr>
          <p:cNvPr id="368" name="Google Shape;368;p17"/>
          <p:cNvSpPr/>
          <p:nvPr/>
        </p:nvSpPr>
        <p:spPr>
          <a:xfrm>
            <a:off x="107231" y="5113771"/>
            <a:ext cx="8239935" cy="1207254"/>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Copyright: CC BY-NC-SA 4.0:</a:t>
            </a:r>
            <a:r>
              <a:rPr b="0" i="0" lang="en-US" sz="700" u="none" cap="none" strike="noStrike">
                <a:solidFill>
                  <a:schemeClr val="dk1"/>
                </a:solidFill>
                <a:latin typeface="Arial"/>
                <a:ea typeface="Arial"/>
                <a:cs typeface="Arial"/>
                <a:sym typeface="Arial"/>
              </a:rPr>
              <a:t> </a:t>
            </a:r>
            <a:r>
              <a:rPr b="0" i="0" lang="en-US" sz="700" u="sng" cap="none" strike="noStrike">
                <a:solidFill>
                  <a:srgbClr val="0000FF"/>
                </a:solidFill>
                <a:latin typeface="Arial"/>
                <a:ea typeface="Arial"/>
                <a:cs typeface="Arial"/>
                <a:sym typeface="Arial"/>
                <a:hlinkClick r:id="rId15">
                  <a:extLst>
                    <a:ext uri="{A12FA001-AC4F-418D-AE19-62706E023703}">
                      <ahyp:hlinkClr val="tx"/>
                    </a:ext>
                  </a:extLst>
                </a:hlinkClick>
              </a:rPr>
              <a:t>https://creativecommons.org/licenses/by-nc-sa/4.0/</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0" i="0" lang="en-US" sz="700" u="none" cap="none" strike="noStrike">
                <a:solidFill>
                  <a:schemeClr val="dk1"/>
                </a:solidFill>
                <a:latin typeface="Arial"/>
                <a:ea typeface="Arial"/>
                <a:cs typeface="Arial"/>
                <a:sym typeface="Arial"/>
              </a:rPr>
              <a:t>Con questa licenza, sei libero di condividere la copia e ridistribuire il materiale in qualsiasi mezzo o formato. Puoi anche adattare remix, trasformare e costruire sul materiale.</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Tuttavia solo nei seguenti termini:</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Attribuzione —</a:t>
            </a:r>
            <a:r>
              <a:rPr b="0" i="0" lang="en-US" sz="700" u="none" cap="none" strike="noStrike">
                <a:solidFill>
                  <a:schemeClr val="dk1"/>
                </a:solidFill>
                <a:latin typeface="Arial"/>
                <a:ea typeface="Arial"/>
                <a:cs typeface="Arial"/>
                <a:sym typeface="Arial"/>
              </a:rPr>
              <a:t>è necessario fornire un credito appropriato, fornire un collegamento alla licenza e indicare se sono state apportate modifiche. Puoi farlo in qualsiasi modo ragionevole, ma non in alcun modo che suggerisca il licenziante</a:t>
            </a:r>
            <a:endParaRPr/>
          </a:p>
          <a:p>
            <a:pPr indent="0" lvl="0" marL="0" marR="0" rtl="0" algn="l">
              <a:lnSpc>
                <a:spcPct val="115000"/>
              </a:lnSpc>
              <a:spcBef>
                <a:spcPts val="0"/>
              </a:spcBef>
              <a:spcAft>
                <a:spcPts val="0"/>
              </a:spcAft>
              <a:buNone/>
            </a:pPr>
            <a:r>
              <a:rPr b="0" i="0" lang="en-US" sz="700" u="none" cap="none" strike="noStrike">
                <a:solidFill>
                  <a:schemeClr val="dk1"/>
                </a:solidFill>
                <a:latin typeface="Arial"/>
                <a:ea typeface="Arial"/>
                <a:cs typeface="Arial"/>
                <a:sym typeface="Arial"/>
              </a:rPr>
              <a:t>approva te o il tuo utilizzo.</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Non commerciale</a:t>
            </a:r>
            <a:r>
              <a:rPr b="0" i="0" lang="en-US" sz="700" u="none" cap="none" strike="noStrike">
                <a:solidFill>
                  <a:schemeClr val="dk1"/>
                </a:solidFill>
                <a:latin typeface="Arial"/>
                <a:ea typeface="Arial"/>
                <a:cs typeface="Arial"/>
                <a:sym typeface="Arial"/>
              </a:rPr>
              <a:t>— non puoi utilizzare il materiale per scopi commerciali.</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Condividere allo stesso modo—</a:t>
            </a:r>
            <a:r>
              <a:rPr b="0" i="0" lang="en-US" sz="700" u="none" cap="none" strike="noStrike">
                <a:solidFill>
                  <a:schemeClr val="dk1"/>
                </a:solidFill>
                <a:latin typeface="Arial"/>
                <a:ea typeface="Arial"/>
                <a:cs typeface="Arial"/>
                <a:sym typeface="Arial"/>
              </a:rPr>
              <a:t>se remixi, trasformi o costruisci il materiale, devi distribuire i tuoi contributi con la stessa licenza dell'originale.</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1" i="0" lang="en-US" sz="700" u="none" cap="none" strike="noStrike">
                <a:solidFill>
                  <a:schemeClr val="dk1"/>
                </a:solidFill>
                <a:latin typeface="Arial"/>
                <a:ea typeface="Arial"/>
                <a:cs typeface="Arial"/>
                <a:sym typeface="Arial"/>
              </a:rPr>
              <a:t>Nessuna restrizione aggiuntiva —</a:t>
            </a:r>
            <a:r>
              <a:rPr b="0" i="0" lang="en-US" sz="700" u="none" cap="none" strike="noStrike">
                <a:solidFill>
                  <a:schemeClr val="dk1"/>
                </a:solidFill>
                <a:latin typeface="Arial"/>
                <a:ea typeface="Arial"/>
                <a:cs typeface="Arial"/>
                <a:sym typeface="Arial"/>
              </a:rPr>
              <a:t>non puoi applicare termini legali o misure tecnologiche che limitino legalmente gli altri a fare qualsiasi cosa consentita dalla licenza.</a:t>
            </a:r>
            <a:endParaRPr b="0" i="0" sz="7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None/>
            </a:pPr>
            <a:r>
              <a:rPr b="0" i="0" lang="en-US" sz="700" u="none" cap="none" strike="noStrike">
                <a:solidFill>
                  <a:schemeClr val="dk1"/>
                </a:solidFill>
                <a:latin typeface="Arial"/>
                <a:ea typeface="Arial"/>
                <a:cs typeface="Arial"/>
                <a:sym typeface="Arial"/>
              </a:rPr>
              <a:t> </a:t>
            </a:r>
            <a:endParaRPr b="0" i="0" sz="700" u="none" cap="none" strike="noStrike">
              <a:solidFill>
                <a:schemeClr val="dk1"/>
              </a:solidFill>
              <a:latin typeface="Arial"/>
              <a:ea typeface="Arial"/>
              <a:cs typeface="Arial"/>
              <a:sym typeface="Arial"/>
            </a:endParaRPr>
          </a:p>
        </p:txBody>
      </p:sp>
      <p:pic>
        <p:nvPicPr>
          <p:cNvPr id="369" name="Google Shape;369;p17"/>
          <p:cNvPicPr preferRelativeResize="0"/>
          <p:nvPr/>
        </p:nvPicPr>
        <p:blipFill rotWithShape="1">
          <a:blip r:embed="rId16">
            <a:alphaModFix/>
          </a:blip>
          <a:srcRect b="0" l="0" r="0" t="0"/>
          <a:stretch/>
        </p:blipFill>
        <p:spPr>
          <a:xfrm>
            <a:off x="6910250" y="5758493"/>
            <a:ext cx="1181663" cy="41209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id="174" name="Google Shape;174;p2"/>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175" name="Google Shape;175;p2"/>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176" name="Google Shape;176;p2"/>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177" name="Google Shape;177;p2"/>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178" name="Google Shape;178;p2"/>
          <p:cNvSpPr/>
          <p:nvPr/>
        </p:nvSpPr>
        <p:spPr>
          <a:xfrm>
            <a:off x="357407" y="1178410"/>
            <a:ext cx="10931916" cy="18774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Termoformatura</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La termoformatura è uno dei metodi più diffusi e antichi di trasformazione delle materie plastiche, ed è diffuso nel confezionamento alimentare.</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I polimeri più utilizzati per questo processo sono </a:t>
            </a:r>
            <a:r>
              <a:rPr b="1" i="0" lang="en-US" sz="1600" u="none" cap="none" strike="noStrike">
                <a:solidFill>
                  <a:schemeClr val="dk1"/>
                </a:solidFill>
                <a:latin typeface="Calibri"/>
                <a:ea typeface="Calibri"/>
                <a:cs typeface="Calibri"/>
                <a:sym typeface="Calibri"/>
              </a:rPr>
              <a:t>solo termoplastici </a:t>
            </a:r>
            <a:r>
              <a:rPr b="0" i="0" lang="en-US" sz="1600" u="none" cap="none" strike="noStrike">
                <a:solidFill>
                  <a:schemeClr val="dk1"/>
                </a:solidFill>
                <a:latin typeface="Calibri"/>
                <a:ea typeface="Calibri"/>
                <a:cs typeface="Calibri"/>
                <a:sym typeface="Calibri"/>
              </a:rPr>
              <a:t>ed in particolare: PP, PE e PS.</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p:txBody>
      </p:sp>
      <p:pic>
        <p:nvPicPr>
          <p:cNvPr descr="http://www.greenme.it/images/stories/consumare/riuso/bicchieri-di-plastica-home.jpg" id="179" name="Google Shape;179;p2"/>
          <p:cNvPicPr preferRelativeResize="0"/>
          <p:nvPr/>
        </p:nvPicPr>
        <p:blipFill rotWithShape="1">
          <a:blip r:embed="rId7">
            <a:alphaModFix/>
          </a:blip>
          <a:srcRect b="0" l="0" r="0" t="0"/>
          <a:stretch/>
        </p:blipFill>
        <p:spPr>
          <a:xfrm>
            <a:off x="557718" y="3747545"/>
            <a:ext cx="2301840" cy="1912680"/>
          </a:xfrm>
          <a:prstGeom prst="rect">
            <a:avLst/>
          </a:prstGeom>
          <a:noFill/>
          <a:ln>
            <a:noFill/>
          </a:ln>
        </p:spPr>
      </p:pic>
      <p:pic>
        <p:nvPicPr>
          <p:cNvPr descr="https://encrypted-tbn1.gstatic.com/images?q=tbn:ANd9GcTvurF9BRazUIjq5V_ZN2Wmzm73WwXyRUd6gnMHUYzA6oLTNyNY" id="180" name="Google Shape;180;p2"/>
          <p:cNvPicPr preferRelativeResize="0"/>
          <p:nvPr/>
        </p:nvPicPr>
        <p:blipFill rotWithShape="1">
          <a:blip r:embed="rId8">
            <a:alphaModFix/>
          </a:blip>
          <a:srcRect b="0" l="0" r="0" t="0"/>
          <a:stretch/>
        </p:blipFill>
        <p:spPr>
          <a:xfrm>
            <a:off x="2971216" y="2971152"/>
            <a:ext cx="2630520" cy="2181240"/>
          </a:xfrm>
          <a:prstGeom prst="rect">
            <a:avLst/>
          </a:prstGeom>
          <a:noFill/>
          <a:ln>
            <a:noFill/>
          </a:ln>
        </p:spPr>
      </p:pic>
      <p:pic>
        <p:nvPicPr>
          <p:cNvPr descr="https://encrypted-tbn2.gstatic.com/images?q=tbn:ANd9GcS8WD7nKEIxHvOBtRHcYWE-XsLccxsGIAoSZtkP5qcqOiyR2M-xJQ" id="181" name="Google Shape;181;p2"/>
          <p:cNvPicPr preferRelativeResize="0"/>
          <p:nvPr/>
        </p:nvPicPr>
        <p:blipFill rotWithShape="1">
          <a:blip r:embed="rId9">
            <a:alphaModFix/>
          </a:blip>
          <a:srcRect b="0" l="0" r="0" t="0"/>
          <a:stretch/>
        </p:blipFill>
        <p:spPr>
          <a:xfrm>
            <a:off x="5713394" y="4094104"/>
            <a:ext cx="2199683" cy="1647273"/>
          </a:xfrm>
          <a:prstGeom prst="rect">
            <a:avLst/>
          </a:prstGeom>
          <a:noFill/>
          <a:ln>
            <a:noFill/>
          </a:ln>
        </p:spPr>
      </p:pic>
      <p:pic>
        <p:nvPicPr>
          <p:cNvPr descr="QS Group Divisione Termoformatura" id="182" name="Google Shape;182;p2"/>
          <p:cNvPicPr preferRelativeResize="0"/>
          <p:nvPr/>
        </p:nvPicPr>
        <p:blipFill rotWithShape="1">
          <a:blip r:embed="rId10">
            <a:alphaModFix/>
          </a:blip>
          <a:srcRect b="0" l="22031" r="0" t="0"/>
          <a:stretch/>
        </p:blipFill>
        <p:spPr>
          <a:xfrm>
            <a:off x="8121246" y="3181276"/>
            <a:ext cx="3525716" cy="1845687"/>
          </a:xfrm>
          <a:prstGeom prst="rect">
            <a:avLst/>
          </a:prstGeom>
          <a:noFill/>
          <a:ln>
            <a:noFill/>
          </a:ln>
        </p:spPr>
      </p:pic>
      <p:sp>
        <p:nvSpPr>
          <p:cNvPr id="183" name="Google Shape;183;p2"/>
          <p:cNvSpPr/>
          <p:nvPr/>
        </p:nvSpPr>
        <p:spPr>
          <a:xfrm>
            <a:off x="725954" y="6028757"/>
            <a:ext cx="10194822"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600" u="sng" cap="none" strike="noStrike">
                <a:solidFill>
                  <a:srgbClr val="0070C0"/>
                </a:solidFill>
                <a:latin typeface="Calibri"/>
                <a:ea typeface="Calibri"/>
                <a:cs typeface="Calibri"/>
                <a:sym typeface="Calibri"/>
                <a:hlinkClick r:id="rId11">
                  <a:extLst>
                    <a:ext uri="{A12FA001-AC4F-418D-AE19-62706E023703}">
                      <ahyp:hlinkClr val="tx"/>
                    </a:ext>
                  </a:extLst>
                </a:hlinkClick>
              </a:rPr>
              <a:t>http://www.bpf.co.uk/data/iframe/Thermoforming_RPC_BPF.html</a:t>
            </a:r>
            <a:endParaRPr b="0" i="0" sz="1600" u="none" cap="none" strike="noStrike">
              <a:solidFill>
                <a:srgbClr val="0070C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3"/>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189" name="Google Shape;189;p3"/>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190" name="Google Shape;190;p3"/>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191" name="Google Shape;191;p3"/>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192" name="Google Shape;192;p3"/>
          <p:cNvSpPr/>
          <p:nvPr/>
        </p:nvSpPr>
        <p:spPr>
          <a:xfrm>
            <a:off x="357407" y="1178410"/>
            <a:ext cx="10931916" cy="18774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Termoformatura</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È un </a:t>
            </a:r>
            <a:r>
              <a:rPr b="1" i="0" lang="en-US" sz="1600" u="none" cap="none" strike="noStrike">
                <a:solidFill>
                  <a:schemeClr val="dk1"/>
                </a:solidFill>
                <a:latin typeface="Calibri"/>
                <a:ea typeface="Calibri"/>
                <a:cs typeface="Calibri"/>
                <a:sym typeface="Calibri"/>
              </a:rPr>
              <a:t>processo di deformazione a caldo </a:t>
            </a:r>
            <a:r>
              <a:rPr b="0" i="0" lang="en-US" sz="1600" u="none" cap="none" strike="noStrike">
                <a:solidFill>
                  <a:schemeClr val="dk1"/>
                </a:solidFill>
                <a:latin typeface="Calibri"/>
                <a:ea typeface="Calibri"/>
                <a:cs typeface="Calibri"/>
                <a:sym typeface="Calibri"/>
              </a:rPr>
              <a:t>per film o lastre, precedentemente trasformati per estrusione. Subiscono una "modellazione".</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In particolare, questi materiali vengono posti in un forno dove il polimero raggiunge la propria temperatura di rammollimento e vengono così formati con uno stampo che li modella dando loro la forma desiderata.</a:t>
            </a:r>
            <a:endParaRPr/>
          </a:p>
        </p:txBody>
      </p:sp>
      <p:pic>
        <p:nvPicPr>
          <p:cNvPr descr="ch19&amp;user=sschmid&amp;doc=F19_18" id="193" name="Google Shape;193;p3"/>
          <p:cNvPicPr preferRelativeResize="0"/>
          <p:nvPr/>
        </p:nvPicPr>
        <p:blipFill rotWithShape="1">
          <a:blip r:embed="rId7">
            <a:alphaModFix/>
          </a:blip>
          <a:srcRect b="14288" l="1691" r="1110" t="5714"/>
          <a:stretch/>
        </p:blipFill>
        <p:spPr>
          <a:xfrm>
            <a:off x="1003495" y="3277399"/>
            <a:ext cx="10185009" cy="2207419"/>
          </a:xfrm>
          <a:prstGeom prst="rect">
            <a:avLst/>
          </a:prstGeom>
          <a:noFill/>
          <a:ln>
            <a:noFill/>
          </a:ln>
        </p:spPr>
      </p:pic>
      <p:sp>
        <p:nvSpPr>
          <p:cNvPr id="194" name="Google Shape;194;p3"/>
          <p:cNvSpPr/>
          <p:nvPr/>
        </p:nvSpPr>
        <p:spPr>
          <a:xfrm>
            <a:off x="3420234" y="5712080"/>
            <a:ext cx="535152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800" u="sng" cap="none" strike="noStrike">
                <a:solidFill>
                  <a:srgbClr val="0070C0"/>
                </a:solidFill>
                <a:latin typeface="Calibri"/>
                <a:ea typeface="Calibri"/>
                <a:cs typeface="Calibri"/>
                <a:sym typeface="Calibri"/>
                <a:hlinkClick r:id="rId8">
                  <a:extLst>
                    <a:ext uri="{A12FA001-AC4F-418D-AE19-62706E023703}">
                      <ahyp:hlinkClr val="tx"/>
                    </a:ext>
                  </a:extLst>
                </a:hlinkClick>
              </a:rPr>
              <a:t>http://www.bpf.co.uk/data/iframe/vacuumform1.html</a:t>
            </a:r>
            <a:endParaRPr b="0" i="0" sz="1800" u="none" cap="none" strike="noStrike">
              <a:solidFill>
                <a:srgbClr val="0070C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4"/>
          <p:cNvPicPr preferRelativeResize="0"/>
          <p:nvPr/>
        </p:nvPicPr>
        <p:blipFill rotWithShape="1">
          <a:blip r:embed="rId3">
            <a:alphaModFix/>
          </a:blip>
          <a:srcRect b="0" l="0" r="0" t="0"/>
          <a:stretch/>
        </p:blipFill>
        <p:spPr>
          <a:xfrm>
            <a:off x="10438472" y="6222410"/>
            <a:ext cx="1621007" cy="440662"/>
          </a:xfrm>
          <a:prstGeom prst="rect">
            <a:avLst/>
          </a:prstGeom>
          <a:noFill/>
          <a:ln>
            <a:noFill/>
          </a:ln>
        </p:spPr>
      </p:pic>
      <p:pic>
        <p:nvPicPr>
          <p:cNvPr id="200" name="Google Shape;200;p4"/>
          <p:cNvPicPr preferRelativeResize="0"/>
          <p:nvPr/>
        </p:nvPicPr>
        <p:blipFill rotWithShape="1">
          <a:blip r:embed="rId4">
            <a:alphaModFix/>
          </a:blip>
          <a:srcRect b="0" l="0" r="0" t="0"/>
          <a:stretch/>
        </p:blipFill>
        <p:spPr>
          <a:xfrm>
            <a:off x="173014" y="148676"/>
            <a:ext cx="2279705" cy="720006"/>
          </a:xfrm>
          <a:prstGeom prst="rect">
            <a:avLst/>
          </a:prstGeom>
          <a:noFill/>
          <a:ln>
            <a:noFill/>
          </a:ln>
        </p:spPr>
      </p:pic>
      <p:pic>
        <p:nvPicPr>
          <p:cNvPr id="201" name="Google Shape;201;p4"/>
          <p:cNvPicPr preferRelativeResize="0"/>
          <p:nvPr/>
        </p:nvPicPr>
        <p:blipFill rotWithShape="1">
          <a:blip r:embed="rId5">
            <a:alphaModFix/>
          </a:blip>
          <a:srcRect b="0" l="0" r="0" t="0"/>
          <a:stretch/>
        </p:blipFill>
        <p:spPr>
          <a:xfrm>
            <a:off x="10210340" y="148676"/>
            <a:ext cx="1849139" cy="572304"/>
          </a:xfrm>
          <a:prstGeom prst="rect">
            <a:avLst/>
          </a:prstGeom>
          <a:noFill/>
          <a:ln>
            <a:noFill/>
          </a:ln>
        </p:spPr>
      </p:pic>
      <p:pic>
        <p:nvPicPr>
          <p:cNvPr id="202" name="Google Shape;202;p4"/>
          <p:cNvPicPr preferRelativeResize="0"/>
          <p:nvPr/>
        </p:nvPicPr>
        <p:blipFill rotWithShape="1">
          <a:blip r:embed="rId6">
            <a:alphaModFix/>
          </a:blip>
          <a:srcRect b="0" l="0" r="0" t="0"/>
          <a:stretch/>
        </p:blipFill>
        <p:spPr>
          <a:xfrm>
            <a:off x="10447010" y="791239"/>
            <a:ext cx="1375798" cy="774343"/>
          </a:xfrm>
          <a:prstGeom prst="rect">
            <a:avLst/>
          </a:prstGeom>
          <a:noFill/>
          <a:ln>
            <a:noFill/>
          </a:ln>
        </p:spPr>
      </p:pic>
      <p:sp>
        <p:nvSpPr>
          <p:cNvPr id="203" name="Google Shape;203;p4"/>
          <p:cNvSpPr/>
          <p:nvPr/>
        </p:nvSpPr>
        <p:spPr>
          <a:xfrm>
            <a:off x="357407" y="1178410"/>
            <a:ext cx="10931916" cy="236988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Termoformatura</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Si possono usare:</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600"/>
              <a:buFont typeface="Calibri"/>
              <a:buAutoNum type="arabicPeriod"/>
            </a:pPr>
            <a:r>
              <a:rPr b="1" i="0" lang="en-US" sz="1600" u="none" cap="none" strike="noStrike">
                <a:solidFill>
                  <a:schemeClr val="dk1"/>
                </a:solidFill>
                <a:latin typeface="Calibri"/>
                <a:ea typeface="Calibri"/>
                <a:cs typeface="Calibri"/>
                <a:sym typeface="Calibri"/>
              </a:rPr>
              <a:t>IL VUOTO </a:t>
            </a:r>
            <a:r>
              <a:rPr b="0" i="0" lang="en-US" sz="1600" u="none" cap="none" strike="noStrike">
                <a:solidFill>
                  <a:schemeClr val="dk1"/>
                </a:solidFill>
                <a:latin typeface="Calibri"/>
                <a:ea typeface="Calibri"/>
                <a:cs typeface="Calibri"/>
                <a:sym typeface="Calibri"/>
              </a:rPr>
              <a:t>🡪 mediante l'aspirazione dell'aria che rimane tra il film e la superficie dello stampo fino a bassi livelli di vuoto (~ 0,5 mbar di pressione finale) per ottenere forme fedeli;</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342900" lvl="0" marL="342900" marR="0" rtl="0" algn="l">
              <a:spcBef>
                <a:spcPts val="0"/>
              </a:spcBef>
              <a:spcAft>
                <a:spcPts val="0"/>
              </a:spcAft>
              <a:buClr>
                <a:schemeClr val="dk1"/>
              </a:buClr>
              <a:buSzPts val="1600"/>
              <a:buFont typeface="Calibri"/>
              <a:buAutoNum type="arabicPeriod"/>
            </a:pPr>
            <a:r>
              <a:rPr b="1" i="0" lang="en-US" sz="1600" u="none" cap="none" strike="noStrike">
                <a:solidFill>
                  <a:schemeClr val="dk1"/>
                </a:solidFill>
                <a:latin typeface="Calibri"/>
                <a:ea typeface="Calibri"/>
                <a:cs typeface="Calibri"/>
                <a:sym typeface="Calibri"/>
              </a:rPr>
              <a:t>LA PRESSIONE </a:t>
            </a:r>
            <a:r>
              <a:rPr b="0" i="0" lang="en-US" sz="1600" u="none" cap="none" strike="noStrike">
                <a:solidFill>
                  <a:schemeClr val="dk1"/>
                </a:solidFill>
                <a:latin typeface="Calibri"/>
                <a:ea typeface="Calibri"/>
                <a:cs typeface="Calibri"/>
                <a:sym typeface="Calibri"/>
              </a:rPr>
              <a:t>🡪 che permette di aggiungere aria compressa (fino a 10 bar). Permette di ottenere una maggiore fedeltà dei dettagli.</a:t>
            </a:r>
            <a:endParaRPr/>
          </a:p>
        </p:txBody>
      </p:sp>
      <p:pic>
        <p:nvPicPr>
          <p:cNvPr id="204" name="Google Shape;204;p4"/>
          <p:cNvPicPr preferRelativeResize="0"/>
          <p:nvPr/>
        </p:nvPicPr>
        <p:blipFill rotWithShape="1">
          <a:blip r:embed="rId7">
            <a:alphaModFix/>
          </a:blip>
          <a:srcRect b="0" l="0" r="0" t="0"/>
          <a:stretch/>
        </p:blipFill>
        <p:spPr>
          <a:xfrm>
            <a:off x="2858317" y="3431590"/>
            <a:ext cx="3614421" cy="3011151"/>
          </a:xfrm>
          <a:prstGeom prst="rect">
            <a:avLst/>
          </a:prstGeom>
          <a:noFill/>
          <a:ln>
            <a:noFill/>
          </a:ln>
        </p:spPr>
      </p:pic>
      <p:pic>
        <p:nvPicPr>
          <p:cNvPr id="205" name="Google Shape;205;p4"/>
          <p:cNvPicPr preferRelativeResize="0"/>
          <p:nvPr/>
        </p:nvPicPr>
        <p:blipFill rotWithShape="1">
          <a:blip r:embed="rId8">
            <a:alphaModFix/>
          </a:blip>
          <a:srcRect b="0" l="0" r="0" t="0"/>
          <a:stretch/>
        </p:blipFill>
        <p:spPr>
          <a:xfrm>
            <a:off x="6167520" y="3464168"/>
            <a:ext cx="3591942" cy="3011151"/>
          </a:xfrm>
          <a:prstGeom prst="rect">
            <a:avLst/>
          </a:prstGeom>
          <a:noFill/>
          <a:ln>
            <a:noFill/>
          </a:ln>
        </p:spPr>
      </p:pic>
      <p:sp>
        <p:nvSpPr>
          <p:cNvPr id="206" name="Google Shape;206;p4"/>
          <p:cNvSpPr/>
          <p:nvPr/>
        </p:nvSpPr>
        <p:spPr>
          <a:xfrm>
            <a:off x="273139" y="6222410"/>
            <a:ext cx="4333879"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600" u="sng" cap="none" strike="noStrike">
                <a:solidFill>
                  <a:schemeClr val="dk1"/>
                </a:solidFill>
                <a:latin typeface="Calibri"/>
                <a:ea typeface="Calibri"/>
                <a:cs typeface="Calibri"/>
                <a:sym typeface="Calibri"/>
                <a:hlinkClick r:id="rId9">
                  <a:extLst>
                    <a:ext uri="{A12FA001-AC4F-418D-AE19-62706E023703}">
                      <ahyp:hlinkClr val="tx"/>
                    </a:ext>
                  </a:extLst>
                </a:hlinkClick>
              </a:rPr>
              <a:t>https://www.youtube.com/watch?v=VyIBsmoiqqs</a:t>
            </a:r>
            <a:endParaRPr b="0" i="0" sz="16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pic>
        <p:nvPicPr>
          <p:cNvPr id="211" name="Google Shape;211;p5"/>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12" name="Google Shape;212;p5"/>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13" name="Google Shape;213;p5"/>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214" name="Google Shape;214;p5"/>
          <p:cNvSpPr/>
          <p:nvPr/>
        </p:nvSpPr>
        <p:spPr>
          <a:xfrm>
            <a:off x="357407" y="1178410"/>
            <a:ext cx="10931916" cy="212365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Schiuma polimerica</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Materiali contenenti vuoti gassosi circondati da una matrice più densa.</a:t>
            </a:r>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Le schiume sono state ampiamente utilizzate in una varietà di applicazioni: isolamento, cuscini,  assorbenti, ecc.</a:t>
            </a:r>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Vari polimeri sono stati utilizzati per applicazioni in schiuma: poliuretano (PU), polistirene (PS), polietilene (PE), polipropilene (PP), poli(cloruro di vinile) (PVC), policarbonato (PC), ecc.</a:t>
            </a:r>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Il poliuretano occupa la quota di mercato maggiore (53%) in termini di quantità consumata, mentre il polistirene è la seconda (26%).</a:t>
            </a:r>
            <a:endParaRPr/>
          </a:p>
        </p:txBody>
      </p:sp>
      <p:pic>
        <p:nvPicPr>
          <p:cNvPr id="215" name="Google Shape;215;p5"/>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id="216" name="Google Shape;216;p5"/>
          <p:cNvPicPr preferRelativeResize="0"/>
          <p:nvPr/>
        </p:nvPicPr>
        <p:blipFill rotWithShape="1">
          <a:blip r:embed="rId7">
            <a:alphaModFix/>
          </a:blip>
          <a:srcRect b="0" l="0" r="0" t="0"/>
          <a:stretch/>
        </p:blipFill>
        <p:spPr>
          <a:xfrm>
            <a:off x="3746625" y="3645260"/>
            <a:ext cx="4153480" cy="242921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pic>
        <p:nvPicPr>
          <p:cNvPr id="221" name="Google Shape;221;p6"/>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22" name="Google Shape;222;p6"/>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23" name="Google Shape;223;p6"/>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224" name="Google Shape;224;p6"/>
          <p:cNvSpPr/>
          <p:nvPr/>
        </p:nvSpPr>
        <p:spPr>
          <a:xfrm>
            <a:off x="357407" y="1178410"/>
            <a:ext cx="1093191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Schiuma polimerica - Vantaggioso / Svantaggioso</a:t>
            </a:r>
            <a:endParaRPr/>
          </a:p>
        </p:txBody>
      </p:sp>
      <p:pic>
        <p:nvPicPr>
          <p:cNvPr id="225" name="Google Shape;225;p6"/>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descr="Risultato immagini per SIMBOLO POSITIVO" id="226" name="Google Shape;226;p6"/>
          <p:cNvPicPr preferRelativeResize="0"/>
          <p:nvPr/>
        </p:nvPicPr>
        <p:blipFill rotWithShape="1">
          <a:blip r:embed="rId7">
            <a:alphaModFix/>
          </a:blip>
          <a:srcRect b="7442" l="4792" r="49433" t="8434"/>
          <a:stretch/>
        </p:blipFill>
        <p:spPr>
          <a:xfrm>
            <a:off x="729941" y="2115932"/>
            <a:ext cx="1395167" cy="1282046"/>
          </a:xfrm>
          <a:prstGeom prst="rect">
            <a:avLst/>
          </a:prstGeom>
          <a:noFill/>
          <a:ln>
            <a:noFill/>
          </a:ln>
        </p:spPr>
      </p:pic>
      <p:pic>
        <p:nvPicPr>
          <p:cNvPr descr="Risultato immagini per SIMBOLO POSITIVO" id="227" name="Google Shape;227;p6"/>
          <p:cNvPicPr preferRelativeResize="0"/>
          <p:nvPr/>
        </p:nvPicPr>
        <p:blipFill rotWithShape="1">
          <a:blip r:embed="rId7">
            <a:alphaModFix/>
          </a:blip>
          <a:srcRect b="6928" l="51751" r="4330" t="8948"/>
          <a:stretch/>
        </p:blipFill>
        <p:spPr>
          <a:xfrm>
            <a:off x="643562" y="3935390"/>
            <a:ext cx="1338607" cy="1282046"/>
          </a:xfrm>
          <a:prstGeom prst="rect">
            <a:avLst/>
          </a:prstGeom>
          <a:noFill/>
          <a:ln>
            <a:noFill/>
          </a:ln>
        </p:spPr>
      </p:pic>
      <p:sp>
        <p:nvSpPr>
          <p:cNvPr id="228" name="Google Shape;228;p6"/>
          <p:cNvSpPr/>
          <p:nvPr/>
        </p:nvSpPr>
        <p:spPr>
          <a:xfrm>
            <a:off x="2452719" y="2326068"/>
            <a:ext cx="7664948" cy="107721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Noto Sans Symbols"/>
              <a:buChar char="✔"/>
            </a:pPr>
            <a:r>
              <a:rPr b="0" i="0" lang="en-US" sz="1600" u="none" cap="none" strike="noStrike">
                <a:solidFill>
                  <a:schemeClr val="dk1"/>
                </a:solidFill>
                <a:latin typeface="Calibri"/>
                <a:ea typeface="Calibri"/>
                <a:cs typeface="Calibri"/>
                <a:sym typeface="Calibri"/>
              </a:rPr>
              <a:t>Hanno una bassa densità quindi sono materiali leggeri.</a:t>
            </a:r>
            <a:endParaRPr/>
          </a:p>
          <a:p>
            <a:pPr indent="-285750" lvl="0" marL="285750" marR="0" rtl="0" algn="l">
              <a:spcBef>
                <a:spcPts val="0"/>
              </a:spcBef>
              <a:spcAft>
                <a:spcPts val="0"/>
              </a:spcAft>
              <a:buClr>
                <a:schemeClr val="dk1"/>
              </a:buClr>
              <a:buSzPts val="1600"/>
              <a:buFont typeface="Noto Sans Symbols"/>
              <a:buChar char="✔"/>
            </a:pPr>
            <a:r>
              <a:rPr b="0" i="0" lang="en-US" sz="1600" u="none" cap="none" strike="noStrike">
                <a:solidFill>
                  <a:schemeClr val="dk1"/>
                </a:solidFill>
                <a:latin typeface="Calibri"/>
                <a:ea typeface="Calibri"/>
                <a:cs typeface="Calibri"/>
                <a:sym typeface="Calibri"/>
              </a:rPr>
              <a:t>Alcune schiume polimeriche hanno un basso trasferimento di calore o di suono, il che le rende ottimi isolanti.</a:t>
            </a:r>
            <a:endParaRPr/>
          </a:p>
          <a:p>
            <a:pPr indent="-285750" lvl="0" marL="285750" marR="0" rtl="0" algn="l">
              <a:spcBef>
                <a:spcPts val="0"/>
              </a:spcBef>
              <a:spcAft>
                <a:spcPts val="0"/>
              </a:spcAft>
              <a:buClr>
                <a:schemeClr val="dk1"/>
              </a:buClr>
              <a:buSzPts val="1600"/>
              <a:buFont typeface="Noto Sans Symbols"/>
              <a:buChar char="✔"/>
            </a:pPr>
            <a:r>
              <a:rPr b="0" i="0" lang="en-US" sz="1600" u="none" cap="none" strike="noStrike">
                <a:solidFill>
                  <a:schemeClr val="dk1"/>
                </a:solidFill>
                <a:latin typeface="Calibri"/>
                <a:ea typeface="Calibri"/>
                <a:cs typeface="Calibri"/>
                <a:sym typeface="Calibri"/>
              </a:rPr>
              <a:t>Molti sono flessibili e morbidi, il che significa che offrono più comfort come cuscino.</a:t>
            </a:r>
            <a:endParaRPr/>
          </a:p>
        </p:txBody>
      </p:sp>
      <p:sp>
        <p:nvSpPr>
          <p:cNvPr id="229" name="Google Shape;229;p6"/>
          <p:cNvSpPr/>
          <p:nvPr/>
        </p:nvSpPr>
        <p:spPr>
          <a:xfrm>
            <a:off x="2452719" y="4284025"/>
            <a:ext cx="7360148" cy="584775"/>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600"/>
              <a:buFont typeface="Noto Sans Symbols"/>
              <a:buChar char="✔"/>
            </a:pPr>
            <a:r>
              <a:rPr b="0" i="0" lang="en-US" sz="1600" u="none" cap="none" strike="noStrike">
                <a:solidFill>
                  <a:schemeClr val="dk1"/>
                </a:solidFill>
                <a:latin typeface="Calibri"/>
                <a:ea typeface="Calibri"/>
                <a:cs typeface="Calibri"/>
                <a:sym typeface="Calibri"/>
              </a:rPr>
              <a:t>Resistenza meccanica inferiore.</a:t>
            </a:r>
            <a:endParaRPr/>
          </a:p>
          <a:p>
            <a:pPr indent="-285750" lvl="0" marL="285750" marR="0" rtl="0" algn="l">
              <a:spcBef>
                <a:spcPts val="0"/>
              </a:spcBef>
              <a:spcAft>
                <a:spcPts val="0"/>
              </a:spcAft>
              <a:buClr>
                <a:schemeClr val="dk1"/>
              </a:buClr>
              <a:buSzPts val="1600"/>
              <a:buFont typeface="Noto Sans Symbols"/>
              <a:buChar char="✔"/>
            </a:pPr>
            <a:r>
              <a:rPr b="0" i="0" lang="en-US" sz="1600" u="none" cap="none" strike="noStrike">
                <a:solidFill>
                  <a:schemeClr val="dk1"/>
                </a:solidFill>
                <a:latin typeface="Calibri"/>
                <a:ea typeface="Calibri"/>
                <a:cs typeface="Calibri"/>
                <a:sym typeface="Calibri"/>
              </a:rPr>
              <a:t>Bassa stabilità termica e dimensionale.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7"/>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35" name="Google Shape;235;p7"/>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36" name="Google Shape;236;p7"/>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237" name="Google Shape;237;p7"/>
          <p:cNvSpPr/>
          <p:nvPr/>
        </p:nvSpPr>
        <p:spPr>
          <a:xfrm>
            <a:off x="173014" y="932188"/>
            <a:ext cx="698131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Schiuma polimerica - Classificazione delle schiume polimeriche</a:t>
            </a:r>
            <a:endParaRPr/>
          </a:p>
          <a:p>
            <a:pPr indent="0" lvl="0" marL="0" marR="0" rtl="0" algn="l">
              <a:spcBef>
                <a:spcPts val="0"/>
              </a:spcBef>
              <a:spcAft>
                <a:spcPts val="0"/>
              </a:spcAft>
              <a:buNone/>
            </a:pPr>
            <a:r>
              <a:t/>
            </a:r>
            <a:endParaRPr b="1" i="0" sz="2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Le schiume polimeriche possono anche essere definite come entrambe  come schiume a </a:t>
            </a:r>
            <a:r>
              <a:rPr b="1" i="0" lang="en-US" sz="1600" u="none" cap="none" strike="noStrike">
                <a:solidFill>
                  <a:srgbClr val="444444"/>
                </a:solidFill>
                <a:latin typeface="Calibri"/>
                <a:ea typeface="Calibri"/>
                <a:cs typeface="Calibri"/>
                <a:sym typeface="Calibri"/>
              </a:rPr>
              <a:t>cella chiusa </a:t>
            </a:r>
            <a:r>
              <a:rPr b="0" i="0" lang="en-US" sz="1600" u="none" cap="none" strike="noStrike">
                <a:solidFill>
                  <a:srgbClr val="444444"/>
                </a:solidFill>
                <a:latin typeface="Calibri"/>
                <a:ea typeface="Calibri"/>
                <a:cs typeface="Calibri"/>
                <a:sym typeface="Calibri"/>
              </a:rPr>
              <a:t>o a </a:t>
            </a:r>
            <a:r>
              <a:rPr b="1" i="0" lang="en-US" sz="1600" u="none" cap="none" strike="noStrike">
                <a:solidFill>
                  <a:srgbClr val="444444"/>
                </a:solidFill>
                <a:latin typeface="Calibri"/>
                <a:ea typeface="Calibri"/>
                <a:cs typeface="Calibri"/>
                <a:sym typeface="Calibri"/>
              </a:rPr>
              <a:t>cella aperta</a:t>
            </a:r>
            <a:r>
              <a:rPr b="0" i="0" lang="en-US" sz="1600" u="none" cap="none" strike="noStrike">
                <a:solidFill>
                  <a:srgbClr val="444444"/>
                </a:solidFill>
                <a:latin typeface="Calibri"/>
                <a:ea typeface="Calibri"/>
                <a:cs typeface="Calibri"/>
                <a:sym typeface="Calibri"/>
              </a:rPr>
              <a:t>.</a:t>
            </a:r>
            <a:endParaRPr/>
          </a:p>
        </p:txBody>
      </p:sp>
      <p:pic>
        <p:nvPicPr>
          <p:cNvPr id="238" name="Google Shape;238;p7"/>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39" name="Google Shape;239;p7"/>
          <p:cNvSpPr/>
          <p:nvPr/>
        </p:nvSpPr>
        <p:spPr>
          <a:xfrm>
            <a:off x="173014" y="2132517"/>
            <a:ext cx="6981319" cy="47705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Nelle schiume a </a:t>
            </a:r>
            <a:r>
              <a:rPr b="1" i="0" lang="en-US" sz="1600" u="none" cap="none" strike="noStrike">
                <a:solidFill>
                  <a:srgbClr val="444444"/>
                </a:solidFill>
                <a:latin typeface="Calibri"/>
                <a:ea typeface="Calibri"/>
                <a:cs typeface="Calibri"/>
                <a:sym typeface="Calibri"/>
              </a:rPr>
              <a:t>cella chiusa</a:t>
            </a:r>
            <a:r>
              <a:rPr b="0" i="0" lang="en-US" sz="1600" u="none" cap="none" strike="noStrike">
                <a:solidFill>
                  <a:srgbClr val="444444"/>
                </a:solidFill>
                <a:latin typeface="Calibri"/>
                <a:ea typeface="Calibri"/>
                <a:cs typeface="Calibri"/>
                <a:sym typeface="Calibri"/>
              </a:rPr>
              <a:t>, le celle sono isolate l'una dall'altra e le cavità sono circondate da pareti complete.</a:t>
            </a:r>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In generale, le schiume a cellule chiuse hanno una permeabilità inferiore, portando a migliori proprietà di isolamento. Assorbono il suono, in particolare i toni bassi.</a:t>
            </a:r>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Le schiume a celle chiuse sono generalmente caratterizzate dalla loro rigidità e resistenza</a:t>
            </a:r>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Nelle schiume a celle aperte, le celle sono collegate tra loro. Hanno un aspetto più morbido e spugnoso.</a:t>
            </a:r>
            <a:endParaRPr/>
          </a:p>
          <a:p>
            <a:pPr indent="0" lvl="0" marL="0" marR="0" rtl="0" algn="l">
              <a:spcBef>
                <a:spcPts val="0"/>
              </a:spcBef>
              <a:spcAft>
                <a:spcPts val="0"/>
              </a:spcAft>
              <a:buNone/>
            </a:pPr>
            <a:r>
              <a:t/>
            </a:r>
            <a:endParaRPr b="0" i="0" sz="16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1" i="0" lang="en-US" sz="1600" u="none" cap="none" strike="noStrike">
                <a:solidFill>
                  <a:srgbClr val="444444"/>
                </a:solidFill>
                <a:latin typeface="Calibri"/>
                <a:ea typeface="Calibri"/>
                <a:cs typeface="Calibri"/>
                <a:sym typeface="Calibri"/>
              </a:rPr>
              <a:t>Cella aperta </a:t>
            </a:r>
            <a:r>
              <a:rPr b="0" i="0" lang="en-US" sz="1600" u="none" cap="none" strike="noStrike">
                <a:solidFill>
                  <a:srgbClr val="444444"/>
                </a:solidFill>
                <a:latin typeface="Calibri"/>
                <a:ea typeface="Calibri"/>
                <a:cs typeface="Calibri"/>
                <a:sym typeface="Calibri"/>
              </a:rPr>
              <a:t>le schiume sono incredibilmente efficaci come barriera al suono nelle normali gamme di frequenza del rumore e forniscono una migliore capacità di assorbimento.</a:t>
            </a:r>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I vantaggi della schiuma a celle chiuse rispetto alla schiuma a celle aperte includono la sua robustezza e la maggiore resistenza alla fuoriuscita di aria o vapore acqueo.</a:t>
            </a:r>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Lo svantaggio della schiuma a celle chiuse è che è più densa, richiede più materiale e quindi è più costosa.</a:t>
            </a:r>
            <a:br>
              <a:rPr b="0" i="0" lang="en-US" sz="1600" u="none" cap="none" strike="noStrike">
                <a:solidFill>
                  <a:schemeClr val="dk1"/>
                </a:solidFill>
                <a:latin typeface="Calibri"/>
                <a:ea typeface="Calibri"/>
                <a:cs typeface="Calibri"/>
                <a:sym typeface="Calibri"/>
              </a:rPr>
            </a:br>
            <a:endParaRPr b="0" i="0" sz="1600" u="none" cap="none" strike="noStrike">
              <a:solidFill>
                <a:schemeClr val="dk1"/>
              </a:solidFill>
              <a:latin typeface="Calibri"/>
              <a:ea typeface="Calibri"/>
              <a:cs typeface="Calibri"/>
              <a:sym typeface="Calibri"/>
            </a:endParaRPr>
          </a:p>
        </p:txBody>
      </p:sp>
      <p:pic>
        <p:nvPicPr>
          <p:cNvPr id="240" name="Google Shape;240;p7"/>
          <p:cNvPicPr preferRelativeResize="0"/>
          <p:nvPr/>
        </p:nvPicPr>
        <p:blipFill rotWithShape="1">
          <a:blip r:embed="rId7">
            <a:alphaModFix/>
          </a:blip>
          <a:srcRect b="0" l="0" r="0" t="0"/>
          <a:stretch/>
        </p:blipFill>
        <p:spPr>
          <a:xfrm>
            <a:off x="7240638" y="1655463"/>
            <a:ext cx="4315427" cy="4334480"/>
          </a:xfrm>
          <a:prstGeom prst="rect">
            <a:avLst/>
          </a:prstGeom>
          <a:noFill/>
          <a:ln>
            <a:noFill/>
          </a:ln>
        </p:spPr>
      </p:pic>
      <p:pic>
        <p:nvPicPr>
          <p:cNvPr id="241" name="Google Shape;241;p7"/>
          <p:cNvPicPr preferRelativeResize="0"/>
          <p:nvPr/>
        </p:nvPicPr>
        <p:blipFill>
          <a:blip r:embed="rId8">
            <a:alphaModFix/>
          </a:blip>
          <a:stretch>
            <a:fillRect/>
          </a:stretch>
        </p:blipFill>
        <p:spPr>
          <a:xfrm>
            <a:off x="6475069" y="6318913"/>
            <a:ext cx="3971925" cy="2476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id="246" name="Google Shape;246;p8"/>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47" name="Google Shape;247;p8"/>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48" name="Google Shape;248;p8"/>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249" name="Google Shape;249;p8"/>
          <p:cNvSpPr/>
          <p:nvPr/>
        </p:nvSpPr>
        <p:spPr>
          <a:xfrm>
            <a:off x="357407" y="1178410"/>
            <a:ext cx="10931916"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Schiuma polimerica - Classificazione delle schiume polimeriche</a:t>
            </a:r>
            <a:endParaRPr/>
          </a:p>
          <a:p>
            <a:pPr indent="0" lvl="0" marL="0" marR="0" rtl="0" algn="l">
              <a:spcBef>
                <a:spcPts val="0"/>
              </a:spcBef>
              <a:spcAft>
                <a:spcPts val="0"/>
              </a:spcAft>
              <a:buNone/>
            </a:pPr>
            <a:r>
              <a:t/>
            </a:r>
            <a:endParaRPr b="1" i="0" sz="2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Le schiume polimeriche possono essere classificate come schiuma </a:t>
            </a:r>
            <a:r>
              <a:rPr b="1" i="0" lang="en-US" sz="1600" u="none" cap="none" strike="noStrike">
                <a:solidFill>
                  <a:schemeClr val="dk1"/>
                </a:solidFill>
                <a:latin typeface="Calibri"/>
                <a:ea typeface="Calibri"/>
                <a:cs typeface="Calibri"/>
                <a:sym typeface="Calibri"/>
              </a:rPr>
              <a:t>rigida </a:t>
            </a:r>
            <a:r>
              <a:rPr b="0" i="0" lang="en-US" sz="1600" u="none" cap="none" strike="noStrike">
                <a:solidFill>
                  <a:schemeClr val="dk1"/>
                </a:solidFill>
                <a:latin typeface="Calibri"/>
                <a:ea typeface="Calibri"/>
                <a:cs typeface="Calibri"/>
                <a:sym typeface="Calibri"/>
              </a:rPr>
              <a:t>o </a:t>
            </a:r>
            <a:r>
              <a:rPr b="1" i="0" lang="en-US" sz="1600" u="none" cap="none" strike="noStrike">
                <a:solidFill>
                  <a:schemeClr val="dk1"/>
                </a:solidFill>
                <a:latin typeface="Calibri"/>
                <a:ea typeface="Calibri"/>
                <a:cs typeface="Calibri"/>
                <a:sym typeface="Calibri"/>
              </a:rPr>
              <a:t>flessibile</a:t>
            </a:r>
            <a:r>
              <a:rPr b="0" i="0" lang="en-US" sz="1600" u="none" cap="none" strike="noStrike">
                <a:solidFill>
                  <a:schemeClr val="dk1"/>
                </a:solidFill>
                <a:latin typeface="Calibri"/>
                <a:ea typeface="Calibri"/>
                <a:cs typeface="Calibri"/>
                <a:sym typeface="Calibri"/>
              </a:rPr>
              <a:t>.</a:t>
            </a:r>
            <a:endParaRPr/>
          </a:p>
        </p:txBody>
      </p:sp>
      <p:pic>
        <p:nvPicPr>
          <p:cNvPr id="250" name="Google Shape;250;p8"/>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sp>
        <p:nvSpPr>
          <p:cNvPr id="251" name="Google Shape;251;p8"/>
          <p:cNvSpPr/>
          <p:nvPr/>
        </p:nvSpPr>
        <p:spPr>
          <a:xfrm>
            <a:off x="357407" y="2589947"/>
            <a:ext cx="609600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600" u="none" cap="none" strike="noStrike">
                <a:solidFill>
                  <a:schemeClr val="dk1"/>
                </a:solidFill>
                <a:latin typeface="Calibri"/>
                <a:ea typeface="Calibri"/>
                <a:cs typeface="Calibri"/>
                <a:sym typeface="Calibri"/>
              </a:rPr>
              <a:t>Schiume rigide </a:t>
            </a:r>
            <a:r>
              <a:rPr b="0" i="0" lang="en-US" sz="1600" u="none" cap="none" strike="noStrike">
                <a:solidFill>
                  <a:schemeClr val="dk1"/>
                </a:solidFill>
                <a:latin typeface="Calibri"/>
                <a:ea typeface="Calibri"/>
                <a:cs typeface="Calibri"/>
                <a:sym typeface="Calibri"/>
              </a:rPr>
              <a:t>sono ampiamente utilizzati in applicazioni come isolamento di edifici, elettrodomestici, trasporti, imballaggi, mobili, contenitori per alimenti e bevande.</a:t>
            </a:r>
            <a:endParaRPr/>
          </a:p>
        </p:txBody>
      </p:sp>
      <p:pic>
        <p:nvPicPr>
          <p:cNvPr id="252" name="Google Shape;252;p8"/>
          <p:cNvPicPr preferRelativeResize="0"/>
          <p:nvPr/>
        </p:nvPicPr>
        <p:blipFill rotWithShape="1">
          <a:blip r:embed="rId7">
            <a:alphaModFix/>
          </a:blip>
          <a:srcRect b="0" l="0" r="0" t="0"/>
          <a:stretch/>
        </p:blipFill>
        <p:spPr>
          <a:xfrm>
            <a:off x="6646539" y="2132517"/>
            <a:ext cx="3080034" cy="2086939"/>
          </a:xfrm>
          <a:prstGeom prst="rect">
            <a:avLst/>
          </a:prstGeom>
          <a:noFill/>
          <a:ln>
            <a:noFill/>
          </a:ln>
        </p:spPr>
      </p:pic>
      <p:sp>
        <p:nvSpPr>
          <p:cNvPr id="253" name="Google Shape;253;p8"/>
          <p:cNvSpPr/>
          <p:nvPr/>
        </p:nvSpPr>
        <p:spPr>
          <a:xfrm>
            <a:off x="357407" y="4872298"/>
            <a:ext cx="572444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1600" u="none" cap="none" strike="noStrike">
                <a:solidFill>
                  <a:srgbClr val="444444"/>
                </a:solidFill>
                <a:latin typeface="Calibri"/>
                <a:ea typeface="Calibri"/>
                <a:cs typeface="Calibri"/>
                <a:sym typeface="Calibri"/>
              </a:rPr>
              <a:t>Schiume flessibili </a:t>
            </a:r>
            <a:r>
              <a:rPr b="0" i="0" lang="en-US" sz="1600" u="none" cap="none" strike="noStrike">
                <a:solidFill>
                  <a:srgbClr val="444444"/>
                </a:solidFill>
                <a:latin typeface="Calibri"/>
                <a:ea typeface="Calibri"/>
                <a:cs typeface="Calibri"/>
                <a:sym typeface="Calibri"/>
              </a:rPr>
              <a:t>sono utilizzati come mobili, trasporti, biancheria da letto, sottotappeti, tessuti, applicazioni sportive, ammortizzazione e attenuazione del suono.</a:t>
            </a:r>
            <a:endParaRPr b="0" i="0" sz="1600" u="none" cap="none" strike="noStrike">
              <a:solidFill>
                <a:schemeClr val="dk1"/>
              </a:solidFill>
              <a:latin typeface="Calibri"/>
              <a:ea typeface="Calibri"/>
              <a:cs typeface="Calibri"/>
              <a:sym typeface="Calibri"/>
            </a:endParaRPr>
          </a:p>
        </p:txBody>
      </p:sp>
      <p:pic>
        <p:nvPicPr>
          <p:cNvPr id="254" name="Google Shape;254;p8"/>
          <p:cNvPicPr preferRelativeResize="0"/>
          <p:nvPr/>
        </p:nvPicPr>
        <p:blipFill rotWithShape="1">
          <a:blip r:embed="rId8">
            <a:alphaModFix/>
          </a:blip>
          <a:srcRect b="0" l="0" r="0" t="0"/>
          <a:stretch/>
        </p:blipFill>
        <p:spPr>
          <a:xfrm>
            <a:off x="6738962" y="4442366"/>
            <a:ext cx="2182430" cy="216124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id="259" name="Google Shape;259;p9"/>
          <p:cNvPicPr preferRelativeResize="0"/>
          <p:nvPr/>
        </p:nvPicPr>
        <p:blipFill rotWithShape="1">
          <a:blip r:embed="rId3">
            <a:alphaModFix/>
          </a:blip>
          <a:srcRect b="0" l="0" r="0" t="0"/>
          <a:stretch/>
        </p:blipFill>
        <p:spPr>
          <a:xfrm>
            <a:off x="173014" y="148676"/>
            <a:ext cx="2279705" cy="720006"/>
          </a:xfrm>
          <a:prstGeom prst="rect">
            <a:avLst/>
          </a:prstGeom>
          <a:noFill/>
          <a:ln>
            <a:noFill/>
          </a:ln>
        </p:spPr>
      </p:pic>
      <p:pic>
        <p:nvPicPr>
          <p:cNvPr id="260" name="Google Shape;260;p9"/>
          <p:cNvPicPr preferRelativeResize="0"/>
          <p:nvPr/>
        </p:nvPicPr>
        <p:blipFill rotWithShape="1">
          <a:blip r:embed="rId4">
            <a:alphaModFix/>
          </a:blip>
          <a:srcRect b="0" l="0" r="0" t="0"/>
          <a:stretch/>
        </p:blipFill>
        <p:spPr>
          <a:xfrm>
            <a:off x="10210340" y="148676"/>
            <a:ext cx="1849139" cy="572304"/>
          </a:xfrm>
          <a:prstGeom prst="rect">
            <a:avLst/>
          </a:prstGeom>
          <a:noFill/>
          <a:ln>
            <a:noFill/>
          </a:ln>
        </p:spPr>
      </p:pic>
      <p:pic>
        <p:nvPicPr>
          <p:cNvPr id="261" name="Google Shape;261;p9"/>
          <p:cNvPicPr preferRelativeResize="0"/>
          <p:nvPr/>
        </p:nvPicPr>
        <p:blipFill rotWithShape="1">
          <a:blip r:embed="rId5">
            <a:alphaModFix/>
          </a:blip>
          <a:srcRect b="0" l="0" r="0" t="0"/>
          <a:stretch/>
        </p:blipFill>
        <p:spPr>
          <a:xfrm>
            <a:off x="10447010" y="791239"/>
            <a:ext cx="1375798" cy="774343"/>
          </a:xfrm>
          <a:prstGeom prst="rect">
            <a:avLst/>
          </a:prstGeom>
          <a:noFill/>
          <a:ln>
            <a:noFill/>
          </a:ln>
        </p:spPr>
      </p:pic>
      <p:sp>
        <p:nvSpPr>
          <p:cNvPr id="262" name="Google Shape;262;p9"/>
          <p:cNvSpPr/>
          <p:nvPr/>
        </p:nvSpPr>
        <p:spPr>
          <a:xfrm>
            <a:off x="357407" y="1178410"/>
            <a:ext cx="6798767" cy="489364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US" sz="2000" u="none" cap="none" strike="noStrike">
                <a:solidFill>
                  <a:schemeClr val="dk1"/>
                </a:solidFill>
                <a:latin typeface="Calibri"/>
                <a:ea typeface="Calibri"/>
                <a:cs typeface="Calibri"/>
                <a:sym typeface="Calibri"/>
              </a:rPr>
              <a:t>Schiuma polimerica - Classificazione delle schiume polimeriche</a:t>
            </a:r>
            <a:endParaRPr/>
          </a:p>
          <a:p>
            <a:pPr indent="0" lvl="0" marL="0" marR="0" rtl="0" algn="l">
              <a:spcBef>
                <a:spcPts val="0"/>
              </a:spcBef>
              <a:spcAft>
                <a:spcPts val="0"/>
              </a:spcAft>
              <a:buNone/>
            </a:pPr>
            <a:r>
              <a:t/>
            </a:r>
            <a:endParaRPr b="1" i="0" sz="2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chemeClr val="dk1"/>
                </a:solidFill>
                <a:latin typeface="Calibri"/>
                <a:ea typeface="Calibri"/>
                <a:cs typeface="Calibri"/>
                <a:sym typeface="Calibri"/>
              </a:rPr>
              <a:t>In base alla dimensione delle celle della schiuma, le schiume polimeriche possono essere classificate come:</a:t>
            </a:r>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a:p>
            <a:pPr indent="-285750" lvl="0" marL="285750" marR="0" rtl="0" algn="l">
              <a:spcBef>
                <a:spcPts val="0"/>
              </a:spcBef>
              <a:spcAft>
                <a:spcPts val="0"/>
              </a:spcAft>
              <a:buClr>
                <a:srgbClr val="444444"/>
              </a:buClr>
              <a:buSzPts val="1600"/>
              <a:buFont typeface="Noto Sans Symbols"/>
              <a:buChar char="✔"/>
            </a:pPr>
            <a:r>
              <a:rPr b="0" i="0" lang="en-US" sz="1600" u="none" cap="none" strike="noStrike">
                <a:solidFill>
                  <a:srgbClr val="444444"/>
                </a:solidFill>
                <a:latin typeface="Calibri"/>
                <a:ea typeface="Calibri"/>
                <a:cs typeface="Calibri"/>
                <a:sym typeface="Calibri"/>
              </a:rPr>
              <a:t>Macrocellulare (&gt;100 µm),</a:t>
            </a:r>
            <a:endParaRPr/>
          </a:p>
          <a:p>
            <a:pPr indent="-285750" lvl="0" marL="285750" marR="0" rtl="0" algn="l">
              <a:spcBef>
                <a:spcPts val="0"/>
              </a:spcBef>
              <a:spcAft>
                <a:spcPts val="0"/>
              </a:spcAft>
              <a:buClr>
                <a:srgbClr val="444444"/>
              </a:buClr>
              <a:buSzPts val="1600"/>
              <a:buFont typeface="Noto Sans Symbols"/>
              <a:buChar char="✔"/>
            </a:pPr>
            <a:r>
              <a:rPr b="0" i="0" lang="en-US" sz="1600" u="none" cap="none" strike="noStrike">
                <a:solidFill>
                  <a:srgbClr val="444444"/>
                </a:solidFill>
                <a:latin typeface="Calibri"/>
                <a:ea typeface="Calibri"/>
                <a:cs typeface="Calibri"/>
                <a:sym typeface="Calibri"/>
              </a:rPr>
              <a:t>Microcellulare (1–100 µm),</a:t>
            </a:r>
            <a:endParaRPr/>
          </a:p>
          <a:p>
            <a:pPr indent="-285750" lvl="0" marL="285750" marR="0" rtl="0" algn="l">
              <a:spcBef>
                <a:spcPts val="0"/>
              </a:spcBef>
              <a:spcAft>
                <a:spcPts val="0"/>
              </a:spcAft>
              <a:buClr>
                <a:srgbClr val="444444"/>
              </a:buClr>
              <a:buSzPts val="1600"/>
              <a:buFont typeface="Noto Sans Symbols"/>
              <a:buChar char="✔"/>
            </a:pPr>
            <a:r>
              <a:rPr b="0" i="0" lang="en-US" sz="1600" u="none" cap="none" strike="noStrike">
                <a:solidFill>
                  <a:srgbClr val="444444"/>
                </a:solidFill>
                <a:latin typeface="Calibri"/>
                <a:ea typeface="Calibri"/>
                <a:cs typeface="Calibri"/>
                <a:sym typeface="Calibri"/>
              </a:rPr>
              <a:t>Ultramicrocellulare (0,1–1 µm)</a:t>
            </a:r>
            <a:endParaRPr/>
          </a:p>
          <a:p>
            <a:pPr indent="-285750" lvl="0" marL="285750" marR="0" rtl="0" algn="l">
              <a:spcBef>
                <a:spcPts val="0"/>
              </a:spcBef>
              <a:spcAft>
                <a:spcPts val="0"/>
              </a:spcAft>
              <a:buClr>
                <a:srgbClr val="444444"/>
              </a:buClr>
              <a:buSzPts val="1600"/>
              <a:buFont typeface="Noto Sans Symbols"/>
              <a:buChar char="✔"/>
            </a:pPr>
            <a:r>
              <a:rPr b="0" i="0" lang="en-US" sz="1600" u="none" cap="none" strike="noStrike">
                <a:solidFill>
                  <a:srgbClr val="444444"/>
                </a:solidFill>
                <a:latin typeface="Calibri"/>
                <a:ea typeface="Calibri"/>
                <a:cs typeface="Calibri"/>
                <a:sym typeface="Calibri"/>
              </a:rPr>
              <a:t>Nanocellulare (0,1–100 nm).</a:t>
            </a:r>
            <a:endParaRPr/>
          </a:p>
          <a:p>
            <a:pPr indent="0" lvl="0" marL="0" marR="0" rtl="0" algn="l">
              <a:spcBef>
                <a:spcPts val="0"/>
              </a:spcBef>
              <a:spcAft>
                <a:spcPts val="0"/>
              </a:spcAft>
              <a:buNone/>
            </a:pPr>
            <a:r>
              <a:t/>
            </a:r>
            <a:endParaRPr b="0" i="0" sz="16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Le prestazioni di isolamento termico di una schiuma poliuretanica rigida dipendono principalmente dalla dimensione dei pori della schiuma. Minore è il diametro, minore è la conducibilità termica e migliore è l'effetto isolante.</a:t>
            </a:r>
            <a:endParaRPr/>
          </a:p>
          <a:p>
            <a:pPr indent="0" lvl="0" marL="0" marR="0" rtl="0" algn="l">
              <a:spcBef>
                <a:spcPts val="0"/>
              </a:spcBef>
              <a:spcAft>
                <a:spcPts val="0"/>
              </a:spcAft>
              <a:buNone/>
            </a:pPr>
            <a:r>
              <a:t/>
            </a:r>
            <a:endParaRPr b="0" i="0" sz="1600" u="none" cap="none" strike="noStrike">
              <a:solidFill>
                <a:srgbClr val="444444"/>
              </a:solidFill>
              <a:latin typeface="Calibri"/>
              <a:ea typeface="Calibri"/>
              <a:cs typeface="Calibri"/>
              <a:sym typeface="Calibri"/>
            </a:endParaRPr>
          </a:p>
          <a:p>
            <a:pPr indent="0" lvl="0" marL="0" marR="0" rtl="0" algn="l">
              <a:spcBef>
                <a:spcPts val="0"/>
              </a:spcBef>
              <a:spcAft>
                <a:spcPts val="0"/>
              </a:spcAft>
              <a:buNone/>
            </a:pPr>
            <a:r>
              <a:rPr b="0" i="0" lang="en-US" sz="1600" u="none" cap="none" strike="noStrike">
                <a:solidFill>
                  <a:srgbClr val="444444"/>
                </a:solidFill>
                <a:latin typeface="Calibri"/>
                <a:ea typeface="Calibri"/>
                <a:cs typeface="Calibri"/>
                <a:sym typeface="Calibri"/>
              </a:rPr>
              <a:t>Le odierne schiume rigide di poliuretano hanno tipicamente dimensioni dei pori di circa 150 micrometri, che superano la dimensione dei pori di nanoschiume previste per il futuro di un fattore di circa 1.000.</a:t>
            </a:r>
            <a:br>
              <a:rPr b="0" i="0" lang="en-US" sz="1600" u="none" cap="none" strike="noStrike">
                <a:solidFill>
                  <a:schemeClr val="dk1"/>
                </a:solidFill>
                <a:latin typeface="Calibri"/>
                <a:ea typeface="Calibri"/>
                <a:cs typeface="Calibri"/>
                <a:sym typeface="Calibri"/>
              </a:rPr>
            </a:br>
            <a:endParaRPr b="0" i="0" sz="16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1600" u="none" cap="none" strike="noStrike">
              <a:solidFill>
                <a:schemeClr val="dk1"/>
              </a:solidFill>
              <a:latin typeface="Calibri"/>
              <a:ea typeface="Calibri"/>
              <a:cs typeface="Calibri"/>
              <a:sym typeface="Calibri"/>
            </a:endParaRPr>
          </a:p>
        </p:txBody>
      </p:sp>
      <p:pic>
        <p:nvPicPr>
          <p:cNvPr id="263" name="Google Shape;263;p9"/>
          <p:cNvPicPr preferRelativeResize="0"/>
          <p:nvPr/>
        </p:nvPicPr>
        <p:blipFill rotWithShape="1">
          <a:blip r:embed="rId6">
            <a:alphaModFix/>
          </a:blip>
          <a:srcRect b="0" l="0" r="0" t="0"/>
          <a:stretch/>
        </p:blipFill>
        <p:spPr>
          <a:xfrm>
            <a:off x="10438472" y="6222410"/>
            <a:ext cx="1621007" cy="440662"/>
          </a:xfrm>
          <a:prstGeom prst="rect">
            <a:avLst/>
          </a:prstGeom>
          <a:noFill/>
          <a:ln>
            <a:noFill/>
          </a:ln>
        </p:spPr>
      </p:pic>
      <p:pic>
        <p:nvPicPr>
          <p:cNvPr id="264" name="Google Shape;264;p9"/>
          <p:cNvPicPr preferRelativeResize="0"/>
          <p:nvPr/>
        </p:nvPicPr>
        <p:blipFill rotWithShape="1">
          <a:blip r:embed="rId7">
            <a:alphaModFix/>
          </a:blip>
          <a:srcRect b="0" l="0" r="0" t="0"/>
          <a:stretch/>
        </p:blipFill>
        <p:spPr>
          <a:xfrm>
            <a:off x="7257711" y="2455333"/>
            <a:ext cx="3528085" cy="2479383"/>
          </a:xfrm>
          <a:prstGeom prst="rect">
            <a:avLst/>
          </a:prstGeom>
          <a:noFill/>
          <a:ln>
            <a:noFill/>
          </a:ln>
        </p:spPr>
      </p:pic>
      <p:pic>
        <p:nvPicPr>
          <p:cNvPr id="265" name="Google Shape;265;p9"/>
          <p:cNvPicPr preferRelativeResize="0"/>
          <p:nvPr/>
        </p:nvPicPr>
        <p:blipFill>
          <a:blip r:embed="rId8">
            <a:alphaModFix/>
          </a:blip>
          <a:stretch>
            <a:fillRect/>
          </a:stretch>
        </p:blipFill>
        <p:spPr>
          <a:xfrm>
            <a:off x="7257694" y="5228850"/>
            <a:ext cx="3981450" cy="4286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i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ersonalizza struttur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2021-03-03T15:15:32Z</dcterms:created>
  <dc:creator>Susana Remotti</dc:creator>
</cp:coreProperties>
</file>