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5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2" roundtripDataSignature="AMtx7mgkI7sNiIgxJ/7u3GClXgm3kvno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tria.fi/konserni/vastuullisuus/uutiset/vahemman-muovia-ja-havikkia/#:~:text=Jauhelihapakkaus%20kannattaa%20kuitenkin%20vied%C3%A4%20muovinker%C3%A4ykseen,prosenttia%20pienempi%20kuin%20vanhassa%20rasiapakkauksessa" TargetMode="External"/><Relationship Id="rId3" Type="http://schemas.openxmlformats.org/officeDocument/2006/relationships/hyperlink" Target="https://aamuset.fi/artikkeli/1613939238" TargetMode="External"/><Relationship Id="rId4" Type="http://schemas.openxmlformats.org/officeDocument/2006/relationships/hyperlink" Target="https://www.luke.fi/fi/uutiset/mita-suomessa-syotiin-vuonna-2020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Challenge description or smth</a:t>
            </a:r>
            <a:endParaRPr/>
          </a:p>
        </p:txBody>
      </p:sp>
      <p:sp>
        <p:nvSpPr>
          <p:cNvPr id="99" name="Google Shape;9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1.Exchange the used item for a new one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2.Receive a credit  to be used later on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3.Get a deposit amount as a return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4. Or money return</a:t>
            </a:r>
            <a:endParaRPr/>
          </a:p>
        </p:txBody>
      </p:sp>
      <p:sp>
        <p:nvSpPr>
          <p:cNvPr id="276" name="Google Shape;276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Artem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The overview (e.g. flowchart)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Why the change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Benefits from the change – shorter chain, more local farmers, less packaging, less energy/resource usage, for example</a:t>
            </a:r>
            <a:endParaRPr/>
          </a:p>
          <a:p>
            <a:pPr indent="-952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Potential partner KAMUPAK which already has a system for reusable food containers</a:t>
            </a:r>
            <a:endParaRPr/>
          </a:p>
        </p:txBody>
      </p:sp>
      <p:sp>
        <p:nvSpPr>
          <p:cNvPr id="291" name="Google Shape;291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Henna - Condense &amp; show in icons/visuals. </a:t>
            </a: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Consumers</a:t>
            </a:r>
            <a:endParaRPr/>
          </a:p>
          <a:p>
            <a:pPr indent="7620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More sustainable food products easily accessible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Customizability of amounts – less food waste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Access to transparent information – increased decision power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Environmental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Less plastic packaging waste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Less food waste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Less emissions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No printing – less chemicals used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Socio-economic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Support to local farmers, local labor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Better food security 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Sustainability awareness &amp; empowered consumers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Saving resources (raw materials, logistics, storage)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Henna – </a:t>
            </a:r>
            <a:r>
              <a:rPr lang="en-US">
                <a:solidFill>
                  <a:srgbClr val="FF0000"/>
                </a:solidFill>
              </a:rPr>
              <a:t>Try to highlight all of the steps of the innovation process and the solution; as well as the conclusion itself. If too much, innovation process is not necessary -&gt; include only the highlights of the solution and the conclusion.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In summary, temperature and hygiene are good to mention, crucial for quality.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Partners Kamupak, Pyxo, FUJI Electric vending machine producer ?</a:t>
            </a:r>
            <a:endParaRPr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show summary of process? And conclusions after (separate slide?)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Perhaps a table or a graph that has the most essential elements represented clearly in one slide to make it more clear for the audience what were the key elements. </a:t>
            </a:r>
            <a:r>
              <a:rPr b="1" lang="en-US"/>
              <a:t>Vending machine + reusable packaging + less printing + shorter supply chain + less food waste + information for the consumer(transparency) =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/>
              <a:t> ====== reduction of single-use packaging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https://www.kamupak.fi 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https://en.kamupak.fi/impact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2"/>
              </a:rPr>
              <a:t>https://www.atria.fi/konserni/vastuullisuus/uutiset/vahemman-muovia-ja-havikkia/#:~:text=Jauhelihapakkaus%20kannattaa%20kuitenkin%20vied%C3%A4%20muovinker%C3%A4ykseen,prosenttia%20pienempi%20kuin%20vanhassa%20rasiapakkauksessa</a:t>
            </a:r>
            <a:r>
              <a:rPr lang="en-US" sz="1200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3"/>
              </a:rPr>
              <a:t>https://aamuset.fi/artikkeli/1613939238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4"/>
              </a:rPr>
              <a:t>https://www.luke.fi/fi/uutiset/mita-suomessa-syotiin-vuonna-2020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Vesa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https://www.muoviyhdistys.fi/2020/10/08/paakirjoitus-ruokahavikki-lisaantyy-syomalla/</a:t>
            </a:r>
            <a:endParaRPr/>
          </a:p>
        </p:txBody>
      </p:sp>
      <p:sp>
        <p:nvSpPr>
          <p:cNvPr id="110" name="Google Shape;11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Vesa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Potential to reduce single use packaging of minced meat by 55 %!*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28" name="Google Shape;12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Vesa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EU policies related to plastic packaging</a:t>
            </a:r>
            <a:endParaRPr>
              <a:solidFill>
                <a:srgbClr val="75707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Minced meat consumption in Finland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Typical minced meat packages at the moment (materials / structures / thicknesses etc.)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Volume estimates -&gt; how many single-used packages used, how much plastic packaging (tons annually) for packing minced meat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Perhaps we could use some interview answers to validate the significance of the problem as well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Tiina – </a:t>
            </a:r>
            <a:br>
              <a:rPr lang="en-US"/>
            </a:br>
            <a:r>
              <a:rPr lang="en-US"/>
              <a:t>We have followed the steps of ideation in development and used Design thinking approach  &gt;&gt; LOVE THE PROBLEM </a:t>
            </a:r>
            <a:br>
              <a:rPr lang="en-US"/>
            </a:br>
            <a:r>
              <a:rPr lang="en-US"/>
              <a:t>getting to know the stakeholders and their operation fields,  consumers and their ideas, overall anchors, gains and pains – gain creators and pain relievers</a:t>
            </a:r>
            <a:br>
              <a:rPr lang="en-US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&gt;&gt; in PRACTISE:  a lot of sticky notes on jam board – discussions, voting, broadening and shrinking the scope, interviews of consumers and experts</a:t>
            </a:r>
            <a:br>
              <a:rPr lang="en-US"/>
            </a:br>
            <a:r>
              <a:rPr lang="en-US"/>
              <a:t>Next slide tells what the consumers would like</a:t>
            </a:r>
            <a:br>
              <a:rPr lang="en-US"/>
            </a:br>
            <a:endParaRPr/>
          </a:p>
        </p:txBody>
      </p:sp>
      <p:sp>
        <p:nvSpPr>
          <p:cNvPr id="176" name="Google Shape;17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Tiina – Consumers would like: </a:t>
            </a:r>
            <a:br>
              <a:rPr lang="en-US"/>
            </a:br>
            <a:r>
              <a:rPr b="1" lang="en-US"/>
              <a:t>Reduced packaging waste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Choice of the amount of meat per package they buy -&gt; to reduce food waste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Hygienic solutions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Overall easyness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access in all hours (which shows the sign of going from 9-5 society to 24 hour society,  like in covid-times  &gt;&gt; </a:t>
            </a:r>
            <a:br>
              <a:rPr lang="en-US"/>
            </a:br>
            <a:r>
              <a:rPr lang="en-US"/>
              <a:t>"safe times" to shop &gt;&gt; when there were less people around, for example</a:t>
            </a:r>
            <a:endParaRPr b="1"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r>
              <a:rPr lang="en-US"/>
              <a:t>After this point, we had an ruff idea, which we clarified with SWOT analysis.  Soile will tell more about it next- </a:t>
            </a:r>
            <a:br>
              <a:rPr lang="en-US"/>
            </a:br>
            <a:endParaRPr/>
          </a:p>
        </p:txBody>
      </p:sp>
      <p:sp>
        <p:nvSpPr>
          <p:cNvPr id="190" name="Google Shape;190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Soile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New business model; </a:t>
            </a:r>
            <a:r>
              <a:rPr lang="en-US"/>
              <a:t>Apps allows transparency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Partnering with Kamupak, already built return and deposit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Shorter supply chain, traceability of meat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More margin to the primary producers (social responsibility)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Weaknesses: </a:t>
            </a:r>
            <a:r>
              <a:rPr lang="en-US"/>
              <a:t>Building the system with all stakeholders (roles and responsibilities);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Concept not tested with real machines in Finland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Investment cost of machines for the supermarkets, return of investment?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Opportunities: </a:t>
            </a:r>
            <a:r>
              <a:rPr lang="en-US"/>
              <a:t>Opportunity to increase the use of reusable packages through vending machine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Opportunity to gain new and loyal customers worldwide; Opportunity to provide better service and serve customers during evening and provide local / seasonal minced meat (from various animals) in a sustainable way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Threats: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Machines servicing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Surprises in hygienity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Lack of suppliers of returnable box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More strict food safety regulations in the future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Cyber security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Actions by big players because of disrupting old business model ; </a:t>
            </a:r>
            <a:r>
              <a:rPr lang="en-US"/>
              <a:t>Too little demand or supply of minced meat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Tiina – </a:t>
            </a:r>
            <a:br>
              <a:rPr lang="en-US"/>
            </a:br>
            <a:br>
              <a:rPr lang="en-US"/>
            </a:br>
            <a:r>
              <a:rPr b="1" lang="en-US"/>
              <a:t>a meat vending machine which uses reusable smart packaging!</a:t>
            </a:r>
            <a:br>
              <a:rPr b="1" lang="en-US"/>
            </a:br>
            <a:r>
              <a:rPr b="1" lang="en-US"/>
              <a:t>Packaging has </a:t>
            </a:r>
            <a:r>
              <a:rPr lang="en-US"/>
              <a:t>RFID tag, for information and transparency for consumer (what kind of meat, what kind for packaging material used, how often packaging is used, LCA)</a:t>
            </a:r>
            <a:br>
              <a:rPr lang="en-US"/>
            </a:br>
            <a:br>
              <a:rPr lang="en-US"/>
            </a:br>
            <a:r>
              <a:rPr lang="en-US"/>
              <a:t>Machine offers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Choice of amount and sort of minced meat, working in all hours</a:t>
            </a:r>
            <a:br>
              <a:rPr b="1" lang="en-US"/>
            </a:br>
            <a:r>
              <a:rPr b="1" lang="en-US"/>
              <a:t>hygienic (two separate slots – one for  ready product with packaging and one for returnable used packaging,  </a:t>
            </a:r>
            <a:r>
              <a:rPr lang="en-US"/>
              <a:t>washed well after and before use.  </a:t>
            </a:r>
            <a:br>
              <a:rPr lang="en-US"/>
            </a:br>
            <a:r>
              <a:rPr lang="en-US"/>
              <a:t>Temperature +6</a:t>
            </a:r>
            <a:r>
              <a:rPr b="1" lang="en-US"/>
              <a:t> °C</a:t>
            </a:r>
            <a:r>
              <a:rPr lang="en-US"/>
              <a:t> ! </a:t>
            </a:r>
            <a:br>
              <a:rPr lang="en-US"/>
            </a:br>
            <a:r>
              <a:rPr b="1" lang="en-US"/>
              <a:t>easy to use (payment/refund)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en-US"/>
            </a:br>
            <a:r>
              <a:rPr b="1" lang="en-US"/>
              <a:t>Our solution has also </a:t>
            </a:r>
            <a:br>
              <a:rPr b="1" lang="en-US"/>
            </a:br>
            <a:r>
              <a:rPr b="1" lang="en-US"/>
              <a:t>Deposit/refund system and application</a:t>
            </a:r>
            <a:br>
              <a:rPr lang="en-US"/>
            </a:br>
            <a:r>
              <a:rPr lang="en-US"/>
              <a:t>which are engaging consumers towards circular economy</a:t>
            </a:r>
            <a:br>
              <a:rPr lang="en-US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 top of that (as a byproduct) -it gives VALUE for environment  &gt; no printing chemicals of packaging, shorter supply chain </a:t>
            </a:r>
            <a:br>
              <a:rPr lang="en-US"/>
            </a:br>
            <a:br>
              <a:rPr lang="en-US"/>
            </a:br>
            <a:r>
              <a:rPr lang="en-US"/>
              <a:t>Next Artem will tell you more about those and how the machine and application works 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Artem</a:t>
            </a:r>
            <a:endParaRPr/>
          </a:p>
        </p:txBody>
      </p:sp>
      <p:sp>
        <p:nvSpPr>
          <p:cNvPr id="258" name="Google Shape;25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7" name="Google Shape;37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2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2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" name="Google Shape;73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Relationship Id="rId5" Type="http://schemas.openxmlformats.org/officeDocument/2006/relationships/image" Target="../media/image49.png"/><Relationship Id="rId6" Type="http://schemas.openxmlformats.org/officeDocument/2006/relationships/image" Target="../media/image42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6.png"/><Relationship Id="rId8" Type="http://schemas.openxmlformats.org/officeDocument/2006/relationships/image" Target="../media/image55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65.png"/><Relationship Id="rId10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0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5" Type="http://schemas.openxmlformats.org/officeDocument/2006/relationships/image" Target="../media/image62.png"/><Relationship Id="rId6" Type="http://schemas.openxmlformats.org/officeDocument/2006/relationships/image" Target="../media/image64.png"/><Relationship Id="rId7" Type="http://schemas.openxmlformats.org/officeDocument/2006/relationships/image" Target="../media/image68.png"/><Relationship Id="rId8" Type="http://schemas.openxmlformats.org/officeDocument/2006/relationships/image" Target="../media/image7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75.png"/><Relationship Id="rId5" Type="http://schemas.openxmlformats.org/officeDocument/2006/relationships/image" Target="../media/image30.jpg"/><Relationship Id="rId6" Type="http://schemas.openxmlformats.org/officeDocument/2006/relationships/image" Target="../media/image20.png"/><Relationship Id="rId7" Type="http://schemas.openxmlformats.org/officeDocument/2006/relationships/image" Target="../media/image74.png"/><Relationship Id="rId8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3" Type="http://schemas.openxmlformats.org/officeDocument/2006/relationships/image" Target="../media/image11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unlimited.hamk.fi/biotalous-ja-luonnonvara-ala/digitaalisuus-metsassa-metsa-digitaalisuudessa/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Relationship Id="rId4" Type="http://schemas.openxmlformats.org/officeDocument/2006/relationships/image" Target="../media/image45.png"/><Relationship Id="rId9" Type="http://schemas.openxmlformats.org/officeDocument/2006/relationships/image" Target="../media/image32.png"/><Relationship Id="rId5" Type="http://schemas.openxmlformats.org/officeDocument/2006/relationships/image" Target="../media/image25.png"/><Relationship Id="rId6" Type="http://schemas.openxmlformats.org/officeDocument/2006/relationships/image" Target="../media/image36.png"/><Relationship Id="rId7" Type="http://schemas.openxmlformats.org/officeDocument/2006/relationships/image" Target="../media/image26.png"/><Relationship Id="rId8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jpg"/><Relationship Id="rId4" Type="http://schemas.openxmlformats.org/officeDocument/2006/relationships/image" Target="../media/image35.png"/><Relationship Id="rId5" Type="http://schemas.openxmlformats.org/officeDocument/2006/relationships/image" Target="../media/image37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Relationship Id="rId8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/>
          <p:nvPr>
            <p:ph type="title"/>
          </p:nvPr>
        </p:nvSpPr>
        <p:spPr>
          <a:xfrm>
            <a:off x="7464614" y="28465"/>
            <a:ext cx="4087306" cy="28891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/>
              <a:t>SFIDA:</a:t>
            </a:r>
            <a:endParaRPr/>
          </a:p>
        </p:txBody>
      </p:sp>
      <p:sp>
        <p:nvSpPr>
          <p:cNvPr id="102" name="Google Shape;102;p1"/>
          <p:cNvSpPr txBox="1"/>
          <p:nvPr>
            <p:ph idx="1" type="body"/>
          </p:nvPr>
        </p:nvSpPr>
        <p:spPr>
          <a:xfrm>
            <a:off x="7522618" y="2910968"/>
            <a:ext cx="4515277" cy="1774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Come attenersi all’obiettivo della direttiva SUP di ridurre il quantitativo di packaging monouso </a:t>
            </a:r>
            <a:endParaRPr/>
          </a:p>
        </p:txBody>
      </p:sp>
      <p:sp>
        <p:nvSpPr>
          <p:cNvPr id="103" name="Google Shape;103;p1"/>
          <p:cNvSpPr/>
          <p:nvPr/>
        </p:nvSpPr>
        <p:spPr>
          <a:xfrm rot="10800000">
            <a:off x="1" y="0"/>
            <a:ext cx="7188051" cy="6858000"/>
          </a:xfrm>
          <a:custGeom>
            <a:rect b="b" l="l" r="r" t="t"/>
            <a:pathLst>
              <a:path extrusionOk="0" h="6858000" w="7188051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Yksi hehkuva lamppu sammuneiden lamppurivien keskellä" id="104" name="Google Shape;104;p1"/>
          <p:cNvPicPr preferRelativeResize="0"/>
          <p:nvPr/>
        </p:nvPicPr>
        <p:blipFill rotWithShape="1">
          <a:blip r:embed="rId3">
            <a:alphaModFix/>
          </a:blip>
          <a:srcRect b="0" l="11568" r="11567" t="0"/>
          <a:stretch/>
        </p:blipFill>
        <p:spPr>
          <a:xfrm>
            <a:off x="1" y="10"/>
            <a:ext cx="7028495" cy="6857990"/>
          </a:xfrm>
          <a:custGeom>
            <a:rect b="b" l="l" r="r" t="t"/>
            <a:pathLst>
              <a:path extrusionOk="0" h="6858000" w="7028495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ln cap="flat" cmpd="sng" w="9525">
            <a:solidFill>
              <a:srgbClr val="C4E0B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" name="Google Shape;105;p1"/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6816319" y="4655874"/>
            <a:ext cx="2879249" cy="1747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Henna Nevala</a:t>
            </a:r>
            <a:br>
              <a:rPr b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Artem Yunakovskiy</a:t>
            </a:r>
            <a:br>
              <a:rPr b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Vesa Taitto</a:t>
            </a:r>
            <a:br>
              <a:rPr b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Soile Kallinen</a:t>
            </a:r>
            <a:br>
              <a:rPr b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Tiina Mustonen</a:t>
            </a:r>
            <a:br>
              <a:rPr b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/>
          <p:nvPr>
            <p:ph type="title"/>
          </p:nvPr>
        </p:nvSpPr>
        <p:spPr>
          <a:xfrm>
            <a:off x="176849" y="227675"/>
            <a:ext cx="4147500" cy="12519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 cap="flat" cmpd="sng" w="9525">
            <a:solidFill>
              <a:srgbClr val="38562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 -</a:t>
            </a:r>
            <a:b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fornisce un supporto</a:t>
            </a:r>
            <a:endParaRPr sz="3600"/>
          </a:p>
        </p:txBody>
      </p:sp>
      <p:pic>
        <p:nvPicPr>
          <p:cNvPr descr="A picture containing text, sign&#10;&#10;Description automatically generated" id="279" name="Google Shape;279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242" l="25060" r="25303" t="243"/>
          <a:stretch/>
        </p:blipFill>
        <p:spPr>
          <a:xfrm>
            <a:off x="4618356" y="756708"/>
            <a:ext cx="2636042" cy="531442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0"/>
          <p:cNvSpPr/>
          <p:nvPr/>
        </p:nvSpPr>
        <p:spPr>
          <a:xfrm>
            <a:off x="4908075" y="1246725"/>
            <a:ext cx="1935300" cy="5820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Acquista la carne</a:t>
            </a:r>
            <a:endParaRPr/>
          </a:p>
        </p:txBody>
      </p:sp>
      <p:sp>
        <p:nvSpPr>
          <p:cNvPr id="281" name="Google Shape;281;p10"/>
          <p:cNvSpPr/>
          <p:nvPr/>
        </p:nvSpPr>
        <p:spPr>
          <a:xfrm>
            <a:off x="4908075" y="2823625"/>
            <a:ext cx="1935300" cy="507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Luoghi</a:t>
            </a:r>
            <a:endParaRPr/>
          </a:p>
        </p:txBody>
      </p:sp>
      <p:sp>
        <p:nvSpPr>
          <p:cNvPr id="282" name="Google Shape;282;p10"/>
          <p:cNvSpPr/>
          <p:nvPr/>
        </p:nvSpPr>
        <p:spPr>
          <a:xfrm>
            <a:off x="4908075" y="3527450"/>
            <a:ext cx="1935300" cy="656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"Depositi di carne"</a:t>
            </a:r>
            <a:endParaRPr i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miei depositi</a:t>
            </a:r>
            <a:endParaRPr i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0"/>
          <p:cNvSpPr/>
          <p:nvPr/>
        </p:nvSpPr>
        <p:spPr>
          <a:xfrm>
            <a:off x="4908075" y="4379375"/>
            <a:ext cx="1935300" cy="867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Informazioni sulla carne e sull'imballaggio</a:t>
            </a:r>
            <a:endParaRPr/>
          </a:p>
        </p:txBody>
      </p:sp>
      <p:sp>
        <p:nvSpPr>
          <p:cNvPr id="284" name="Google Shape;284;p10"/>
          <p:cNvSpPr/>
          <p:nvPr/>
        </p:nvSpPr>
        <p:spPr>
          <a:xfrm>
            <a:off x="4908075" y="2146300"/>
            <a:ext cx="1935300" cy="465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Come funziona?</a:t>
            </a:r>
            <a:endParaRPr/>
          </a:p>
        </p:txBody>
      </p:sp>
      <p:sp>
        <p:nvSpPr>
          <p:cNvPr id="285" name="Google Shape;285;p10"/>
          <p:cNvSpPr/>
          <p:nvPr/>
        </p:nvSpPr>
        <p:spPr>
          <a:xfrm>
            <a:off x="4908075" y="5437716"/>
            <a:ext cx="963083" cy="285751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endParaRPr/>
          </a:p>
        </p:txBody>
      </p:sp>
      <p:sp>
        <p:nvSpPr>
          <p:cNvPr id="286" name="Google Shape;286;p10"/>
          <p:cNvSpPr/>
          <p:nvPr/>
        </p:nvSpPr>
        <p:spPr>
          <a:xfrm>
            <a:off x="5998158" y="5437716"/>
            <a:ext cx="963083" cy="285751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</a:t>
            </a:r>
            <a:r>
              <a:rPr i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tti</a:t>
            </a:r>
            <a:endParaRPr/>
          </a:p>
        </p:txBody>
      </p:sp>
      <p:sp>
        <p:nvSpPr>
          <p:cNvPr id="287" name="Google Shape;287;p10"/>
          <p:cNvSpPr txBox="1"/>
          <p:nvPr/>
        </p:nvSpPr>
        <p:spPr>
          <a:xfrm>
            <a:off x="8037790" y="2416215"/>
            <a:ext cx="3125086" cy="313932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-Per rendere l’acquisto più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conveniente e partecipativo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-Per fornire più info ed avere maggiore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trasparenza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-Per fornire più opzioni per i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depositi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(salvare come credito/ usare immediatamente/ ricevere come contanti)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RFID tag/ QR code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Sostiene il lavaggio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1"/>
          <p:cNvSpPr txBox="1"/>
          <p:nvPr>
            <p:ph type="title"/>
          </p:nvPr>
        </p:nvSpPr>
        <p:spPr>
          <a:xfrm>
            <a:off x="847725" y="4929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Nuova catena di fornitura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94" name="Google Shape;294;p11"/>
          <p:cNvSpPr txBox="1"/>
          <p:nvPr/>
        </p:nvSpPr>
        <p:spPr>
          <a:xfrm>
            <a:off x="1743502" y="3575002"/>
            <a:ext cx="1314450" cy="523220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Fattoria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arn outline" id="295" name="Google Shape;29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8607" y="2427026"/>
            <a:ext cx="10668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tinuous Improvement outline" id="296" name="Google Shape;29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4335" y="2505075"/>
            <a:ext cx="10668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od Delivery outline" id="297" name="Google Shape;29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4762" y="2992271"/>
            <a:ext cx="742950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le profile outline" id="298" name="Google Shape;29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95656" y="2531802"/>
            <a:ext cx="101917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icon&#10;&#10;Description automatically generated" id="299" name="Google Shape;299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49897" y="2431053"/>
            <a:ext cx="916177" cy="9290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x outline" id="300" name="Google Shape;300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46160" y="4830442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1"/>
          <p:cNvSpPr txBox="1"/>
          <p:nvPr/>
        </p:nvSpPr>
        <p:spPr>
          <a:xfrm>
            <a:off x="3877102" y="3575001"/>
            <a:ext cx="1381125" cy="525482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Macello</a:t>
            </a:r>
            <a:endParaRPr/>
          </a:p>
        </p:txBody>
      </p:sp>
      <p:sp>
        <p:nvSpPr>
          <p:cNvPr id="302" name="Google Shape;302;p11"/>
          <p:cNvSpPr txBox="1"/>
          <p:nvPr/>
        </p:nvSpPr>
        <p:spPr>
          <a:xfrm>
            <a:off x="6722570" y="3413076"/>
            <a:ext cx="1736057" cy="830997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Distributore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automatico</a:t>
            </a:r>
            <a:endParaRPr/>
          </a:p>
        </p:txBody>
      </p:sp>
      <p:sp>
        <p:nvSpPr>
          <p:cNvPr id="303" name="Google Shape;303;p11"/>
          <p:cNvSpPr txBox="1"/>
          <p:nvPr/>
        </p:nvSpPr>
        <p:spPr>
          <a:xfrm>
            <a:off x="9296827" y="3575001"/>
            <a:ext cx="1619250" cy="525482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Cliente</a:t>
            </a:r>
            <a:endParaRPr/>
          </a:p>
        </p:txBody>
      </p:sp>
      <p:sp>
        <p:nvSpPr>
          <p:cNvPr id="304" name="Google Shape;304;p11"/>
          <p:cNvSpPr txBox="1"/>
          <p:nvPr/>
        </p:nvSpPr>
        <p:spPr>
          <a:xfrm>
            <a:off x="4277361" y="4942462"/>
            <a:ext cx="1630726" cy="646331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Collaborazione con i venditori</a:t>
            </a:r>
            <a:endParaRPr/>
          </a:p>
        </p:txBody>
      </p:sp>
      <p:sp>
        <p:nvSpPr>
          <p:cNvPr id="305" name="Google Shape;305;p11"/>
          <p:cNvSpPr txBox="1"/>
          <p:nvPr/>
        </p:nvSpPr>
        <p:spPr>
          <a:xfrm>
            <a:off x="9387204" y="4825218"/>
            <a:ext cx="1323975" cy="923330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Gestore di packaging riutilizzabile</a:t>
            </a:r>
            <a:endParaRPr/>
          </a:p>
        </p:txBody>
      </p:sp>
      <p:sp>
        <p:nvSpPr>
          <p:cNvPr id="306" name="Google Shape;306;p11"/>
          <p:cNvSpPr/>
          <p:nvPr/>
        </p:nvSpPr>
        <p:spPr>
          <a:xfrm>
            <a:off x="3216020" y="3710558"/>
            <a:ext cx="504825" cy="24765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C9C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1"/>
          <p:cNvSpPr/>
          <p:nvPr/>
        </p:nvSpPr>
        <p:spPr>
          <a:xfrm>
            <a:off x="5692520" y="3710558"/>
            <a:ext cx="866775" cy="24765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C9C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1"/>
          <p:cNvSpPr/>
          <p:nvPr/>
        </p:nvSpPr>
        <p:spPr>
          <a:xfrm>
            <a:off x="8664320" y="3710558"/>
            <a:ext cx="485775" cy="24765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C9C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ore outline" id="309" name="Google Shape;309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19298" y="481313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1"/>
          <p:cNvSpPr/>
          <p:nvPr/>
        </p:nvSpPr>
        <p:spPr>
          <a:xfrm rot="-3300000">
            <a:off x="6598302" y="4464730"/>
            <a:ext cx="447675" cy="18047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0CECE"/>
          </a:solidFill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1"/>
          <p:cNvSpPr txBox="1"/>
          <p:nvPr/>
        </p:nvSpPr>
        <p:spPr>
          <a:xfrm>
            <a:off x="843974" y="4608073"/>
            <a:ext cx="2138935" cy="193899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Catena corta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Maggior peso sulle fattorie locali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Meno packaging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Meno consumo energetico*</a:t>
            </a:r>
            <a:endParaRPr/>
          </a:p>
        </p:txBody>
      </p:sp>
      <p:sp>
        <p:nvSpPr>
          <p:cNvPr id="312" name="Google Shape;312;p11"/>
          <p:cNvSpPr/>
          <p:nvPr/>
        </p:nvSpPr>
        <p:spPr>
          <a:xfrm rot="-2220000">
            <a:off x="8460975" y="4287297"/>
            <a:ext cx="195012" cy="537411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D0CECE"/>
          </a:solidFill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1"/>
          <p:cNvSpPr/>
          <p:nvPr/>
        </p:nvSpPr>
        <p:spPr>
          <a:xfrm flipH="1">
            <a:off x="8291782" y="2027521"/>
            <a:ext cx="1383632" cy="501316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1"/>
          <p:cNvSpPr txBox="1"/>
          <p:nvPr/>
        </p:nvSpPr>
        <p:spPr>
          <a:xfrm>
            <a:off x="8318834" y="1382129"/>
            <a:ext cx="132949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Packaging riutilizzabile</a:t>
            </a:r>
            <a:endParaRPr/>
          </a:p>
        </p:txBody>
      </p:sp>
      <p:sp>
        <p:nvSpPr>
          <p:cNvPr id="315" name="Google Shape;315;p11"/>
          <p:cNvSpPr txBox="1"/>
          <p:nvPr/>
        </p:nvSpPr>
        <p:spPr>
          <a:xfrm>
            <a:off x="4561144" y="1377340"/>
            <a:ext cx="22697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Scatole di fornitura riutilizzabili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1"/>
          <p:cNvSpPr/>
          <p:nvPr/>
        </p:nvSpPr>
        <p:spPr>
          <a:xfrm flipH="1">
            <a:off x="5213201" y="2047573"/>
            <a:ext cx="1736057" cy="482266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1"/>
          <p:cNvSpPr txBox="1"/>
          <p:nvPr/>
        </p:nvSpPr>
        <p:spPr>
          <a:xfrm>
            <a:off x="6912102" y="187868"/>
            <a:ext cx="1752218" cy="646331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Tecnologia della macchina</a:t>
            </a:r>
            <a:endParaRPr/>
          </a:p>
        </p:txBody>
      </p:sp>
      <p:pic>
        <p:nvPicPr>
          <p:cNvPr descr="Blockchain with solid fill" id="318" name="Google Shape;318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15200" y="857250"/>
            <a:ext cx="78105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1"/>
          <p:cNvSpPr/>
          <p:nvPr/>
        </p:nvSpPr>
        <p:spPr>
          <a:xfrm rot="5400000">
            <a:off x="7378445" y="1967484"/>
            <a:ext cx="666750" cy="1619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C9C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1"/>
          <p:cNvSpPr txBox="1"/>
          <p:nvPr/>
        </p:nvSpPr>
        <p:spPr>
          <a:xfrm>
            <a:off x="4054240" y="6232648"/>
            <a:ext cx="41849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Controllo di igiene e temperatura</a:t>
            </a:r>
            <a:endParaRPr/>
          </a:p>
        </p:txBody>
      </p:sp>
      <p:sp>
        <p:nvSpPr>
          <p:cNvPr id="321" name="Google Shape;321;p11"/>
          <p:cNvSpPr/>
          <p:nvPr/>
        </p:nvSpPr>
        <p:spPr>
          <a:xfrm>
            <a:off x="8166715" y="6285027"/>
            <a:ext cx="866775" cy="24765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1"/>
          <p:cNvSpPr/>
          <p:nvPr/>
        </p:nvSpPr>
        <p:spPr>
          <a:xfrm rot="10800000">
            <a:off x="3213716" y="6285027"/>
            <a:ext cx="866775" cy="24765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1270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2"/>
          <p:cNvSpPr txBox="1"/>
          <p:nvPr>
            <p:ph type="title"/>
          </p:nvPr>
        </p:nvSpPr>
        <p:spPr>
          <a:xfrm>
            <a:off x="453587" y="15635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Contenitori alimentari riutilizzabili</a:t>
            </a:r>
            <a:endParaRPr/>
          </a:p>
        </p:txBody>
      </p:sp>
      <p:pic>
        <p:nvPicPr>
          <p:cNvPr descr="A picture containing text, person, indoor&#10;&#10;Description automatically generated" id="328" name="Google Shape;328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9303" y="2950782"/>
            <a:ext cx="3066318" cy="1659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indoor, kitchen appliance&#10;&#10;Description automatically generated" id="329" name="Google Shape;32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2422" y="963390"/>
            <a:ext cx="1488056" cy="10358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kitchen, preparing&#10;&#10;Description automatically generated" id="330" name="Google Shape;330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43790" y="1940396"/>
            <a:ext cx="1336433" cy="933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indoor, white, appliance&#10;&#10;Description automatically generated" id="331" name="Google Shape;331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3714" y="1150113"/>
            <a:ext cx="1313393" cy="79103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2"/>
          <p:cNvSpPr txBox="1"/>
          <p:nvPr/>
        </p:nvSpPr>
        <p:spPr>
          <a:xfrm>
            <a:off x="255929" y="2854510"/>
            <a:ext cx="6789614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Kamupak contenitori alimentari intelligenti, partner possibili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 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Co-operazione: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Con ristoranti (Raccolta, pulizia, deposito)​   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PP,  </a:t>
            </a:r>
            <a:r>
              <a:rPr lang="en-US" sz="180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usato 100 volte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totalmente riciclabile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Emissioni: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2.5 gr di CO2 eq. per uso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 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Apps 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QR code, informazioni, facile da usare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 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Monitoring 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igiene e performance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Primo deposito: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 o 3 euro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Sviluppo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QR tags, biocompositi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&#10;&#10;Description automatically generated" id="333" name="Google Shape;333;p12"/>
          <p:cNvPicPr preferRelativeResize="0"/>
          <p:nvPr/>
        </p:nvPicPr>
        <p:blipFill rotWithShape="1">
          <a:blip r:embed="rId7">
            <a:alphaModFix/>
          </a:blip>
          <a:srcRect b="494" l="52905" r="5602" t="0"/>
          <a:stretch/>
        </p:blipFill>
        <p:spPr>
          <a:xfrm>
            <a:off x="7715287" y="4821733"/>
            <a:ext cx="1951470" cy="19592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334" name="Google Shape;334;p12"/>
          <p:cNvPicPr preferRelativeResize="0"/>
          <p:nvPr/>
        </p:nvPicPr>
        <p:blipFill rotWithShape="1">
          <a:blip r:embed="rId7">
            <a:alphaModFix/>
          </a:blip>
          <a:srcRect b="494" l="5797" r="57971" t="0"/>
          <a:stretch/>
        </p:blipFill>
        <p:spPr>
          <a:xfrm>
            <a:off x="5893241" y="4215934"/>
            <a:ext cx="1743976" cy="199548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2"/>
          <p:cNvSpPr txBox="1"/>
          <p:nvPr/>
        </p:nvSpPr>
        <p:spPr>
          <a:xfrm>
            <a:off x="405329" y="1419858"/>
            <a:ext cx="673065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 Principali impatti ambientali dell’imballaggio riutilizzabile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Produzione, materiale, trasporto e lavaggio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63830" y="306197"/>
            <a:ext cx="2560034" cy="6185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337" name="Google Shape;337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903319" y="3986671"/>
            <a:ext cx="1230813" cy="951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kitchenware, cooker, kitchen appliance&#10;&#10;Description automatically generated" id="338" name="Google Shape;338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682928" y="1913260"/>
            <a:ext cx="1205021" cy="94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344" name="Google Shape;344;p13"/>
          <p:cNvPicPr preferRelativeResize="0"/>
          <p:nvPr/>
        </p:nvPicPr>
        <p:blipFill rotWithShape="1">
          <a:blip r:embed="rId3">
            <a:alphaModFix/>
          </a:blip>
          <a:srcRect b="22526" l="41375" r="40077" t="32150"/>
          <a:stretch/>
        </p:blipFill>
        <p:spPr>
          <a:xfrm>
            <a:off x="5062172" y="2285372"/>
            <a:ext cx="2143427" cy="294610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3"/>
          <p:cNvSpPr txBox="1"/>
          <p:nvPr/>
        </p:nvSpPr>
        <p:spPr>
          <a:xfrm>
            <a:off x="836675" y="3169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Benefici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9055258" y="3511147"/>
            <a:ext cx="187992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Più client fedeli</a:t>
            </a:r>
            <a:endParaRPr/>
          </a:p>
        </p:txBody>
      </p:sp>
      <p:pic>
        <p:nvPicPr>
          <p:cNvPr descr="Store outline" id="347" name="Google Shape;34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7158" y="3218741"/>
            <a:ext cx="1217810" cy="12178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Google Shape;348;p13"/>
          <p:cNvGrpSpPr/>
          <p:nvPr/>
        </p:nvGrpSpPr>
        <p:grpSpPr>
          <a:xfrm>
            <a:off x="3769161" y="1478868"/>
            <a:ext cx="1608677" cy="1244242"/>
            <a:chOff x="3769161" y="1478868"/>
            <a:chExt cx="1608677" cy="1244242"/>
          </a:xfrm>
        </p:grpSpPr>
        <p:pic>
          <p:nvPicPr>
            <p:cNvPr descr="Farmer female outline" id="349" name="Google Shape;349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69161" y="1505300"/>
              <a:ext cx="1217810" cy="12178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arm scene outline" id="350" name="Google Shape;350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96105" y="1478868"/>
              <a:ext cx="781733" cy="781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1" name="Google Shape;351;p13"/>
          <p:cNvSpPr txBox="1"/>
          <p:nvPr/>
        </p:nvSpPr>
        <p:spPr>
          <a:xfrm>
            <a:off x="1683834" y="1654900"/>
            <a:ext cx="210289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Accesso ad una più ampia rete di vendite</a:t>
            </a:r>
            <a:endParaRPr/>
          </a:p>
        </p:txBody>
      </p:sp>
      <p:pic>
        <p:nvPicPr>
          <p:cNvPr descr="Cycle with people outline" id="352" name="Google Shape;352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92417" y="4942307"/>
            <a:ext cx="1379818" cy="1379818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3"/>
          <p:cNvSpPr txBox="1"/>
          <p:nvPr/>
        </p:nvSpPr>
        <p:spPr>
          <a:xfrm>
            <a:off x="7840534" y="5093199"/>
            <a:ext cx="430937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Accesso a prodotti alimentare sostenibili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Minore spreco alimentare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Aumento di potere decisionale</a:t>
            </a:r>
            <a:endParaRPr/>
          </a:p>
        </p:txBody>
      </p:sp>
      <p:pic>
        <p:nvPicPr>
          <p:cNvPr descr="City outline" id="354" name="Google Shape;354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38621" y="5093199"/>
            <a:ext cx="1217810" cy="121781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3"/>
          <p:cNvSpPr txBox="1"/>
          <p:nvPr/>
        </p:nvSpPr>
        <p:spPr>
          <a:xfrm>
            <a:off x="271209" y="5425970"/>
            <a:ext cx="426285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Riduzione di imballaggi monouso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Riutilizzo imballaggi in circolazione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Migliore sicurezza alimentare</a:t>
            </a:r>
            <a:endParaRPr/>
          </a:p>
        </p:txBody>
      </p:sp>
      <p:pic>
        <p:nvPicPr>
          <p:cNvPr descr="Forest scene outline" id="356" name="Google Shape;356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95359" y="3369499"/>
            <a:ext cx="1217810" cy="121781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3"/>
          <p:cNvSpPr txBox="1"/>
          <p:nvPr/>
        </p:nvSpPr>
        <p:spPr>
          <a:xfrm>
            <a:off x="698874" y="3470572"/>
            <a:ext cx="222619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Riduzione di emissioni e sprechi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Risparmiate risorse</a:t>
            </a:r>
            <a:endParaRPr/>
          </a:p>
        </p:txBody>
      </p:sp>
      <p:sp>
        <p:nvSpPr>
          <p:cNvPr id="358" name="Google Shape;358;p13"/>
          <p:cNvSpPr txBox="1"/>
          <p:nvPr/>
        </p:nvSpPr>
        <p:spPr>
          <a:xfrm>
            <a:off x="8313186" y="1474488"/>
            <a:ext cx="187992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Accesso a nuovi mercati</a:t>
            </a:r>
            <a:endParaRPr/>
          </a:p>
        </p:txBody>
      </p:sp>
      <p:grpSp>
        <p:nvGrpSpPr>
          <p:cNvPr id="359" name="Google Shape;359;p13"/>
          <p:cNvGrpSpPr/>
          <p:nvPr/>
        </p:nvGrpSpPr>
        <p:grpSpPr>
          <a:xfrm>
            <a:off x="6511891" y="1415821"/>
            <a:ext cx="1751597" cy="1520992"/>
            <a:chOff x="6336459" y="1467668"/>
            <a:chExt cx="1751597" cy="1520992"/>
          </a:xfrm>
        </p:grpSpPr>
        <p:pic>
          <p:nvPicPr>
            <p:cNvPr descr="Ui Ux outline" id="360" name="Google Shape;360;p1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336459" y="1467668"/>
              <a:ext cx="810070" cy="810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ontinuous Improvement outline" id="361" name="Google Shape;361;p1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727326" y="1627930"/>
              <a:ext cx="1360730" cy="136073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4"/>
          <p:cNvSpPr txBox="1"/>
          <p:nvPr>
            <p:ph type="title"/>
          </p:nvPr>
        </p:nvSpPr>
        <p:spPr>
          <a:xfrm>
            <a:off x="841248" y="251312"/>
            <a:ext cx="10506456" cy="10102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Riassunto</a:t>
            </a:r>
            <a:endParaRPr/>
          </a:p>
        </p:txBody>
      </p:sp>
      <p:sp>
        <p:nvSpPr>
          <p:cNvPr id="369" name="Google Shape;369;p14"/>
          <p:cNvSpPr/>
          <p:nvPr/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4"/>
          <p:cNvSpPr/>
          <p:nvPr/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1" name="Google Shape;371;p14"/>
          <p:cNvGrpSpPr/>
          <p:nvPr/>
        </p:nvGrpSpPr>
        <p:grpSpPr>
          <a:xfrm>
            <a:off x="470466" y="3935733"/>
            <a:ext cx="6532188" cy="2324235"/>
            <a:chOff x="733754" y="2577161"/>
            <a:chExt cx="8049618" cy="2860165"/>
          </a:xfrm>
        </p:grpSpPr>
        <p:pic>
          <p:nvPicPr>
            <p:cNvPr descr="Kuva, joka sisältää kohteen teksti, luonnoslehtiö&#10;&#10;Kuvaus luotu automaattisesti" id="372" name="Google Shape;372;p14"/>
            <p:cNvPicPr preferRelativeResize="0"/>
            <p:nvPr/>
          </p:nvPicPr>
          <p:blipFill rotWithShape="1">
            <a:blip r:embed="rId3">
              <a:alphaModFix/>
            </a:blip>
            <a:srcRect b="2037" l="3551" r="56701" t="5092"/>
            <a:stretch/>
          </p:blipFill>
          <p:spPr>
            <a:xfrm>
              <a:off x="6586420" y="2577161"/>
              <a:ext cx="2196952" cy="286016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3" name="Google Shape;373;p14"/>
            <p:cNvGrpSpPr/>
            <p:nvPr/>
          </p:nvGrpSpPr>
          <p:grpSpPr>
            <a:xfrm flipH="1">
              <a:off x="4130577" y="2920923"/>
              <a:ext cx="397952" cy="744499"/>
              <a:chOff x="9617199" y="2236071"/>
              <a:chExt cx="904875" cy="1781175"/>
            </a:xfrm>
          </p:grpSpPr>
          <p:pic>
            <p:nvPicPr>
              <p:cNvPr descr="Kuva, joka sisältää kohteen teksti, elektroniikka&#10;&#10;Kuvaus luotu automaattisesti" id="374" name="Google Shape;374;p1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9617199" y="2236071"/>
                <a:ext cx="904875" cy="17811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5" name="Google Shape;375;p14"/>
              <p:cNvSpPr/>
              <p:nvPr/>
            </p:nvSpPr>
            <p:spPr>
              <a:xfrm>
                <a:off x="9706899" y="2446603"/>
                <a:ext cx="728435" cy="277283"/>
              </a:xfrm>
              <a:prstGeom prst="roundRect">
                <a:avLst>
                  <a:gd fmla="val 16667" name="adj"/>
                </a:avLst>
              </a:prstGeom>
              <a:solidFill>
                <a:schemeClr val="accent2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i="1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9717226" y="2780129"/>
                <a:ext cx="684892" cy="182639"/>
              </a:xfrm>
              <a:prstGeom prst="roundRect">
                <a:avLst>
                  <a:gd fmla="val 16667" name="adj"/>
                </a:avLst>
              </a:prstGeom>
              <a:solidFill>
                <a:schemeClr val="accent1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i="1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9717226" y="3028248"/>
                <a:ext cx="684892" cy="182639"/>
              </a:xfrm>
              <a:prstGeom prst="roundRect">
                <a:avLst>
                  <a:gd fmla="val 16667" name="adj"/>
                </a:avLst>
              </a:prstGeom>
              <a:solidFill>
                <a:schemeClr val="accent1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i="1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9717225" y="3260977"/>
                <a:ext cx="684892" cy="182639"/>
              </a:xfrm>
              <a:prstGeom prst="roundRect">
                <a:avLst>
                  <a:gd fmla="val 16667" name="adj"/>
                </a:avLst>
              </a:prstGeom>
              <a:solidFill>
                <a:schemeClr val="accent1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i="1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9754889" y="3519408"/>
                <a:ext cx="288170" cy="187781"/>
              </a:xfrm>
              <a:prstGeom prst="roundRect">
                <a:avLst>
                  <a:gd fmla="val 16667" name="adj"/>
                </a:avLst>
              </a:prstGeom>
              <a:solidFill>
                <a:schemeClr val="accent6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i="1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0070575" y="3519408"/>
                <a:ext cx="277284" cy="187781"/>
              </a:xfrm>
              <a:prstGeom prst="roundRect">
                <a:avLst>
                  <a:gd fmla="val 16667" name="adj"/>
                </a:avLst>
              </a:prstGeom>
              <a:solidFill>
                <a:schemeClr val="accent6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i="1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Kuva, joka sisältää kohteen teksti&#10;&#10;Kuvaus luotu automaattisesti" id="381" name="Google Shape;381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55275" y="3840738"/>
              <a:ext cx="1126390" cy="1115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Kuva, joka sisältää kohteen teksti&#10;&#10;Kuvaus luotu automaattisesti" id="382" name="Google Shape;382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-1200000">
              <a:off x="838203" y="3133014"/>
              <a:ext cx="1610332" cy="894724"/>
            </a:xfrm>
            <a:prstGeom prst="rect">
              <a:avLst/>
            </a:prstGeom>
            <a:noFill/>
            <a:ln cap="flat" cmpd="sng" w="28575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83" name="Google Shape;383;p14"/>
            <p:cNvSpPr/>
            <p:nvPr/>
          </p:nvSpPr>
          <p:spPr>
            <a:xfrm>
              <a:off x="5746564" y="3659925"/>
              <a:ext cx="839855" cy="449492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4E0B2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4" name="Google Shape;384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672571" y="4011085"/>
              <a:ext cx="3029600" cy="11836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indoor, pan&#10;&#10;Description automatically generated" id="385" name="Google Shape;385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805153" y="2990243"/>
              <a:ext cx="1101155" cy="6129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6" name="Google Shape;386;p14"/>
          <p:cNvGrpSpPr/>
          <p:nvPr/>
        </p:nvGrpSpPr>
        <p:grpSpPr>
          <a:xfrm>
            <a:off x="7290075" y="1075021"/>
            <a:ext cx="4824300" cy="5299561"/>
            <a:chOff x="0" y="27875"/>
            <a:chExt cx="4824300" cy="5299561"/>
          </a:xfrm>
        </p:grpSpPr>
        <p:sp>
          <p:nvSpPr>
            <p:cNvPr id="387" name="Google Shape;387;p14"/>
            <p:cNvSpPr/>
            <p:nvPr/>
          </p:nvSpPr>
          <p:spPr>
            <a:xfrm>
              <a:off x="0" y="27875"/>
              <a:ext cx="4349676" cy="575639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4"/>
            <p:cNvSpPr txBox="1"/>
            <p:nvPr/>
          </p:nvSpPr>
          <p:spPr>
            <a:xfrm>
              <a:off x="28100" y="55975"/>
              <a:ext cx="4293476" cy="5194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Riassunto soluzione</a:t>
              </a: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0" y="603515"/>
              <a:ext cx="4349676" cy="3278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4"/>
            <p:cNvSpPr txBox="1"/>
            <p:nvPr/>
          </p:nvSpPr>
          <p:spPr>
            <a:xfrm>
              <a:off x="0" y="603504"/>
              <a:ext cx="4824300" cy="327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0475" lIns="138100" spcFirstLastPara="1" rIns="170675" wrap="square" tIns="304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Distributori automatici per l’acquisto di quantità regolabile di carne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38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Imballaggio smart, riutilizzabile con QR code/ RFID tag e sistema di deposito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38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Riduzione packaging monouso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38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Catena di fornitura ridotta e supporto dei produttori locali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38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Chiare informazioni LCA nell’applicazione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38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Temperatura (&lt;6°C) e igiene sicure durante tutte le fasi</a:t>
              </a: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0" y="3882396"/>
              <a:ext cx="4349676" cy="575639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4"/>
            <p:cNvSpPr txBox="1"/>
            <p:nvPr/>
          </p:nvSpPr>
          <p:spPr>
            <a:xfrm>
              <a:off x="28100" y="3910496"/>
              <a:ext cx="4293476" cy="5194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Necessità future</a:t>
              </a: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0" y="4458036"/>
              <a:ext cx="4349676" cy="8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4"/>
            <p:cNvSpPr txBox="1"/>
            <p:nvPr/>
          </p:nvSpPr>
          <p:spPr>
            <a:xfrm>
              <a:off x="0" y="4458029"/>
              <a:ext cx="4824300" cy="8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0475" lIns="138100" spcFirstLastPara="1" rIns="170675" wrap="square" tIns="304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Necessità di regolare la legislazione sul packaging alimentare (riutilizzo, regolazioni sul materiale plastico)</a:t>
              </a:r>
              <a:endParaRPr/>
            </a:p>
          </p:txBody>
        </p:sp>
      </p:grpSp>
      <p:pic>
        <p:nvPicPr>
          <p:cNvPr id="395" name="Google Shape;395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57514" y="1962236"/>
            <a:ext cx="3225478" cy="1756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5"/>
          <p:cNvSpPr/>
          <p:nvPr/>
        </p:nvSpPr>
        <p:spPr>
          <a:xfrm>
            <a:off x="643278" y="2573756"/>
            <a:ext cx="3255095" cy="18288"/>
          </a:xfrm>
          <a:custGeom>
            <a:rect b="b" l="l" r="r" t="t"/>
            <a:pathLst>
              <a:path extrusionOk="0" fill="none" h="18288" w="3255095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extrusionOk="0" h="18288" w="3255095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5"/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“Forte impatto diretto – Esponenziali implicazioni future ”</a:t>
            </a:r>
            <a:endParaRPr/>
          </a:p>
          <a:p>
            <a:pPr indent="13970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iagram, venn diagram&#10;&#10;Description automatically generated" id="403" name="Google Shape;403;p15"/>
          <p:cNvPicPr preferRelativeResize="0"/>
          <p:nvPr/>
        </p:nvPicPr>
        <p:blipFill rotWithShape="1">
          <a:blip r:embed="rId3">
            <a:alphaModFix/>
          </a:blip>
          <a:srcRect b="0" l="10730" r="10730" t="0"/>
          <a:stretch/>
        </p:blipFill>
        <p:spPr>
          <a:xfrm>
            <a:off x="5185637" y="607423"/>
            <a:ext cx="5841038" cy="55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6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6"/>
          <p:cNvSpPr txBox="1"/>
          <p:nvPr>
            <p:ph idx="1" type="body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6000">
                <a:latin typeface="Calibri"/>
                <a:ea typeface="Calibri"/>
                <a:cs typeface="Calibri"/>
                <a:sym typeface="Calibri"/>
              </a:rPr>
              <a:t>GRAZIE!</a:t>
            </a:r>
            <a:endParaRPr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descr="Fresh grass with dew drops at sunrise" id="412" name="Google Shape;412;p16"/>
          <p:cNvPicPr preferRelativeResize="0"/>
          <p:nvPr/>
        </p:nvPicPr>
        <p:blipFill rotWithShape="1">
          <a:blip r:embed="rId3">
            <a:alphaModFix/>
          </a:blip>
          <a:srcRect b="-1" l="9947" r="23099" t="0"/>
          <a:stretch/>
        </p:blipFill>
        <p:spPr>
          <a:xfrm>
            <a:off x="5311702" y="10"/>
            <a:ext cx="6878775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13" name="Google Shape;413;p16"/>
          <p:cNvSpPr txBox="1"/>
          <p:nvPr/>
        </p:nvSpPr>
        <p:spPr>
          <a:xfrm>
            <a:off x="8722291" y="6488484"/>
            <a:ext cx="34738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References available upon request</a:t>
            </a:r>
            <a:endParaRPr sz="180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6"/>
          <p:cNvSpPr txBox="1"/>
          <p:nvPr/>
        </p:nvSpPr>
        <p:spPr>
          <a:xfrm>
            <a:off x="643154" y="4800557"/>
            <a:ext cx="3091451" cy="1872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Henna Nevala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Artem Yunakovskiy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Vesa Taitto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Soile Kallinen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Tiina Mustonen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Logica della sfida</a:t>
            </a:r>
            <a:endParaRPr/>
          </a:p>
        </p:txBody>
      </p:sp>
      <p:pic>
        <p:nvPicPr>
          <p:cNvPr id="113" name="Google Shape;113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185" y="1881500"/>
            <a:ext cx="5693765" cy="39703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2"/>
          <p:cNvGrpSpPr/>
          <p:nvPr/>
        </p:nvGrpSpPr>
        <p:grpSpPr>
          <a:xfrm>
            <a:off x="6978770" y="1606420"/>
            <a:ext cx="4800186" cy="4800186"/>
            <a:chOff x="587364" y="0"/>
            <a:chExt cx="4800186" cy="4800186"/>
          </a:xfrm>
        </p:grpSpPr>
        <p:sp>
          <p:nvSpPr>
            <p:cNvPr id="115" name="Google Shape;115;p2"/>
            <p:cNvSpPr/>
            <p:nvPr/>
          </p:nvSpPr>
          <p:spPr>
            <a:xfrm>
              <a:off x="587364" y="0"/>
              <a:ext cx="4800186" cy="4800186"/>
            </a:xfrm>
            <a:prstGeom prst="diamond">
              <a:avLst/>
            </a:prstGeom>
            <a:solidFill>
              <a:srgbClr val="A8D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043382" y="456017"/>
              <a:ext cx="1872072" cy="1872072"/>
            </a:xfrm>
            <a:prstGeom prst="roundRect">
              <a:avLst>
                <a:gd fmla="val 16667" name="adj"/>
              </a:avLst>
            </a:prstGeom>
            <a:solidFill>
              <a:srgbClr val="54813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"/>
            <p:cNvSpPr txBox="1"/>
            <p:nvPr/>
          </p:nvSpPr>
          <p:spPr>
            <a:xfrm>
              <a:off x="1134769" y="547404"/>
              <a:ext cx="1689298" cy="1689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Strategia plastiche EU/ visione di economia circolare</a:t>
              </a: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059460" y="456017"/>
              <a:ext cx="1872072" cy="1872072"/>
            </a:xfrm>
            <a:prstGeom prst="roundRect">
              <a:avLst>
                <a:gd fmla="val 16667" name="adj"/>
              </a:avLst>
            </a:prstGeom>
            <a:solidFill>
              <a:srgbClr val="54813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"/>
            <p:cNvSpPr txBox="1"/>
            <p:nvPr/>
          </p:nvSpPr>
          <p:spPr>
            <a:xfrm>
              <a:off x="3150847" y="547404"/>
              <a:ext cx="1689298" cy="1689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25</a:t>
              </a: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milioni di tonnellate annue di scarto packaging in EU 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043382" y="2472095"/>
              <a:ext cx="1872072" cy="1872072"/>
            </a:xfrm>
            <a:prstGeom prst="roundRect">
              <a:avLst>
                <a:gd fmla="val 16667" name="adj"/>
              </a:avLst>
            </a:prstGeom>
            <a:solidFill>
              <a:srgbClr val="54813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"/>
            <p:cNvSpPr txBox="1"/>
            <p:nvPr/>
          </p:nvSpPr>
          <p:spPr>
            <a:xfrm>
              <a:off x="1134769" y="2563482"/>
              <a:ext cx="1689298" cy="1689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Il</a:t>
              </a: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packaging alimentare è una delle fonti principali di scarto packaging (60%)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059460" y="2472095"/>
              <a:ext cx="1872072" cy="1872072"/>
            </a:xfrm>
            <a:prstGeom prst="roundRect">
              <a:avLst>
                <a:gd fmla="val 16667" name="adj"/>
              </a:avLst>
            </a:prstGeom>
            <a:solidFill>
              <a:srgbClr val="54813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"/>
            <p:cNvSpPr txBox="1"/>
            <p:nvPr/>
          </p:nvSpPr>
          <p:spPr>
            <a:xfrm>
              <a:off x="3150847" y="2563482"/>
              <a:ext cx="1689298" cy="1689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Anche lo scarto alimentare, es. carne, rappresenta un forte problema ambientale</a:t>
              </a:r>
              <a:endParaRPr/>
            </a:p>
          </p:txBody>
        </p:sp>
      </p:grpSp>
      <p:sp>
        <p:nvSpPr>
          <p:cNvPr id="124" name="Google Shape;124;p2"/>
          <p:cNvSpPr txBox="1"/>
          <p:nvPr/>
        </p:nvSpPr>
        <p:spPr>
          <a:xfrm>
            <a:off x="674318" y="5851742"/>
            <a:ext cx="107306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Photo: Shutterstock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/>
          <p:cNvSpPr txBox="1"/>
          <p:nvPr>
            <p:ph type="ctrTitle"/>
          </p:nvPr>
        </p:nvSpPr>
        <p:spPr>
          <a:xfrm>
            <a:off x="2820316" y="1461968"/>
            <a:ext cx="6762280" cy="30762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Ridurre gli imballaggi monouso per la carne tritata</a:t>
            </a:r>
            <a:endParaRPr/>
          </a:p>
        </p:txBody>
      </p:sp>
      <p:sp>
        <p:nvSpPr>
          <p:cNvPr id="131" name="Google Shape;131;p3"/>
          <p:cNvSpPr txBox="1"/>
          <p:nvPr/>
        </p:nvSpPr>
        <p:spPr>
          <a:xfrm>
            <a:off x="9599112" y="2629814"/>
            <a:ext cx="2743200" cy="3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sisä, säilö, laatikko, tarjotin&#10;&#10;Kuvaus luotu automaattisesti" id="132" name="Google Shape;13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483" y="186371"/>
            <a:ext cx="1208763" cy="952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&#10;&#10;Kuvaus luotu automaattisesti" id="133" name="Google Shape;133;p3"/>
          <p:cNvPicPr preferRelativeResize="0"/>
          <p:nvPr/>
        </p:nvPicPr>
        <p:blipFill rotWithShape="1">
          <a:blip r:embed="rId5">
            <a:alphaModFix/>
          </a:blip>
          <a:srcRect b="12516" l="24046" r="19465" t="13068"/>
          <a:stretch/>
        </p:blipFill>
        <p:spPr>
          <a:xfrm>
            <a:off x="204592" y="1585587"/>
            <a:ext cx="891980" cy="7554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&#10;&#10;Kuvaus luotu automaattisesti" id="134" name="Google Shape;13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37377" y="103790"/>
            <a:ext cx="1156571" cy="994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säilö, vihannes&#10;&#10;Kuvaus luotu automaattisesti" id="135" name="Google Shape;135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69450" y="191134"/>
            <a:ext cx="1313146" cy="83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67168" y="198842"/>
            <a:ext cx="1636735" cy="9488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&#10;&#10;Kuvaus luotu automaattisesti" id="137" name="Google Shape;137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09359" y="187016"/>
            <a:ext cx="1083503" cy="84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34180" y="1582368"/>
            <a:ext cx="1636736" cy="1417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ruoka, kastike, pasta&#10;&#10;Kuvaus luotu automaattisesti" id="139" name="Google Shape;139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155054" y="191413"/>
            <a:ext cx="1366251" cy="942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&#10;&#10;Kuvaus luotu automaattisesti" id="140" name="Google Shape;140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1962" y="2899494"/>
            <a:ext cx="1260955" cy="944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valkoinen, jälkiruoka&#10;&#10;Kuvaus luotu automaattisesti" id="141" name="Google Shape;141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434181" y="3505089"/>
            <a:ext cx="1563666" cy="943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kakku, pala, suklaa, kotelo&#10;&#10;Kuvaus luotu automaattisesti" id="142" name="Google Shape;142;p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41961" y="4391044"/>
            <a:ext cx="1574105" cy="10090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&#10;&#10;Kuvaus luotu automaattisesti" id="143" name="Google Shape;143;p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96314" y="5396304"/>
            <a:ext cx="1970111" cy="1092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vihannes&#10;&#10;Kuvaus luotu automaattisesti" id="144" name="Google Shape;144;p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049307" y="5481732"/>
            <a:ext cx="2050877" cy="10868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&#10;&#10;Kuvaus luotu automaattisesti" id="145" name="Google Shape;145;p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598888" y="5399731"/>
            <a:ext cx="1824886" cy="1245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sisä, säilö, laatikko, tarjotin&#10;&#10;Kuvaus luotu automaattisesti" id="146" name="Google Shape;14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9267" y="4739080"/>
            <a:ext cx="1208763" cy="952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kakku, pala, suklaa, kotelo&#10;&#10;Kuvaus luotu automaattisesti" id="147" name="Google Shape;147;p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658998" y="5403828"/>
            <a:ext cx="1574105" cy="1009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4" name="Google Shape;154;p4"/>
          <p:cNvGrpSpPr/>
          <p:nvPr/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55" name="Google Shape;155;p4"/>
            <p:cNvSpPr/>
            <p:nvPr/>
          </p:nvSpPr>
          <p:spPr>
            <a:xfrm>
              <a:off x="11223203" y="635716"/>
              <a:ext cx="328612" cy="1742360"/>
            </a:xfrm>
            <a:custGeom>
              <a:rect b="b" l="l" r="r" t="t"/>
              <a:pathLst>
                <a:path extrusionOk="0" h="1114" w="207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rgbClr val="1F386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409710" y="1022350"/>
              <a:ext cx="709612" cy="2095501"/>
            </a:xfrm>
            <a:custGeom>
              <a:rect b="b" l="l" r="r" t="t"/>
              <a:pathLst>
                <a:path extrusionOk="0" h="1363" w="447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rgbClr val="1F386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409710" y="837744"/>
              <a:ext cx="403225" cy="1705431"/>
            </a:xfrm>
            <a:custGeom>
              <a:rect b="b" l="l" r="r" t="t"/>
              <a:pathLst>
                <a:path extrusionOk="0" h="1109" w="254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644660" y="640894"/>
              <a:ext cx="168275" cy="1713195"/>
            </a:xfrm>
            <a:custGeom>
              <a:rect b="b" l="l" r="r" t="t"/>
              <a:pathLst>
                <a:path extrusionOk="0" h="1114" w="106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rgbClr val="1F386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644055" y="635715"/>
              <a:ext cx="10907863" cy="1541457"/>
            </a:xfrm>
            <a:prstGeom prst="rect">
              <a:avLst/>
            </a:prstGeom>
            <a:solidFill>
              <a:srgbClr val="A8D08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4"/>
          <p:cNvSpPr txBox="1"/>
          <p:nvPr>
            <p:ph type="title"/>
          </p:nvPr>
        </p:nvSpPr>
        <p:spPr>
          <a:xfrm>
            <a:off x="1047280" y="759805"/>
            <a:ext cx="103065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Sfida: ridurre gli imballaggi monouso della carne</a:t>
            </a:r>
            <a:endParaRPr/>
          </a:p>
        </p:txBody>
      </p:sp>
      <p:grpSp>
        <p:nvGrpSpPr>
          <p:cNvPr id="161" name="Google Shape;161;p4"/>
          <p:cNvGrpSpPr/>
          <p:nvPr/>
        </p:nvGrpSpPr>
        <p:grpSpPr>
          <a:xfrm>
            <a:off x="1515849" y="2317645"/>
            <a:ext cx="3711043" cy="3718440"/>
            <a:chOff x="0" y="63276"/>
            <a:chExt cx="3711043" cy="3718440"/>
          </a:xfrm>
        </p:grpSpPr>
        <p:sp>
          <p:nvSpPr>
            <p:cNvPr id="162" name="Google Shape;162;p4"/>
            <p:cNvSpPr/>
            <p:nvPr/>
          </p:nvSpPr>
          <p:spPr>
            <a:xfrm>
              <a:off x="0" y="63276"/>
              <a:ext cx="3711043" cy="895050"/>
            </a:xfrm>
            <a:prstGeom prst="roundRect">
              <a:avLst>
                <a:gd fmla="val 16667" name="adj"/>
              </a:avLst>
            </a:prstGeom>
            <a:solidFill>
              <a:srgbClr val="A8D0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4"/>
            <p:cNvSpPr txBox="1"/>
            <p:nvPr/>
          </p:nvSpPr>
          <p:spPr>
            <a:xfrm>
              <a:off x="43693" y="106969"/>
              <a:ext cx="3623657" cy="807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 tipologia di carne più utilizzata in diversi paesi come UK e paesi baltici</a:t>
              </a: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0" y="1004406"/>
              <a:ext cx="3711043" cy="895050"/>
            </a:xfrm>
            <a:prstGeom prst="roundRect">
              <a:avLst>
                <a:gd fmla="val 16667" name="adj"/>
              </a:avLst>
            </a:prstGeom>
            <a:solidFill>
              <a:srgbClr val="A8D0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4"/>
            <p:cNvSpPr txBox="1"/>
            <p:nvPr/>
          </p:nvSpPr>
          <p:spPr>
            <a:xfrm>
              <a:off x="43693" y="1048099"/>
              <a:ext cx="3623657" cy="807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Solo in Finlandia sono consumate 30 milioni di tonnellate</a:t>
              </a: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0" y="1945536"/>
              <a:ext cx="3711043" cy="895050"/>
            </a:xfrm>
            <a:prstGeom prst="roundRect">
              <a:avLst>
                <a:gd fmla="val 16667" name="adj"/>
              </a:avLst>
            </a:prstGeom>
            <a:solidFill>
              <a:srgbClr val="A8D0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4"/>
            <p:cNvSpPr txBox="1"/>
            <p:nvPr/>
          </p:nvSpPr>
          <p:spPr>
            <a:xfrm>
              <a:off x="43693" y="1989229"/>
              <a:ext cx="3623657" cy="807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Packaging</a:t>
              </a: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monouso non riciclabile-&gt; tipicamente multimateriale semirigido o a fondo flessibile 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0" y="2886666"/>
              <a:ext cx="3711043" cy="895050"/>
            </a:xfrm>
            <a:prstGeom prst="roundRect">
              <a:avLst>
                <a:gd fmla="val 16667" name="adj"/>
              </a:avLst>
            </a:prstGeom>
            <a:solidFill>
              <a:srgbClr val="A8D0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4"/>
            <p:cNvSpPr txBox="1"/>
            <p:nvPr/>
          </p:nvSpPr>
          <p:spPr>
            <a:xfrm>
              <a:off x="43693" y="2930359"/>
              <a:ext cx="3623657" cy="807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</a:t>
              </a: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Finlandia circa 700 tonnellate anno di scarto packaging di imballaggi di carne macinata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Kuva, joka sisältää kohteen teksti, sisä&#10;&#10;Kuvaus luotu automaattisesti" id="170" name="Google Shape;170;p4"/>
          <p:cNvPicPr preferRelativeResize="0"/>
          <p:nvPr/>
        </p:nvPicPr>
        <p:blipFill rotWithShape="1">
          <a:blip r:embed="rId3">
            <a:alphaModFix/>
          </a:blip>
          <a:srcRect b="-1" l="39714" r="4716" t="0"/>
          <a:stretch/>
        </p:blipFill>
        <p:spPr>
          <a:xfrm>
            <a:off x="5280630" y="2390783"/>
            <a:ext cx="2847975" cy="357449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Kuva, joka sisältää kohteen teksti, sisä, hylly, avoin&#10;&#10;Kuvaus luotu automaattisesti" id="171" name="Google Shape;171;p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-3" l="0" r="7508" t="0"/>
          <a:stretch/>
        </p:blipFill>
        <p:spPr>
          <a:xfrm rot="5400000">
            <a:off x="7829778" y="2737235"/>
            <a:ext cx="3564971" cy="287206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72" name="Google Shape;172;p4"/>
          <p:cNvCxnSpPr/>
          <p:nvPr/>
        </p:nvCxnSpPr>
        <p:spPr>
          <a:xfrm>
            <a:off x="8128605" y="2486034"/>
            <a:ext cx="0" cy="3410712"/>
          </a:xfrm>
          <a:prstGeom prst="straightConnector1">
            <a:avLst/>
          </a:prstGeom>
          <a:noFill/>
          <a:ln cap="flat" cmpd="sng" w="12700">
            <a:solidFill>
              <a:srgbClr val="FEFFF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"/>
          <p:cNvSpPr/>
          <p:nvPr/>
        </p:nvSpPr>
        <p:spPr>
          <a:xfrm>
            <a:off x="452021" y="1829480"/>
            <a:ext cx="4178828" cy="4614221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A8D0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200000">
            <a:off x="3227362" y="4343132"/>
            <a:ext cx="3672213" cy="2060972"/>
          </a:xfrm>
          <a:prstGeom prst="rect">
            <a:avLst/>
          </a:prstGeom>
          <a:noFill/>
          <a:ln cap="flat" cmpd="sng" w="2857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460000">
            <a:off x="8651307" y="4376485"/>
            <a:ext cx="3505200" cy="2067499"/>
          </a:xfrm>
          <a:prstGeom prst="rect">
            <a:avLst/>
          </a:prstGeom>
          <a:noFill/>
          <a:ln cap="flat" cmpd="sng" w="2857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1" name="Google Shape;181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Il processo innovativo</a:t>
            </a:r>
            <a:endParaRPr/>
          </a:p>
        </p:txBody>
      </p:sp>
      <p:sp>
        <p:nvSpPr>
          <p:cNvPr id="182" name="Google Shape;182;p5"/>
          <p:cNvSpPr txBox="1"/>
          <p:nvPr>
            <p:ph idx="1" type="body"/>
          </p:nvPr>
        </p:nvSpPr>
        <p:spPr>
          <a:xfrm>
            <a:off x="520884" y="2228158"/>
            <a:ext cx="3040916" cy="4298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Passi di ideazione nello sviluppo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Conoscere e voler superare il problema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Imparare a conoscere gli stakeholders e i consumatori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Intervistare consumatori ed esperti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183" name="Google Shape;18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32331" y="194180"/>
            <a:ext cx="5594131" cy="237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38579" y="2332292"/>
            <a:ext cx="3552532" cy="2045117"/>
          </a:xfrm>
          <a:prstGeom prst="rect">
            <a:avLst/>
          </a:prstGeom>
          <a:noFill/>
          <a:ln cap="flat" cmpd="sng" w="2857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Kuva, joka sisältää kohteen teksti, erilainen, kohteet, useita&#10;&#10;Kuvaus luotu automaattisesti" id="185" name="Google Shape;18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49443" y="2613053"/>
            <a:ext cx="4152377" cy="2408265"/>
          </a:xfrm>
          <a:prstGeom prst="rect">
            <a:avLst/>
          </a:prstGeom>
          <a:noFill/>
          <a:ln cap="flat" cmpd="sng" w="2857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6" name="Google Shape;18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53819" y="4050686"/>
            <a:ext cx="4352505" cy="2547470"/>
          </a:xfrm>
          <a:prstGeom prst="rect">
            <a:avLst/>
          </a:prstGeom>
          <a:noFill/>
          <a:ln cap="flat" cmpd="sng" w="2857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teksti&#10;&#10;Kuvaus luotu automaattisesti" id="192" name="Google Shape;19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3828" y="162458"/>
            <a:ext cx="6549035" cy="653900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6"/>
          <p:cNvSpPr txBox="1"/>
          <p:nvPr>
            <p:ph type="title"/>
          </p:nvPr>
        </p:nvSpPr>
        <p:spPr>
          <a:xfrm>
            <a:off x="567490" y="104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 consumatori vorrebbero: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Ryhmä tasaisella täytöllä" id="195" name="Google Shape;19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8904" y="3830615"/>
            <a:ext cx="1160584" cy="1160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hmisryhmä tasaisella täytöllä" id="196" name="Google Shape;19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40536" y="2039362"/>
            <a:ext cx="1617784" cy="14990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es ja nainen tasaisella täytöllä" id="197" name="Google Shape;19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8356" y="5006257"/>
            <a:ext cx="1050295" cy="1010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leinen käyttö tasaisella täytöllä" id="198" name="Google Shape;198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69569" y="3847089"/>
            <a:ext cx="1160584" cy="1160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inen tasaisella täytöllä" id="199" name="Google Shape;199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69994" y="5063154"/>
            <a:ext cx="927665" cy="9477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es tasaisella täytöllä" id="200" name="Google Shape;200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86098" y="5063886"/>
            <a:ext cx="927664" cy="94771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6"/>
          <p:cNvSpPr txBox="1"/>
          <p:nvPr/>
        </p:nvSpPr>
        <p:spPr>
          <a:xfrm>
            <a:off x="3071004" y="6176513"/>
            <a:ext cx="274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NUCLEI FAMILIARI SINGOLI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 txBox="1"/>
          <p:nvPr/>
        </p:nvSpPr>
        <p:spPr>
          <a:xfrm>
            <a:off x="1100" y="5911854"/>
            <a:ext cx="3069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DINK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(due redditi, senza figli)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 txBox="1"/>
          <p:nvPr/>
        </p:nvSpPr>
        <p:spPr>
          <a:xfrm>
            <a:off x="540586" y="4245813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FAMIGLIE</a:t>
            </a:r>
            <a:endParaRPr/>
          </a:p>
        </p:txBody>
      </p:sp>
      <p:sp>
        <p:nvSpPr>
          <p:cNvPr id="204" name="Google Shape;204;p6"/>
          <p:cNvSpPr txBox="1"/>
          <p:nvPr/>
        </p:nvSpPr>
        <p:spPr>
          <a:xfrm>
            <a:off x="199875" y="1064423"/>
            <a:ext cx="21417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Esperti intervistati:  </a:t>
            </a:r>
            <a:b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 DETTAGLIO,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GESTORE DEI GIOCHI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(caccia),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SPECIALISTI INDUSTRIA DEL PACKAGING,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ESPERTI DEL RICICLO PACKAGING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 txBox="1"/>
          <p:nvPr/>
        </p:nvSpPr>
        <p:spPr>
          <a:xfrm>
            <a:off x="4543064" y="4091796"/>
            <a:ext cx="2743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DIVERSITA’,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ETA’ 25 – 67 ANNI.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7"/>
          <p:cNvSpPr txBox="1"/>
          <p:nvPr>
            <p:ph type="title"/>
          </p:nvPr>
        </p:nvSpPr>
        <p:spPr>
          <a:xfrm>
            <a:off x="1187092" y="558564"/>
            <a:ext cx="9803081" cy="6574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alibri"/>
              <a:buNone/>
            </a:pPr>
            <a:r>
              <a:rPr lang="en-US">
                <a:solidFill>
                  <a:schemeClr val="accent2"/>
                </a:solidFill>
              </a:rPr>
              <a:t>S</a:t>
            </a:r>
            <a:r>
              <a:rPr lang="en-US">
                <a:solidFill>
                  <a:schemeClr val="dk2"/>
                </a:solidFill>
              </a:rPr>
              <a:t>W</a:t>
            </a:r>
            <a:r>
              <a:rPr lang="en-US">
                <a:solidFill>
                  <a:schemeClr val="accent4"/>
                </a:solidFill>
              </a:rPr>
              <a:t>O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/>
              <a:t>di idea di distributori automatici e contenitori riutilizzabili per la carne macinata</a:t>
            </a:r>
            <a:endParaRPr/>
          </a:p>
        </p:txBody>
      </p:sp>
      <p:grpSp>
        <p:nvGrpSpPr>
          <p:cNvPr id="213" name="Google Shape;213;p7"/>
          <p:cNvGrpSpPr/>
          <p:nvPr/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14" name="Google Shape;214;p7"/>
            <p:cNvSpPr/>
            <p:nvPr/>
          </p:nvSpPr>
          <p:spPr>
            <a:xfrm>
              <a:off x="11013369" y="554152"/>
              <a:ext cx="171515" cy="171515"/>
            </a:xfrm>
            <a:custGeom>
              <a:rect b="b" l="l" r="r" t="t"/>
              <a:pathLst>
                <a:path extrusionOk="0" h="171515" w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11455951" y="837005"/>
              <a:ext cx="112426" cy="112426"/>
            </a:xfrm>
            <a:custGeom>
              <a:rect b="b" l="l" r="r" t="t"/>
              <a:pathLst>
                <a:path extrusionOk="0" h="112426" w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0994200" y="1472473"/>
              <a:ext cx="157545" cy="157545"/>
            </a:xfrm>
            <a:custGeom>
              <a:rect b="b" l="l" r="r" t="t"/>
              <a:pathLst>
                <a:path extrusionOk="0" h="157545" w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7"/>
          <p:cNvGrpSpPr/>
          <p:nvPr/>
        </p:nvGrpSpPr>
        <p:grpSpPr>
          <a:xfrm>
            <a:off x="1094145" y="2315997"/>
            <a:ext cx="9995768" cy="3315762"/>
            <a:chOff x="13544" y="539218"/>
            <a:chExt cx="9995768" cy="3315762"/>
          </a:xfrm>
        </p:grpSpPr>
        <p:sp>
          <p:nvSpPr>
            <p:cNvPr id="218" name="Google Shape;218;p7"/>
            <p:cNvSpPr/>
            <p:nvPr/>
          </p:nvSpPr>
          <p:spPr>
            <a:xfrm>
              <a:off x="13544" y="539218"/>
              <a:ext cx="2261486" cy="406062"/>
            </a:xfrm>
            <a:prstGeom prst="rect">
              <a:avLst/>
            </a:prstGeom>
            <a:solidFill>
              <a:schemeClr val="accent2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7"/>
            <p:cNvSpPr txBox="1"/>
            <p:nvPr/>
          </p:nvSpPr>
          <p:spPr>
            <a:xfrm>
              <a:off x="13544" y="539218"/>
              <a:ext cx="2261486" cy="4060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3150" lIns="128000" spcFirstLastPara="1" rIns="128000" wrap="square" tIns="73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STRENGTHS</a:t>
              </a: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13544" y="945281"/>
              <a:ext cx="2261486" cy="2909699"/>
            </a:xfrm>
            <a:prstGeom prst="rect">
              <a:avLst/>
            </a:prstGeom>
            <a:solidFill>
              <a:srgbClr val="F7D5CB">
                <a:alpha val="89803"/>
              </a:srgbClr>
            </a:solidFill>
            <a:ln cap="flat" cmpd="sng" w="12700">
              <a:solidFill>
                <a:srgbClr val="F7D5CB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7"/>
            <p:cNvSpPr txBox="1"/>
            <p:nvPr/>
          </p:nvSpPr>
          <p:spPr>
            <a:xfrm>
              <a:off x="13544" y="945281"/>
              <a:ext cx="2261486" cy="29096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4000" lIns="96000" spcFirstLastPara="1" rIns="128000" wrap="square" tIns="96000">
              <a:noAutofit/>
            </a:bodyPr>
            <a:lstStyle/>
            <a:p>
              <a:pPr indent="-571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Ridurre packaging monouso non-riciclabile per la carne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571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Ridurre spreco alimentare (quantità su misura, tipo di carne)</a:t>
              </a: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591638" y="539218"/>
              <a:ext cx="2261486" cy="406062"/>
            </a:xfrm>
            <a:prstGeom prst="rect">
              <a:avLst/>
            </a:prstGeom>
            <a:solidFill>
              <a:schemeClr val="accent3"/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7"/>
            <p:cNvSpPr txBox="1"/>
            <p:nvPr/>
          </p:nvSpPr>
          <p:spPr>
            <a:xfrm>
              <a:off x="2591638" y="539218"/>
              <a:ext cx="2261486" cy="4060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3150" lIns="128000" spcFirstLastPara="1" rIns="128000" wrap="square" tIns="73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WEAKNESSES</a:t>
              </a: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2591638" y="945281"/>
              <a:ext cx="2261486" cy="2909699"/>
            </a:xfrm>
            <a:prstGeom prst="rect">
              <a:avLst/>
            </a:prstGeom>
            <a:solidFill>
              <a:srgbClr val="E0E0E0">
                <a:alpha val="89803"/>
              </a:srgbClr>
            </a:solidFill>
            <a:ln cap="flat" cmpd="sng" w="12700">
              <a:solidFill>
                <a:srgbClr val="E0E0E0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7"/>
            <p:cNvSpPr txBox="1"/>
            <p:nvPr/>
          </p:nvSpPr>
          <p:spPr>
            <a:xfrm>
              <a:off x="2591638" y="945281"/>
              <a:ext cx="2261486" cy="29096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4000" lIns="96000" spcFirstLastPara="1" rIns="128000" wrap="square" tIns="96000">
              <a:noAutofit/>
            </a:bodyPr>
            <a:lstStyle/>
            <a:p>
              <a:pPr indent="-571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Tecnologia per i distributori automatici non ancora esistente</a:t>
              </a:r>
              <a:endParaRPr/>
            </a:p>
            <a:p>
              <a:pPr indent="-571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Bassa shelf-life della carne (48 ore)</a:t>
              </a: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5169732" y="539218"/>
              <a:ext cx="2261486" cy="406062"/>
            </a:xfrm>
            <a:prstGeom prst="rect">
              <a:avLst/>
            </a:prstGeom>
            <a:solidFill>
              <a:schemeClr val="accent4"/>
            </a:solidFill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7"/>
            <p:cNvSpPr txBox="1"/>
            <p:nvPr/>
          </p:nvSpPr>
          <p:spPr>
            <a:xfrm>
              <a:off x="5169732" y="539218"/>
              <a:ext cx="2261486" cy="4060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3150" lIns="128000" spcFirstLastPara="1" rIns="128000" wrap="square" tIns="73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OPPORTUNITIES</a:t>
              </a: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5169732" y="945281"/>
              <a:ext cx="2261486" cy="2909699"/>
            </a:xfrm>
            <a:prstGeom prst="rect">
              <a:avLst/>
            </a:prstGeom>
            <a:solidFill>
              <a:srgbClr val="FFE8CA">
                <a:alpha val="89803"/>
              </a:srgbClr>
            </a:solidFill>
            <a:ln cap="flat" cmpd="sng" w="12700">
              <a:solidFill>
                <a:srgbClr val="FFE8C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7"/>
            <p:cNvSpPr txBox="1"/>
            <p:nvPr/>
          </p:nvSpPr>
          <p:spPr>
            <a:xfrm>
              <a:off x="5169732" y="945281"/>
              <a:ext cx="2261486" cy="29096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4000" lIns="96000" spcFirstLastPara="1" rIns="128000" wrap="square" tIns="96000">
              <a:noAutofit/>
            </a:bodyPr>
            <a:lstStyle/>
            <a:p>
              <a:pPr indent="-254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Scalabilità globale</a:t>
              </a:r>
              <a:endParaRPr/>
            </a:p>
            <a:p>
              <a:pPr indent="-57150" lvl="1" marL="2857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54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Scalabilità verso altre categorie di prodotti</a:t>
              </a:r>
              <a:b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7747826" y="539218"/>
              <a:ext cx="2261486" cy="406062"/>
            </a:xfrm>
            <a:prstGeom prst="rect">
              <a:avLst/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7"/>
            <p:cNvSpPr txBox="1"/>
            <p:nvPr/>
          </p:nvSpPr>
          <p:spPr>
            <a:xfrm>
              <a:off x="7747826" y="539218"/>
              <a:ext cx="2261486" cy="4060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3150" lIns="128000" spcFirstLastPara="1" rIns="128000" wrap="square" tIns="73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THREATS</a:t>
              </a: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7747826" y="945281"/>
              <a:ext cx="2261486" cy="2909699"/>
            </a:xfrm>
            <a:prstGeom prst="rect">
              <a:avLst/>
            </a:prstGeom>
            <a:solidFill>
              <a:srgbClr val="CFDEEF">
                <a:alpha val="89803"/>
              </a:srgbClr>
            </a:solidFill>
            <a:ln cap="flat" cmpd="sng" w="12700">
              <a:solidFill>
                <a:srgbClr val="CFDEEF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7"/>
            <p:cNvSpPr txBox="1"/>
            <p:nvPr/>
          </p:nvSpPr>
          <p:spPr>
            <a:xfrm>
              <a:off x="7747826" y="945281"/>
              <a:ext cx="2261486" cy="29096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60000" lIns="106675" spcFirstLastPara="1" rIns="142225" wrap="square" tIns="106675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Regolamentazione di igiene alimentare</a:t>
              </a:r>
              <a:endParaRPr/>
            </a:p>
            <a:p>
              <a:pPr indent="-101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Partner non adatti</a:t>
              </a:r>
              <a:endParaRPr/>
            </a:p>
            <a:p>
              <a:pPr indent="-571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Clienti non partecipativi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"/>
          <p:cNvSpPr/>
          <p:nvPr/>
        </p:nvSpPr>
        <p:spPr>
          <a:xfrm>
            <a:off x="843139" y="1090677"/>
            <a:ext cx="3816285" cy="5531019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9525">
            <a:solidFill>
              <a:srgbClr val="A8D0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"/>
          <p:cNvSpPr txBox="1"/>
          <p:nvPr/>
        </p:nvSpPr>
        <p:spPr>
          <a:xfrm>
            <a:off x="838200" y="365125"/>
            <a:ext cx="10985326" cy="1346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Introduzione della soluzione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8"/>
          <p:cNvPicPr preferRelativeResize="0"/>
          <p:nvPr/>
        </p:nvPicPr>
        <p:blipFill rotWithShape="1">
          <a:blip r:embed="rId3">
            <a:alphaModFix/>
          </a:blip>
          <a:srcRect b="2037" l="3551" r="56701" t="5092"/>
          <a:stretch/>
        </p:blipFill>
        <p:spPr>
          <a:xfrm>
            <a:off x="5364678" y="921187"/>
            <a:ext cx="4444039" cy="582875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8"/>
          <p:cNvSpPr txBox="1"/>
          <p:nvPr/>
        </p:nvSpPr>
        <p:spPr>
          <a:xfrm>
            <a:off x="1056125" y="1334658"/>
            <a:ext cx="3665141" cy="5355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Distributori automatici di carne con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 packaging riutilizzabile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(QR code / RFID tag)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Scelta della quantità e tipologia di carne macinata, funzionante tutte le ore, igienica e facile da usare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deposito/rimborso e app-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rendere partecipi ed informare il consumatore del packaging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macchina mantiene la carne alla giusta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temperatura, &lt;6°C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 prodotti chimici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Filiera più piccola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ndoor, pan&#10;&#10;Description automatically generated" id="243" name="Google Shape;24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07199" y="4548048"/>
            <a:ext cx="2021306" cy="11161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10204496" y="2310735"/>
            <a:ext cx="904875" cy="1781175"/>
            <a:chOff x="9617199" y="2236071"/>
            <a:chExt cx="904875" cy="1781175"/>
          </a:xfrm>
        </p:grpSpPr>
        <p:pic>
          <p:nvPicPr>
            <p:cNvPr descr="Kuva, joka sisältää kohteen teksti, elektroniikka&#10;&#10;Kuvaus luotu automaattisesti"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617199" y="2236071"/>
              <a:ext cx="904875" cy="1781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8"/>
            <p:cNvSpPr/>
            <p:nvPr/>
          </p:nvSpPr>
          <p:spPr>
            <a:xfrm>
              <a:off x="9706899" y="2446603"/>
              <a:ext cx="728435" cy="277283"/>
            </a:xfrm>
            <a:prstGeom prst="roundRect">
              <a:avLst>
                <a:gd fmla="val 16667" name="adj"/>
              </a:avLst>
            </a:prstGeom>
            <a:solidFill>
              <a:schemeClr val="accent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9717226" y="2780129"/>
              <a:ext cx="684892" cy="182639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9717226" y="3028248"/>
              <a:ext cx="684892" cy="182639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9717225" y="3260977"/>
              <a:ext cx="684892" cy="182639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9754889" y="3519408"/>
              <a:ext cx="288170" cy="187781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10070575" y="3519408"/>
              <a:ext cx="277284" cy="187781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8"/>
          <p:cNvSpPr txBox="1"/>
          <p:nvPr/>
        </p:nvSpPr>
        <p:spPr>
          <a:xfrm>
            <a:off x="5069458" y="2495910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48235"/>
                </a:solidFill>
                <a:latin typeface="Calibri"/>
                <a:ea typeface="Calibri"/>
                <a:cs typeface="Calibri"/>
                <a:sym typeface="Calibri"/>
              </a:rPr>
              <a:t>SCHERMO TATTILE</a:t>
            </a:r>
            <a:endParaRPr/>
          </a:p>
        </p:txBody>
      </p:sp>
      <p:sp>
        <p:nvSpPr>
          <p:cNvPr id="253" name="Google Shape;253;p8"/>
          <p:cNvSpPr txBox="1"/>
          <p:nvPr/>
        </p:nvSpPr>
        <p:spPr>
          <a:xfrm>
            <a:off x="7930551" y="3444815"/>
            <a:ext cx="2743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rgbClr val="548235"/>
                </a:solidFill>
                <a:latin typeface="Calibri"/>
                <a:ea typeface="Calibri"/>
                <a:cs typeface="Calibri"/>
                <a:sym typeface="Calibri"/>
              </a:rPr>
              <a:t>SLOTTE </a:t>
            </a:r>
            <a:endParaRPr b="1" sz="1800">
              <a:solidFill>
                <a:srgbClr val="5482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1800">
                <a:solidFill>
                  <a:srgbClr val="548235"/>
                </a:solidFill>
                <a:latin typeface="Calibri"/>
                <a:ea typeface="Calibri"/>
                <a:cs typeface="Calibri"/>
                <a:sym typeface="Calibri"/>
              </a:rPr>
              <a:t>PER L'IMBALLAGGIO</a:t>
            </a:r>
            <a:r>
              <a:rPr b="1" lang="en-US" sz="1800">
                <a:solidFill>
                  <a:srgbClr val="548235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1"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 txBox="1"/>
          <p:nvPr/>
        </p:nvSpPr>
        <p:spPr>
          <a:xfrm>
            <a:off x="4738778" y="3344173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48235"/>
                </a:solidFill>
                <a:latin typeface="Calibri"/>
                <a:ea typeface="Calibri"/>
                <a:cs typeface="Calibri"/>
                <a:sym typeface="Calibri"/>
              </a:rPr>
              <a:t>PAGAMENTO/RICEVUTA</a:t>
            </a:r>
            <a:endParaRPr b="1" sz="1800">
              <a:solidFill>
                <a:srgbClr val="5482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"/>
          <p:cNvSpPr txBox="1"/>
          <p:nvPr>
            <p:ph type="title"/>
          </p:nvPr>
        </p:nvSpPr>
        <p:spPr>
          <a:xfrm>
            <a:off x="768350" y="354379"/>
            <a:ext cx="10515600" cy="1144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Fasi per ordinare</a:t>
            </a:r>
            <a:endParaRPr/>
          </a:p>
        </p:txBody>
      </p:sp>
      <p:sp>
        <p:nvSpPr>
          <p:cNvPr id="261" name="Google Shape;261;p9"/>
          <p:cNvSpPr txBox="1"/>
          <p:nvPr/>
        </p:nvSpPr>
        <p:spPr>
          <a:xfrm>
            <a:off x="2042160" y="1950852"/>
            <a:ext cx="750247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cliente ottiene accesso al distributore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cliente restituisce un contenitore usato se ne ha uno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cliente sceglie la modalità di rimborso (via app/ricevuta)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cliente sceglie la quantità di carne macinata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distributore prepara l’ordine 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cliente riceve la carne macinata ordinata</a:t>
            </a:r>
            <a:endParaRPr/>
          </a:p>
        </p:txBody>
      </p:sp>
      <p:sp>
        <p:nvSpPr>
          <p:cNvPr id="262" name="Google Shape;262;p9"/>
          <p:cNvSpPr/>
          <p:nvPr/>
        </p:nvSpPr>
        <p:spPr>
          <a:xfrm>
            <a:off x="5823747" y="2351966"/>
            <a:ext cx="276225" cy="36195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8D08C"/>
          </a:solidFill>
          <a:ln cap="flat" cmpd="sng" w="1270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9"/>
          <p:cNvSpPr/>
          <p:nvPr/>
        </p:nvSpPr>
        <p:spPr>
          <a:xfrm>
            <a:off x="5814222" y="3066199"/>
            <a:ext cx="276225" cy="36195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8D08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9"/>
          <p:cNvSpPr/>
          <p:nvPr/>
        </p:nvSpPr>
        <p:spPr>
          <a:xfrm>
            <a:off x="5818304" y="3852907"/>
            <a:ext cx="276225" cy="36195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8D08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9"/>
          <p:cNvSpPr/>
          <p:nvPr/>
        </p:nvSpPr>
        <p:spPr>
          <a:xfrm>
            <a:off x="5827829" y="4640760"/>
            <a:ext cx="276225" cy="36195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8D08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9"/>
          <p:cNvSpPr/>
          <p:nvPr/>
        </p:nvSpPr>
        <p:spPr>
          <a:xfrm>
            <a:off x="5827829" y="5397427"/>
            <a:ext cx="276225" cy="36195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8D08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67" name="Google Shape;26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0725" y="1814513"/>
            <a:ext cx="7143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ying Money outline" id="268" name="Google Shape;26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91675" y="3333750"/>
            <a:ext cx="752475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ale outline" id="269" name="Google Shape;26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72625" y="4038600"/>
            <a:ext cx="75247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nglasses face outline with solid fill" id="270" name="Google Shape;270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58350" y="4914900"/>
            <a:ext cx="61912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ment Like outline" id="271" name="Google Shape;271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25000" y="5582009"/>
            <a:ext cx="838200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an&#10;&#10;Description automatically generated" id="272" name="Google Shape;272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10713" y="2609850"/>
            <a:ext cx="904875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2022-05-09T19:58:24Z</dcterms:created>
  <dc:creator>Emilia</dc:creator>
</cp:coreProperties>
</file>