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63" r:id="rId4"/>
    <p:sldId id="262" r:id="rId5"/>
    <p:sldId id="264" r:id="rId6"/>
    <p:sldId id="265" r:id="rId7"/>
    <p:sldId id="266" r:id="rId8"/>
    <p:sldId id="267" r:id="rId9"/>
    <p:sldId id="291" r:id="rId10"/>
    <p:sldId id="292" r:id="rId11"/>
    <p:sldId id="270" r:id="rId12"/>
    <p:sldId id="271" r:id="rId13"/>
    <p:sldId id="272" r:id="rId14"/>
    <p:sldId id="273" r:id="rId15"/>
    <p:sldId id="293" r:id="rId16"/>
    <p:sldId id="275" r:id="rId17"/>
    <p:sldId id="276" r:id="rId18"/>
    <p:sldId id="277" r:id="rId19"/>
    <p:sldId id="328" r:id="rId20"/>
    <p:sldId id="332" r:id="rId21"/>
    <p:sldId id="333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334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61A"/>
    <a:srgbClr val="2283AB"/>
    <a:srgbClr val="30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4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89EE-FEBA-434E-9661-ED6ADDA38AAB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842F-2867-4D32-8FBD-4E9886EBBF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05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1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3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84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69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3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9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33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1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4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4.jpe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.jpeg"/><Relationship Id="rId9" Type="http://schemas.openxmlformats.org/officeDocument/2006/relationships/image" Target="../media/image40.png"/><Relationship Id="rId14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it-IT" sz="2400" b="1" dirty="0"/>
              <a:t>Programma di formazione: moduli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it-IT" sz="2400" b="1" dirty="0"/>
              <a:t>Eco-design e nuovi processi di produzione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it-IT" sz="2400" dirty="0"/>
              <a:t>Nuovi materiali e materiali </a:t>
            </a:r>
            <a:r>
              <a:rPr lang="it-IT" sz="2400" dirty="0" err="1"/>
              <a:t>bio</a:t>
            </a:r>
            <a:endParaRPr lang="it-IT" sz="2400" dirty="0"/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it-IT" sz="2400" dirty="0"/>
              <a:t>Gestione e valorizzazione dei residui</a:t>
            </a:r>
          </a:p>
          <a:p>
            <a:pPr algn="ctr" rtl="0"/>
            <a:endParaRPr lang="en-US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8E8B6560-B047-4568-BDAF-000382D2B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69" y="1411021"/>
            <a:ext cx="5160657" cy="4762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152352" bIns="38088">
            <a:spAutoFit/>
          </a:bodyPr>
          <a:lstStyle/>
          <a:p>
            <a:pPr marL="342900" indent="-342900" algn="l" rtl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it-IT" b="1" i="1" u="sng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it-IT" b="1" i="1" u="sng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Piastre:</a:t>
            </a:r>
            <a:r>
              <a:rPr lang="it-IT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 dirty="0"/>
              <a:t> Piastre Fisse e mobili dove viene ancorato lo stampo.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spcBef>
                <a:spcPct val="50000"/>
              </a:spcBef>
              <a:buClr>
                <a:srgbClr val="FF3300"/>
              </a:buCl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b="1" i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Tiranti</a:t>
            </a:r>
            <a:r>
              <a:rPr lang="it-IT" b="1" i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 rtl="0">
              <a:spcBef>
                <a:spcPct val="50000"/>
              </a:spcBef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Guidano il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piastre mobile.</a:t>
            </a:r>
          </a:p>
          <a:p>
            <a:pPr marL="342900" indent="-342900" algn="l" rtl="0">
              <a:spcBef>
                <a:spcPct val="50000"/>
              </a:spcBef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b="1" i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Dispositivo di chiusura:</a:t>
            </a:r>
            <a:r>
              <a:rPr lang="it-IT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Utilizzato per spostare la piastra mobile e per generare la forza necessaria a tenere chiuso lo stampo.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4" descr="Sympli - SP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947" y="1565582"/>
            <a:ext cx="2977132" cy="268255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RESSE AD INIEZION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906" y="4410962"/>
            <a:ext cx="2999607" cy="224970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/>
          <p:cNvCxnSpPr/>
          <p:nvPr/>
        </p:nvCxnSpPr>
        <p:spPr>
          <a:xfrm>
            <a:off x="7349773" y="2246724"/>
            <a:ext cx="1030941" cy="34065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7898632" y="5077742"/>
            <a:ext cx="1318361" cy="28394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7294887" y="2997015"/>
            <a:ext cx="426463" cy="517209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6809695" y="6232543"/>
            <a:ext cx="672169" cy="356758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9416411" y="1130893"/>
            <a:ext cx="239121" cy="626067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8436696" y="6021049"/>
            <a:ext cx="211129" cy="605575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9615464" y="4027409"/>
            <a:ext cx="211129" cy="605575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803475" y="4045154"/>
            <a:ext cx="659363" cy="491412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8539334" y="4107358"/>
            <a:ext cx="295104" cy="542091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7873386" y="1606754"/>
            <a:ext cx="47018" cy="473666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6314758" y="4470399"/>
            <a:ext cx="802848" cy="1762143"/>
          </a:xfrm>
          <a:prstGeom prst="ellipse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95112" y="1178410"/>
            <a:ext cx="4282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Composizione</a:t>
            </a:r>
            <a:r>
              <a:rPr lang="en-US" sz="2000" b="1" dirty="0"/>
              <a:t> del Gruppo di </a:t>
            </a:r>
            <a:r>
              <a:rPr lang="en-US" sz="2000" b="1" dirty="0" err="1"/>
              <a:t>chiusura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13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7746" y="1178410"/>
            <a:ext cx="3752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Funzione</a:t>
            </a:r>
            <a:r>
              <a:rPr lang="en-US" sz="2000" b="1" dirty="0"/>
              <a:t> del Gruppo di </a:t>
            </a:r>
            <a:r>
              <a:rPr lang="en-US" sz="2000" b="1" dirty="0" err="1"/>
              <a:t>chiusura</a:t>
            </a:r>
            <a:endParaRPr lang="en-US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427746" y="1818903"/>
            <a:ext cx="11192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arenR"/>
            </a:pPr>
            <a:r>
              <a:rPr lang="en-US" dirty="0"/>
              <a:t>Aprire e chiudere le due metà dello stampo il più velocemente possibile,</a:t>
            </a:r>
          </a:p>
          <a:p>
            <a:pPr marL="342900" indent="-342900" algn="l" rtl="0">
              <a:buFont typeface="+mj-lt"/>
              <a:buAutoNum type="arabicParenR"/>
            </a:pPr>
            <a:endParaRPr lang="en-US" dirty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/>
              <a:t>Sviluppare</a:t>
            </a:r>
            <a:r>
              <a:rPr lang="en-US" dirty="0"/>
              <a:t> la forza di chiusura, per reagire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spinta</a:t>
            </a:r>
            <a:r>
              <a:rPr lang="en-US" dirty="0"/>
              <a:t> del materiale durante l'iniezione.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27745" y="3561078"/>
            <a:ext cx="3092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/>
              <a:t>Unità di </a:t>
            </a:r>
            <a:r>
              <a:rPr lang="en-US" sz="2000" b="1" dirty="0" err="1"/>
              <a:t>chiusura</a:t>
            </a:r>
            <a:r>
              <a:rPr lang="en-US" sz="2000" b="1" dirty="0"/>
              <a:t> principale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27745" y="4288459"/>
            <a:ext cx="11192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arenR"/>
            </a:pPr>
            <a:r>
              <a:rPr lang="en-US" dirty="0"/>
              <a:t>Cilindro (idraulico)</a:t>
            </a:r>
          </a:p>
          <a:p>
            <a:pPr marL="342900" indent="-342900" algn="l" rtl="0">
              <a:buFont typeface="+mj-lt"/>
              <a:buAutoNum type="arabicParenR"/>
            </a:pPr>
            <a:endParaRPr lang="en-US" dirty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/>
              <a:t>Commutatore (idraulico/elettrico):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5158" y="3798918"/>
            <a:ext cx="1162632" cy="127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  <p:pic>
        <p:nvPicPr>
          <p:cNvPr id="13" name="Picture 2" descr="Leva a ginocchiera servoelettrica - ARBUR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655" y="4463361"/>
            <a:ext cx="1761231" cy="118930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7746" y="1178410"/>
            <a:ext cx="108667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Cilindro (idraulico)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1600" dirty="0"/>
              <a:t>Il metodo più semplice per movimentare la piastra mobile è inserire un cilindro idraulico tra la testata del Gruppo di </a:t>
            </a:r>
            <a:r>
              <a:rPr lang="en-US" sz="1600" dirty="0" err="1"/>
              <a:t>chiusura</a:t>
            </a:r>
            <a:r>
              <a:rPr lang="en-US" sz="1600" dirty="0"/>
              <a:t> e la piastra mobile stessa.</a:t>
            </a:r>
          </a:p>
          <a:p>
            <a:pPr algn="l" rtl="0"/>
            <a:r>
              <a:rPr lang="en-US" sz="1600" dirty="0"/>
              <a:t>È il cilindro che muove la piastra mobile e sviluppa la forza di serraggio.</a:t>
            </a:r>
          </a:p>
          <a:p>
            <a:pPr algn="l" rtl="0"/>
            <a:endParaRPr lang="en-US" sz="16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3180308" y="2964524"/>
            <a:ext cx="6605886" cy="3622151"/>
            <a:chOff x="2504045" y="1828800"/>
            <a:chExt cx="7822924" cy="45674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880" y="2534194"/>
              <a:ext cx="6197646" cy="356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CasellaDiTesto 11"/>
            <p:cNvSpPr txBox="1"/>
            <p:nvPr/>
          </p:nvSpPr>
          <p:spPr>
            <a:xfrm>
              <a:off x="2504045" y="1959521"/>
              <a:ext cx="1116780" cy="46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it-IT" i="1" dirty="0">
                  <a:latin typeface="Cambria" pitchFamily="18" charset="0"/>
                </a:rPr>
                <a:t>Testata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285051" y="2103120"/>
              <a:ext cx="1129660" cy="465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it-IT" i="1" dirty="0">
                  <a:latin typeface="Cambria" pitchFamily="18" charset="0"/>
                </a:rPr>
                <a:t>Colonne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8891450" y="2403566"/>
              <a:ext cx="1435519" cy="465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it-IT" i="1" dirty="0">
                  <a:latin typeface="Cambria" pitchFamily="18" charset="0"/>
                </a:rPr>
                <a:t>Piano fisso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187440" y="5930536"/>
              <a:ext cx="1705083" cy="465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it-IT" i="1" dirty="0">
                  <a:latin typeface="Cambria" pitchFamily="18" charset="0"/>
                </a:rPr>
                <a:t>Piano mobile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241074" y="5564777"/>
              <a:ext cx="2321966" cy="465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it-IT" i="1" dirty="0">
                  <a:latin typeface="Cambria" pitchFamily="18" charset="0"/>
                </a:rPr>
                <a:t>Cilindro estrattore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176089" y="1828800"/>
              <a:ext cx="2199637" cy="465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it-IT" i="1" dirty="0">
                  <a:latin typeface="Cambria" pitchFamily="18" charset="0"/>
                </a:rPr>
                <a:t>Cilindro idraulico</a:t>
              </a:r>
            </a:p>
          </p:txBody>
        </p:sp>
        <p:cxnSp>
          <p:nvCxnSpPr>
            <p:cNvPr id="18" name="Connettore 2 17"/>
            <p:cNvCxnSpPr>
              <a:stCxn id="12" idx="2"/>
            </p:cNvCxnSpPr>
            <p:nvPr/>
          </p:nvCxnSpPr>
          <p:spPr>
            <a:xfrm>
              <a:off x="3062436" y="2425240"/>
              <a:ext cx="1113655" cy="5792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stCxn id="17" idx="2"/>
            </p:cNvCxnSpPr>
            <p:nvPr/>
          </p:nvCxnSpPr>
          <p:spPr>
            <a:xfrm flipH="1">
              <a:off x="4896905" y="2294520"/>
              <a:ext cx="379003" cy="997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>
              <a:stCxn id="13" idx="2"/>
            </p:cNvCxnSpPr>
            <p:nvPr/>
          </p:nvCxnSpPr>
          <p:spPr>
            <a:xfrm flipH="1">
              <a:off x="7572436" y="2568840"/>
              <a:ext cx="277445" cy="4878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>
              <a:stCxn id="13" idx="2"/>
            </p:cNvCxnSpPr>
            <p:nvPr/>
          </p:nvCxnSpPr>
          <p:spPr>
            <a:xfrm flipH="1">
              <a:off x="7402619" y="2568840"/>
              <a:ext cx="447262" cy="18464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rot="5400000">
              <a:off x="6107667" y="3362125"/>
              <a:ext cx="2386931" cy="7120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>
              <a:stCxn id="13" idx="2"/>
            </p:cNvCxnSpPr>
            <p:nvPr/>
          </p:nvCxnSpPr>
          <p:spPr>
            <a:xfrm flipH="1">
              <a:off x="7010733" y="2568840"/>
              <a:ext cx="839148" cy="723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>
              <a:stCxn id="14" idx="2"/>
            </p:cNvCxnSpPr>
            <p:nvPr/>
          </p:nvCxnSpPr>
          <p:spPr>
            <a:xfrm flipH="1">
              <a:off x="8277515" y="2869285"/>
              <a:ext cx="1331695" cy="2788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>
              <a:stCxn id="15" idx="0"/>
            </p:cNvCxnSpPr>
            <p:nvPr/>
          </p:nvCxnSpPr>
          <p:spPr>
            <a:xfrm flipH="1" flipV="1">
              <a:off x="6514019" y="4258493"/>
              <a:ext cx="525963" cy="16720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>
              <a:stCxn id="16" idx="0"/>
            </p:cNvCxnSpPr>
            <p:nvPr/>
          </p:nvCxnSpPr>
          <p:spPr>
            <a:xfrm flipV="1">
              <a:off x="5402057" y="3788229"/>
              <a:ext cx="524125" cy="17765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2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69209DC8-5FB5-4300-ACB0-A09A525838AF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4394" y="3258352"/>
            <a:ext cx="3194078" cy="242059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1067781" y="3328611"/>
            <a:ext cx="5359396" cy="2746874"/>
            <a:chOff x="1334027" y="1052277"/>
            <a:chExt cx="5909743" cy="2786392"/>
          </a:xfrm>
        </p:grpSpPr>
        <p:grpSp>
          <p:nvGrpSpPr>
            <p:cNvPr id="11" name="Gruppo 10"/>
            <p:cNvGrpSpPr/>
            <p:nvPr/>
          </p:nvGrpSpPr>
          <p:grpSpPr>
            <a:xfrm>
              <a:off x="1334027" y="1052277"/>
              <a:ext cx="5909743" cy="2786392"/>
              <a:chOff x="843833" y="1124705"/>
              <a:chExt cx="5909743" cy="2786392"/>
            </a:xfrm>
          </p:grpSpPr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3833" y="1124705"/>
                <a:ext cx="5909743" cy="2786392"/>
              </a:xfrm>
              <a:prstGeom prst="rect">
                <a:avLst/>
              </a:prstGeom>
            </p:spPr>
          </p:pic>
          <p:cxnSp>
            <p:nvCxnSpPr>
              <p:cNvPr id="14" name="Connettore 1 13"/>
              <p:cNvCxnSpPr/>
              <p:nvPr/>
            </p:nvCxnSpPr>
            <p:spPr>
              <a:xfrm>
                <a:off x="2064190" y="3304515"/>
                <a:ext cx="4463359" cy="181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ttangolo 11"/>
            <p:cNvSpPr/>
            <p:nvPr/>
          </p:nvSpPr>
          <p:spPr>
            <a:xfrm>
              <a:off x="2554384" y="3412409"/>
              <a:ext cx="3120272" cy="353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427746" y="1178410"/>
            <a:ext cx="108667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err="1"/>
              <a:t>Ginocchiera</a:t>
            </a:r>
            <a:r>
              <a:rPr lang="en-US" sz="2000" b="1" dirty="0"/>
              <a:t> (doppia a 5 punti)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1600" dirty="0"/>
              <a:t>Questo sistema sfrutta il principio dell'irreversibilità dell'arco con tre cerniere allineate.</a:t>
            </a:r>
          </a:p>
          <a:p>
            <a:pPr algn="l" rtl="0"/>
            <a:endParaRPr lang="en-US" sz="1600" dirty="0"/>
          </a:p>
          <a:p>
            <a:pPr algn="l" rtl="0"/>
            <a:r>
              <a:rPr lang="en-US" sz="1600" dirty="0"/>
              <a:t>E' costituita da due leve collegate tra loro e alle piastre tramite cerniere e un martinetto che agisce sulla cerniera centrale.</a:t>
            </a:r>
          </a:p>
          <a:p>
            <a:pPr algn="l" rt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00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357408" y="1178410"/>
            <a:ext cx="5768118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Composizione</a:t>
            </a:r>
            <a:r>
              <a:rPr lang="en-US" sz="2000" b="1" dirty="0"/>
              <a:t> del Gruppo di </a:t>
            </a:r>
            <a:r>
              <a:rPr lang="en-US" sz="2000" b="1" dirty="0" err="1"/>
              <a:t>iniezione</a:t>
            </a:r>
            <a:endParaRPr lang="en-US" sz="2000" b="1" dirty="0"/>
          </a:p>
          <a:p>
            <a:pPr algn="l" rtl="0"/>
            <a:endParaRPr lang="en-US" sz="2000" b="1" dirty="0"/>
          </a:p>
          <a:p>
            <a:pPr algn="l" rtl="0"/>
            <a:r>
              <a:rPr lang="en-US" sz="1600" dirty="0"/>
              <a:t>L'unità di iniezione è composta essenzialmente da tre parti:</a:t>
            </a:r>
          </a:p>
          <a:p>
            <a:pPr algn="l" rtl="0"/>
            <a:endParaRPr lang="en-US" sz="1600" dirty="0"/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 err="1"/>
              <a:t>Vite</a:t>
            </a:r>
            <a:r>
              <a:rPr lang="en-US" sz="1600" dirty="0"/>
              <a:t> </a:t>
            </a:r>
            <a:r>
              <a:rPr lang="en-US" sz="1600" dirty="0" err="1"/>
              <a:t>plastificante</a:t>
            </a:r>
            <a:r>
              <a:rPr lang="en-US" sz="1600" dirty="0"/>
              <a:t> (</a:t>
            </a:r>
            <a:r>
              <a:rPr lang="en-US" sz="1600" dirty="0" err="1"/>
              <a:t>vite</a:t>
            </a:r>
            <a:r>
              <a:rPr lang="en-US" sz="1600" dirty="0"/>
              <a:t> </a:t>
            </a:r>
            <a:r>
              <a:rPr lang="en-US" sz="1600" dirty="0" err="1"/>
              <a:t>punzonante</a:t>
            </a:r>
            <a:r>
              <a:rPr lang="en-US" sz="1600" dirty="0"/>
              <a:t>)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 err="1"/>
              <a:t>Cilindro</a:t>
            </a:r>
            <a:r>
              <a:rPr lang="en-US" sz="1600" dirty="0"/>
              <a:t> di </a:t>
            </a:r>
            <a:r>
              <a:rPr lang="en-US" sz="1600" dirty="0" err="1"/>
              <a:t>plastificazione</a:t>
            </a:r>
            <a:endParaRPr lang="en-US" sz="1600" dirty="0"/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/>
              <a:t>Gruppo </a:t>
            </a:r>
            <a:r>
              <a:rPr lang="en-US" sz="1600" dirty="0" err="1"/>
              <a:t>resistenze</a:t>
            </a:r>
            <a:endParaRPr lang="en-US" sz="1600" dirty="0"/>
          </a:p>
          <a:p>
            <a:pPr algn="l" rtl="0"/>
            <a:r>
              <a:rPr lang="en-US" sz="1600" dirty="0"/>
              <a:t> </a:t>
            </a:r>
          </a:p>
          <a:p>
            <a:pPr algn="l" rtl="0"/>
            <a:endParaRPr lang="en-US" sz="1600" dirty="0"/>
          </a:p>
          <a:p>
            <a:pPr algn="l" rtl="0"/>
            <a:endParaRPr lang="en-US" sz="1600" dirty="0"/>
          </a:p>
          <a:p>
            <a:pPr algn="l" rtl="0"/>
            <a:r>
              <a:rPr lang="en-US" sz="1600" dirty="0" err="1"/>
              <a:t>Quindi</a:t>
            </a:r>
            <a:r>
              <a:rPr lang="en-US" sz="1600" dirty="0"/>
              <a:t> </a:t>
            </a:r>
            <a:r>
              <a:rPr lang="en-US" sz="1600" dirty="0" err="1"/>
              <a:t>abbiamo</a:t>
            </a:r>
            <a:r>
              <a:rPr lang="en-US" sz="1600" dirty="0"/>
              <a:t>:</a:t>
            </a:r>
          </a:p>
          <a:p>
            <a:pPr algn="l" rtl="0"/>
            <a:endParaRPr lang="en-US" sz="1600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600" dirty="0"/>
              <a:t>Motore elettrico o idraulico, che controlla la rotazione della vite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600" dirty="0"/>
              <a:t>Cilindro di </a:t>
            </a:r>
            <a:r>
              <a:rPr lang="en-US" sz="1600" dirty="0" err="1"/>
              <a:t>iniezione</a:t>
            </a:r>
            <a:r>
              <a:rPr lang="en-US" sz="1600" dirty="0"/>
              <a:t>, per trasferire il materiale nello stampo.</a:t>
            </a:r>
          </a:p>
          <a:p>
            <a:pPr algn="l" rtl="0"/>
            <a:endParaRPr lang="en-US" sz="1600" dirty="0"/>
          </a:p>
        </p:txBody>
      </p:sp>
      <p:grpSp>
        <p:nvGrpSpPr>
          <p:cNvPr id="39" name="Gruppo 38"/>
          <p:cNvGrpSpPr/>
          <p:nvPr/>
        </p:nvGrpSpPr>
        <p:grpSpPr>
          <a:xfrm>
            <a:off x="6450294" y="2350326"/>
            <a:ext cx="5423412" cy="2998176"/>
            <a:chOff x="6631172" y="2268420"/>
            <a:chExt cx="5166663" cy="2760779"/>
          </a:xfrm>
        </p:grpSpPr>
        <p:pic>
          <p:nvPicPr>
            <p:cNvPr id="24" name="Picture 11" descr="L'immagine “http://www.materioteca.com/images/pressa-a-iniezione-e-partic.gif” risulta corrotta, e non può quindi essere visualizzata.">
              <a:extLst>
                <a:ext uri="{FF2B5EF4-FFF2-40B4-BE49-F238E27FC236}">
                  <a16:creationId xmlns:a16="http://schemas.microsoft.com/office/drawing/2014/main" id="{2D830077-EBB7-4A34-A63B-64A2F079A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951"/>
            <a:stretch/>
          </p:blipFill>
          <p:spPr>
            <a:xfrm>
              <a:off x="6631172" y="2268420"/>
              <a:ext cx="5166663" cy="2760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8370277" y="3833446"/>
              <a:ext cx="1301261" cy="527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7061109" y="3833446"/>
              <a:ext cx="1309168" cy="761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0210340" y="4214088"/>
              <a:ext cx="1301261" cy="527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6854609" y="2886570"/>
              <a:ext cx="1301261" cy="527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7913242" y="2825769"/>
              <a:ext cx="1301261" cy="527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8989585" y="2374163"/>
              <a:ext cx="1301261" cy="251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" name="CasellaDiTesto 1"/>
            <p:cNvSpPr txBox="1"/>
            <p:nvPr/>
          </p:nvSpPr>
          <p:spPr>
            <a:xfrm flipH="1">
              <a:off x="6992416" y="4347053"/>
              <a:ext cx="1176411" cy="39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it-IT" sz="1100" dirty="0"/>
                <a:t>Cilindro di plastificazione </a:t>
              </a:r>
            </a:p>
          </p:txBody>
        </p:sp>
        <p:cxnSp>
          <p:nvCxnSpPr>
            <p:cNvPr id="31" name="Connettore 2 30"/>
            <p:cNvCxnSpPr/>
            <p:nvPr/>
          </p:nvCxnSpPr>
          <p:spPr>
            <a:xfrm flipV="1">
              <a:off x="7567103" y="3833446"/>
              <a:ext cx="539784" cy="527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 flipH="1">
              <a:off x="8519836" y="4174858"/>
              <a:ext cx="1176411" cy="240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it-IT" sz="1100" dirty="0"/>
                <a:t>Vite punzonante</a:t>
              </a:r>
            </a:p>
          </p:txBody>
        </p:sp>
        <p:cxnSp>
          <p:nvCxnSpPr>
            <p:cNvPr id="35" name="Connettore 2 34"/>
            <p:cNvCxnSpPr/>
            <p:nvPr/>
          </p:nvCxnSpPr>
          <p:spPr>
            <a:xfrm flipH="1" flipV="1">
              <a:off x="8877117" y="3661209"/>
              <a:ext cx="280564" cy="526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/>
            <p:cNvSpPr txBox="1"/>
            <p:nvPr/>
          </p:nvSpPr>
          <p:spPr>
            <a:xfrm flipH="1">
              <a:off x="6917033" y="2760903"/>
              <a:ext cx="1176411" cy="240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it-IT" sz="1100" dirty="0"/>
                <a:t>Gruppo resistenze</a:t>
              </a:r>
            </a:p>
          </p:txBody>
        </p:sp>
        <p:cxnSp>
          <p:nvCxnSpPr>
            <p:cNvPr id="38" name="Connettore 2 37"/>
            <p:cNvCxnSpPr>
              <a:stCxn id="36" idx="2"/>
            </p:cNvCxnSpPr>
            <p:nvPr/>
          </p:nvCxnSpPr>
          <p:spPr>
            <a:xfrm>
              <a:off x="7505238" y="3001798"/>
              <a:ext cx="355208" cy="44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ttangolo 4"/>
          <p:cNvSpPr/>
          <p:nvPr/>
        </p:nvSpPr>
        <p:spPr>
          <a:xfrm>
            <a:off x="10305028" y="4630195"/>
            <a:ext cx="11705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100" dirty="0"/>
              <a:t>Cilindro di iniezione</a:t>
            </a:r>
            <a:endParaRPr lang="it-IT" sz="1100" dirty="0"/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10764832" y="4049927"/>
            <a:ext cx="5745" cy="58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2229949" y="1989666"/>
            <a:ext cx="8303236" cy="3936347"/>
            <a:chOff x="2229949" y="1989666"/>
            <a:chExt cx="8303236" cy="3936347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9949" y="1989666"/>
              <a:ext cx="8303236" cy="3936347"/>
            </a:xfrm>
            <a:prstGeom prst="rect">
              <a:avLst/>
            </a:prstGeom>
          </p:spPr>
        </p:pic>
        <p:sp>
          <p:nvSpPr>
            <p:cNvPr id="22" name="Rettangolo 21"/>
            <p:cNvSpPr/>
            <p:nvPr/>
          </p:nvSpPr>
          <p:spPr>
            <a:xfrm>
              <a:off x="6314467" y="2079862"/>
              <a:ext cx="2393929" cy="4037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dirty="0"/>
                <a:t>barriera termica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314467" y="2079862"/>
              <a:ext cx="2393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sz="1600" b="1" dirty="0">
                  <a:latin typeface="Comic Sans MS" panose="030F0702030302020204" pitchFamily="66" charset="0"/>
                </a:rPr>
                <a:t>Barriera termica</a:t>
              </a: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2486151" y="2635016"/>
              <a:ext cx="2342424" cy="6392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dirty="0">
                  <a:solidFill>
                    <a:schemeClr val="tx1"/>
                  </a:solidFill>
                </a:rPr>
                <a:t>Sezione plastificazione</a:t>
              </a:r>
            </a:p>
            <a:p>
              <a:pPr algn="ctr" rtl="0"/>
              <a:r>
                <a:rPr lang="it-IT" dirty="0">
                  <a:solidFill>
                    <a:schemeClr val="tx1"/>
                  </a:solidFill>
                </a:rPr>
                <a:t>(CALDA)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7250565" y="2678712"/>
              <a:ext cx="2342424" cy="6392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dirty="0">
                  <a:solidFill>
                    <a:schemeClr val="tx1"/>
                  </a:solidFill>
                </a:rPr>
                <a:t>Sezione iniezione</a:t>
              </a:r>
            </a:p>
            <a:p>
              <a:pPr algn="ctr" rtl="0"/>
              <a:r>
                <a:rPr lang="it-IT" dirty="0">
                  <a:solidFill>
                    <a:schemeClr val="tx1"/>
                  </a:solidFill>
                </a:rPr>
                <a:t>(FREDDA)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357408" y="1178410"/>
            <a:ext cx="253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/>
              <a:t>Gestione termica</a:t>
            </a:r>
          </a:p>
        </p:txBody>
      </p:sp>
    </p:spTree>
    <p:extLst>
      <p:ext uri="{BB962C8B-B14F-4D97-AF65-F5344CB8AC3E}">
        <p14:creationId xmlns:p14="http://schemas.microsoft.com/office/powerpoint/2010/main" val="32587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7408" y="1178410"/>
            <a:ext cx="2030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/>
              <a:t>Vite plastificante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224531" y="1888248"/>
            <a:ext cx="8785225" cy="1835150"/>
            <a:chOff x="1224531" y="1888248"/>
            <a:chExt cx="8785225" cy="1835150"/>
          </a:xfrm>
        </p:grpSpPr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96762760-426D-4CD7-9C9B-8FCE13C00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531" y="1888248"/>
              <a:ext cx="8785225" cy="1835150"/>
              <a:chOff x="113" y="527"/>
              <a:chExt cx="5534" cy="1156"/>
            </a:xfrm>
          </p:grpSpPr>
          <p:grpSp>
            <p:nvGrpSpPr>
              <p:cNvPr id="11" name="Group 25">
                <a:extLst>
                  <a:ext uri="{FF2B5EF4-FFF2-40B4-BE49-F238E27FC236}">
                    <a16:creationId xmlns:a16="http://schemas.microsoft.com/office/drawing/2014/main" id="{1E189CF3-5726-43AD-9986-4685E069B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" y="527"/>
                <a:ext cx="5534" cy="907"/>
                <a:chOff x="113" y="573"/>
                <a:chExt cx="5534" cy="907"/>
              </a:xfrm>
            </p:grpSpPr>
            <p:grpSp>
              <p:nvGrpSpPr>
                <p:cNvPr id="15" name="Group 18">
                  <a:extLst>
                    <a:ext uri="{FF2B5EF4-FFF2-40B4-BE49-F238E27FC236}">
                      <a16:creationId xmlns:a16="http://schemas.microsoft.com/office/drawing/2014/main" id="{92472878-619F-4AE3-9519-D12D024A2A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" y="573"/>
                  <a:ext cx="5534" cy="901"/>
                  <a:chOff x="113" y="663"/>
                  <a:chExt cx="5534" cy="901"/>
                </a:xfrm>
              </p:grpSpPr>
              <p:pic>
                <p:nvPicPr>
                  <p:cNvPr id="17" name="Picture 7" descr="VITE">
                    <a:extLst>
                      <a:ext uri="{FF2B5EF4-FFF2-40B4-BE49-F238E27FC236}">
                        <a16:creationId xmlns:a16="http://schemas.microsoft.com/office/drawing/2014/main" id="{AB3D2ECE-6366-43AF-BF8A-39B8F4F9A44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3" y="663"/>
                    <a:ext cx="5534" cy="9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" name="Line 10">
                    <a:extLst>
                      <a:ext uri="{FF2B5EF4-FFF2-40B4-BE49-F238E27FC236}">
                        <a16:creationId xmlns:a16="http://schemas.microsoft.com/office/drawing/2014/main" id="{52E86549-8147-4B42-916A-3365B43E52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08" y="799"/>
                    <a:ext cx="0" cy="72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tIns="152352" bIns="38088" anchor="ctr">
                    <a:spAutoFit/>
                  </a:bodyPr>
                  <a:lstStyle/>
                  <a:p>
                    <a:pPr algn="l" rtl="0"/>
                    <a:endParaRPr lang="it-IT"/>
                  </a:p>
                </p:txBody>
              </p:sp>
              <p:sp>
                <p:nvSpPr>
                  <p:cNvPr id="19" name="Line 11">
                    <a:extLst>
                      <a:ext uri="{FF2B5EF4-FFF2-40B4-BE49-F238E27FC236}">
                        <a16:creationId xmlns:a16="http://schemas.microsoft.com/office/drawing/2014/main" id="{4920502B-27BC-4EDB-89C6-1A0AE25D2F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65" y="799"/>
                    <a:ext cx="0" cy="72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tIns="152352" bIns="38088" anchor="ctr">
                    <a:spAutoFit/>
                  </a:bodyPr>
                  <a:lstStyle/>
                  <a:p>
                    <a:pPr algn="l" rtl="0"/>
                    <a:endParaRPr lang="it-IT"/>
                  </a:p>
                </p:txBody>
              </p:sp>
              <p:sp>
                <p:nvSpPr>
                  <p:cNvPr id="20" name="Text Box 12">
                    <a:extLst>
                      <a:ext uri="{FF2B5EF4-FFF2-40B4-BE49-F238E27FC236}">
                        <a16:creationId xmlns:a16="http://schemas.microsoft.com/office/drawing/2014/main" id="{9A5727F4-EFBC-45A4-8F7C-87B2B0D193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3" y="676"/>
                    <a:ext cx="272" cy="2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tIns="152352" bIns="38088">
                    <a:spAutoFit/>
                  </a:bodyPr>
                  <a:lstStyle>
                    <a:lvl1pPr marL="342900" indent="-3429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</a:pPr>
                    <a:r>
                      <a:rPr lang="it-IT" altLang="it-IT" dirty="0">
                        <a:solidFill>
                          <a:srgbClr val="00FF00"/>
                        </a:solidFill>
                        <a:latin typeface="Comic Sans MS" panose="030F0702030302020204" pitchFamily="66" charset="0"/>
                      </a:rPr>
                      <a:t>UN</a:t>
                    </a:r>
                  </a:p>
                </p:txBody>
              </p:sp>
              <p:sp>
                <p:nvSpPr>
                  <p:cNvPr id="21" name="Text Box 14">
                    <a:extLst>
                      <a:ext uri="{FF2B5EF4-FFF2-40B4-BE49-F238E27FC236}">
                        <a16:creationId xmlns:a16="http://schemas.microsoft.com/office/drawing/2014/main" id="{FBC7FEA4-97FB-45EF-96BF-93E97B78DA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1" y="688"/>
                    <a:ext cx="272" cy="2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tIns="152352" bIns="38088">
                    <a:spAutoFit/>
                  </a:bodyPr>
                  <a:lstStyle>
                    <a:lvl1pPr marL="342900" indent="-3429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</a:pPr>
                    <a:r>
                      <a:rPr lang="it-IT" altLang="it-IT">
                        <a:solidFill>
                          <a:srgbClr val="00FF00"/>
                        </a:solidFill>
                        <a:latin typeface="Comic Sans MS" panose="030F0702030302020204" pitchFamily="66" charset="0"/>
                      </a:rPr>
                      <a:t>B</a:t>
                    </a:r>
                  </a:p>
                </p:txBody>
              </p:sp>
              <p:sp>
                <p:nvSpPr>
                  <p:cNvPr id="22" name="Text Box 16">
                    <a:extLst>
                      <a:ext uri="{FF2B5EF4-FFF2-40B4-BE49-F238E27FC236}">
                        <a16:creationId xmlns:a16="http://schemas.microsoft.com/office/drawing/2014/main" id="{A304A8BF-F477-4555-A94A-D89D7432D5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2" y="681"/>
                    <a:ext cx="272" cy="2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tIns="152352" bIns="38088">
                    <a:spAutoFit/>
                  </a:bodyPr>
                  <a:lstStyle>
                    <a:lvl1pPr marL="342900" indent="-3429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</a:pPr>
                    <a:r>
                      <a:rPr lang="it-IT" altLang="it-IT">
                        <a:solidFill>
                          <a:srgbClr val="00FF00"/>
                        </a:solidFill>
                        <a:latin typeface="Comic Sans MS" panose="030F0702030302020204" pitchFamily="66" charset="0"/>
                      </a:rPr>
                      <a:t>C</a:t>
                    </a:r>
                  </a:p>
                </p:txBody>
              </p:sp>
              <p:sp>
                <p:nvSpPr>
                  <p:cNvPr id="23" name="Oval 17">
                    <a:extLst>
                      <a:ext uri="{FF2B5EF4-FFF2-40B4-BE49-F238E27FC236}">
                        <a16:creationId xmlns:a16="http://schemas.microsoft.com/office/drawing/2014/main" id="{525B7EF1-F814-4AA9-9575-D23CC08C4A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4" y="713"/>
                    <a:ext cx="245" cy="310"/>
                  </a:xfrm>
                  <a:prstGeom prst="ellipse">
                    <a:avLst/>
                  </a:prstGeom>
                  <a:noFill/>
                  <a:ln w="22225" algn="ctr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tIns="152352" bIns="38088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l" rtl="0" eaLnBrk="1" hangingPunct="1"/>
                    <a:endParaRPr lang="it-IT" altLang="it-IT"/>
                  </a:p>
                </p:txBody>
              </p:sp>
            </p:grpSp>
            <p:sp>
              <p:nvSpPr>
                <p:cNvPr id="16" name="Line 24">
                  <a:extLst>
                    <a:ext uri="{FF2B5EF4-FFF2-40B4-BE49-F238E27FC236}">
                      <a16:creationId xmlns:a16="http://schemas.microsoft.com/office/drawing/2014/main" id="{3A876906-3870-48AC-BA75-C8D4BEB7CF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6" y="709"/>
                  <a:ext cx="0" cy="77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152352" bIns="38088" anchor="ctr">
                  <a:spAutoFit/>
                </a:bodyPr>
                <a:lstStyle/>
                <a:p>
                  <a:pPr algn="l" rtl="0"/>
                  <a:endParaRPr lang="it-IT"/>
                </a:p>
              </p:txBody>
            </p:sp>
          </p:grpSp>
          <p:sp>
            <p:nvSpPr>
              <p:cNvPr id="12" name="Text Box 19">
                <a:extLst>
                  <a:ext uri="{FF2B5EF4-FFF2-40B4-BE49-F238E27FC236}">
                    <a16:creationId xmlns:a16="http://schemas.microsoft.com/office/drawing/2014/main" id="{47611348-7736-47E8-B66C-4975D98FE7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3" y="1126"/>
                <a:ext cx="727" cy="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152352" bIns="38088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it-IT" altLang="it-IT" dirty="0"/>
                  <a:t>50%</a:t>
                </a:r>
              </a:p>
              <a:p>
                <a:pPr algn="ctr" rtl="0" eaLnBrk="1" hangingPunct="1">
                  <a:spcBef>
                    <a:spcPct val="50000"/>
                  </a:spcBef>
                </a:pPr>
                <a:r>
                  <a:rPr lang="it-IT" altLang="it-IT" dirty="0"/>
                  <a:t>10-12 D</a:t>
                </a:r>
              </a:p>
            </p:txBody>
          </p:sp>
          <p:sp>
            <p:nvSpPr>
              <p:cNvPr id="13" name="Text Box 22">
                <a:extLst>
                  <a:ext uri="{FF2B5EF4-FFF2-40B4-BE49-F238E27FC236}">
                    <a16:creationId xmlns:a16="http://schemas.microsoft.com/office/drawing/2014/main" id="{48395ADE-03CE-4A45-B73E-3F0012581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0" y="1126"/>
                <a:ext cx="635" cy="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52352" bIns="38088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it-IT" altLang="it-IT" dirty="0"/>
                  <a:t>25%</a:t>
                </a:r>
              </a:p>
              <a:p>
                <a:pPr algn="ctr" rtl="0" eaLnBrk="1" hangingPunct="1">
                  <a:spcBef>
                    <a:spcPct val="50000"/>
                  </a:spcBef>
                </a:pPr>
                <a:r>
                  <a:rPr lang="it-IT" altLang="it-IT" dirty="0"/>
                  <a:t>5-6 D</a:t>
                </a:r>
              </a:p>
            </p:txBody>
          </p:sp>
          <p:sp>
            <p:nvSpPr>
              <p:cNvPr id="14" name="Text Box 23">
                <a:extLst>
                  <a:ext uri="{FF2B5EF4-FFF2-40B4-BE49-F238E27FC236}">
                    <a16:creationId xmlns:a16="http://schemas.microsoft.com/office/drawing/2014/main" id="{FA174139-F958-46C8-B6A1-D9D81050B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" y="1090"/>
                <a:ext cx="635" cy="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52352" bIns="38088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it-IT" altLang="it-IT" dirty="0"/>
                  <a:t>25%</a:t>
                </a:r>
              </a:p>
              <a:p>
                <a:pPr algn="ctr" rtl="0" eaLnBrk="1" hangingPunct="1">
                  <a:spcBef>
                    <a:spcPct val="50000"/>
                  </a:spcBef>
                </a:pPr>
                <a:r>
                  <a:rPr lang="it-IT" altLang="it-IT" dirty="0"/>
                  <a:t>5-6 D</a:t>
                </a:r>
              </a:p>
            </p:txBody>
          </p:sp>
        </p:grp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525B7EF1-F814-4AA9-9575-D23CC08C4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231" y="1965235"/>
              <a:ext cx="388938" cy="492125"/>
            </a:xfrm>
            <a:prstGeom prst="ellipse">
              <a:avLst/>
            </a:prstGeom>
            <a:noFill/>
            <a:ln w="22225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152352" bIns="380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rtl="0" eaLnBrk="1" hangingPunct="1"/>
              <a:endParaRPr lang="it-IT" altLang="it-IT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525B7EF1-F814-4AA9-9575-D23CC08C4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531" y="1956811"/>
              <a:ext cx="388938" cy="492125"/>
            </a:xfrm>
            <a:prstGeom prst="ellipse">
              <a:avLst/>
            </a:prstGeom>
            <a:noFill/>
            <a:ln w="22225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152352" bIns="380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rtl="0" eaLnBrk="1" hangingPunct="1"/>
              <a:endParaRPr lang="it-IT" altLang="it-IT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490419" y="4044243"/>
            <a:ext cx="1038040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dirty="0"/>
              <a:t>Diviso in 3 zone:</a:t>
            </a:r>
          </a:p>
          <a:p>
            <a:pPr algn="l" rtl="0"/>
            <a:r>
              <a:rPr lang="en-US" sz="1600" dirty="0"/>
              <a:t> 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sz="1600" b="1" dirty="0"/>
              <a:t>ALIMENTAZIONE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it-IT" sz="1600" dirty="0"/>
              <a:t>Diametro del nocciolo costante - riceve il materiale solido</a:t>
            </a:r>
            <a:r>
              <a:rPr lang="en-US" sz="1600" dirty="0"/>
              <a:t>.</a:t>
            </a:r>
          </a:p>
          <a:p>
            <a:pPr marL="342900" indent="-342900" algn="l" rtl="0">
              <a:buFont typeface="+mj-lt"/>
              <a:buAutoNum type="alphaUcPeriod"/>
            </a:pPr>
            <a:endParaRPr lang="en-US" sz="1600" dirty="0"/>
          </a:p>
          <a:p>
            <a:pPr marL="342900" indent="-342900" algn="l" rtl="0">
              <a:buFont typeface="+mj-lt"/>
              <a:buAutoNum type="alphaUcPeriod"/>
            </a:pPr>
            <a:r>
              <a:rPr lang="en-US" sz="1600" b="1" dirty="0"/>
              <a:t>TRANSIZIONE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it-IT" sz="1600" dirty="0"/>
              <a:t>Diametro del nocciolo crescente - per recuperare lo spazio dovuto al passaggio di stato del materiale.</a:t>
            </a:r>
            <a:r>
              <a:rPr lang="en-US" sz="1600" dirty="0"/>
              <a:t>.</a:t>
            </a:r>
          </a:p>
          <a:p>
            <a:pPr marL="342900" indent="-342900" algn="l" rtl="0">
              <a:buFont typeface="+mj-lt"/>
              <a:buAutoNum type="alphaUcPeriod"/>
            </a:pPr>
            <a:endParaRPr lang="en-US" sz="1600" dirty="0"/>
          </a:p>
          <a:p>
            <a:pPr marL="342900" indent="-342900" algn="l" rtl="0">
              <a:buFont typeface="+mj-lt"/>
              <a:buAutoNum type="alphaUcPeriod"/>
            </a:pPr>
            <a:r>
              <a:rPr lang="en-US" sz="1600" b="1" dirty="0"/>
              <a:t>DOSAGGIO</a:t>
            </a:r>
            <a:r>
              <a:rPr lang="en-US" sz="1600" b="1" dirty="0">
                <a:sym typeface="Wingdings" panose="05000000000000000000" pitchFamily="2" charset="2"/>
              </a:rPr>
              <a:t> </a:t>
            </a:r>
            <a:r>
              <a:rPr lang="en-US" sz="1600" dirty="0" err="1"/>
              <a:t>Diametro</a:t>
            </a:r>
            <a:r>
              <a:rPr lang="en-US" sz="1600" dirty="0"/>
              <a:t> del </a:t>
            </a:r>
            <a:r>
              <a:rPr lang="en-US" sz="1600" dirty="0" err="1"/>
              <a:t>nocciolo</a:t>
            </a:r>
            <a:r>
              <a:rPr lang="en-US" sz="1600" dirty="0"/>
              <a:t> </a:t>
            </a:r>
            <a:r>
              <a:rPr lang="en-US" sz="1600" dirty="0" err="1"/>
              <a:t>costante</a:t>
            </a:r>
            <a:r>
              <a:rPr lang="en-US" sz="1600" dirty="0"/>
              <a:t> -per </a:t>
            </a:r>
            <a:r>
              <a:rPr lang="en-US" sz="1600" dirty="0" err="1"/>
              <a:t>migliorare</a:t>
            </a:r>
            <a:r>
              <a:rPr lang="en-US" sz="1600" dirty="0"/>
              <a:t> </a:t>
            </a:r>
            <a:r>
              <a:rPr lang="en-US" sz="1600" dirty="0" err="1"/>
              <a:t>l'omogeneizzazione</a:t>
            </a:r>
            <a:r>
              <a:rPr lang="en-US" sz="1600" dirty="0"/>
              <a:t> del </a:t>
            </a:r>
            <a:r>
              <a:rPr lang="en-US" sz="1600" dirty="0" err="1"/>
              <a:t>materiale</a:t>
            </a:r>
            <a:r>
              <a:rPr lang="en-US" sz="1600" dirty="0"/>
              <a:t> </a:t>
            </a:r>
            <a:r>
              <a:rPr lang="en-US" sz="1600" dirty="0" err="1"/>
              <a:t>fuso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2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7746" y="1178410"/>
            <a:ext cx="4022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Funzione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vite</a:t>
            </a:r>
            <a:r>
              <a:rPr lang="en-US" sz="2000" b="1" dirty="0"/>
              <a:t> di </a:t>
            </a:r>
            <a:r>
              <a:rPr lang="en-US" sz="2000" b="1" dirty="0" err="1"/>
              <a:t>plastificazione</a:t>
            </a:r>
            <a:endParaRPr lang="en-US" sz="2000" b="1" dirty="0"/>
          </a:p>
        </p:txBody>
      </p:sp>
      <p:sp>
        <p:nvSpPr>
          <p:cNvPr id="10" name="Rettangolo 9"/>
          <p:cNvSpPr/>
          <p:nvPr/>
        </p:nvSpPr>
        <p:spPr>
          <a:xfrm>
            <a:off x="427746" y="2238487"/>
            <a:ext cx="111929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arenR"/>
            </a:pPr>
            <a:r>
              <a:rPr lang="en-US" dirty="0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Trasformare il polimero dallo stato solido allo stato fluido mediante:</a:t>
            </a:r>
            <a:endParaRPr lang="en-US" dirty="0">
              <a:solidFill>
                <a:srgbClr val="2283AB"/>
              </a:solidFill>
            </a:endParaRPr>
          </a:p>
          <a:p>
            <a:pPr marL="720725" indent="-273050" algn="l" defTabSz="404813" rtl="0">
              <a:buFont typeface="Wingdings" panose="05000000000000000000" pitchFamily="2" charset="2"/>
              <a:buChar char="ü"/>
              <a:tabLst>
                <a:tab pos="720725" algn="l"/>
              </a:tabLst>
            </a:pPr>
            <a:r>
              <a:rPr lang="en-US" dirty="0"/>
              <a:t> Il </a:t>
            </a:r>
            <a:r>
              <a:rPr lang="en-US" dirty="0" err="1"/>
              <a:t>calore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resistenze</a:t>
            </a:r>
            <a:r>
              <a:rPr lang="en-US" dirty="0"/>
              <a:t> </a:t>
            </a:r>
            <a:r>
              <a:rPr lang="en-US" dirty="0" err="1"/>
              <a:t>elettriche</a:t>
            </a:r>
            <a:endParaRPr lang="en-US" dirty="0"/>
          </a:p>
          <a:p>
            <a:pPr marL="720725" indent="-273050" algn="l" defTabSz="628650" rtl="0">
              <a:buFont typeface="Wingdings" panose="05000000000000000000" pitchFamily="2" charset="2"/>
              <a:buChar char="ü"/>
              <a:tabLst>
                <a:tab pos="1169988" algn="l"/>
              </a:tabLst>
            </a:pPr>
            <a:r>
              <a:rPr lang="en-US" dirty="0"/>
              <a:t> </a:t>
            </a:r>
            <a:r>
              <a:rPr lang="en-US" dirty="0" err="1"/>
              <a:t>L’attrito</a:t>
            </a:r>
            <a:r>
              <a:rPr lang="en-US" dirty="0"/>
              <a:t> </a:t>
            </a:r>
            <a:r>
              <a:rPr lang="en-US" dirty="0" err="1"/>
              <a:t>funzionale</a:t>
            </a:r>
            <a:r>
              <a:rPr lang="en-US" dirty="0"/>
              <a:t> causato da </a:t>
            </a:r>
            <a:r>
              <a:rPr lang="en-US" dirty="0" err="1"/>
              <a:t>giri</a:t>
            </a:r>
            <a:r>
              <a:rPr lang="en-US" dirty="0"/>
              <a:t> </a:t>
            </a:r>
            <a:r>
              <a:rPr lang="en-US" dirty="0" err="1"/>
              <a:t>vite</a:t>
            </a:r>
            <a:r>
              <a:rPr lang="en-US" dirty="0"/>
              <a:t> e contropressione</a:t>
            </a:r>
          </a:p>
          <a:p>
            <a:pPr marL="342900" indent="-342900" algn="l" rtl="0">
              <a:buFont typeface="+mj-lt"/>
              <a:buAutoNum type="arabicParenR"/>
            </a:pPr>
            <a:endParaRPr lang="en-US" dirty="0"/>
          </a:p>
          <a:p>
            <a:pPr marL="342900" indent="-342900" algn="l" rtl="0">
              <a:buFont typeface="+mj-lt"/>
              <a:buAutoNum type="arabicParenR" startAt="2"/>
            </a:pPr>
            <a:r>
              <a:rPr lang="en-US" dirty="0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Trasferire il </a:t>
            </a:r>
            <a:r>
              <a:rPr lang="en-US" dirty="0" err="1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</a:t>
            </a:r>
            <a:r>
              <a:rPr lang="en-US" dirty="0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</a:t>
            </a:r>
            <a:r>
              <a:rPr lang="en-US" dirty="0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camera di </a:t>
            </a:r>
            <a:r>
              <a:rPr lang="en-US" dirty="0" err="1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accumulo</a:t>
            </a:r>
            <a:endParaRPr lang="en-US" dirty="0">
              <a:solidFill>
                <a:srgbClr val="2283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 rtl="0">
              <a:buFont typeface="Wingdings" panose="05000000000000000000" pitchFamily="2" charset="2"/>
              <a:buChar char="Ø"/>
            </a:pPr>
            <a:r>
              <a:rPr lang="en-US" dirty="0"/>
              <a:t>Il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accumulato</a:t>
            </a:r>
            <a:r>
              <a:rPr lang="en-US" dirty="0"/>
              <a:t> nella parte </a:t>
            </a:r>
            <a:r>
              <a:rPr lang="en-US" dirty="0" err="1"/>
              <a:t>anteriore</a:t>
            </a:r>
            <a:r>
              <a:rPr lang="en-US" dirty="0"/>
              <a:t> del </a:t>
            </a:r>
            <a:r>
              <a:rPr lang="en-US" dirty="0" err="1"/>
              <a:t>cilindro</a:t>
            </a:r>
            <a:endParaRPr lang="en-US" dirty="0"/>
          </a:p>
          <a:p>
            <a:pPr marL="800100" lvl="1" indent="-342900" algn="l" rtl="0">
              <a:buFont typeface="Wingdings" panose="05000000000000000000" pitchFamily="2" charset="2"/>
              <a:buChar char="Ø"/>
            </a:pPr>
            <a:r>
              <a:rPr lang="en-US" dirty="0"/>
              <a:t>Il </a:t>
            </a:r>
            <a:r>
              <a:rPr lang="en-US" dirty="0" err="1"/>
              <a:t>cilindro</a:t>
            </a:r>
            <a:r>
              <a:rPr lang="en-US" dirty="0"/>
              <a:t> </a:t>
            </a:r>
            <a:r>
              <a:rPr lang="en-US" dirty="0" err="1"/>
              <a:t>idraulico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esercitare</a:t>
            </a:r>
            <a:r>
              <a:rPr lang="en-US" dirty="0"/>
              <a:t> </a:t>
            </a:r>
            <a:r>
              <a:rPr lang="en-US" dirty="0" err="1"/>
              <a:t>pressione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il </a:t>
            </a:r>
            <a:r>
              <a:rPr lang="en-US" dirty="0" err="1"/>
              <a:t>dosaggio</a:t>
            </a:r>
            <a:r>
              <a:rPr lang="en-US" dirty="0"/>
              <a:t> (contropressione)</a:t>
            </a:r>
          </a:p>
          <a:p>
            <a:pPr lvl="1" indent="-457200" algn="l" rtl="0"/>
            <a:endParaRPr lang="en-US" dirty="0"/>
          </a:p>
          <a:p>
            <a:pPr marL="342900" lvl="1" indent="-342900" algn="l" rtl="0">
              <a:buFont typeface="+mj-lt"/>
              <a:buAutoNum type="arabicParenR" startAt="3"/>
            </a:pPr>
            <a:r>
              <a:rPr lang="en-US" dirty="0" err="1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Iniettare</a:t>
            </a:r>
            <a:r>
              <a:rPr lang="en-US" dirty="0">
                <a:solidFill>
                  <a:srgbClr val="2283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materiale nello stampo.</a:t>
            </a:r>
          </a:p>
          <a:p>
            <a:pPr marL="800100" lvl="1" indent="-342900" algn="l" rtl="0">
              <a:buFont typeface="Wingdings" panose="05000000000000000000" pitchFamily="2" charset="2"/>
              <a:buChar char="Ø"/>
            </a:pPr>
            <a:endParaRPr lang="en-US" dirty="0">
              <a:solidFill>
                <a:srgbClr val="2283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 rtl="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7746" y="1178410"/>
            <a:ext cx="4022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Funzione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vite</a:t>
            </a:r>
            <a:r>
              <a:rPr lang="en-US" sz="2000" b="1" dirty="0"/>
              <a:t> di </a:t>
            </a:r>
            <a:r>
              <a:rPr lang="en-US" sz="2000" b="1" dirty="0" err="1"/>
              <a:t>plastificazione</a:t>
            </a:r>
            <a:endParaRPr lang="en-US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427745" y="1824335"/>
            <a:ext cx="10923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Nel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plastificazione</a:t>
            </a:r>
            <a:r>
              <a:rPr lang="en-US" dirty="0"/>
              <a:t>, la quantità di </a:t>
            </a:r>
            <a:r>
              <a:rPr lang="en-US" dirty="0" err="1"/>
              <a:t>calore</a:t>
            </a:r>
            <a:r>
              <a:rPr lang="en-US" dirty="0"/>
              <a:t> </a:t>
            </a:r>
            <a:r>
              <a:rPr lang="en-US" dirty="0" err="1"/>
              <a:t>necessario</a:t>
            </a:r>
            <a:r>
              <a:rPr lang="en-US" dirty="0"/>
              <a:t> per il trattamento termico del materiale ha due sorgenti distinte e separate: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088428" y="3312411"/>
            <a:ext cx="4014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it-IT" sz="2800" dirty="0"/>
              <a:t>FONTE DI CALORE "TERMICA".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915047" y="4229949"/>
            <a:ext cx="455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it-IT" sz="2800" dirty="0"/>
              <a:t>FONTE DI CALORE "MECCANICA".</a:t>
            </a:r>
          </a:p>
        </p:txBody>
      </p:sp>
    </p:spTree>
    <p:extLst>
      <p:ext uri="{BB962C8B-B14F-4D97-AF65-F5344CB8AC3E}">
        <p14:creationId xmlns:p14="http://schemas.microsoft.com/office/powerpoint/2010/main" val="24773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7746" y="1178410"/>
            <a:ext cx="4022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Funzione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vite</a:t>
            </a:r>
            <a:r>
              <a:rPr lang="en-US" sz="2000" b="1" dirty="0"/>
              <a:t> di </a:t>
            </a:r>
            <a:r>
              <a:rPr lang="en-US" sz="2000" b="1" dirty="0" err="1"/>
              <a:t>plastificazione</a:t>
            </a:r>
            <a:endParaRPr lang="en-US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427746" y="2381242"/>
            <a:ext cx="1106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Fornito da resistenze elettriche poste all'esterno del cilindro di plastificazione.</a:t>
            </a:r>
          </a:p>
          <a:p>
            <a:pPr algn="l" rtl="0"/>
            <a:r>
              <a:rPr lang="en-US" dirty="0"/>
              <a:t>Ha una grande influenza sul materiale vicino alla parete del cilindro e più in basso sulla parete della vite.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27746" y="1873812"/>
            <a:ext cx="264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 DI CALORE "TERMICA".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2780187" y="3277921"/>
            <a:ext cx="6358918" cy="2695344"/>
            <a:chOff x="2916539" y="2941607"/>
            <a:chExt cx="6358918" cy="2695344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6539" y="2941607"/>
              <a:ext cx="6358918" cy="2695344"/>
            </a:xfrm>
            <a:prstGeom prst="rect">
              <a:avLst/>
            </a:prstGeom>
          </p:spPr>
        </p:pic>
        <p:sp>
          <p:nvSpPr>
            <p:cNvPr id="12" name="Rettangolo arrotondato 11"/>
            <p:cNvSpPr/>
            <p:nvPr/>
          </p:nvSpPr>
          <p:spPr>
            <a:xfrm rot="275029">
              <a:off x="3726935" y="4068601"/>
              <a:ext cx="4336751" cy="298579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3" name="Rettangolo arrotondato 12"/>
            <p:cNvSpPr/>
            <p:nvPr/>
          </p:nvSpPr>
          <p:spPr>
            <a:xfrm rot="348415">
              <a:off x="3496330" y="4691274"/>
              <a:ext cx="4512297" cy="298579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197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28136" y="1426513"/>
            <a:ext cx="8437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it-IT" sz="2000" b="1" dirty="0"/>
              <a:t>SOMMARIO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Stampaggio a iniezione</a:t>
            </a:r>
          </a:p>
          <a:p>
            <a:pPr marL="800100" lvl="1" indent="-342900" algn="l" rtl="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err="1"/>
              <a:t>Pressa</a:t>
            </a:r>
            <a:r>
              <a:rPr lang="en-US" sz="2000" dirty="0"/>
              <a:t> per lo stampaggio ad iniezione</a:t>
            </a:r>
          </a:p>
          <a:p>
            <a:pPr marL="800100" lvl="1" indent="-342900" algn="l" rtl="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/>
              <a:t>Le </a:t>
            </a:r>
            <a:r>
              <a:rPr lang="it-IT" sz="2000" dirty="0"/>
              <a:t>fasi del ciclo di stampaggio</a:t>
            </a:r>
          </a:p>
          <a:p>
            <a:pPr marL="800100" lvl="1" indent="-342900" algn="l" rtl="0">
              <a:lnSpc>
                <a:spcPct val="150000"/>
              </a:lnSpc>
              <a:buFont typeface="+mj-lt"/>
              <a:buAutoNum type="alphaLcParenR"/>
            </a:pPr>
            <a:r>
              <a:rPr lang="it-IT" sz="2000" dirty="0"/>
              <a:t>Parametri di processo</a:t>
            </a:r>
          </a:p>
          <a:p>
            <a:pPr marL="800100" lvl="1" indent="-342900" algn="l" rtl="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err="1"/>
              <a:t>Proprietà</a:t>
            </a:r>
            <a:r>
              <a:rPr lang="en-US" sz="2000" dirty="0"/>
              <a:t> e analisi dei </a:t>
            </a:r>
            <a:r>
              <a:rPr lang="en-US" sz="2000" dirty="0" err="1"/>
              <a:t>difetti</a:t>
            </a:r>
            <a:r>
              <a:rPr lang="en-US" sz="2000" dirty="0"/>
              <a:t> </a:t>
            </a:r>
            <a:r>
              <a:rPr lang="en-US" sz="2000" dirty="0" err="1"/>
              <a:t>degli</a:t>
            </a:r>
            <a:r>
              <a:rPr lang="en-US" sz="2000" dirty="0"/>
              <a:t> </a:t>
            </a:r>
            <a:r>
              <a:rPr lang="en-US" sz="2000" dirty="0" err="1"/>
              <a:t>oggetti</a:t>
            </a:r>
            <a:r>
              <a:rPr lang="en-US" sz="2000" dirty="0"/>
              <a:t> </a:t>
            </a:r>
            <a:r>
              <a:rPr lang="en-US" sz="2000" dirty="0" err="1"/>
              <a:t>stampati</a:t>
            </a:r>
            <a:r>
              <a:rPr lang="en-US" sz="2000" dirty="0"/>
              <a:t> ad </a:t>
            </a:r>
            <a:r>
              <a:rPr lang="en-US" sz="2000" dirty="0" err="1"/>
              <a:t>iniezione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244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7746" y="1178410"/>
            <a:ext cx="4022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Funzione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vite</a:t>
            </a:r>
            <a:r>
              <a:rPr lang="en-US" sz="2000" b="1" dirty="0"/>
              <a:t> di </a:t>
            </a:r>
            <a:r>
              <a:rPr lang="en-US" sz="2000" b="1" dirty="0" err="1"/>
              <a:t>plastificazione</a:t>
            </a:r>
            <a:endParaRPr lang="en-US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427746" y="2381242"/>
            <a:ext cx="1096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A causa dell'attrito del materiale nel suo scorrimento e della compressione durante la fase di plastificazione, trasferisce e distribuisce uniformemente il calore generato all'interno dell'intera massa del materiale trattato.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27746" y="1873812"/>
            <a:ext cx="299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 DI CALORE "MECCANICA".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2780523" y="3323491"/>
            <a:ext cx="6407439" cy="2726211"/>
            <a:chOff x="2780523" y="3160895"/>
            <a:chExt cx="6815344" cy="2888808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0523" y="3160895"/>
              <a:ext cx="6815344" cy="2888808"/>
            </a:xfrm>
            <a:prstGeom prst="rect">
              <a:avLst/>
            </a:prstGeom>
          </p:spPr>
        </p:pic>
        <p:sp>
          <p:nvSpPr>
            <p:cNvPr id="16" name="Freccia circolare a destra 15"/>
            <p:cNvSpPr/>
            <p:nvPr/>
          </p:nvSpPr>
          <p:spPr>
            <a:xfrm rot="10042498">
              <a:off x="8557580" y="4629858"/>
              <a:ext cx="293297" cy="619911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" name="Freccia circolare a destra 16"/>
            <p:cNvSpPr/>
            <p:nvPr/>
          </p:nvSpPr>
          <p:spPr>
            <a:xfrm rot="20842498">
              <a:off x="8264283" y="4939814"/>
              <a:ext cx="293297" cy="619911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2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19A72F46-BD5D-4269-8809-9A527976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55" y="1738439"/>
            <a:ext cx="1073364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l" rtl="0" eaLnBrk="1" hangingPunct="1">
              <a:defRPr/>
            </a:pPr>
            <a:r>
              <a:rPr lang="it-IT" sz="2000" dirty="0">
                <a:solidFill>
                  <a:srgbClr val="7BB6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ALIMENTAZIONE</a:t>
            </a:r>
          </a:p>
          <a:p>
            <a:pPr algn="l" rtl="0" eaLnBrk="1" hangingPunct="1">
              <a:defRPr/>
            </a:pP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Il materiale plastico viene trasportato e fatto avanzare all'interno del cilindro di plastificazione riscaldandolo fino ad una temperatura tale da renderlo “gommoso”.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rtl="0">
              <a:defRPr/>
            </a:pPr>
            <a:endParaRPr lang="it-IT" dirty="0">
              <a:latin typeface="Comic Sans MS" pitchFamily="66" charset="0"/>
            </a:endParaRPr>
          </a:p>
          <a:p>
            <a:pPr algn="l" rtl="0">
              <a:defRPr/>
            </a:pPr>
            <a:endParaRPr lang="it-IT" dirty="0">
              <a:latin typeface="Comic Sans MS" pitchFamily="66" charset="0"/>
            </a:endParaRPr>
          </a:p>
          <a:p>
            <a:pPr algn="l" rtl="0">
              <a:defRPr/>
            </a:pPr>
            <a:endParaRPr lang="it-IT" dirty="0">
              <a:latin typeface="Comic Sans MS" pitchFamily="66" charset="0"/>
            </a:endParaRPr>
          </a:p>
          <a:p>
            <a:pPr algn="l" rtl="0">
              <a:defRPr/>
            </a:pPr>
            <a:endParaRPr lang="it-IT" dirty="0">
              <a:latin typeface="Comic Sans MS" pitchFamily="66" charset="0"/>
            </a:endParaRPr>
          </a:p>
          <a:p>
            <a:pPr algn="l" rtl="0">
              <a:defRPr/>
            </a:pPr>
            <a:endParaRPr lang="it-IT" dirty="0">
              <a:latin typeface="Comic Sans MS" pitchFamily="66" charset="0"/>
            </a:endParaRPr>
          </a:p>
        </p:txBody>
      </p:sp>
      <p:pic>
        <p:nvPicPr>
          <p:cNvPr id="15" name="Picture 2" descr="Risultato immagini per SIMBOLO POSITIVO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6335" y="3215724"/>
            <a:ext cx="1395167" cy="12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isultato immagini per SIMBOLO POSITIVO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6926" y="3260595"/>
            <a:ext cx="1338607" cy="12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2749477" y="359513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TERMICO</a:t>
            </a:r>
            <a:endParaRPr lang="it-IT" sz="2800" b="1" dirty="0"/>
          </a:p>
        </p:txBody>
      </p:sp>
      <p:sp>
        <p:nvSpPr>
          <p:cNvPr id="11" name="Rettangolo 10"/>
          <p:cNvSpPr/>
          <p:nvPr/>
        </p:nvSpPr>
        <p:spPr>
          <a:xfrm>
            <a:off x="427746" y="1178410"/>
            <a:ext cx="4022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Funzione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vite</a:t>
            </a:r>
            <a:r>
              <a:rPr lang="en-US" sz="2000" b="1" dirty="0"/>
              <a:t> di </a:t>
            </a:r>
            <a:r>
              <a:rPr lang="en-US" sz="2000" b="1" dirty="0" err="1"/>
              <a:t>plastificazione</a:t>
            </a:r>
            <a:endParaRPr lang="en-US" sz="2000" b="1" dirty="0"/>
          </a:p>
        </p:txBody>
      </p:sp>
      <p:sp>
        <p:nvSpPr>
          <p:cNvPr id="12" name="Rettangolo 11"/>
          <p:cNvSpPr/>
          <p:nvPr/>
        </p:nvSpPr>
        <p:spPr>
          <a:xfrm>
            <a:off x="8339964" y="3640008"/>
            <a:ext cx="21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MECCANICO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7877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8A10D622-89FF-4652-81ED-A3E97E12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22" y="1738439"/>
            <a:ext cx="109305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l" rtl="0" eaLnBrk="1" hangingPunct="1">
              <a:defRPr/>
            </a:pPr>
            <a:r>
              <a:rPr lang="it-IT" sz="2000" dirty="0">
                <a:solidFill>
                  <a:srgbClr val="7BB6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TRANSIZIONE</a:t>
            </a:r>
          </a:p>
          <a:p>
            <a:pPr algn="l" rtl="0" eaLnBrk="1" hangingPunct="1">
              <a:defRPr/>
            </a:pP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L'energia termica, di origine meccanica e idraulica, oltre all'energia elettrica applicata dal cilindro, avviene in breve tempo e dipende dal rapporto di compressione della vite e dalla lunghezza della zona di compressione.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rtl="0"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materiale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plastico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eventuali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additivi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riscaldati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nella zona di alimentazione, vengono compressi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mescolati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per ottenere una massa fisicamente e termicamente omogenea.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Risultato immagini per SIMBOLO POSITIVO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6335" y="3318216"/>
            <a:ext cx="1395167" cy="12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isultato immagini per SIMBOLO POSITIVO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315" y="3316573"/>
            <a:ext cx="1395167" cy="12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27746" y="1178410"/>
            <a:ext cx="4022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Funzione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vite</a:t>
            </a:r>
            <a:r>
              <a:rPr lang="en-US" sz="2000" b="1" dirty="0"/>
              <a:t> di </a:t>
            </a:r>
            <a:r>
              <a:rPr lang="en-US" sz="2000" b="1" dirty="0" err="1"/>
              <a:t>plastificazione</a:t>
            </a:r>
            <a:endParaRPr lang="en-US" sz="2000" b="1" dirty="0"/>
          </a:p>
        </p:txBody>
      </p:sp>
      <p:sp>
        <p:nvSpPr>
          <p:cNvPr id="12" name="Rettangolo 11"/>
          <p:cNvSpPr/>
          <p:nvPr/>
        </p:nvSpPr>
        <p:spPr>
          <a:xfrm>
            <a:off x="2749477" y="36303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TERMICO</a:t>
            </a:r>
            <a:endParaRPr lang="it-IT" sz="2800" b="1" dirty="0"/>
          </a:p>
        </p:txBody>
      </p:sp>
      <p:sp>
        <p:nvSpPr>
          <p:cNvPr id="13" name="Rettangolo 12"/>
          <p:cNvSpPr/>
          <p:nvPr/>
        </p:nvSpPr>
        <p:spPr>
          <a:xfrm>
            <a:off x="8288469" y="3695986"/>
            <a:ext cx="21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MECCANICO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6159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9F39523C-4488-49E3-9A3A-7AC9E5CE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88" y="1743621"/>
            <a:ext cx="1093059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l" rtl="0" eaLnBrk="1" hangingPunct="1">
              <a:defRPr/>
            </a:pPr>
            <a:r>
              <a:rPr lang="it-IT" sz="2000" dirty="0">
                <a:solidFill>
                  <a:srgbClr val="7BB6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DOSAGGIO</a:t>
            </a:r>
          </a:p>
          <a:p>
            <a:pPr algn="l" rtl="0" eaLnBrk="1" hangingPunct="1">
              <a:defRPr/>
            </a:pP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materiale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plastico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è sottoposto ad un'azione meccanica di miscelazione e ad un'azione termica di origine dinamica.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rtl="0">
              <a:defRPr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Questo permette di raggiungere la temperatura di stampaggio ottimale, tipica di ogni materiale, ma dipendente dalle caratteristiche del pezzo da realizzare.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Risultato immagini per SIMBOLO POSITIVO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6335" y="2981331"/>
            <a:ext cx="1395167" cy="12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isultato immagini per SIMBOLO POSITIVO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315" y="2979688"/>
            <a:ext cx="1395167" cy="12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27746" y="1178410"/>
            <a:ext cx="4022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Funzione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vite</a:t>
            </a:r>
            <a:r>
              <a:rPr lang="en-US" sz="2000" b="1" dirty="0"/>
              <a:t> di </a:t>
            </a:r>
            <a:r>
              <a:rPr lang="en-US" sz="2000" b="1" dirty="0" err="1"/>
              <a:t>plastificazione</a:t>
            </a:r>
            <a:endParaRPr lang="en-US" sz="2000" b="1" dirty="0"/>
          </a:p>
        </p:txBody>
      </p:sp>
      <p:sp>
        <p:nvSpPr>
          <p:cNvPr id="15" name="Rettangolo 14"/>
          <p:cNvSpPr/>
          <p:nvPr/>
        </p:nvSpPr>
        <p:spPr>
          <a:xfrm>
            <a:off x="2697982" y="330346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TERMICO</a:t>
            </a:r>
            <a:endParaRPr lang="it-IT" sz="2800" b="1" dirty="0"/>
          </a:p>
        </p:txBody>
      </p:sp>
      <p:sp>
        <p:nvSpPr>
          <p:cNvPr id="16" name="Rettangolo 15"/>
          <p:cNvSpPr/>
          <p:nvPr/>
        </p:nvSpPr>
        <p:spPr>
          <a:xfrm>
            <a:off x="8288469" y="3348340"/>
            <a:ext cx="21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MECCANICO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7715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1955053" y="1777217"/>
            <a:ext cx="8034612" cy="1721954"/>
            <a:chOff x="2104093" y="2400815"/>
            <a:chExt cx="8034612" cy="172195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4093" y="2423866"/>
              <a:ext cx="8034612" cy="1587943"/>
            </a:xfrm>
            <a:prstGeom prst="rect">
              <a:avLst/>
            </a:prstGeom>
          </p:spPr>
        </p:pic>
        <p:sp>
          <p:nvSpPr>
            <p:cNvPr id="10" name="Ovale 9"/>
            <p:cNvSpPr/>
            <p:nvPr/>
          </p:nvSpPr>
          <p:spPr>
            <a:xfrm>
              <a:off x="7053730" y="3791075"/>
              <a:ext cx="331694" cy="331694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3007354" y="2973092"/>
              <a:ext cx="395727" cy="390422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4204782" y="2416366"/>
              <a:ext cx="395727" cy="39042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8602611" y="2400815"/>
              <a:ext cx="395727" cy="39042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16" name="Rectangle 7">
            <a:extLst>
              <a:ext uri="{FF2B5EF4-FFF2-40B4-BE49-F238E27FC236}">
                <a16:creationId xmlns:a16="http://schemas.microsoft.com/office/drawing/2014/main" id="{0488484B-9DB4-4273-916F-DAE3560A7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09" y="3665118"/>
            <a:ext cx="10325100" cy="25621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152352" bIns="38088" anchor="t">
            <a:spAutoFit/>
          </a:bodyPr>
          <a:lstStyle/>
          <a:p>
            <a:pPr marL="342900" indent="-342900" algn="l" rtl="0">
              <a:buAutoNum type="arabicPeriod"/>
              <a:tabLst>
                <a:tab pos="228600" algn="l"/>
                <a:tab pos="1390650" algn="l"/>
              </a:tabLst>
              <a:defRPr/>
            </a:pPr>
            <a:r>
              <a:rPr lang="it-IT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Rrapporto</a:t>
            </a:r>
            <a:r>
              <a:rPr lang="it-IT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L/D (Lunghezza /diametro):</a:t>
            </a:r>
          </a:p>
          <a:p>
            <a:pPr marL="342900" indent="-342900" algn="l" rtl="0">
              <a:buAutoNum type="arabicPeriod"/>
              <a:tabLst>
                <a:tab pos="228600" algn="l"/>
                <a:tab pos="1390650" algn="l"/>
              </a:tabLst>
              <a:defRPr/>
            </a:pPr>
            <a:endParaRPr lang="it-IT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tabLst>
                <a:tab pos="228600" algn="l"/>
                <a:tab pos="1390650" algn="l"/>
              </a:tabLst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E’ il dimensionamento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fisico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della vite: Maggiore è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valore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più lungo è il percorso che il materiale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percorrere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l’ingress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cilindro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e</a:t>
            </a:r>
          </a:p>
          <a:p>
            <a:pPr marL="342900" indent="-342900" algn="l" rtl="0">
              <a:tabLst>
                <a:tab pos="228600" algn="l"/>
                <a:tab pos="1390650" algn="l"/>
              </a:tabLst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l'ugello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di iniezione.</a:t>
            </a:r>
          </a:p>
          <a:p>
            <a:pPr marL="342900" indent="-342900" algn="l" rtl="0">
              <a:tabLst>
                <a:tab pos="228600" algn="l"/>
                <a:tab pos="1390650" algn="l"/>
              </a:tabLst>
              <a:defRPr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Generalmente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20-24 L/D.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tabLst>
                <a:tab pos="228600" algn="l"/>
                <a:tab pos="1390650" algn="l"/>
              </a:tabLst>
              <a:defRPr/>
            </a:pPr>
            <a:endParaRPr lang="it-IT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buAutoNum type="arabicPeriod" startAt="2"/>
              <a:tabLst>
                <a:tab pos="228600" algn="l"/>
                <a:tab pos="1390650" algn="l"/>
              </a:tabLst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Rapporto di COMPRESSIONE:</a:t>
            </a:r>
          </a:p>
          <a:p>
            <a:pPr marL="342900" indent="-342900" algn="l" rtl="0">
              <a:buAutoNum type="arabicPeriod" startAt="2"/>
              <a:tabLst>
                <a:tab pos="228600" algn="l"/>
                <a:tab pos="1390650" algn="l"/>
              </a:tabLst>
              <a:defRPr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tabLst>
                <a:tab pos="228600" algn="l"/>
                <a:tab pos="1390650" algn="l"/>
              </a:tabLst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Definito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come rapporto tra l'altezza del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filetto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zona di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alimentazione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sz="1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quella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dosaggio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sz="1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l" rtl="0">
              <a:tabLst>
                <a:tab pos="228600" algn="l"/>
                <a:tab pos="1390650" algn="l"/>
              </a:tabLst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tabLst>
                <a:tab pos="228600" algn="l"/>
                <a:tab pos="1390650" algn="l"/>
              </a:tabLst>
              <a:defRPr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rapporto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minore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viti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per polimeri amorfi 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elevato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viti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per polimeri cristallini.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57408" y="1178410"/>
            <a:ext cx="2720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Parametri</a:t>
            </a:r>
            <a:r>
              <a:rPr lang="en-US" sz="2000" b="1" dirty="0"/>
              <a:t> </a:t>
            </a:r>
            <a:r>
              <a:rPr lang="en-US" sz="2000" b="1" dirty="0" err="1"/>
              <a:t>fondamentali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454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BE525488-7124-4A2B-A581-B7118937C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08" y="1870696"/>
            <a:ext cx="11362654" cy="388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/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puntale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vite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diviso in tre parti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 rtl="0" eaLnBrk="1" hangingPunct="1"/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eaLnBrk="1" hangingPunct="1">
              <a:buFont typeface="+mj-lt"/>
              <a:buAutoNum type="arabicPeriod"/>
            </a:pPr>
            <a:r>
              <a:rPr lang="it-IT" alt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PUNTA DELLA VITE</a:t>
            </a:r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eaLnBrk="1" hangingPunct="1">
              <a:buFont typeface="+mj-lt"/>
              <a:buAutoNum type="arabicPeriod"/>
            </a:pPr>
            <a:r>
              <a:rPr lang="it-IT" alt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ANELLO DI CONTROLLO</a:t>
            </a:r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eaLnBrk="1" hangingPunct="1">
              <a:buFont typeface="+mj-lt"/>
              <a:buAutoNum type="arabicPeriod"/>
            </a:pPr>
            <a:r>
              <a:rPr lang="it-IT" alt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DISTANZIALE</a:t>
            </a:r>
          </a:p>
          <a:p>
            <a:pPr marL="342900" indent="-342900" algn="l" rtl="0" eaLnBrk="1" hangingPunct="1">
              <a:buFont typeface="+mj-lt"/>
              <a:buAutoNum type="arabicPeriod"/>
            </a:pPr>
            <a:endParaRPr lang="it-IT" alt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eaLnBrk="1" hangingPunct="1">
              <a:buFont typeface="+mj-lt"/>
              <a:buAutoNum type="arabicPeriod"/>
            </a:pPr>
            <a:endParaRPr lang="it-IT" alt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/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/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/>
            <a:endParaRPr lang="en-US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/>
            <a:endParaRPr lang="en-US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/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scopo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valvola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quello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di:</a:t>
            </a:r>
          </a:p>
          <a:p>
            <a:pPr algn="l" rtl="0" eaLnBrk="1" hangingPunct="1"/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eaLnBrk="1" hangingPunct="1">
              <a:buFont typeface="Wingdings" panose="05000000000000000000" pitchFamily="2" charset="2"/>
              <a:buChar char="Ø"/>
            </a:pP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Consentire al materiale di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fluire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nella camera di accumulo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dosaggio</a:t>
            </a:r>
            <a:endParaRPr lang="en-US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eaLnBrk="1" hangingPunct="1">
              <a:buFont typeface="Wingdings" panose="05000000000000000000" pitchFamily="2" charset="2"/>
              <a:buChar char="Ø"/>
            </a:pPr>
            <a:r>
              <a:rPr lang="en-US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Impedire il rientro del materiale dosato in fase di iniezione</a:t>
            </a:r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130" y="1565582"/>
            <a:ext cx="1452662" cy="17553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170" y="3939674"/>
            <a:ext cx="860742" cy="80731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200" y="3016491"/>
            <a:ext cx="971550" cy="1000125"/>
          </a:xfrm>
          <a:prstGeom prst="rect">
            <a:avLst/>
          </a:prstGeom>
        </p:spPr>
      </p:pic>
      <p:pic>
        <p:nvPicPr>
          <p:cNvPr id="13" name="Picture 2" descr="PUNTALI, TESTE, UGELLI – Stebo s.r.l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1652" y="2055051"/>
            <a:ext cx="3016494" cy="194835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57408" y="1178410"/>
            <a:ext cx="3106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/>
              <a:t>VALVOLA DI RITEGNO – VALVOLA AD ANELLO</a:t>
            </a:r>
          </a:p>
        </p:txBody>
      </p:sp>
      <p:cxnSp>
        <p:nvCxnSpPr>
          <p:cNvPr id="3" name="Connettore 2 2"/>
          <p:cNvCxnSpPr>
            <a:endCxn id="10" idx="1"/>
          </p:cNvCxnSpPr>
          <p:nvPr/>
        </p:nvCxnSpPr>
        <p:spPr>
          <a:xfrm flipV="1">
            <a:off x="1820333" y="2443232"/>
            <a:ext cx="3436797" cy="16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930399" y="2891650"/>
            <a:ext cx="3978761" cy="693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578781" y="3129436"/>
            <a:ext cx="5131011" cy="1212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7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6" name="Immagine 7" descr="7.bmp">
            <a:extLst>
              <a:ext uri="{FF2B5EF4-FFF2-40B4-BE49-F238E27FC236}">
                <a16:creationId xmlns:a16="http://schemas.microsoft.com/office/drawing/2014/main" id="{40E212D7-37CB-40FC-932E-784832D56B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628" y="1780596"/>
            <a:ext cx="6026310" cy="277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235" y="4706920"/>
            <a:ext cx="6964146" cy="207219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57408" y="1178410"/>
            <a:ext cx="326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/>
              <a:t>VALVOLA AD ANELLO - posizione di dosaggio</a:t>
            </a:r>
          </a:p>
        </p:txBody>
      </p:sp>
    </p:spTree>
    <p:extLst>
      <p:ext uri="{BB962C8B-B14F-4D97-AF65-F5344CB8AC3E}">
        <p14:creationId xmlns:p14="http://schemas.microsoft.com/office/powerpoint/2010/main" val="42690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7408" y="1178410"/>
            <a:ext cx="3496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/>
              <a:t>VALVOLA AD ANELLO - posizione di iniezione</a:t>
            </a:r>
          </a:p>
        </p:txBody>
      </p:sp>
      <p:pic>
        <p:nvPicPr>
          <p:cNvPr id="10" name="Immagine 6" descr="14.JPG">
            <a:extLst>
              <a:ext uri="{FF2B5EF4-FFF2-40B4-BE49-F238E27FC236}">
                <a16:creationId xmlns:a16="http://schemas.microsoft.com/office/drawing/2014/main" id="{10065D49-C307-49A7-94C3-E58EB0CD80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59" y="1750102"/>
            <a:ext cx="6233107" cy="286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025" y="4780647"/>
            <a:ext cx="6397292" cy="18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343" y="6329589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sp>
        <p:nvSpPr>
          <p:cNvPr id="20" name="Rettangolo 19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Copyright: CC BY-NC-SA 4.0: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7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14"/>
              </a:rPr>
              <a:t>https://creativecommons.org/licenses/by-nc-sa/4.0/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Con questa licenza, sei libero di condividere la copia e ridistribuire il materiale in qualsiasi mezzo o formato. Puoi anche adattare remix, trasformare e costruire sul materiale.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Tuttaviasolo alle seguenti condizioni: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Attribuzione —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è necessario fornire un credito appropriato, fornire un collegamento alla licenza e indicare se sono state apportate modifiche. Puoi farlo in qualsiasi modo ragionevole, ma non in alcun modo che suggerisca illicenziante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approvatu o il tuo uso.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Non commerciale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— non puoi utilizzare il materiale per scopi commerciali.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Condividere allo stesso modo</a:t>
            </a: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—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se remixi, trasformi o costruisci il materiale, devi distribuire i tuoi contributi con la stessa licenza dell'originale.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Nessuna restrizione aggiuntiva —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non puoi applicare termini legali o misure tecnologiche che limitino legalmente gli altri a fare qualsiasi cosa consentita dalla licenza.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it-IT" sz="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50" y="5758493"/>
            <a:ext cx="1181663" cy="4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3" name="Picture 2" descr="Risultati immagini per gruppo di chiusura pressa ad iniezio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2866" y="2286410"/>
            <a:ext cx="9673744" cy="299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427746" y="1178410"/>
            <a:ext cx="4313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/>
              <a:t>Pressa</a:t>
            </a:r>
            <a:r>
              <a:rPr lang="en-US" sz="2000" b="1" dirty="0"/>
              <a:t> per lo stampaggio ad iniezione</a:t>
            </a:r>
          </a:p>
        </p:txBody>
      </p:sp>
    </p:spTree>
    <p:extLst>
      <p:ext uri="{BB962C8B-B14F-4D97-AF65-F5344CB8AC3E}">
        <p14:creationId xmlns:p14="http://schemas.microsoft.com/office/powerpoint/2010/main" val="13625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D5FCA551-B454-41E1-A559-F5888BAF0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31" y="1035262"/>
            <a:ext cx="7506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>
              <a:defRPr/>
            </a:pP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Composizione</a:t>
            </a:r>
            <a:r>
              <a:rPr lang="it-IT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una pressa a iniezione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36B76F8-A6EE-4C2D-9B05-A0D0B9F64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31" y="2006309"/>
            <a:ext cx="928272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 algn="l" rtl="0" eaLnBrk="1" hangingPunct="1">
              <a:buFont typeface="Wingdings" panose="05000000000000000000" pitchFamily="2" charset="2"/>
              <a:buChar char="Ø"/>
            </a:pPr>
            <a:r>
              <a:rPr lang="it-IT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Gruppo di chiusura</a:t>
            </a:r>
            <a:endParaRPr lang="en-GB" alt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/>
            <a:endParaRPr lang="it-IT" alt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t-IT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Unità di iniezione</a:t>
            </a:r>
          </a:p>
          <a:p>
            <a:pPr eaLnBrk="1" hangingPunct="1"/>
            <a:endParaRPr lang="it-IT" alt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istema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idraulico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pressa</a:t>
            </a:r>
            <a:r>
              <a:rPr lang="en-US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idraulica</a:t>
            </a:r>
            <a:r>
              <a:rPr lang="en-US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l" rtl="0" eaLnBrk="1" hangingPunct="1">
              <a:buFont typeface="Wingdings" panose="05000000000000000000" pitchFamily="2" charset="2"/>
              <a:buChar char="Ø"/>
            </a:pPr>
            <a:endParaRPr lang="en-US" alt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t-IT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Basamento</a:t>
            </a:r>
          </a:p>
          <a:p>
            <a:pPr marL="457200" indent="-457200" algn="l" rtl="0" eaLnBrk="1" hangingPunct="1">
              <a:buFont typeface="Wingdings" panose="05000000000000000000" pitchFamily="2" charset="2"/>
              <a:buChar char="Ø"/>
            </a:pPr>
            <a:endParaRPr lang="it-IT" alt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t-IT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Unità di comando</a:t>
            </a:r>
          </a:p>
          <a:p>
            <a:pPr algn="l" rtl="0" eaLnBrk="1" hangingPunct="1"/>
            <a:endParaRPr lang="it-IT" alt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1" name="Picture 2" descr="Risultati immagini per gruppo di chiusura pressa ad iniezio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610" y="2916857"/>
            <a:ext cx="9610929" cy="2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979610" y="3023862"/>
            <a:ext cx="4893013" cy="1867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314987" y="1524031"/>
            <a:ext cx="11507821" cy="1245124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GRUPPO DI CHIUSURA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La funzione del gruppo di chiusura è quella di aprire e chiudere lo stampo (che possiamo definire l’utensile) ed espellere il pezzo dallo stampo attraverso il sistema di estrazione.</a:t>
            </a:r>
          </a:p>
        </p:txBody>
      </p:sp>
    </p:spTree>
    <p:extLst>
      <p:ext uri="{BB962C8B-B14F-4D97-AF65-F5344CB8AC3E}">
        <p14:creationId xmlns:p14="http://schemas.microsoft.com/office/powerpoint/2010/main" val="26140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6" name="Picture 2" descr="Risultati immagini per gruppo di chiusura pressa ad iniezio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610" y="2916857"/>
            <a:ext cx="9610929" cy="2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251643" y="3009990"/>
            <a:ext cx="4075889" cy="1643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14987" y="1524031"/>
            <a:ext cx="11507821" cy="1245124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UNITÀ DI INIEZIONE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 funzione dell'unità di iniezione è quella di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rendere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il materiale plastico solido(PELLET)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processabile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iniettarlo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stampo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ottenere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il prodotto desiderato.</a:t>
            </a:r>
          </a:p>
        </p:txBody>
      </p:sp>
    </p:spTree>
    <p:extLst>
      <p:ext uri="{BB962C8B-B14F-4D97-AF65-F5344CB8AC3E}">
        <p14:creationId xmlns:p14="http://schemas.microsoft.com/office/powerpoint/2010/main" val="35510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6" name="Picture 2" descr="Risultati immagini per gruppo di chiusura pressa ad iniezio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610" y="2916857"/>
            <a:ext cx="9610929" cy="2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117600" y="3136990"/>
            <a:ext cx="2150534" cy="1643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14987" y="1524031"/>
            <a:ext cx="11507821" cy="1245124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SISTEMA DI CONTROLLO IDRAULICO (pressa idraulica)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Il sistema di controllo idraulico viene utilizzato per fornire l'olio idraulico in tutte le parti della pressa dove è richiesto.</a:t>
            </a:r>
          </a:p>
        </p:txBody>
      </p:sp>
    </p:spTree>
    <p:extLst>
      <p:ext uri="{BB962C8B-B14F-4D97-AF65-F5344CB8AC3E}">
        <p14:creationId xmlns:p14="http://schemas.microsoft.com/office/powerpoint/2010/main" val="20923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6" name="Picture 2" descr="Risultati immagini per gruppo di chiusura pressa ad iniezio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610" y="2916857"/>
            <a:ext cx="9610929" cy="2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600200" y="4436533"/>
            <a:ext cx="8838272" cy="1368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14987" y="1524031"/>
            <a:ext cx="11507821" cy="1245124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BASAMENTO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Ha il compito di resistere alle sollecitazioni dovute a tutte le fasi del processo</a:t>
            </a:r>
          </a:p>
        </p:txBody>
      </p:sp>
    </p:spTree>
    <p:extLst>
      <p:ext uri="{BB962C8B-B14F-4D97-AF65-F5344CB8AC3E}">
        <p14:creationId xmlns:p14="http://schemas.microsoft.com/office/powerpoint/2010/main" val="658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6" name="Picture 2" descr="Risultati immagini per gruppo di chiusura pressa ad iniezio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987" y="3387815"/>
            <a:ext cx="9610929" cy="2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14987" y="1524031"/>
            <a:ext cx="11507821" cy="1245124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UNITÀ DI CONTROLLO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L’unità di comando permette il controllo della macchina ad iniezione, quindi risulta essere l’interfaccia tra l’operatore e la pressa stessa.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991471" y="3972905"/>
            <a:ext cx="778213" cy="1245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078" y="2627087"/>
            <a:ext cx="1557690" cy="3163414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387" y="2963595"/>
            <a:ext cx="1628775" cy="28098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5" name="Connettore 2 14"/>
          <p:cNvCxnSpPr/>
          <p:nvPr/>
        </p:nvCxnSpPr>
        <p:spPr>
          <a:xfrm flipH="1" flipV="1">
            <a:off x="4018666" y="3972905"/>
            <a:ext cx="836619" cy="50584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5966756" y="4079910"/>
            <a:ext cx="785421" cy="41829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9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1237</Words>
  <Application>Microsoft Office PowerPoint</Application>
  <PresentationFormat>Widescreen</PresentationFormat>
  <Paragraphs>208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Comic Sans MS</vt:lpstr>
      <vt:lpstr>Verdana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Luana Montalbano</cp:lastModifiedBy>
  <cp:revision>88</cp:revision>
  <dcterms:created xsi:type="dcterms:W3CDTF">2021-03-03T15:15:32Z</dcterms:created>
  <dcterms:modified xsi:type="dcterms:W3CDTF">2022-07-18T07:24:42Z</dcterms:modified>
</cp:coreProperties>
</file>