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embeddedFontLst>
    <p:embeddedFont>
      <p:font typeface="Libre Franklin"/>
      <p:regular r:id="rId22"/>
      <p:bold r:id="rId23"/>
      <p:italic r:id="rId24"/>
      <p:boldItalic r:id="rId25"/>
    </p:embeddedFont>
    <p:embeddedFont>
      <p:font typeface="Roboto"/>
      <p:regular r:id="rId26"/>
      <p:bold r:id="rId27"/>
      <p:italic r:id="rId28"/>
      <p:boldItalic r:id="rId29"/>
    </p:embeddedFont>
    <p:embeddedFont>
      <p:font typeface="Franklin Gothic"/>
      <p:bold r:id="rId30"/>
    </p:embeddedFont>
    <p:embeddedFont>
      <p:font typeface="Noto Sans"/>
      <p:regular r:id="rId31"/>
      <p:bold r:id="rId32"/>
      <p:italic r:id="rId33"/>
      <p:boldItalic r:id="rId34"/>
    </p:embeddedFont>
    <p:embeddedFont>
      <p:font typeface="Gill Sans"/>
      <p:regular r:id="rId35"/>
      <p:bold r:id="rId3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7" roundtripDataSignature="AMtx7mjgBrxeseDZYWujg8AKc8fXD94Yj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47E39E8-0CFA-4478-8FA8-E50D385A8779}">
  <a:tblStyle styleId="{A47E39E8-0CFA-4478-8FA8-E50D385A8779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LibreFranklin-regular.fntdata"/><Relationship Id="rId21" Type="http://schemas.openxmlformats.org/officeDocument/2006/relationships/slide" Target="slides/slide16.xml"/><Relationship Id="rId24" Type="http://schemas.openxmlformats.org/officeDocument/2006/relationships/font" Target="fonts/LibreFranklin-italic.fntdata"/><Relationship Id="rId23" Type="http://schemas.openxmlformats.org/officeDocument/2006/relationships/font" Target="fonts/LibreFranklin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regular.fntdata"/><Relationship Id="rId25" Type="http://schemas.openxmlformats.org/officeDocument/2006/relationships/font" Target="fonts/LibreFranklin-boldItalic.fntdata"/><Relationship Id="rId28" Type="http://schemas.openxmlformats.org/officeDocument/2006/relationships/font" Target="fonts/Roboto-italic.fntdata"/><Relationship Id="rId27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NotoSans-regular.fntdata"/><Relationship Id="rId30" Type="http://schemas.openxmlformats.org/officeDocument/2006/relationships/font" Target="fonts/FranklinGothic-bold.fntdata"/><Relationship Id="rId11" Type="http://schemas.openxmlformats.org/officeDocument/2006/relationships/slide" Target="slides/slide6.xml"/><Relationship Id="rId33" Type="http://schemas.openxmlformats.org/officeDocument/2006/relationships/font" Target="fonts/NotoSans-italic.fntdata"/><Relationship Id="rId10" Type="http://schemas.openxmlformats.org/officeDocument/2006/relationships/slide" Target="slides/slide5.xml"/><Relationship Id="rId32" Type="http://schemas.openxmlformats.org/officeDocument/2006/relationships/font" Target="fonts/NotoSans-bold.fntdata"/><Relationship Id="rId13" Type="http://schemas.openxmlformats.org/officeDocument/2006/relationships/slide" Target="slides/slide8.xml"/><Relationship Id="rId35" Type="http://schemas.openxmlformats.org/officeDocument/2006/relationships/font" Target="fonts/GillSans-regular.fntdata"/><Relationship Id="rId12" Type="http://schemas.openxmlformats.org/officeDocument/2006/relationships/slide" Target="slides/slide7.xml"/><Relationship Id="rId34" Type="http://schemas.openxmlformats.org/officeDocument/2006/relationships/font" Target="fonts/NotoSans-boldItalic.fntdata"/><Relationship Id="rId15" Type="http://schemas.openxmlformats.org/officeDocument/2006/relationships/slide" Target="slides/slide10.xml"/><Relationship Id="rId37" Type="http://customschemas.google.com/relationships/presentationmetadata" Target="metadata"/><Relationship Id="rId14" Type="http://schemas.openxmlformats.org/officeDocument/2006/relationships/slide" Target="slides/slide9.xml"/><Relationship Id="rId36" Type="http://schemas.openxmlformats.org/officeDocument/2006/relationships/font" Target="fonts/GillSans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pl-PL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6" name="Google Shape;7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5" name="Google Shape;275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292" name="Google Shape;292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2" name="Google Shape;332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3" name="Google Shape;34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/>
              <a:t>.</a:t>
            </a:r>
            <a:endParaRPr/>
          </a:p>
        </p:txBody>
      </p:sp>
      <p:sp>
        <p:nvSpPr>
          <p:cNvPr id="366" name="Google Shape;36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0" name="Google Shape;390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pl-PL"/>
              <a:t>, </a:t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 b="1" sz="1200"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4" name="Google Shape;154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1" name="Google Shape;201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/>
              <a:t> </a:t>
            </a:r>
            <a:endParaRPr/>
          </a:p>
        </p:txBody>
      </p:sp>
      <p:sp>
        <p:nvSpPr>
          <p:cNvPr id="241" name="Google Shape;241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latin typeface="Arial"/>
                <a:ea typeface="Arial"/>
                <a:cs typeface="Arial"/>
                <a:sym typeface="Arial"/>
              </a:rPr>
              <a:t> </a:t>
            </a:r>
            <a:endParaRPr sz="18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latin typeface="Roboto"/>
                <a:ea typeface="Roboto"/>
                <a:cs typeface="Roboto"/>
                <a:sym typeface="Roboto"/>
              </a:rPr>
              <a:t> 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>
  <p:cSld name="Slajd tytułow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8"/>
          <p:cNvSpPr txBox="1"/>
          <p:nvPr>
            <p:ph type="ctrTitle"/>
          </p:nvPr>
        </p:nvSpPr>
        <p:spPr>
          <a:xfrm>
            <a:off x="581191" y="1020432"/>
            <a:ext cx="10993549" cy="755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9"/>
          <p:cNvSpPr txBox="1"/>
          <p:nvPr>
            <p:ph type="title"/>
          </p:nvPr>
        </p:nvSpPr>
        <p:spPr>
          <a:xfrm>
            <a:off x="581192" y="702156"/>
            <a:ext cx="11029616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9"/>
          <p:cNvSpPr txBox="1"/>
          <p:nvPr>
            <p:ph idx="1" type="body"/>
          </p:nvPr>
        </p:nvSpPr>
        <p:spPr>
          <a:xfrm>
            <a:off x="581192" y="1477926"/>
            <a:ext cx="11029615" cy="4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26" name="Google Shape;26;p19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>
  <p:cSld name="Porównanie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30" name="Google Shape;30;p20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1" name="Google Shape;31;p20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32" name="Google Shape;32;p20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3" name="Google Shape;33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1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1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21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1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2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2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6" name="Google Shape;46;p22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7" name="Google Shape;47;p2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3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5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25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Franklin Gothic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" name="Google Shape;63;p25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4" name="Google Shape;64;p25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25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5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6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Franklin Gothic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6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26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1" name="Google Shape;71;p2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  <a:defRPr b="0" i="0" sz="2800" u="none" cap="none" strike="noStrike">
                <a:solidFill>
                  <a:srgbClr val="3F3F3F"/>
                </a:solidFill>
                <a:latin typeface="Franklin Gothic"/>
                <a:ea typeface="Franklin Gothic"/>
                <a:cs typeface="Franklin Gothic"/>
                <a:sym typeface="Franklin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7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7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jpg"/><Relationship Id="rId4" Type="http://schemas.openxmlformats.org/officeDocument/2006/relationships/image" Target="../media/image3.jpg"/><Relationship Id="rId5" Type="http://schemas.openxmlformats.org/officeDocument/2006/relationships/image" Target="../media/image6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6.png"/><Relationship Id="rId6" Type="http://schemas.openxmlformats.org/officeDocument/2006/relationships/image" Target="../media/image14.png"/><Relationship Id="rId7" Type="http://schemas.openxmlformats.org/officeDocument/2006/relationships/image" Target="../media/image5.png"/><Relationship Id="rId8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5.png"/><Relationship Id="rId5" Type="http://schemas.openxmlformats.org/officeDocument/2006/relationships/image" Target="../media/image7.png"/><Relationship Id="rId6" Type="http://schemas.openxmlformats.org/officeDocument/2006/relationships/image" Target="../media/image20.png"/><Relationship Id="rId7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Libre Franklin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descr="pipeta z płynem skapującym na naczynie laboratoryjne" id="80" name="Google Shape;8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3302" y="457200"/>
            <a:ext cx="7588885" cy="589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>
            <a:off x="8119870" y="457199"/>
            <a:ext cx="3618827" cy="48224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"/>
          <p:cNvSpPr txBox="1"/>
          <p:nvPr>
            <p:ph type="ctrTitle"/>
          </p:nvPr>
        </p:nvSpPr>
        <p:spPr>
          <a:xfrm>
            <a:off x="8194587" y="663447"/>
            <a:ext cx="3380152" cy="43856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Roboto"/>
              <a:buNone/>
            </a:pPr>
            <a: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ALEKSANDRA BILKIEWICZ-KUBAREK</a:t>
            </a: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EWA STARZYK</a:t>
            </a: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MAGDALENA TUROWSKA</a:t>
            </a: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 COOPERATION WITH:</a:t>
            </a:r>
            <a:br>
              <a:rPr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</a:br>
            <a:r>
              <a:rPr b="1" lang="pl-PL" sz="1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SYNTHOS COMPANY</a:t>
            </a:r>
            <a:endParaRPr/>
          </a:p>
        </p:txBody>
      </p:sp>
      <p:sp>
        <p:nvSpPr>
          <p:cNvPr id="83" name="Google Shape;83;p1"/>
          <p:cNvSpPr/>
          <p:nvPr/>
        </p:nvSpPr>
        <p:spPr>
          <a:xfrm>
            <a:off x="8119870" y="5367338"/>
            <a:ext cx="3618828" cy="989513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"/>
          <p:cNvSpPr txBox="1"/>
          <p:nvPr>
            <p:ph idx="4294967295" type="subTitle"/>
          </p:nvPr>
        </p:nvSpPr>
        <p:spPr>
          <a:xfrm>
            <a:off x="8372723" y="5545331"/>
            <a:ext cx="3202016" cy="64922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b="0" i="0" lang="pl-PL" sz="2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Sfida 4</a:t>
            </a:r>
            <a:endParaRPr/>
          </a:p>
        </p:txBody>
      </p:sp>
      <p:sp>
        <p:nvSpPr>
          <p:cNvPr id="85" name="Google Shape;85;p1"/>
          <p:cNvSpPr/>
          <p:nvPr/>
        </p:nvSpPr>
        <p:spPr>
          <a:xfrm>
            <a:off x="581192" y="2834640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86" name="Google Shape;86;p1"/>
          <p:cNvSpPr/>
          <p:nvPr/>
        </p:nvSpPr>
        <p:spPr>
          <a:xfrm>
            <a:off x="733592" y="2987040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t/>
            </a:r>
            <a:endParaRPr b="0" i="0" sz="2800" u="none" cap="none" strike="noStrike">
              <a:solidFill>
                <a:srgbClr val="3F3F3F"/>
              </a:solidFill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448776" y="5439055"/>
            <a:ext cx="7222319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Coach di Business &amp; Innovation</a:t>
            </a:r>
            <a:r>
              <a:rPr b="0" i="0" lang="pl-PL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prof. Murat Colak (tutor accademico)</a:t>
            </a:r>
            <a:endParaRPr b="0" i="0" sz="16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prof. Danuta Ciechańska e Jarosław Kurtyka (tutor aziendali)</a:t>
            </a:r>
            <a:endParaRPr sz="1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581192" y="1795462"/>
            <a:ext cx="7326670" cy="1692771"/>
          </a:xfrm>
          <a:prstGeom prst="rect">
            <a:avLst/>
          </a:prstGeom>
          <a:solidFill>
            <a:schemeClr val="lt1">
              <a:alpha val="58823"/>
            </a:schemeClr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Sviluppo del mercato degli imballaggi biodegradabili in relazione alla trasformazione verde delle imprese in Polonia:</a:t>
            </a:r>
            <a:endParaRPr b="1"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9" name="Google Shape;89;p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503509" y="3312367"/>
            <a:ext cx="6093618" cy="9130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4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DUO-BIO-PS</a:t>
            </a:r>
            <a:endParaRPr sz="4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descr="profile image" id="91" name="Google Shape;91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0839" y="2227204"/>
            <a:ext cx="716000" cy="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0840" y="1183153"/>
            <a:ext cx="719902" cy="7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77660" y="3456391"/>
            <a:ext cx="729179" cy="861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0"/>
          <p:cNvSpPr txBox="1"/>
          <p:nvPr>
            <p:ph type="title"/>
          </p:nvPr>
        </p:nvSpPr>
        <p:spPr>
          <a:xfrm>
            <a:off x="581192" y="702156"/>
            <a:ext cx="11029616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STATO DELL'ARTE IN BIO-PS</a:t>
            </a:r>
            <a:endParaRPr sz="2800"/>
          </a:p>
        </p:txBody>
      </p:sp>
      <p:sp>
        <p:nvSpPr>
          <p:cNvPr id="279" name="Google Shape;279;p10"/>
          <p:cNvSpPr txBox="1"/>
          <p:nvPr>
            <p:ph idx="1" type="body"/>
          </p:nvPr>
        </p:nvSpPr>
        <p:spPr>
          <a:xfrm>
            <a:off x="581192" y="1477926"/>
            <a:ext cx="11029615" cy="15870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pl-PL" sz="1800">
                <a:latin typeface="Calibri"/>
                <a:ea typeface="Calibri"/>
                <a:cs typeface="Calibri"/>
                <a:sym typeface="Calibri"/>
              </a:rPr>
              <a:t>La produzione di polistirene a base biologica è nella sua fase iniziale, è stata testata solo a scala di laboratorio di questo tipo di produzione.</a:t>
            </a:r>
            <a:br>
              <a:rPr lang="pl-PL" sz="1800">
                <a:latin typeface="Calibri"/>
                <a:ea typeface="Calibri"/>
                <a:cs typeface="Calibri"/>
                <a:sym typeface="Calibri"/>
              </a:rPr>
            </a:br>
            <a:r>
              <a:rPr lang="pl-PL" sz="1800">
                <a:latin typeface="Calibri"/>
                <a:ea typeface="Calibri"/>
                <a:cs typeface="Calibri"/>
                <a:sym typeface="Calibri"/>
              </a:rPr>
              <a:t>Il materiale di base per la produzione di stirene è l'acido ferolico. La sua fonte deriva dalla possibilità di utilizzare risorse naturali rinnovabili (vari tipi di piante).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10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281" name="Google Shape;281;p10"/>
          <p:cNvSpPr txBox="1"/>
          <p:nvPr/>
        </p:nvSpPr>
        <p:spPr>
          <a:xfrm>
            <a:off x="821265" y="3158067"/>
            <a:ext cx="10549467" cy="1200329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Ma!</a:t>
            </a:r>
            <a:endParaRPr b="1"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fonte di acido ferolico dovrebbe essere cambiata. Secondo la legislazione dell'UE, è vietato utilizzare gli alimenti come fonte per la produzione non alimentare.</a:t>
            </a:r>
            <a:br>
              <a:rPr lang="pl-PL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2" name="Google Shape;282;p10"/>
          <p:cNvGrpSpPr/>
          <p:nvPr/>
        </p:nvGrpSpPr>
        <p:grpSpPr>
          <a:xfrm>
            <a:off x="90283" y="4504962"/>
            <a:ext cx="8538000" cy="1092262"/>
            <a:chOff x="32176" y="4548273"/>
            <a:chExt cx="11038302" cy="1272644"/>
          </a:xfrm>
        </p:grpSpPr>
        <p:sp>
          <p:nvSpPr>
            <p:cNvPr id="283" name="Google Shape;283;p10"/>
            <p:cNvSpPr txBox="1"/>
            <p:nvPr/>
          </p:nvSpPr>
          <p:spPr>
            <a:xfrm>
              <a:off x="32176" y="4548273"/>
              <a:ext cx="10303933" cy="7530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Diverse direzioni di ricerca</a:t>
              </a:r>
              <a:br>
                <a:rPr lang="pl-PL" sz="1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84" name="Google Shape;284;p10"/>
            <p:cNvCxnSpPr/>
            <p:nvPr/>
          </p:nvCxnSpPr>
          <p:spPr>
            <a:xfrm flipH="1">
              <a:off x="3555999" y="4984317"/>
              <a:ext cx="1176867" cy="351859"/>
            </a:xfrm>
            <a:prstGeom prst="straightConnector1">
              <a:avLst/>
            </a:prstGeom>
            <a:noFill/>
            <a:ln cap="rnd" cmpd="sng" w="12700">
              <a:solidFill>
                <a:srgbClr val="54AADE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85" name="Google Shape;285;p10"/>
            <p:cNvSpPr txBox="1"/>
            <p:nvPr/>
          </p:nvSpPr>
          <p:spPr>
            <a:xfrm>
              <a:off x="1234812" y="5390592"/>
              <a:ext cx="6096000" cy="430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degradazione microbica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cxnSp>
          <p:nvCxnSpPr>
            <p:cNvPr id="286" name="Google Shape;286;p10"/>
            <p:cNvCxnSpPr/>
            <p:nvPr/>
          </p:nvCxnSpPr>
          <p:spPr>
            <a:xfrm>
              <a:off x="5528731" y="4984316"/>
              <a:ext cx="1134533" cy="351859"/>
            </a:xfrm>
            <a:prstGeom prst="straightConnector1">
              <a:avLst/>
            </a:prstGeom>
            <a:noFill/>
            <a:ln cap="rnd" cmpd="sng" w="12700">
              <a:solidFill>
                <a:srgbClr val="54AADE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87" name="Google Shape;287;p10"/>
            <p:cNvSpPr txBox="1"/>
            <p:nvPr/>
          </p:nvSpPr>
          <p:spPr>
            <a:xfrm>
              <a:off x="4974478" y="5379516"/>
              <a:ext cx="6096000" cy="43032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80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degradazione da parte di superworm</a:t>
              </a:r>
              <a:endParaRPr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pic>
        <p:nvPicPr>
          <p:cNvPr id="288" name="Google Shape;28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34791" y="4301982"/>
            <a:ext cx="3446094" cy="1445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1"/>
          <p:cNvSpPr txBox="1"/>
          <p:nvPr>
            <p:ph type="title"/>
          </p:nvPr>
        </p:nvSpPr>
        <p:spPr>
          <a:xfrm>
            <a:off x="581192" y="702156"/>
            <a:ext cx="11029616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STATO DELL'ARTE: SINTESI &amp; RACCOMANDAZIONE</a:t>
            </a:r>
            <a:endParaRPr/>
          </a:p>
        </p:txBody>
      </p:sp>
      <p:sp>
        <p:nvSpPr>
          <p:cNvPr id="295" name="Google Shape;295;p11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700"/>
              <a:t>‹#›</a:t>
            </a:fld>
            <a:endParaRPr sz="700"/>
          </a:p>
        </p:txBody>
      </p:sp>
      <p:grpSp>
        <p:nvGrpSpPr>
          <p:cNvPr id="296" name="Google Shape;296;p11"/>
          <p:cNvGrpSpPr/>
          <p:nvPr/>
        </p:nvGrpSpPr>
        <p:grpSpPr>
          <a:xfrm>
            <a:off x="544856" y="1277607"/>
            <a:ext cx="10971112" cy="3647804"/>
            <a:chOff x="849437" y="1292259"/>
            <a:chExt cx="10971112" cy="3647804"/>
          </a:xfrm>
        </p:grpSpPr>
        <p:grpSp>
          <p:nvGrpSpPr>
            <p:cNvPr id="297" name="Google Shape;297;p11"/>
            <p:cNvGrpSpPr/>
            <p:nvPr/>
          </p:nvGrpSpPr>
          <p:grpSpPr>
            <a:xfrm>
              <a:off x="849437" y="1292259"/>
              <a:ext cx="10971112" cy="3647804"/>
              <a:chOff x="739562" y="35910"/>
              <a:chExt cx="10971112" cy="3647804"/>
            </a:xfrm>
          </p:grpSpPr>
          <p:sp>
            <p:nvSpPr>
              <p:cNvPr id="298" name="Google Shape;298;p11"/>
              <p:cNvSpPr/>
              <p:nvPr/>
            </p:nvSpPr>
            <p:spPr>
              <a:xfrm>
                <a:off x="2045795" y="1427534"/>
                <a:ext cx="5372416" cy="1352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1"/>
              <p:cNvSpPr txBox="1"/>
              <p:nvPr/>
            </p:nvSpPr>
            <p:spPr>
              <a:xfrm>
                <a:off x="2045795" y="1427534"/>
                <a:ext cx="5372416" cy="13525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0475" lIns="30475" spcFirstLastPara="1" rIns="30475" wrap="square" tIns="30475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400"/>
                  <a:buFont typeface="Libre Franklin"/>
                  <a:buNone/>
                </a:pPr>
                <a:r>
                  <a:t/>
                </a:r>
                <a:endParaRPr sz="2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  <p:sp>
            <p:nvSpPr>
              <p:cNvPr id="300" name="Google Shape;300;p11"/>
              <p:cNvSpPr/>
              <p:nvPr/>
            </p:nvSpPr>
            <p:spPr>
              <a:xfrm>
                <a:off x="944167" y="977091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1"/>
              <p:cNvSpPr/>
              <p:nvPr/>
            </p:nvSpPr>
            <p:spPr>
              <a:xfrm>
                <a:off x="1148771" y="567882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1"/>
              <p:cNvSpPr/>
              <p:nvPr/>
            </p:nvSpPr>
            <p:spPr>
              <a:xfrm>
                <a:off x="1639822" y="649724"/>
                <a:ext cx="459315" cy="459315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1"/>
              <p:cNvSpPr/>
              <p:nvPr/>
            </p:nvSpPr>
            <p:spPr>
              <a:xfrm>
                <a:off x="2049030" y="199594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1"/>
              <p:cNvSpPr/>
              <p:nvPr/>
            </p:nvSpPr>
            <p:spPr>
              <a:xfrm>
                <a:off x="2581002" y="35910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11"/>
              <p:cNvSpPr/>
              <p:nvPr/>
            </p:nvSpPr>
            <p:spPr>
              <a:xfrm>
                <a:off x="3235736" y="322357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11"/>
              <p:cNvSpPr/>
              <p:nvPr/>
            </p:nvSpPr>
            <p:spPr>
              <a:xfrm>
                <a:off x="3644945" y="526961"/>
                <a:ext cx="459315" cy="459315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11"/>
              <p:cNvSpPr/>
              <p:nvPr/>
            </p:nvSpPr>
            <p:spPr>
              <a:xfrm>
                <a:off x="4217837" y="977091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11"/>
              <p:cNvSpPr/>
              <p:nvPr/>
            </p:nvSpPr>
            <p:spPr>
              <a:xfrm>
                <a:off x="4463362" y="1427220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2335477" y="567882"/>
                <a:ext cx="751607" cy="751607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739562" y="2122875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985088" y="2491163"/>
                <a:ext cx="459315" cy="459315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1598901" y="2818530"/>
                <a:ext cx="668095" cy="668095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2458239" y="3350502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2621923" y="2818530"/>
                <a:ext cx="459315" cy="459315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3031131" y="3391423"/>
                <a:ext cx="292291" cy="29229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3399419" y="2736688"/>
                <a:ext cx="668095" cy="668095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4299679" y="2573005"/>
                <a:ext cx="459315" cy="459315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5305557" y="649043"/>
                <a:ext cx="1348945" cy="2575284"/>
              </a:xfrm>
              <a:prstGeom prst="chevron">
                <a:avLst>
                  <a:gd fmla="val 62310" name="adj"/>
                </a:avLst>
              </a:prstGeom>
              <a:solidFill>
                <a:srgbClr val="BAD8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6409240" y="649043"/>
                <a:ext cx="1348945" cy="2575284"/>
              </a:xfrm>
              <a:prstGeom prst="chevron">
                <a:avLst>
                  <a:gd fmla="val 62310" name="adj"/>
                </a:avLst>
              </a:prstGeom>
              <a:solidFill>
                <a:srgbClr val="BAD8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7874065" y="386339"/>
                <a:ext cx="3836609" cy="3127101"/>
              </a:xfrm>
              <a:prstGeom prst="ellipse">
                <a:avLst/>
              </a:prstGeom>
              <a:solidFill>
                <a:schemeClr val="lt1"/>
              </a:solidFill>
              <a:ln cap="rnd" cmpd="sng" w="22225">
                <a:solidFill>
                  <a:srgbClr val="66A7C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11"/>
              <p:cNvSpPr txBox="1"/>
              <p:nvPr/>
            </p:nvSpPr>
            <p:spPr>
              <a:xfrm>
                <a:off x="8435923" y="844292"/>
                <a:ext cx="2712893" cy="22111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0" lIns="0" spcFirstLastPara="1" rIns="0" wrap="square" tIns="0">
                <a:noAutofit/>
              </a:bodyPr>
              <a:lstStyle/>
              <a:p>
                <a:pPr indent="0" lvl="0" marL="0" marR="0" rtl="0" algn="l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Libre Franklin"/>
                  <a:buNone/>
                </a:pPr>
                <a:r>
                  <a:rPr lang="pl-PL" sz="2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Può essere:</a:t>
                </a:r>
                <a:endParaRPr>
                  <a:solidFill>
                    <a:schemeClr val="dk1"/>
                  </a:solidFill>
                </a:endParaRPr>
              </a:p>
              <a:p>
                <a:pPr indent="0" lvl="0" marL="0" marR="0" rtl="0" algn="l">
                  <a:lnSpc>
                    <a:spcPct val="90000"/>
                  </a:lnSpc>
                  <a:spcBef>
                    <a:spcPts val="98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Libre Franklin"/>
                  <a:buNone/>
                </a:pPr>
                <a:r>
                  <a:rPr lang="pl-PL" sz="2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- bio-based</a:t>
                </a:r>
                <a:endParaRPr sz="2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  <a:p>
                <a:pPr indent="0" lvl="0" marL="0" marR="0" rtl="0" algn="l">
                  <a:lnSpc>
                    <a:spcPct val="90000"/>
                  </a:lnSpc>
                  <a:spcBef>
                    <a:spcPts val="980"/>
                  </a:spcBef>
                  <a:spcAft>
                    <a:spcPts val="0"/>
                  </a:spcAft>
                  <a:buClr>
                    <a:schemeClr val="lt1"/>
                  </a:buClr>
                  <a:buSzPts val="2800"/>
                  <a:buFont typeface="Libre Franklin"/>
                  <a:buNone/>
                </a:pPr>
                <a:r>
                  <a:rPr lang="pl-PL" sz="2800">
                    <a:solidFill>
                      <a:schemeClr val="dk1"/>
                    </a:solidFill>
                    <a:latin typeface="Libre Franklin"/>
                    <a:ea typeface="Libre Franklin"/>
                    <a:cs typeface="Libre Franklin"/>
                    <a:sym typeface="Libre Franklin"/>
                  </a:rPr>
                  <a:t>- biodegradabile</a:t>
                </a:r>
                <a:endParaRPr sz="28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endParaRPr>
              </a:p>
            </p:txBody>
          </p:sp>
        </p:grpSp>
        <p:sp>
          <p:nvSpPr>
            <p:cNvPr id="322" name="Google Shape;322;p11"/>
            <p:cNvSpPr txBox="1"/>
            <p:nvPr/>
          </p:nvSpPr>
          <p:spPr>
            <a:xfrm>
              <a:off x="1296786" y="2418055"/>
              <a:ext cx="6666808" cy="15696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Polistirolo: polimero "difficile" </a:t>
              </a:r>
              <a:br>
                <a:rPr lang="pl-PL" sz="2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r>
                <a:rPr lang="pl-PL" sz="2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difficile riciclabilità</a:t>
              </a:r>
              <a:endParaRPr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divieto nella direttiva SUP</a:t>
              </a:r>
              <a:endParaRPr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4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- percezione negativa del pubblico</a:t>
              </a:r>
              <a:endParaRPr sz="24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323" name="Google Shape;323;p11"/>
          <p:cNvGrpSpPr/>
          <p:nvPr/>
        </p:nvGrpSpPr>
        <p:grpSpPr>
          <a:xfrm>
            <a:off x="176237" y="5123072"/>
            <a:ext cx="11839524" cy="1339754"/>
            <a:chOff x="3470" y="0"/>
            <a:chExt cx="11839524" cy="1339754"/>
          </a:xfrm>
        </p:grpSpPr>
        <p:sp>
          <p:nvSpPr>
            <p:cNvPr id="324" name="Google Shape;324;p11"/>
            <p:cNvSpPr/>
            <p:nvPr/>
          </p:nvSpPr>
          <p:spPr>
            <a:xfrm>
              <a:off x="3470" y="0"/>
              <a:ext cx="4228401" cy="133975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1C9E8"/>
                </a:gs>
                <a:gs pos="84000">
                  <a:srgbClr val="4B9FCE"/>
                </a:gs>
                <a:gs pos="100000">
                  <a:srgbClr val="4B9FCE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1"/>
            <p:cNvSpPr txBox="1"/>
            <p:nvPr/>
          </p:nvSpPr>
          <p:spPr>
            <a:xfrm>
              <a:off x="673347" y="0"/>
              <a:ext cx="2888647" cy="1339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12800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0000"/>
                </a:buClr>
                <a:buSzPts val="3200"/>
                <a:buFont typeface="Libre Franklin"/>
                <a:buNone/>
              </a:pPr>
              <a:r>
                <a:rPr b="1" lang="pl-PL" sz="3200">
                  <a:solidFill>
                    <a:srgbClr val="C00000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DUO-BIO-PS</a:t>
              </a:r>
              <a:endParaRPr b="1" sz="3200">
                <a:solidFill>
                  <a:srgbClr val="C00000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3809032" y="0"/>
              <a:ext cx="4228401" cy="133975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1C9E8"/>
                </a:gs>
                <a:gs pos="84000">
                  <a:srgbClr val="4B9FCE"/>
                </a:gs>
                <a:gs pos="100000">
                  <a:srgbClr val="4B9FCE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1"/>
            <p:cNvSpPr txBox="1"/>
            <p:nvPr/>
          </p:nvSpPr>
          <p:spPr>
            <a:xfrm>
              <a:off x="4478909" y="0"/>
              <a:ext cx="2888647" cy="1339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12800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ibre Franklin"/>
                <a:buNone/>
              </a:pPr>
              <a:r>
                <a:rPr lang="pl-PL" sz="3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innovazione</a:t>
              </a:r>
              <a:endParaRPr/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7614593" y="0"/>
              <a:ext cx="4228401" cy="1339754"/>
            </a:xfrm>
            <a:prstGeom prst="chevron">
              <a:avLst>
                <a:gd fmla="val 50000" name="adj"/>
              </a:avLst>
            </a:prstGeom>
            <a:gradFill>
              <a:gsLst>
                <a:gs pos="0">
                  <a:srgbClr val="91C9E8"/>
                </a:gs>
                <a:gs pos="84000">
                  <a:srgbClr val="4B9FCE"/>
                </a:gs>
                <a:gs pos="100000">
                  <a:srgbClr val="4B9FCE"/>
                </a:gs>
              </a:gsLst>
              <a:lin ang="5400000" scaled="0"/>
            </a:gradFill>
            <a:ln>
              <a:noFill/>
            </a:ln>
            <a:effectLst>
              <a:outerShdw blurRad="38100" rotWithShape="0" dir="5400000" dist="25400">
                <a:srgbClr val="000000">
                  <a:alpha val="5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1"/>
            <p:cNvSpPr txBox="1"/>
            <p:nvPr/>
          </p:nvSpPr>
          <p:spPr>
            <a:xfrm>
              <a:off x="8284470" y="0"/>
              <a:ext cx="2888647" cy="1339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2650" lIns="128000" spcFirstLastPara="1" rIns="42650" wrap="square" tIns="42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3200"/>
                <a:buFont typeface="Libre Franklin"/>
                <a:buNone/>
              </a:pPr>
              <a:r>
                <a:rPr lang="pl-PL" sz="32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risposta alla sfida</a:t>
              </a: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2"/>
          <p:cNvSpPr txBox="1"/>
          <p:nvPr>
            <p:ph type="title"/>
          </p:nvPr>
        </p:nvSpPr>
        <p:spPr>
          <a:xfrm>
            <a:off x="581192" y="702156"/>
            <a:ext cx="11029616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STATO DELL'ARTE IN BIO-PS</a:t>
            </a:r>
            <a:endParaRPr sz="2800"/>
          </a:p>
        </p:txBody>
      </p:sp>
      <p:sp>
        <p:nvSpPr>
          <p:cNvPr id="336" name="Google Shape;336;p12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337" name="Google Shape;337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9605" y="1250261"/>
            <a:ext cx="43338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12"/>
          <p:cNvSpPr txBox="1"/>
          <p:nvPr/>
        </p:nvSpPr>
        <p:spPr>
          <a:xfrm>
            <a:off x="5772549" y="2236875"/>
            <a:ext cx="5657400" cy="369300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bio-PS duo 🡪 Biobase e biodegradazione</a:t>
            </a:r>
            <a:endParaRPr/>
          </a:p>
        </p:txBody>
      </p:sp>
      <p:sp>
        <p:nvSpPr>
          <p:cNvPr id="339" name="Google Shape;339;p12"/>
          <p:cNvSpPr txBox="1"/>
          <p:nvPr/>
        </p:nvSpPr>
        <p:spPr>
          <a:xfrm>
            <a:off x="899922" y="3575862"/>
            <a:ext cx="102395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La produzione di polistirene duo-bio è un progetto che può essere eseguito nell'ottica di 5 anni nella fase di ricerca e test di laboratorio.</a:t>
            </a:r>
            <a:endParaRPr sz="1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0" name="Google Shape;340;p12"/>
          <p:cNvSpPr txBox="1"/>
          <p:nvPr/>
        </p:nvSpPr>
        <p:spPr>
          <a:xfrm>
            <a:off x="899922" y="4661082"/>
            <a:ext cx="990828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L'implementazione di un materiale così innovativo permetterà sicuramente a Synthos di distinguersi sul mercato ed entrare a far parte del gruppo delle imprese green innovative.</a:t>
            </a:r>
            <a:endParaRPr sz="1800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3"/>
          <p:cNvSpPr txBox="1"/>
          <p:nvPr>
            <p:ph type="title"/>
          </p:nvPr>
        </p:nvSpPr>
        <p:spPr>
          <a:xfrm>
            <a:off x="397743" y="567959"/>
            <a:ext cx="12077955" cy="595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STRATEGIE AZIENDALI A BREVE, MEDIO E LUNGO TERMINE</a:t>
            </a:r>
            <a:endParaRPr sz="3200"/>
          </a:p>
        </p:txBody>
      </p:sp>
      <p:sp>
        <p:nvSpPr>
          <p:cNvPr id="347" name="Google Shape;347;p13"/>
          <p:cNvSpPr/>
          <p:nvPr/>
        </p:nvSpPr>
        <p:spPr>
          <a:xfrm>
            <a:off x="93381" y="1665640"/>
            <a:ext cx="12098619" cy="345151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Sviluppo di business plan per imballaggi alimentari biodegradabili in Polonia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8" name="Google Shape;348;p13"/>
          <p:cNvCxnSpPr/>
          <p:nvPr/>
        </p:nvCxnSpPr>
        <p:spPr>
          <a:xfrm>
            <a:off x="1034226" y="4325112"/>
            <a:ext cx="0" cy="63335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49" name="Google Shape;349;p13"/>
          <p:cNvSpPr/>
          <p:nvPr/>
        </p:nvSpPr>
        <p:spPr>
          <a:xfrm>
            <a:off x="100294" y="3043349"/>
            <a:ext cx="2392729" cy="1384995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</a:t>
            </a:r>
            <a:r>
              <a:rPr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Concetto tecnologico formulato e prova sperimentale del concetto </a:t>
            </a:r>
            <a:br>
              <a:rPr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duo-bio PS: </a:t>
            </a:r>
            <a:r>
              <a:rPr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ricerca all'avanguardia;  Concetto di ricerca e tecnologia di base formulato</a:t>
            </a:r>
            <a:endParaRPr i="0" sz="1200" u="none" cap="none" strike="noStrike">
              <a:solidFill>
                <a:srgbClr val="3F3F3F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50" name="Google Shape;350;p13"/>
          <p:cNvCxnSpPr/>
          <p:nvPr/>
        </p:nvCxnSpPr>
        <p:spPr>
          <a:xfrm>
            <a:off x="3907062" y="3314573"/>
            <a:ext cx="0" cy="1816107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51" name="Google Shape;351;p13"/>
          <p:cNvSpPr/>
          <p:nvPr/>
        </p:nvSpPr>
        <p:spPr>
          <a:xfrm>
            <a:off x="2597975" y="2298893"/>
            <a:ext cx="3169500" cy="1677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</a:t>
            </a:r>
            <a:r>
              <a:rPr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technology validated in lab, technology validated and demonstrated in  industrially relevant environment </a:t>
            </a:r>
            <a:endParaRPr/>
          </a:p>
          <a:p>
            <a:pPr indent="-171450" lvl="0" marL="1714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duo-bio PS</a:t>
            </a:r>
            <a:r>
              <a:rPr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experimental proof of concept  and technology validated in lab </a:t>
            </a:r>
            <a:endParaRPr i="0" sz="1200" u="none" cap="none" strike="noStrike">
              <a:solidFill>
                <a:srgbClr val="3F3F3F"/>
              </a:solidFill>
              <a:highlight>
                <a:srgbClr val="008080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52" name="Google Shape;352;p13"/>
          <p:cNvCxnSpPr/>
          <p:nvPr/>
        </p:nvCxnSpPr>
        <p:spPr>
          <a:xfrm>
            <a:off x="7542764" y="4316252"/>
            <a:ext cx="0" cy="651069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53" name="Google Shape;353;p13"/>
          <p:cNvSpPr/>
          <p:nvPr/>
        </p:nvSpPr>
        <p:spPr>
          <a:xfrm>
            <a:off x="5851650" y="3228028"/>
            <a:ext cx="3370200" cy="14757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</a:t>
            </a:r>
            <a:r>
              <a:rPr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Dimostrazione del prototipo di sistema in ambiente operativo, sistema completo e qualificato e sistema collaudato  </a:t>
            </a:r>
            <a:br>
              <a:rPr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duo-bio PS</a:t>
            </a:r>
            <a:r>
              <a:rPr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 </a:t>
            </a:r>
            <a:r>
              <a:rPr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Tecnologia convalidata e dimostrata in ambienti rilevanti dal punto di vista industriale </a:t>
            </a:r>
            <a:endParaRPr i="0" sz="1200" u="none" cap="none" strike="noStrike">
              <a:solidFill>
                <a:srgbClr val="3F3F3F"/>
              </a:solidFill>
              <a:highlight>
                <a:srgbClr val="008080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54" name="Google Shape;354;p13"/>
          <p:cNvCxnSpPr>
            <a:stCxn id="355" idx="2"/>
          </p:cNvCxnSpPr>
          <p:nvPr/>
        </p:nvCxnSpPr>
        <p:spPr>
          <a:xfrm>
            <a:off x="10715372" y="3258876"/>
            <a:ext cx="0" cy="155010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dash"/>
            <a:round/>
            <a:headEnd len="sm" w="sm" type="none"/>
            <a:tailEnd len="sm" w="sm" type="none"/>
          </a:ln>
        </p:spPr>
      </p:cxnSp>
      <p:sp>
        <p:nvSpPr>
          <p:cNvPr id="355" name="Google Shape;355;p13"/>
          <p:cNvSpPr/>
          <p:nvPr/>
        </p:nvSpPr>
        <p:spPr>
          <a:xfrm>
            <a:off x="9381897" y="2243213"/>
            <a:ext cx="2666950" cy="1015663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just"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200"/>
              <a:buFont typeface="Arial"/>
              <a:buChar char="•"/>
            </a:pP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duo-bio PS</a:t>
            </a:r>
            <a:r>
              <a:rPr b="1"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:</a:t>
            </a:r>
            <a:r>
              <a:rPr b="1" i="0" lang="pl-PL" sz="12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 </a:t>
            </a:r>
            <a:r>
              <a:rPr lang="pl-PL" sz="1200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Dimostrazione del prototipo di sistema in ambiente operativo, sistema completo e qualificato e sistema collaudato in ambiente operativo </a:t>
            </a:r>
            <a:endParaRPr i="0" sz="1200" u="none" cap="none" strike="noStrike">
              <a:solidFill>
                <a:srgbClr val="3F3F3F"/>
              </a:solidFill>
              <a:highlight>
                <a:srgbClr val="008080"/>
              </a:highlight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56" name="Google Shape;356;p13"/>
          <p:cNvSpPr/>
          <p:nvPr/>
        </p:nvSpPr>
        <p:spPr>
          <a:xfrm>
            <a:off x="100294" y="4951156"/>
            <a:ext cx="12091705" cy="379336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13"/>
              <a:buFont typeface="Libre Franklin"/>
              <a:buNone/>
            </a:pPr>
            <a:r>
              <a:t/>
            </a:r>
            <a:endParaRPr b="0" i="0" sz="1013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3"/>
          <p:cNvSpPr txBox="1"/>
          <p:nvPr/>
        </p:nvSpPr>
        <p:spPr>
          <a:xfrm>
            <a:off x="11098041" y="4632489"/>
            <a:ext cx="114484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END 2022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3"/>
          <p:cNvSpPr txBox="1"/>
          <p:nvPr/>
        </p:nvSpPr>
        <p:spPr>
          <a:xfrm>
            <a:off x="5904302" y="4620176"/>
            <a:ext cx="10648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r>
              <a:rPr b="1" i="0" lang="pl-PL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MID 2022</a:t>
            </a:r>
            <a:endParaRPr b="1" i="0" sz="1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3"/>
          <p:cNvSpPr txBox="1"/>
          <p:nvPr/>
        </p:nvSpPr>
        <p:spPr>
          <a:xfrm>
            <a:off x="345228" y="4976792"/>
            <a:ext cx="132432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 </a:t>
            </a:r>
            <a:r>
              <a:rPr lang="pl-PL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anno</a:t>
            </a:r>
            <a:endParaRPr b="1" i="0" sz="12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3"/>
          <p:cNvSpPr txBox="1"/>
          <p:nvPr/>
        </p:nvSpPr>
        <p:spPr>
          <a:xfrm>
            <a:off x="3409308" y="4976792"/>
            <a:ext cx="117734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3 anni</a:t>
            </a:r>
            <a:endParaRPr/>
          </a:p>
        </p:txBody>
      </p:sp>
      <p:sp>
        <p:nvSpPr>
          <p:cNvPr id="361" name="Google Shape;361;p13"/>
          <p:cNvSpPr txBox="1"/>
          <p:nvPr/>
        </p:nvSpPr>
        <p:spPr>
          <a:xfrm>
            <a:off x="7015831" y="4988655"/>
            <a:ext cx="1064837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5 </a:t>
            </a:r>
            <a:r>
              <a:rPr lang="pl-PL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anni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62" name="Google Shape;362;p13"/>
          <p:cNvSpPr txBox="1"/>
          <p:nvPr/>
        </p:nvSpPr>
        <p:spPr>
          <a:xfrm>
            <a:off x="10378728" y="4929822"/>
            <a:ext cx="153200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pl-PL" sz="1800" u="none" strike="noStrike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8 </a:t>
            </a:r>
            <a:r>
              <a:rPr lang="pl-PL" sz="1800">
                <a:solidFill>
                  <a:srgbClr val="202124"/>
                </a:solidFill>
                <a:latin typeface="Roboto"/>
                <a:ea typeface="Roboto"/>
                <a:cs typeface="Roboto"/>
                <a:sym typeface="Roboto"/>
              </a:rPr>
              <a:t>anni</a:t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4"/>
          <p:cNvSpPr txBox="1"/>
          <p:nvPr>
            <p:ph type="title"/>
          </p:nvPr>
        </p:nvSpPr>
        <p:spPr>
          <a:xfrm>
            <a:off x="581192" y="702156"/>
            <a:ext cx="11438210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RISULTATI/PRODOTTI: SCENARI E STRATEGIE DI BUSINESS PER IL PLA</a:t>
            </a:r>
            <a:endParaRPr sz="2800"/>
          </a:p>
        </p:txBody>
      </p:sp>
      <p:sp>
        <p:nvSpPr>
          <p:cNvPr id="369" name="Google Shape;369;p14"/>
          <p:cNvSpPr txBox="1"/>
          <p:nvPr>
            <p:ph idx="1" type="body"/>
          </p:nvPr>
        </p:nvSpPr>
        <p:spPr>
          <a:xfrm>
            <a:off x="581192" y="1477926"/>
            <a:ext cx="11029615" cy="4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b="1" i="0" lang="pl-PL" sz="1800" u="none" strike="noStrike">
                <a:solidFill>
                  <a:srgbClr val="E3710A"/>
                </a:solidFill>
              </a:rPr>
              <a:t>SCENARIO </a:t>
            </a:r>
            <a:r>
              <a:rPr b="1" lang="pl-PL" sz="1800">
                <a:solidFill>
                  <a:srgbClr val="E3710A"/>
                </a:solidFill>
              </a:rPr>
              <a:t> 1: PLA</a:t>
            </a:r>
            <a:endParaRPr/>
          </a:p>
          <a:p>
            <a:pPr indent="0" lvl="0" marL="0" rtl="0" algn="just">
              <a:lnSpc>
                <a:spcPct val="110000"/>
              </a:lnSpc>
              <a:spcBef>
                <a:spcPts val="80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b="1" sz="2000">
              <a:solidFill>
                <a:srgbClr val="E3710A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</a:pPr>
            <a:br>
              <a:rPr b="1" lang="pl-PL" sz="2000">
                <a:solidFill>
                  <a:srgbClr val="E3710A"/>
                </a:solidFill>
              </a:rPr>
            </a:br>
            <a:endParaRPr b="1" sz="1800">
              <a:solidFill>
                <a:srgbClr val="E3710A"/>
              </a:solidFill>
            </a:endParaRPr>
          </a:p>
        </p:txBody>
      </p:sp>
      <p:sp>
        <p:nvSpPr>
          <p:cNvPr id="370" name="Google Shape;370;p14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371" name="Google Shape;371;p14"/>
          <p:cNvGrpSpPr/>
          <p:nvPr/>
        </p:nvGrpSpPr>
        <p:grpSpPr>
          <a:xfrm>
            <a:off x="-4783042" y="1191956"/>
            <a:ext cx="8690828" cy="5696984"/>
            <a:chOff x="-4783041" y="-733096"/>
            <a:chExt cx="8690828" cy="5696984"/>
          </a:xfrm>
        </p:grpSpPr>
        <p:sp>
          <p:nvSpPr>
            <p:cNvPr id="372" name="Google Shape;372;p14"/>
            <p:cNvSpPr/>
            <p:nvPr/>
          </p:nvSpPr>
          <p:spPr>
            <a:xfrm>
              <a:off x="-4783041" y="-733096"/>
              <a:ext cx="5696984" cy="5696984"/>
            </a:xfrm>
            <a:prstGeom prst="blockArc">
              <a:avLst>
                <a:gd fmla="val 18900000" name="adj1"/>
                <a:gd fmla="val 2700000" name="adj2"/>
                <a:gd fmla="val 379" name="adj3"/>
              </a:avLst>
            </a:prstGeom>
            <a:noFill/>
            <a:ln cap="rnd" cmpd="sng" w="22225">
              <a:solidFill>
                <a:srgbClr val="72B9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87797" y="423079"/>
              <a:ext cx="3319990" cy="846158"/>
            </a:xfrm>
            <a:prstGeom prst="rect">
              <a:avLst/>
            </a:prstGeom>
            <a:solidFill>
              <a:srgbClr val="66A7CE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4"/>
            <p:cNvSpPr txBox="1"/>
            <p:nvPr/>
          </p:nvSpPr>
          <p:spPr>
            <a:xfrm>
              <a:off x="587797" y="423079"/>
              <a:ext cx="3319990" cy="846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7162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ranklin Gothic"/>
                <a:buNone/>
              </a:pPr>
              <a:r>
                <a:rPr b="0" i="0" lang="pl-PL" sz="1600" u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Produzione PLA 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8948" y="317309"/>
              <a:ext cx="1057698" cy="1057698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66A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895376" y="1736291"/>
              <a:ext cx="3012411" cy="846158"/>
            </a:xfrm>
            <a:prstGeom prst="rect">
              <a:avLst/>
            </a:prstGeom>
            <a:solidFill>
              <a:srgbClr val="87BBDD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4"/>
            <p:cNvSpPr txBox="1"/>
            <p:nvPr/>
          </p:nvSpPr>
          <p:spPr>
            <a:xfrm>
              <a:off x="895376" y="1736291"/>
              <a:ext cx="3012411" cy="846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7162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b="0" i="0" lang="pl-PL" sz="1600" u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Lancio sul mercato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366527" y="1586547"/>
              <a:ext cx="1057698" cy="1057698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87BB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87698" y="2961554"/>
              <a:ext cx="3319990" cy="846158"/>
            </a:xfrm>
            <a:prstGeom prst="rect">
              <a:avLst/>
            </a:prstGeom>
            <a:solidFill>
              <a:srgbClr val="ABD0EB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4"/>
            <p:cNvSpPr txBox="1"/>
            <p:nvPr/>
          </p:nvSpPr>
          <p:spPr>
            <a:xfrm>
              <a:off x="587698" y="2961554"/>
              <a:ext cx="3319990" cy="846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7162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b="0" i="0" lang="pl-PL" sz="1600" u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Industrializzazione su vasta scala</a:t>
              </a:r>
              <a:endParaRPr b="0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8948" y="2855784"/>
              <a:ext cx="1057698" cy="1057698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ABD0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382" name="Google Shape;382;p14"/>
          <p:cNvCxnSpPr/>
          <p:nvPr/>
        </p:nvCxnSpPr>
        <p:spPr>
          <a:xfrm>
            <a:off x="3965608" y="2723949"/>
            <a:ext cx="875899" cy="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3" name="Google Shape;383;p14"/>
          <p:cNvSpPr txBox="1"/>
          <p:nvPr/>
        </p:nvSpPr>
        <p:spPr>
          <a:xfrm>
            <a:off x="5024797" y="2248924"/>
            <a:ext cx="6514676" cy="1015663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Progettazione dell'intero processo produttivo con particolare attenzione al concetto "dalla culla alla culla".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Creare il processo più efficiente in termini di consumo di media, emissioni di gas serra e consumo di tempo.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Garantire la conformità alle normative alimentari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84" name="Google Shape;384;p14"/>
          <p:cNvSpPr txBox="1"/>
          <p:nvPr/>
        </p:nvSpPr>
        <p:spPr>
          <a:xfrm>
            <a:off x="5024797" y="3429000"/>
            <a:ext cx="6514676" cy="1015663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Collaborazione con 1 o 2 operatori di mercato.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Creazione di un sistema di raccolta dei rifiuti.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Stabilire una cooperazione con i riciclatori.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Analisi e valutazione dell'impatto ambientale.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Ricerca per applicazioni innovative (es. prodotti cosmetici).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385" name="Google Shape;385;p14"/>
          <p:cNvCxnSpPr/>
          <p:nvPr/>
        </p:nvCxnSpPr>
        <p:spPr>
          <a:xfrm>
            <a:off x="3965608" y="3969038"/>
            <a:ext cx="875899" cy="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386" name="Google Shape;386;p14"/>
          <p:cNvCxnSpPr/>
          <p:nvPr/>
        </p:nvCxnSpPr>
        <p:spPr>
          <a:xfrm>
            <a:off x="3965608" y="5306772"/>
            <a:ext cx="875899" cy="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387" name="Google Shape;387;p14"/>
          <p:cNvSpPr txBox="1"/>
          <p:nvPr/>
        </p:nvSpPr>
        <p:spPr>
          <a:xfrm>
            <a:off x="5024796" y="4964575"/>
            <a:ext cx="6514676" cy="646331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Lancio sul mercato su vasta scala.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Espandi la tua produzione con diversi tipi di applicazioni e diversi tipi di imballaggio.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Sviluppo e miglioramento continuo dell'efficienza dei processi.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5"/>
          <p:cNvSpPr txBox="1"/>
          <p:nvPr>
            <p:ph type="title"/>
          </p:nvPr>
        </p:nvSpPr>
        <p:spPr>
          <a:xfrm>
            <a:off x="581192" y="702156"/>
            <a:ext cx="11438210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Franklin Gothic"/>
              <a:buNone/>
            </a:pPr>
            <a:r>
              <a:rPr lang="pl-PL"/>
              <a:t>RISULTATI/PRODOTTI: SCENARI E STRATEGIE DI BUSINESS PER DUO-BIO-PS</a:t>
            </a:r>
            <a:endParaRPr sz="2800"/>
          </a:p>
        </p:txBody>
      </p:sp>
      <p:sp>
        <p:nvSpPr>
          <p:cNvPr id="394" name="Google Shape;394;p15"/>
          <p:cNvSpPr txBox="1"/>
          <p:nvPr>
            <p:ph idx="1" type="body"/>
          </p:nvPr>
        </p:nvSpPr>
        <p:spPr>
          <a:xfrm>
            <a:off x="581192" y="1477926"/>
            <a:ext cx="11029615" cy="4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56"/>
              <a:buNone/>
            </a:pPr>
            <a:r>
              <a:rPr b="1" i="0" lang="pl-PL" sz="1800" u="none" strike="noStrike">
                <a:solidFill>
                  <a:srgbClr val="E3710A"/>
                </a:solidFill>
              </a:rPr>
              <a:t>SCENARIO </a:t>
            </a:r>
            <a:r>
              <a:rPr b="1" lang="pl-PL" sz="1800">
                <a:solidFill>
                  <a:srgbClr val="E3710A"/>
                </a:solidFill>
              </a:rPr>
              <a:t> 2: Duo-bio-polistirene</a:t>
            </a:r>
            <a:endParaRPr b="1" sz="1800">
              <a:solidFill>
                <a:srgbClr val="E3710A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</a:pPr>
            <a:r>
              <a:t/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just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</a:pPr>
            <a:r>
              <a:t/>
            </a:r>
            <a:endParaRPr b="0" sz="2000"/>
          </a:p>
          <a:p>
            <a:pPr indent="0" lvl="0" marL="0" rtl="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</a:pPr>
            <a:br>
              <a:rPr lang="pl-PL" sz="2000"/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15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396" name="Google Shape;396;p15"/>
          <p:cNvGrpSpPr/>
          <p:nvPr/>
        </p:nvGrpSpPr>
        <p:grpSpPr>
          <a:xfrm>
            <a:off x="-4783042" y="1191956"/>
            <a:ext cx="8748649" cy="5696984"/>
            <a:chOff x="-4783041" y="-733096"/>
            <a:chExt cx="8748649" cy="5696984"/>
          </a:xfrm>
        </p:grpSpPr>
        <p:sp>
          <p:nvSpPr>
            <p:cNvPr id="397" name="Google Shape;397;p15"/>
            <p:cNvSpPr/>
            <p:nvPr/>
          </p:nvSpPr>
          <p:spPr>
            <a:xfrm>
              <a:off x="-4783041" y="-733096"/>
              <a:ext cx="5696984" cy="5696984"/>
            </a:xfrm>
            <a:prstGeom prst="blockArc">
              <a:avLst>
                <a:gd fmla="val 18900000" name="adj1"/>
                <a:gd fmla="val 2700000" name="adj2"/>
                <a:gd fmla="val 379" name="adj3"/>
              </a:avLst>
            </a:prstGeom>
            <a:noFill/>
            <a:ln cap="rnd" cmpd="sng" w="22225">
              <a:solidFill>
                <a:srgbClr val="72B9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87797" y="423079"/>
              <a:ext cx="3319990" cy="846158"/>
            </a:xfrm>
            <a:prstGeom prst="rect">
              <a:avLst/>
            </a:prstGeom>
            <a:solidFill>
              <a:srgbClr val="66A7CE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5"/>
            <p:cNvSpPr txBox="1"/>
            <p:nvPr/>
          </p:nvSpPr>
          <p:spPr>
            <a:xfrm>
              <a:off x="587797" y="423079"/>
              <a:ext cx="3319990" cy="846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7162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Franklin Gothic"/>
                <a:buNone/>
              </a:pPr>
              <a:r>
                <a:rPr b="0" i="0" lang="pl-PL" sz="1600" u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Produzione Bio-PS</a:t>
              </a:r>
              <a:endParaRPr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8948" y="317309"/>
              <a:ext cx="1057698" cy="1057698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66A7C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895376" y="1736291"/>
              <a:ext cx="3012411" cy="846158"/>
            </a:xfrm>
            <a:prstGeom prst="rect">
              <a:avLst/>
            </a:prstGeom>
            <a:solidFill>
              <a:srgbClr val="87BBDD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5"/>
            <p:cNvSpPr txBox="1"/>
            <p:nvPr/>
          </p:nvSpPr>
          <p:spPr>
            <a:xfrm>
              <a:off x="895376" y="1736291"/>
              <a:ext cx="3012411" cy="846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7162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b="0" i="0" lang="pl-PL" sz="1600" u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Scala semi-industriale di duo-bio -PS </a:t>
              </a:r>
              <a:endParaRPr b="0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366527" y="1586547"/>
              <a:ext cx="1057698" cy="1057698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87BBD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645618" y="3169159"/>
              <a:ext cx="3319990" cy="846158"/>
            </a:xfrm>
            <a:prstGeom prst="rect">
              <a:avLst/>
            </a:prstGeom>
            <a:solidFill>
              <a:srgbClr val="ABD0EB"/>
            </a:solidFill>
            <a:ln cap="rnd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5"/>
            <p:cNvSpPr txBox="1"/>
            <p:nvPr/>
          </p:nvSpPr>
          <p:spPr>
            <a:xfrm>
              <a:off x="645618" y="3169159"/>
              <a:ext cx="3319990" cy="84615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67162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Libre Franklin"/>
                <a:buNone/>
              </a:pPr>
              <a:r>
                <a:rPr b="0" i="0" lang="pl-PL" sz="1600" u="none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Scala industriale di duo-bio -PS:</a:t>
              </a:r>
              <a:endParaRPr b="0" sz="16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406" name="Google Shape;406;p15"/>
            <p:cNvSpPr/>
            <p:nvPr/>
          </p:nvSpPr>
          <p:spPr>
            <a:xfrm>
              <a:off x="3" y="3061908"/>
              <a:ext cx="1057698" cy="1057698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ABD0EB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407" name="Google Shape;407;p15"/>
          <p:cNvCxnSpPr/>
          <p:nvPr/>
        </p:nvCxnSpPr>
        <p:spPr>
          <a:xfrm>
            <a:off x="3965608" y="2723949"/>
            <a:ext cx="875899" cy="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08" name="Google Shape;408;p15"/>
          <p:cNvSpPr txBox="1"/>
          <p:nvPr/>
        </p:nvSpPr>
        <p:spPr>
          <a:xfrm>
            <a:off x="4990773" y="1774852"/>
            <a:ext cx="6354300" cy="1569900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lang="pl-PL"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produzione di polistirene si basa su processi di decarbossilazione e polimerizzazione. Il loro design e il loro modo di lavorare sono ben noti sulla produzione convenzionale di PS basata su fonti petrolifere.</a:t>
            </a:r>
            <a:br>
              <a:rPr lang="pl-PL"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Attraverso il processo di produzione di bio-polistirene abbiamo ricevuto 2 tipi di PS: poli (vinilguaiacolo) o poli (catecolo vinilico) e dipende dagli additivi utilizzati.  </a:t>
            </a:r>
            <a:br>
              <a:rPr lang="pl-PL"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Proporre di produrre polistirene espanso a base biologica per prodotti monouso per imballaggi alimentari.</a:t>
            </a:r>
            <a:br>
              <a:rPr lang="pl-PL" sz="1200">
                <a:solidFill>
                  <a:srgbClr val="000000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0" i="0" sz="1200" u="none" strike="noStrike">
              <a:solidFill>
                <a:srgbClr val="000000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409" name="Google Shape;409;p15"/>
          <p:cNvSpPr txBox="1"/>
          <p:nvPr/>
        </p:nvSpPr>
        <p:spPr>
          <a:xfrm>
            <a:off x="4990775" y="3433188"/>
            <a:ext cx="6354300" cy="1754700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Collaborazione con un fornitore di diete in scatola. Il fornitore delle scatole dietetiche sarà un'azienda che raccoglie quotidianamente le scatole usate dai clienti.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Il processo di biodegradazione può essere basato su organismi viventi: tarma della farina. Questi superbatteri hanno un sistema enzimatico che permette loro di depolimerizzare il PS.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Elaborare i rifiuti contenenti vermi mortali, rendendoli sicuri e facili da gestire.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Sviluppo della tecnologia per l'isolamento del sistema enzimatico.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A seconda di quali sostanze o materiali riceveremo dopo il processo di biodegradazione, le fasi successive saranno la progettazione.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cxnSp>
        <p:nvCxnSpPr>
          <p:cNvPr id="410" name="Google Shape;410;p15"/>
          <p:cNvCxnSpPr/>
          <p:nvPr/>
        </p:nvCxnSpPr>
        <p:spPr>
          <a:xfrm>
            <a:off x="3965608" y="3969038"/>
            <a:ext cx="875899" cy="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411" name="Google Shape;411;p15"/>
          <p:cNvCxnSpPr/>
          <p:nvPr/>
        </p:nvCxnSpPr>
        <p:spPr>
          <a:xfrm>
            <a:off x="3965607" y="5512141"/>
            <a:ext cx="875899" cy="0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412" name="Google Shape;412;p15"/>
          <p:cNvSpPr txBox="1"/>
          <p:nvPr/>
        </p:nvSpPr>
        <p:spPr>
          <a:xfrm>
            <a:off x="4990785" y="5276326"/>
            <a:ext cx="6354300" cy="646500"/>
          </a:xfrm>
          <a:prstGeom prst="rect">
            <a:avLst/>
          </a:prstGeom>
          <a:solidFill>
            <a:schemeClr val="lt1"/>
          </a:solidFill>
          <a:ln cap="rnd" cmpd="sng" w="222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171450" lvl="0" marL="1714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La piena industrializzazione e la sua scala si baseranno sui risultati ottenuti su scala semi-industriale.</a:t>
            </a:r>
            <a:b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lang="pl-PL"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Ulteriori ricerche in questa direzione</a:t>
            </a:r>
            <a:endParaRPr sz="12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16"/>
          <p:cNvSpPr txBox="1"/>
          <p:nvPr>
            <p:ph type="title"/>
          </p:nvPr>
        </p:nvSpPr>
        <p:spPr>
          <a:xfrm>
            <a:off x="3184586" y="1703568"/>
            <a:ext cx="6873814" cy="11863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Franklin Gothic"/>
              <a:buNone/>
            </a:pPr>
            <a:r>
              <a:rPr lang="pl-PL" sz="6000"/>
              <a:t>IL PROSSIMO PASSO?</a:t>
            </a:r>
            <a:endParaRPr/>
          </a:p>
        </p:txBody>
      </p:sp>
      <p:sp>
        <p:nvSpPr>
          <p:cNvPr id="419" name="Google Shape;419;p16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 b="4345" l="7413" r="6165" t="3743"/>
          <a:stretch/>
        </p:blipFill>
        <p:spPr>
          <a:xfrm>
            <a:off x="5414962" y="1426168"/>
            <a:ext cx="6777038" cy="457579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>
            <p:ph type="title"/>
          </p:nvPr>
        </p:nvSpPr>
        <p:spPr>
          <a:xfrm>
            <a:off x="283537" y="939717"/>
            <a:ext cx="11382208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MOTIVAZIONE DELLA SFIDA</a:t>
            </a:r>
            <a:endParaRPr/>
          </a:p>
        </p:txBody>
      </p:sp>
      <p:sp>
        <p:nvSpPr>
          <p:cNvPr id="101" name="Google Shape;101;p2"/>
          <p:cNvSpPr txBox="1"/>
          <p:nvPr>
            <p:ph idx="1" type="body"/>
          </p:nvPr>
        </p:nvSpPr>
        <p:spPr>
          <a:xfrm>
            <a:off x="228600" y="1477926"/>
            <a:ext cx="4757737" cy="49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656"/>
              <a:buChar char="◼"/>
            </a:pPr>
            <a:r>
              <a:rPr lang="pl-PL" sz="1800"/>
              <a:t>Prospettiva normativa: </a:t>
            </a:r>
            <a:r>
              <a:rPr b="1" lang="pl-PL" sz="1800"/>
              <a:t>EU Green Deal (2019) </a:t>
            </a:r>
            <a:endParaRPr b="1" sz="1800"/>
          </a:p>
          <a:p>
            <a:pPr indent="-306000" lvl="1" marL="630000" rtl="0" algn="l">
              <a:spcBef>
                <a:spcPts val="600"/>
              </a:spcBef>
              <a:spcAft>
                <a:spcPts val="0"/>
              </a:spcAft>
              <a:buSzPts val="1472"/>
              <a:buChar char="◼"/>
            </a:pPr>
            <a:r>
              <a:rPr lang="pl-PL" sz="1600"/>
              <a:t>Piano d'azione per l'economia circolare (2015)</a:t>
            </a:r>
            <a:br>
              <a:rPr lang="pl-PL" sz="1600"/>
            </a:br>
            <a:r>
              <a:rPr lang="pl-PL" sz="1600"/>
              <a:t>Strategia sulla plastica (2018)</a:t>
            </a:r>
            <a:br>
              <a:rPr lang="pl-PL" sz="1600"/>
            </a:br>
            <a:r>
              <a:rPr lang="pl-PL" sz="1600"/>
              <a:t>Direttiva sugli imballaggi e i rifiuti di imballaggio (revisione 2022)</a:t>
            </a:r>
            <a:endParaRPr sz="1600"/>
          </a:p>
          <a:p>
            <a:pPr indent="-306000" lvl="1" marL="630000" rtl="0" algn="l">
              <a:spcBef>
                <a:spcPts val="0"/>
              </a:spcBef>
              <a:spcAft>
                <a:spcPts val="0"/>
              </a:spcAft>
              <a:buSzPts val="1472"/>
              <a:buChar char="◼"/>
            </a:pPr>
            <a:r>
              <a:rPr b="1" lang="pl-PL" sz="1600"/>
              <a:t>Direttiva sulla plastica monouso (2018) </a:t>
            </a:r>
            <a:endParaRPr/>
          </a:p>
          <a:p>
            <a:pPr indent="-306000" lvl="1" marL="630000" rtl="0" algn="l">
              <a:spcBef>
                <a:spcPts val="0"/>
              </a:spcBef>
              <a:spcAft>
                <a:spcPts val="0"/>
              </a:spcAft>
              <a:buSzPts val="1472"/>
              <a:buChar char="◼"/>
            </a:pPr>
            <a:r>
              <a:rPr b="1" lang="pl-PL" sz="1600"/>
              <a:t>Politica europea per le plastiche biodegradabili</a:t>
            </a:r>
            <a:br>
              <a:rPr b="1" lang="pl-PL" sz="1600"/>
            </a:br>
            <a:endParaRPr sz="1800"/>
          </a:p>
          <a:p>
            <a:pPr indent="-306000" lvl="0" marL="306000" rtl="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</a:pPr>
            <a:r>
              <a:rPr lang="pl-PL" sz="1800"/>
              <a:t>Prospettive di mercato per le bioplastiche (biobased &amp; biodegradabile)</a:t>
            </a:r>
            <a:br>
              <a:rPr lang="pl-PL" sz="1800"/>
            </a:br>
            <a:r>
              <a:rPr lang="pl-PL" sz="1600"/>
              <a:t>1% del mercato globale delle materie plastiche</a:t>
            </a:r>
            <a:br>
              <a:rPr lang="pl-PL" sz="1600"/>
            </a:br>
            <a:r>
              <a:rPr lang="pl-PL" sz="1600"/>
              <a:t>Paesi asiatici</a:t>
            </a:r>
            <a:endParaRPr/>
          </a:p>
          <a:p>
            <a:pPr indent="-306000" lvl="1" marL="630000" rtl="0" algn="l">
              <a:spcBef>
                <a:spcPts val="600"/>
              </a:spcBef>
              <a:spcAft>
                <a:spcPts val="0"/>
              </a:spcAft>
              <a:buSzPts val="1472"/>
              <a:buChar char="◼"/>
            </a:pPr>
            <a:r>
              <a:rPr lang="pl-PL" sz="1600"/>
              <a:t>Crescita: x3, x4 in 5 anni?</a:t>
            </a:r>
            <a:endParaRPr/>
          </a:p>
        </p:txBody>
      </p:sp>
      <p:sp>
        <p:nvSpPr>
          <p:cNvPr id="102" name="Google Shape;102;p2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5414962" y="3429000"/>
            <a:ext cx="2257425" cy="600075"/>
          </a:xfrm>
          <a:prstGeom prst="rect">
            <a:avLst/>
          </a:prstGeom>
          <a:noFill/>
          <a:ln cap="flat" cmpd="sng" w="31750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572000" y="2614612"/>
            <a:ext cx="842962" cy="1543049"/>
          </a:xfrm>
          <a:prstGeom prst="rightBrace">
            <a:avLst>
              <a:gd fmla="val 8333" name="adj1"/>
              <a:gd fmla="val 79487" name="adj2"/>
            </a:avLst>
          </a:prstGeom>
          <a:noFill/>
          <a:ln cap="flat" cmpd="sng" w="28575">
            <a:solidFill>
              <a:srgbClr val="C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5" name="Google Shape;105;p2"/>
          <p:cNvSpPr txBox="1"/>
          <p:nvPr/>
        </p:nvSpPr>
        <p:spPr>
          <a:xfrm>
            <a:off x="5919704" y="6514583"/>
            <a:ext cx="6097904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Figure: The European Green Deal, COM/2019/640 </a:t>
            </a:r>
            <a:endParaRPr sz="11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/>
          <p:nvPr/>
        </p:nvSpPr>
        <p:spPr>
          <a:xfrm>
            <a:off x="0" y="1582049"/>
            <a:ext cx="12191999" cy="12759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3"/>
          <p:cNvSpPr txBox="1"/>
          <p:nvPr>
            <p:ph type="ctrTitle"/>
          </p:nvPr>
        </p:nvSpPr>
        <p:spPr>
          <a:xfrm>
            <a:off x="396708" y="724259"/>
            <a:ext cx="10993549" cy="7552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Franklin Gothic"/>
              <a:buNone/>
            </a:pPr>
            <a:r>
              <a:rPr lang="pl-PL"/>
              <a:t>SFIDA: OBIETTIVI E FASI DEL PROGETTO</a:t>
            </a:r>
            <a:endParaRPr/>
          </a:p>
        </p:txBody>
      </p:sp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14" name="Google Shape;114;p3"/>
          <p:cNvSpPr txBox="1"/>
          <p:nvPr/>
        </p:nvSpPr>
        <p:spPr>
          <a:xfrm>
            <a:off x="468151" y="1706001"/>
            <a:ext cx="10993546" cy="10299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rPr lang="pl-PL" sz="2400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Come potremmo influire per migliorare il settore degli imballaggi biodegradabili in relazione alla trasformazione verde delle imprese?</a:t>
            </a:r>
            <a:endParaRPr sz="1600" cap="none">
              <a:solidFill>
                <a:schemeClr val="accen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15" name="Google Shape;115;p3"/>
          <p:cNvSpPr txBox="1"/>
          <p:nvPr/>
        </p:nvSpPr>
        <p:spPr>
          <a:xfrm>
            <a:off x="-1" y="4784964"/>
            <a:ext cx="12191999" cy="2095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Risultati/prodotti: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Scenari e strategie di business </a:t>
            </a:r>
            <a:br>
              <a:rPr lang="pl-P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 imballaggi alimentari biodegradabili in Polonia: </a:t>
            </a:r>
            <a:r>
              <a:rPr b="1" lang="pl-PL" sz="3200">
                <a:solidFill>
                  <a:schemeClr val="dk1"/>
                </a:solidFill>
                <a:highlight>
                  <a:srgbClr val="C0C0C0"/>
                </a:highlight>
                <a:latin typeface="Calibri"/>
                <a:ea typeface="Calibri"/>
                <a:cs typeface="Calibri"/>
                <a:sym typeface="Calibri"/>
              </a:rPr>
              <a:t>DUO-BIO-PS</a:t>
            </a:r>
            <a:endParaRPr b="1" sz="2400">
              <a:solidFill>
                <a:schemeClr val="dk1"/>
              </a:solidFill>
              <a:highlight>
                <a:srgbClr val="C0C0C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r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l-PL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riferimento alla strategia verde di Synthos - EVERGREEN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6" name="Google Shape;116;p3"/>
          <p:cNvGrpSpPr/>
          <p:nvPr/>
        </p:nvGrpSpPr>
        <p:grpSpPr>
          <a:xfrm>
            <a:off x="5655" y="3062050"/>
            <a:ext cx="12180689" cy="1316831"/>
            <a:chOff x="5655" y="296350"/>
            <a:chExt cx="12180689" cy="1316831"/>
          </a:xfrm>
        </p:grpSpPr>
        <p:sp>
          <p:nvSpPr>
            <p:cNvPr id="117" name="Google Shape;117;p3"/>
            <p:cNvSpPr/>
            <p:nvPr/>
          </p:nvSpPr>
          <p:spPr>
            <a:xfrm>
              <a:off x="5655" y="296350"/>
              <a:ext cx="3292078" cy="1316831"/>
            </a:xfrm>
            <a:prstGeom prst="chevron">
              <a:avLst>
                <a:gd fmla="val 50000" name="adj"/>
              </a:avLst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664071" y="296350"/>
              <a:ext cx="1975247" cy="1316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Libre Franklin"/>
                <a:buNone/>
              </a:pPr>
              <a:r>
                <a:rPr lang="pl-PL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Stato dell'arte nelle bioplastiche</a:t>
              </a:r>
              <a:endParaRPr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2968525" y="296350"/>
              <a:ext cx="3292078" cy="1316831"/>
            </a:xfrm>
            <a:prstGeom prst="chevron">
              <a:avLst>
                <a:gd fmla="val 50000" name="adj"/>
              </a:avLst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3"/>
            <p:cNvSpPr txBox="1"/>
            <p:nvPr/>
          </p:nvSpPr>
          <p:spPr>
            <a:xfrm>
              <a:off x="3626941" y="296350"/>
              <a:ext cx="1975247" cy="1316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Libre Franklin"/>
                <a:buNone/>
              </a:pPr>
              <a:r>
                <a:rPr lang="pl-PL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Dinamica del mercato</a:t>
              </a:r>
              <a:endParaRPr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5931396" y="296350"/>
              <a:ext cx="3292078" cy="1316831"/>
            </a:xfrm>
            <a:prstGeom prst="chevron">
              <a:avLst>
                <a:gd fmla="val 50000" name="adj"/>
              </a:avLst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6589812" y="296350"/>
              <a:ext cx="1975247" cy="1316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6650" lIns="80000" spcFirstLastPara="1" rIns="26650" wrap="square" tIns="266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Libre Franklin"/>
                <a:buNone/>
              </a:pPr>
              <a:r>
                <a:rPr lang="pl-PL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Stato dell'arte in bio-PS</a:t>
              </a:r>
              <a:endParaRPr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894266" y="296350"/>
              <a:ext cx="3292078" cy="1316831"/>
            </a:xfrm>
            <a:prstGeom prst="chevron">
              <a:avLst>
                <a:gd fmla="val 50000" name="adj"/>
              </a:avLst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9552682" y="296350"/>
              <a:ext cx="1975247" cy="1316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000" lIns="72000" spcFirstLastPara="1" rIns="24000" wrap="square" tIns="24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Libre Franklin"/>
                <a:buNone/>
              </a:pPr>
              <a:r>
                <a:rPr lang="pl-PL" sz="18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Risultati/prodotti: scenari e strategie di business per DUO-BIO-PS</a:t>
              </a:r>
              <a:endParaRPr sz="18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sp>
        <p:nvSpPr>
          <p:cNvPr id="125" name="Google Shape;125;p3"/>
          <p:cNvSpPr/>
          <p:nvPr/>
        </p:nvSpPr>
        <p:spPr>
          <a:xfrm>
            <a:off x="6770873" y="4784964"/>
            <a:ext cx="4199382" cy="980191"/>
          </a:xfrm>
          <a:prstGeom prst="downArrow">
            <a:avLst>
              <a:gd fmla="val 61976" name="adj1"/>
              <a:gd fmla="val 50000" name="adj2"/>
            </a:avLst>
          </a:prstGeom>
          <a:solidFill>
            <a:schemeClr val="accent1"/>
          </a:solidFill>
          <a:ln cap="rnd" cmpd="sng" w="22225">
            <a:solidFill>
              <a:srgbClr val="5287A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INNOVAZIONE!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427352"/>
            <a:ext cx="6100548" cy="4575411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4"/>
          <p:cNvSpPr txBox="1"/>
          <p:nvPr>
            <p:ph type="title"/>
          </p:nvPr>
        </p:nvSpPr>
        <p:spPr>
          <a:xfrm>
            <a:off x="398585" y="702156"/>
            <a:ext cx="11212223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METODOLOGIA &amp; STRUMENTI</a:t>
            </a:r>
            <a:endParaRPr/>
          </a:p>
        </p:txBody>
      </p:sp>
      <p:sp>
        <p:nvSpPr>
          <p:cNvPr id="133" name="Google Shape;133;p4"/>
          <p:cNvSpPr txBox="1"/>
          <p:nvPr>
            <p:ph idx="1" type="body"/>
          </p:nvPr>
        </p:nvSpPr>
        <p:spPr>
          <a:xfrm>
            <a:off x="6494584" y="1689154"/>
            <a:ext cx="5697416" cy="50088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564"/>
              <a:buChar char="◼"/>
            </a:pPr>
            <a:r>
              <a:rPr lang="pl-PL"/>
              <a:t>Risorse: ricerca allo stato dell'arte, peso delle prove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pl-PL"/>
              <a:t>letteratura scientifica, relazioni, documenti ufficiali dell'UE, dati di mercato</a:t>
            </a:r>
            <a:br>
              <a:rPr lang="pl-PL"/>
            </a:br>
            <a:r>
              <a:rPr lang="pl-PL"/>
              <a:t>opinioni e posizioni di vari stakeholder</a:t>
            </a:r>
            <a:br>
              <a:rPr lang="pl-PL"/>
            </a:br>
            <a:r>
              <a:rPr lang="pl-PL"/>
              <a:t>la nostra conoscenza ed esperienza</a:t>
            </a:r>
            <a:endParaRPr/>
          </a:p>
          <a:p>
            <a:pPr indent="-360363" lvl="1" marL="360363" rtl="0" algn="l"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pl-PL" sz="1700"/>
              <a:t>Strumenti</a:t>
            </a:r>
            <a:endParaRPr sz="1700"/>
          </a:p>
          <a:p>
            <a:pPr indent="-273050" lvl="1" marL="273050" rtl="0" algn="l">
              <a:spcBef>
                <a:spcPts val="1000"/>
              </a:spcBef>
              <a:spcAft>
                <a:spcPts val="0"/>
              </a:spcAft>
              <a:buSzPts val="1840"/>
              <a:buChar char="◼"/>
            </a:pPr>
            <a:r>
              <a:rPr b="1" lang="pl-PL" sz="2000"/>
              <a:t>brainstorming !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pl-PL"/>
              <a:t>SWOT analysis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pl-PL"/>
              <a:t>strategie di business modelli scenari</a:t>
            </a:r>
            <a:br>
              <a:rPr lang="pl-PL"/>
            </a:br>
            <a:r>
              <a:rPr lang="pl-PL"/>
              <a:t>discussioni con i Tutor</a:t>
            </a:r>
            <a:endParaRPr/>
          </a:p>
          <a:p>
            <a:pPr indent="-306000" lvl="0" marL="306000" rtl="0" algn="l">
              <a:lnSpc>
                <a:spcPct val="110000"/>
              </a:lnSpc>
              <a:spcBef>
                <a:spcPts val="940"/>
              </a:spcBef>
              <a:spcAft>
                <a:spcPts val="0"/>
              </a:spcAft>
              <a:buSzPts val="1564"/>
              <a:buChar char="◼"/>
            </a:pPr>
            <a:r>
              <a:rPr lang="pl-PL"/>
              <a:t>Cooperazione con Synthos Company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pl-PL"/>
              <a:t>contatti regolari con gli allenatori</a:t>
            </a:r>
            <a:br>
              <a:rPr lang="pl-PL"/>
            </a:br>
            <a:r>
              <a:rPr lang="pl-PL"/>
              <a:t>tavola rotonda</a:t>
            </a:r>
            <a:endParaRPr/>
          </a:p>
          <a:p>
            <a:pPr indent="-306000" lvl="1" marL="630000" rtl="0" algn="l">
              <a:spcBef>
                <a:spcPts val="880"/>
              </a:spcBef>
              <a:spcAft>
                <a:spcPts val="0"/>
              </a:spcAft>
              <a:buSzPts val="1288"/>
              <a:buChar char="◼"/>
            </a:pPr>
            <a:r>
              <a:rPr lang="pl-PL"/>
              <a:t>risorse aziendali (strategia EVERGREEN)</a:t>
            </a:r>
            <a:endParaRPr/>
          </a:p>
        </p:txBody>
      </p:sp>
      <p:sp>
        <p:nvSpPr>
          <p:cNvPr id="134" name="Google Shape;134;p4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35" name="Google Shape;135;p4"/>
          <p:cNvSpPr/>
          <p:nvPr/>
        </p:nvSpPr>
        <p:spPr>
          <a:xfrm flipH="1">
            <a:off x="6071518" y="1427352"/>
            <a:ext cx="423065" cy="5008824"/>
          </a:xfrm>
          <a:prstGeom prst="rightBrace">
            <a:avLst>
              <a:gd fmla="val 8333" name="adj1"/>
              <a:gd fmla="val 50000" name="adj2"/>
            </a:avLst>
          </a:prstGeom>
          <a:noFill/>
          <a:ln cap="flat" cmpd="sng" w="28575">
            <a:solidFill>
              <a:srgbClr val="54AAD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0" y="6578064"/>
            <a:ext cx="10527030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Figure: https://www.deskmag.com/en/coworking-tools-tips/the-art-of-brainstorming-549#galery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0215" y="1311826"/>
            <a:ext cx="2658549" cy="2658549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5"/>
          <p:cNvSpPr txBox="1"/>
          <p:nvPr>
            <p:ph type="title"/>
          </p:nvPr>
        </p:nvSpPr>
        <p:spPr>
          <a:xfrm>
            <a:off x="581192" y="702156"/>
            <a:ext cx="11029616" cy="7757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Franklin Gothic"/>
              <a:buNone/>
            </a:pPr>
            <a:r>
              <a:rPr lang="pl-PL"/>
              <a:t>STATO DELL'ARTE: PLASTICHE BIODEGRADABILI IN POLONIA - FORNITORI NAZIONALI</a:t>
            </a:r>
            <a:endParaRPr/>
          </a:p>
        </p:txBody>
      </p:sp>
      <p:sp>
        <p:nvSpPr>
          <p:cNvPr id="144" name="Google Shape;144;p5"/>
          <p:cNvSpPr txBox="1"/>
          <p:nvPr>
            <p:ph idx="1" type="body"/>
          </p:nvPr>
        </p:nvSpPr>
        <p:spPr>
          <a:xfrm>
            <a:off x="581192" y="1634490"/>
            <a:ext cx="5274485" cy="3737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06000" lvl="0" marL="3060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208"/>
              <a:buChar char="◼"/>
            </a:pPr>
            <a:r>
              <a:rPr lang="pl-PL" sz="2400"/>
              <a:t>Alimenti</a:t>
            </a:r>
            <a:endParaRPr sz="2400"/>
          </a:p>
          <a:p>
            <a:pPr indent="-306000" lvl="1" marL="630000" rtl="0" algn="l"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pl-PL" sz="1800"/>
              <a:t>categorie: alimenti secchi, non grassi, applicazioni monouso (piatti, posate), imballaggi secondari</a:t>
            </a:r>
            <a:endParaRPr sz="1800"/>
          </a:p>
          <a:p>
            <a:pPr indent="-306000" lvl="1" marL="630000" rtl="0" algn="l"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pl-PL" sz="1800"/>
              <a:t>materiali: biomateriali: cellulosa, amido, crusca, canna da zucchero, polimeri: PLA</a:t>
            </a:r>
            <a:endParaRPr b="1" sz="1800"/>
          </a:p>
          <a:p>
            <a:pPr indent="-306000" lvl="0" marL="30600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SzPts val="2208"/>
              <a:buChar char="◼"/>
            </a:pPr>
            <a:r>
              <a:rPr lang="pl-PL" sz="2400"/>
              <a:t>Cosmetica</a:t>
            </a:r>
            <a:endParaRPr sz="2400"/>
          </a:p>
          <a:p>
            <a:pPr indent="-306000" lvl="1" marL="630000" rtl="0" algn="l">
              <a:spcBef>
                <a:spcPts val="960"/>
              </a:spcBef>
              <a:spcAft>
                <a:spcPts val="0"/>
              </a:spcAft>
              <a:buSzPts val="1656"/>
              <a:buChar char="◼"/>
            </a:pPr>
            <a:r>
              <a:rPr lang="pl-PL" sz="1800"/>
              <a:t>ricerca e sviluppo e pilota</a:t>
            </a:r>
            <a:br>
              <a:rPr lang="pl-PL" sz="1800"/>
            </a:br>
            <a:r>
              <a:rPr lang="pl-PL" sz="1800"/>
              <a:t>prodotti oleosi (rossetti, creme)</a:t>
            </a:r>
            <a:br>
              <a:rPr lang="pl-PL" sz="1800"/>
            </a:br>
            <a:r>
              <a:rPr lang="pl-PL" sz="1800"/>
              <a:t>materiali: PLA</a:t>
            </a:r>
            <a:endParaRPr/>
          </a:p>
        </p:txBody>
      </p:sp>
      <p:sp>
        <p:nvSpPr>
          <p:cNvPr id="145" name="Google Shape;145;p5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46" name="Google Shape;146;p5"/>
          <p:cNvSpPr txBox="1"/>
          <p:nvPr/>
        </p:nvSpPr>
        <p:spPr>
          <a:xfrm>
            <a:off x="581192" y="5653630"/>
            <a:ext cx="8871419" cy="107721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</a:pPr>
            <a:r>
              <a:rPr lang="pl-PL" sz="2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Conclusioni</a:t>
            </a:r>
            <a:endParaRPr sz="24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  <a:p>
            <a:pPr indent="-342900" lvl="1" marL="80010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b="0" i="0" lang="pl-PL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PLA - l'unica bioplastica ampiamente disponibile (biodegradabile)</a:t>
            </a:r>
            <a:br>
              <a:rPr b="0" i="0" lang="pl-PL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r>
              <a:rPr b="0" i="0" lang="pl-PL" sz="2000" u="none" cap="none" strike="noStrik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No PS come bioplastica (a base biologica o biodegradabile)</a:t>
            </a:r>
            <a:endParaRPr b="0" i="0" sz="20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147" name="Google Shape;147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08100" y="1588587"/>
            <a:ext cx="2188031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5"/>
          <p:cNvPicPr preferRelativeResize="0"/>
          <p:nvPr/>
        </p:nvPicPr>
        <p:blipFill rotWithShape="1">
          <a:blip r:embed="rId5">
            <a:alphaModFix/>
          </a:blip>
          <a:srcRect b="24059" l="0" r="0" t="20821"/>
          <a:stretch/>
        </p:blipFill>
        <p:spPr>
          <a:xfrm>
            <a:off x="5337476" y="1759456"/>
            <a:ext cx="2658549" cy="1465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5"/>
          <p:cNvPicPr preferRelativeResize="0"/>
          <p:nvPr/>
        </p:nvPicPr>
        <p:blipFill rotWithShape="1">
          <a:blip r:embed="rId6">
            <a:alphaModFix/>
          </a:blip>
          <a:srcRect b="12319" l="30553" r="30307" t="31168"/>
          <a:stretch/>
        </p:blipFill>
        <p:spPr>
          <a:xfrm>
            <a:off x="10328031" y="3970375"/>
            <a:ext cx="1863969" cy="2691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5"/>
          <p:cNvPicPr preferRelativeResize="0"/>
          <p:nvPr/>
        </p:nvPicPr>
        <p:blipFill rotWithShape="1">
          <a:blip r:embed="rId7">
            <a:alphaModFix/>
          </a:blip>
          <a:srcRect b="21968" l="0" r="0" t="21520"/>
          <a:stretch/>
        </p:blipFill>
        <p:spPr>
          <a:xfrm>
            <a:off x="5420310" y="3454163"/>
            <a:ext cx="2621573" cy="1481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5"/>
          <p:cNvPicPr preferRelativeResize="0"/>
          <p:nvPr/>
        </p:nvPicPr>
        <p:blipFill rotWithShape="1">
          <a:blip r:embed="rId8">
            <a:alphaModFix/>
          </a:blip>
          <a:srcRect b="17918" l="0" r="0" t="0"/>
          <a:stretch/>
        </p:blipFill>
        <p:spPr>
          <a:xfrm>
            <a:off x="8141825" y="3818343"/>
            <a:ext cx="2105025" cy="17278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" name="Google Shape;157;p6"/>
          <p:cNvGrpSpPr/>
          <p:nvPr/>
        </p:nvGrpSpPr>
        <p:grpSpPr>
          <a:xfrm>
            <a:off x="2788713" y="3350703"/>
            <a:ext cx="4190159" cy="2683022"/>
            <a:chOff x="2045295" y="3953723"/>
            <a:chExt cx="4190159" cy="2683022"/>
          </a:xfrm>
        </p:grpSpPr>
        <p:pic>
          <p:nvPicPr>
            <p:cNvPr id="158" name="Google Shape;158;p6"/>
            <p:cNvPicPr preferRelativeResize="0"/>
            <p:nvPr/>
          </p:nvPicPr>
          <p:blipFill rotWithShape="1">
            <a:blip r:embed="rId3">
              <a:alphaModFix/>
            </a:blip>
            <a:srcRect b="-1" l="0" r="37991" t="-1865"/>
            <a:stretch/>
          </p:blipFill>
          <p:spPr>
            <a:xfrm>
              <a:off x="2045295" y="3953723"/>
              <a:ext cx="2313274" cy="26830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9" name="Google Shape;159;p6"/>
            <p:cNvSpPr txBox="1"/>
            <p:nvPr/>
          </p:nvSpPr>
          <p:spPr>
            <a:xfrm>
              <a:off x="4217121" y="3981576"/>
              <a:ext cx="1878880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mancanza di informazioni per i consumatori</a:t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4217121" y="4395965"/>
              <a:ext cx="201087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mancanza di consapevolezza del consumatore</a:t>
              </a:r>
              <a:endParaRPr/>
            </a:p>
          </p:txBody>
        </p:sp>
        <p:sp>
          <p:nvSpPr>
            <p:cNvPr id="161" name="Google Shape;161;p6"/>
            <p:cNvSpPr txBox="1"/>
            <p:nvPr/>
          </p:nvSpPr>
          <p:spPr>
            <a:xfrm>
              <a:off x="4217121" y="4799454"/>
              <a:ext cx="201087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mancanza di supporto da parte dei governi</a:t>
              </a:r>
              <a:endParaRPr/>
            </a:p>
          </p:txBody>
        </p:sp>
        <p:sp>
          <p:nvSpPr>
            <p:cNvPr id="162" name="Google Shape;162;p6"/>
            <p:cNvSpPr txBox="1"/>
            <p:nvPr/>
          </p:nvSpPr>
          <p:spPr>
            <a:xfrm>
              <a:off x="4217121" y="5213843"/>
              <a:ext cx="2010876" cy="43088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mancanza di supporto dalle firme e dai produttori </a:t>
              </a: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4217121" y="5695788"/>
              <a:ext cx="2010876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Prezzi alti</a:t>
              </a:r>
              <a:endParaRPr/>
            </a:p>
          </p:txBody>
        </p:sp>
        <p:sp>
          <p:nvSpPr>
            <p:cNvPr id="164" name="Google Shape;164;p6"/>
            <p:cNvSpPr txBox="1"/>
            <p:nvPr/>
          </p:nvSpPr>
          <p:spPr>
            <a:xfrm>
              <a:off x="4224578" y="6104798"/>
              <a:ext cx="2010876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Altro</a:t>
              </a:r>
              <a:endParaRPr/>
            </a:p>
          </p:txBody>
        </p:sp>
      </p:grpSp>
      <p:sp>
        <p:nvSpPr>
          <p:cNvPr id="165" name="Google Shape;165;p6"/>
          <p:cNvSpPr txBox="1"/>
          <p:nvPr>
            <p:ph type="title"/>
          </p:nvPr>
        </p:nvSpPr>
        <p:spPr>
          <a:xfrm>
            <a:off x="581190" y="575860"/>
            <a:ext cx="11029616" cy="55337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STATO DELL'ARTE</a:t>
            </a:r>
            <a:endParaRPr/>
          </a:p>
        </p:txBody>
      </p:sp>
      <p:sp>
        <p:nvSpPr>
          <p:cNvPr id="166" name="Google Shape;166;p6"/>
          <p:cNvSpPr txBox="1"/>
          <p:nvPr>
            <p:ph idx="1" type="body"/>
          </p:nvPr>
        </p:nvSpPr>
        <p:spPr>
          <a:xfrm>
            <a:off x="581190" y="1131438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pl-PL">
                <a:latin typeface="Franklin Gothic"/>
                <a:ea typeface="Franklin Gothic"/>
                <a:cs typeface="Franklin Gothic"/>
                <a:sym typeface="Franklin Gothic"/>
              </a:rPr>
              <a:t>ASPETTI SOCIALI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sp>
        <p:nvSpPr>
          <p:cNvPr id="167" name="Google Shape;167;p6"/>
          <p:cNvSpPr txBox="1"/>
          <p:nvPr>
            <p:ph idx="3" type="body"/>
          </p:nvPr>
        </p:nvSpPr>
        <p:spPr>
          <a:xfrm>
            <a:off x="6416038" y="1131439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lang="pl-PL">
                <a:latin typeface="Franklin Gothic"/>
                <a:ea typeface="Franklin Gothic"/>
                <a:cs typeface="Franklin Gothic"/>
                <a:sym typeface="Franklin Gothic"/>
              </a:rPr>
              <a:t>ASPETTI TECNOLOGICI</a:t>
            </a:r>
            <a:endParaRPr/>
          </a:p>
        </p:txBody>
      </p:sp>
      <p:grpSp>
        <p:nvGrpSpPr>
          <p:cNvPr id="168" name="Google Shape;168;p6"/>
          <p:cNvGrpSpPr/>
          <p:nvPr/>
        </p:nvGrpSpPr>
        <p:grpSpPr>
          <a:xfrm>
            <a:off x="692595" y="1770964"/>
            <a:ext cx="3393949" cy="2101217"/>
            <a:chOff x="864874" y="201"/>
            <a:chExt cx="3393949" cy="2101217"/>
          </a:xfrm>
        </p:grpSpPr>
        <p:sp>
          <p:nvSpPr>
            <p:cNvPr id="169" name="Google Shape;169;p6"/>
            <p:cNvSpPr/>
            <p:nvPr/>
          </p:nvSpPr>
          <p:spPr>
            <a:xfrm>
              <a:off x="864874" y="201"/>
              <a:ext cx="1616166" cy="96970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>
              <a:off x="864874" y="201"/>
              <a:ext cx="1616166" cy="9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62626"/>
                </a:buClr>
                <a:buSzPts val="2000"/>
                <a:buFont typeface="Libre Franklin"/>
                <a:buNone/>
              </a:pPr>
              <a:r>
                <a:rPr b="1" lang="pl-PL" sz="20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Vantaggi per la società:</a:t>
              </a:r>
              <a:endParaRPr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2642657" y="201"/>
              <a:ext cx="1616166" cy="96970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2642657" y="201"/>
              <a:ext cx="1616166" cy="9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Libre Franklin"/>
                <a:buNone/>
              </a:pPr>
              <a:r>
                <a:rPr lang="pl-PL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eliminazione più rapida degli sprechi</a:t>
              </a:r>
              <a:endParaRPr sz="20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>
              <a:off x="864874" y="1131517"/>
              <a:ext cx="1616166" cy="96970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>
              <a:off x="864874" y="1131517"/>
              <a:ext cx="1616166" cy="9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Libre Franklin"/>
                <a:buNone/>
              </a:pPr>
              <a:r>
                <a:rPr lang="pl-PL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nuovi posti di lavoro </a:t>
              </a: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2642657" y="1131718"/>
              <a:ext cx="1616166" cy="96970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2642657" y="1131718"/>
              <a:ext cx="1616166" cy="96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000"/>
                <a:buFont typeface="Libre Franklin"/>
                <a:buNone/>
              </a:pPr>
              <a:r>
                <a:rPr lang="pl-PL" sz="20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nuova ricerca</a:t>
              </a:r>
              <a:endParaRPr/>
            </a:p>
          </p:txBody>
        </p:sp>
      </p:grpSp>
      <p:sp>
        <p:nvSpPr>
          <p:cNvPr id="177" name="Google Shape;177;p6"/>
          <p:cNvSpPr txBox="1"/>
          <p:nvPr>
            <p:ph idx="12" type="sldNum"/>
          </p:nvPr>
        </p:nvSpPr>
        <p:spPr>
          <a:xfrm>
            <a:off x="10558299" y="6271620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78" name="Google Shape;178;p6"/>
          <p:cNvSpPr txBox="1"/>
          <p:nvPr/>
        </p:nvSpPr>
        <p:spPr>
          <a:xfrm>
            <a:off x="0" y="6404937"/>
            <a:ext cx="609824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Source: W.L. Filho, A.L. Salvia, A. Bonoli, et al., An assessment of attitudes towards plastics and bioplastics in Europe, Science of the Total Environment, in press</a:t>
            </a:r>
            <a:endParaRPr sz="1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79" name="Google Shape;179;p6"/>
          <p:cNvGrpSpPr/>
          <p:nvPr/>
        </p:nvGrpSpPr>
        <p:grpSpPr>
          <a:xfrm>
            <a:off x="660701" y="4051972"/>
            <a:ext cx="1838519" cy="973931"/>
            <a:chOff x="0" y="126789"/>
            <a:chExt cx="1623218" cy="973931"/>
          </a:xfrm>
        </p:grpSpPr>
        <p:sp>
          <p:nvSpPr>
            <p:cNvPr id="180" name="Google Shape;180;p6"/>
            <p:cNvSpPr/>
            <p:nvPr/>
          </p:nvSpPr>
          <p:spPr>
            <a:xfrm>
              <a:off x="0" y="126789"/>
              <a:ext cx="1623218" cy="973931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6"/>
            <p:cNvSpPr txBox="1"/>
            <p:nvPr/>
          </p:nvSpPr>
          <p:spPr>
            <a:xfrm>
              <a:off x="0" y="126789"/>
              <a:ext cx="1623218" cy="9739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2000">
                  <a:solidFill>
                    <a:srgbClr val="26262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Preoccupazioni dei consumatori:</a:t>
              </a:r>
              <a:endParaRPr b="1" sz="2000">
                <a:solidFill>
                  <a:srgbClr val="262626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</p:grpSp>
      <p:grpSp>
        <p:nvGrpSpPr>
          <p:cNvPr id="182" name="Google Shape;182;p6"/>
          <p:cNvGrpSpPr/>
          <p:nvPr/>
        </p:nvGrpSpPr>
        <p:grpSpPr>
          <a:xfrm>
            <a:off x="427143" y="751812"/>
            <a:ext cx="11244698" cy="7293488"/>
            <a:chOff x="-6126981" y="-937410"/>
            <a:chExt cx="11244698" cy="7293488"/>
          </a:xfrm>
        </p:grpSpPr>
        <p:sp>
          <p:nvSpPr>
            <p:cNvPr id="183" name="Google Shape;183;p6"/>
            <p:cNvSpPr/>
            <p:nvPr/>
          </p:nvSpPr>
          <p:spPr>
            <a:xfrm>
              <a:off x="-6126981" y="-937410"/>
              <a:ext cx="7293488" cy="7293488"/>
            </a:xfrm>
            <a:prstGeom prst="blockArc">
              <a:avLst>
                <a:gd fmla="val 18900000" name="adj1"/>
                <a:gd fmla="val 2700000" name="adj2"/>
                <a:gd fmla="val 296" name="adj3"/>
              </a:avLst>
            </a:prstGeom>
            <a:noFill/>
            <a:ln cap="rnd" cmpd="sng" w="22225">
              <a:solidFill>
                <a:srgbClr val="5992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509717" y="338558"/>
              <a:ext cx="4608000" cy="67755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509717" y="338558"/>
              <a:ext cx="4608000" cy="67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53780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0" i="0" lang="pl-PL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Proprietà barriera delle plastiche biodegradabili e a base biologica sono troppo deboli</a:t>
              </a:r>
              <a:endParaRPr sz="14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86248" y="253864"/>
              <a:ext cx="846937" cy="846937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995230" y="1354558"/>
              <a:ext cx="4122487" cy="67755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6"/>
            <p:cNvSpPr txBox="1"/>
            <p:nvPr/>
          </p:nvSpPr>
          <p:spPr>
            <a:xfrm>
              <a:off x="995230" y="1354558"/>
              <a:ext cx="4122487" cy="67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53780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0" i="0" lang="pl-PL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Il costo di produzione di materie plastiche biodegradabili &gt; raddoppia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571761" y="1269864"/>
              <a:ext cx="846937" cy="846937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1144243" y="2370558"/>
              <a:ext cx="3973474" cy="67755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6"/>
            <p:cNvSpPr txBox="1"/>
            <p:nvPr/>
          </p:nvSpPr>
          <p:spPr>
            <a:xfrm>
              <a:off x="1144243" y="2370558"/>
              <a:ext cx="3973474" cy="67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53780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0" i="0" lang="pl-PL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Le plastiche biodegradabili richiedono una gestione dei rifiuti strettamente controllata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2" name="Google Shape;192;p6"/>
            <p:cNvSpPr/>
            <p:nvPr/>
          </p:nvSpPr>
          <p:spPr>
            <a:xfrm>
              <a:off x="720774" y="2285864"/>
              <a:ext cx="846937" cy="846937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995230" y="3386558"/>
              <a:ext cx="4122487" cy="67755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6"/>
            <p:cNvSpPr txBox="1"/>
            <p:nvPr/>
          </p:nvSpPr>
          <p:spPr>
            <a:xfrm>
              <a:off x="995230" y="3386558"/>
              <a:ext cx="4122487" cy="67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53780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0" i="0" lang="pl-PL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Investimenti necessari nell'infrastruttura</a:t>
              </a:r>
              <a:endParaRPr/>
            </a:p>
          </p:txBody>
        </p:sp>
        <p:sp>
          <p:nvSpPr>
            <p:cNvPr id="195" name="Google Shape;195;p6"/>
            <p:cNvSpPr/>
            <p:nvPr/>
          </p:nvSpPr>
          <p:spPr>
            <a:xfrm>
              <a:off x="571761" y="3301864"/>
              <a:ext cx="846937" cy="846937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509717" y="4402558"/>
              <a:ext cx="4608000" cy="677550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6"/>
            <p:cNvSpPr txBox="1"/>
            <p:nvPr/>
          </p:nvSpPr>
          <p:spPr>
            <a:xfrm>
              <a:off x="509717" y="4402558"/>
              <a:ext cx="4608000" cy="6775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5550" lIns="537800" spcFirstLastPara="1" rIns="35550" wrap="square" tIns="355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b="0" i="0" lang="pl-PL" sz="1400" u="none" cap="none" strike="noStrike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Senza supporto - le plastiche biodegradabili potrebbero finire in discarica</a:t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98" name="Google Shape;198;p6"/>
            <p:cNvSpPr/>
            <p:nvPr/>
          </p:nvSpPr>
          <p:spPr>
            <a:xfrm>
              <a:off x="86248" y="4317864"/>
              <a:ext cx="846937" cy="846937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STATO DELL’ARTE:</a:t>
            </a:r>
            <a:br>
              <a:rPr lang="pl-PL"/>
            </a:br>
            <a:endParaRPr/>
          </a:p>
        </p:txBody>
      </p:sp>
      <p:sp>
        <p:nvSpPr>
          <p:cNvPr id="205" name="Google Shape;205;p7"/>
          <p:cNvSpPr txBox="1"/>
          <p:nvPr>
            <p:ph idx="1" type="body"/>
          </p:nvPr>
        </p:nvSpPr>
        <p:spPr>
          <a:xfrm>
            <a:off x="581191" y="1283738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pl-PL">
                <a:latin typeface="Franklin Gothic"/>
                <a:ea typeface="Franklin Gothic"/>
                <a:cs typeface="Franklin Gothic"/>
                <a:sym typeface="Franklin Gothic"/>
              </a:rPr>
              <a:t>ASPETTI AMBIENTALI</a:t>
            </a:r>
            <a:endParaRPr>
              <a:latin typeface="Franklin Gothic"/>
              <a:ea typeface="Franklin Gothic"/>
              <a:cs typeface="Franklin Gothic"/>
              <a:sym typeface="Franklin Gothic"/>
            </a:endParaRPr>
          </a:p>
        </p:txBody>
      </p:sp>
      <p:grpSp>
        <p:nvGrpSpPr>
          <p:cNvPr id="206" name="Google Shape;206;p7"/>
          <p:cNvGrpSpPr/>
          <p:nvPr/>
        </p:nvGrpSpPr>
        <p:grpSpPr>
          <a:xfrm>
            <a:off x="-4500378" y="1058632"/>
            <a:ext cx="10213880" cy="6051614"/>
            <a:chOff x="-5081569" y="-778480"/>
            <a:chExt cx="10213880" cy="6051614"/>
          </a:xfrm>
        </p:grpSpPr>
        <p:sp>
          <p:nvSpPr>
            <p:cNvPr id="207" name="Google Shape;207;p7"/>
            <p:cNvSpPr/>
            <p:nvPr/>
          </p:nvSpPr>
          <p:spPr>
            <a:xfrm>
              <a:off x="-5081569" y="-778480"/>
              <a:ext cx="6051614" cy="6051614"/>
            </a:xfrm>
            <a:prstGeom prst="blockArc">
              <a:avLst>
                <a:gd fmla="val 18900000" name="adj1"/>
                <a:gd fmla="val 2700000" name="adj2"/>
                <a:gd fmla="val 357" name="adj3"/>
              </a:avLst>
            </a:prstGeom>
            <a:noFill/>
            <a:ln cap="rnd" cmpd="sng" w="22225">
              <a:solidFill>
                <a:srgbClr val="5992B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424333" y="280825"/>
              <a:ext cx="4707978" cy="562011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424333" y="280825"/>
              <a:ext cx="4707978" cy="562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460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0" lang="pl-P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 variabilità dei risultati nella valutazione ambientale </a:t>
              </a:r>
              <a:endParaRPr b="0"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73076" y="210574"/>
              <a:ext cx="702514" cy="702514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27054" y="1123573"/>
              <a:ext cx="4305257" cy="562011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7"/>
            <p:cNvSpPr txBox="1"/>
            <p:nvPr/>
          </p:nvSpPr>
          <p:spPr>
            <a:xfrm>
              <a:off x="827054" y="1123573"/>
              <a:ext cx="4305257" cy="562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460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0" lang="pl-P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Le bioplastiche riducono i gas serra</a:t>
              </a:r>
              <a:endParaRPr b="0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475797" y="1053322"/>
              <a:ext cx="702514" cy="702514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950657" y="1966321"/>
              <a:ext cx="4181654" cy="562011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7"/>
            <p:cNvSpPr txBox="1"/>
            <p:nvPr/>
          </p:nvSpPr>
          <p:spPr>
            <a:xfrm>
              <a:off x="950657" y="1966321"/>
              <a:ext cx="4181654" cy="562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460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Libre Franklin"/>
                <a:buNone/>
              </a:pPr>
              <a:r>
                <a:rPr lang="pl-PL" sz="1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Riduzione dell'uso di combustibili fossili</a:t>
              </a:r>
              <a:endParaRPr b="0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599400" y="1896069"/>
              <a:ext cx="702514" cy="702514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827054" y="2809068"/>
              <a:ext cx="4305257" cy="562011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7"/>
            <p:cNvSpPr txBox="1"/>
            <p:nvPr/>
          </p:nvSpPr>
          <p:spPr>
            <a:xfrm>
              <a:off x="827054" y="2809068"/>
              <a:ext cx="4305257" cy="562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460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0" lang="pl-P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La biodegradabilità dei vari polimeri differisce</a:t>
              </a:r>
              <a:endParaRPr b="0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475797" y="2738817"/>
              <a:ext cx="702514" cy="702514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7"/>
            <p:cNvSpPr/>
            <p:nvPr/>
          </p:nvSpPr>
          <p:spPr>
            <a:xfrm>
              <a:off x="424333" y="3651816"/>
              <a:ext cx="4707978" cy="562011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7"/>
            <p:cNvSpPr txBox="1"/>
            <p:nvPr/>
          </p:nvSpPr>
          <p:spPr>
            <a:xfrm>
              <a:off x="424333" y="3651816"/>
              <a:ext cx="4707978" cy="5620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0625" lIns="446075" spcFirstLastPara="1" rIns="40625" wrap="square" tIns="406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b="0" lang="pl-P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Disponibilità di terreni e concorrenza con le colture alimentari</a:t>
              </a:r>
              <a:endParaRPr b="0"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73076" y="3581565"/>
              <a:ext cx="702514" cy="702514"/>
            </a:xfrm>
            <a:prstGeom prst="ellipse">
              <a:avLst/>
            </a:prstGeom>
            <a:solidFill>
              <a:schemeClr val="lt1"/>
            </a:solidFill>
            <a:ln cap="rnd" cmpd="sng" w="22225">
              <a:solidFill>
                <a:srgbClr val="70B9E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3" name="Google Shape;223;p7"/>
          <p:cNvSpPr txBox="1"/>
          <p:nvPr>
            <p:ph idx="3" type="body"/>
          </p:nvPr>
        </p:nvSpPr>
        <p:spPr>
          <a:xfrm>
            <a:off x="6416039" y="1283739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</a:pPr>
            <a:r>
              <a:rPr lang="pl-PL">
                <a:latin typeface="Franklin Gothic"/>
                <a:ea typeface="Franklin Gothic"/>
                <a:cs typeface="Franklin Gothic"/>
                <a:sym typeface="Franklin Gothic"/>
              </a:rPr>
              <a:t>TENDENZE DEL MERCATO = RIEPILOGO</a:t>
            </a:r>
            <a:endParaRPr/>
          </a:p>
        </p:txBody>
      </p:sp>
      <p:sp>
        <p:nvSpPr>
          <p:cNvPr id="224" name="Google Shape;224;p7"/>
          <p:cNvSpPr txBox="1"/>
          <p:nvPr>
            <p:ph idx="12" type="sldNum"/>
          </p:nvPr>
        </p:nvSpPr>
        <p:spPr>
          <a:xfrm>
            <a:off x="11084551" y="645355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225" name="Google Shape;225;p7"/>
          <p:cNvGrpSpPr/>
          <p:nvPr/>
        </p:nvGrpSpPr>
        <p:grpSpPr>
          <a:xfrm>
            <a:off x="6547580" y="1875896"/>
            <a:ext cx="4882496" cy="4649996"/>
            <a:chOff x="451580" y="1062"/>
            <a:chExt cx="4882496" cy="4649996"/>
          </a:xfrm>
        </p:grpSpPr>
        <p:sp>
          <p:nvSpPr>
            <p:cNvPr id="226" name="Google Shape;226;p7"/>
            <p:cNvSpPr/>
            <p:nvPr/>
          </p:nvSpPr>
          <p:spPr>
            <a:xfrm>
              <a:off x="451580" y="1062"/>
              <a:ext cx="2324998" cy="1394998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7"/>
            <p:cNvSpPr txBox="1"/>
            <p:nvPr/>
          </p:nvSpPr>
          <p:spPr>
            <a:xfrm>
              <a:off x="451580" y="1062"/>
              <a:ext cx="2324998" cy="1394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lang="pl-P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cambio di paradigma verso il raggiungimento di un'economia a "rifiuti zero"</a:t>
              </a:r>
              <a:endParaRPr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28" name="Google Shape;228;p7"/>
            <p:cNvSpPr/>
            <p:nvPr/>
          </p:nvSpPr>
          <p:spPr>
            <a:xfrm>
              <a:off x="3009078" y="1062"/>
              <a:ext cx="2324998" cy="1394998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7"/>
            <p:cNvSpPr txBox="1"/>
            <p:nvPr/>
          </p:nvSpPr>
          <p:spPr>
            <a:xfrm>
              <a:off x="3009078" y="1062"/>
              <a:ext cx="2324998" cy="1394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3325" lIns="53325" spcFirstLastPara="1" rIns="53325" wrap="square" tIns="53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Roboto"/>
                <a:buNone/>
              </a:pPr>
              <a:r>
                <a:rPr lang="pl-PL" sz="14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riciclabilità, riutilizzabilità e biodegradabilità sono valutate molto bene dai consumatori di tutto il mondo</a:t>
              </a:r>
              <a:endParaRPr sz="14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0" name="Google Shape;230;p7"/>
            <p:cNvSpPr/>
            <p:nvPr/>
          </p:nvSpPr>
          <p:spPr>
            <a:xfrm>
              <a:off x="451580" y="1628561"/>
              <a:ext cx="2324998" cy="1394998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7"/>
            <p:cNvSpPr txBox="1"/>
            <p:nvPr/>
          </p:nvSpPr>
          <p:spPr>
            <a:xfrm>
              <a:off x="451580" y="1628561"/>
              <a:ext cx="2324998" cy="1394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lang="pl-P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aspettative positive sul futuro delle bioplastiche come sostituto dei metalli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7"/>
            <p:cNvSpPr/>
            <p:nvPr/>
          </p:nvSpPr>
          <p:spPr>
            <a:xfrm>
              <a:off x="3009078" y="1628561"/>
              <a:ext cx="2324998" cy="1394998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7"/>
            <p:cNvSpPr txBox="1"/>
            <p:nvPr/>
          </p:nvSpPr>
          <p:spPr>
            <a:xfrm>
              <a:off x="3009078" y="1628561"/>
              <a:ext cx="2324998" cy="1394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Roboto"/>
                <a:buNone/>
              </a:pPr>
              <a:r>
                <a:rPr lang="pl-PL" sz="16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riduzione dei costi = driver principale per l'adozione su larga scala</a:t>
              </a:r>
              <a:endParaRPr sz="16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4" name="Google Shape;234;p7"/>
            <p:cNvSpPr/>
            <p:nvPr/>
          </p:nvSpPr>
          <p:spPr>
            <a:xfrm>
              <a:off x="451580" y="3256060"/>
              <a:ext cx="2324998" cy="1394998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7"/>
            <p:cNvSpPr txBox="1"/>
            <p:nvPr/>
          </p:nvSpPr>
          <p:spPr>
            <a:xfrm>
              <a:off x="451580" y="3256060"/>
              <a:ext cx="2324998" cy="1394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Libre Franklin"/>
                <a:buNone/>
              </a:pPr>
              <a:r>
                <a:rPr lang="pl-PL" sz="1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approvvigionamento circolare: rifiuti organici da bioraffineria</a:t>
              </a:r>
              <a:endParaRPr sz="16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3009078" y="3256060"/>
              <a:ext cx="2324998" cy="1394998"/>
            </a:xfrm>
            <a:prstGeom prst="rect">
              <a:avLst/>
            </a:prstGeom>
            <a:solidFill>
              <a:srgbClr val="70B9E2"/>
            </a:solidFill>
            <a:ln cap="rnd" cmpd="sng" w="222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7"/>
            <p:cNvSpPr txBox="1"/>
            <p:nvPr/>
          </p:nvSpPr>
          <p:spPr>
            <a:xfrm>
              <a:off x="3009078" y="3256060"/>
              <a:ext cx="2324998" cy="13949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950" lIns="60950" spcFirstLastPara="1" rIns="60950" wrap="square" tIns="609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Libre Franklin"/>
                <a:buNone/>
              </a:pPr>
              <a:r>
                <a:rPr lang="pl-PL" sz="16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narrazione bio-positiva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"/>
          <p:cNvSpPr txBox="1"/>
          <p:nvPr>
            <p:ph type="title"/>
          </p:nvPr>
        </p:nvSpPr>
        <p:spPr>
          <a:xfrm>
            <a:off x="581192" y="702156"/>
            <a:ext cx="11029616" cy="5737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Franklin Gothic"/>
              <a:buNone/>
            </a:pPr>
            <a:r>
              <a:rPr lang="pl-PL"/>
              <a:t>DINAMICA DEL MERCATO</a:t>
            </a:r>
            <a:br>
              <a:rPr lang="pl-PL"/>
            </a:br>
            <a:endParaRPr sz="2800"/>
          </a:p>
        </p:txBody>
      </p:sp>
      <p:sp>
        <p:nvSpPr>
          <p:cNvPr id="244" name="Google Shape;244;p8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245" name="Google Shape;245;p8"/>
          <p:cNvGrpSpPr/>
          <p:nvPr/>
        </p:nvGrpSpPr>
        <p:grpSpPr>
          <a:xfrm>
            <a:off x="792859" y="3208590"/>
            <a:ext cx="2394839" cy="2631339"/>
            <a:chOff x="589571" y="1347121"/>
            <a:chExt cx="2181225" cy="2766636"/>
          </a:xfrm>
        </p:grpSpPr>
        <p:pic>
          <p:nvPicPr>
            <p:cNvPr id="246" name="Google Shape;246;p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589571" y="1360526"/>
              <a:ext cx="2181225" cy="2609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7" name="Google Shape;247;p8"/>
            <p:cNvSpPr txBox="1"/>
            <p:nvPr/>
          </p:nvSpPr>
          <p:spPr>
            <a:xfrm>
              <a:off x="729358" y="3852147"/>
              <a:ext cx="534292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2020</a:t>
              </a:r>
              <a:endParaRPr/>
            </a:p>
          </p:txBody>
        </p:sp>
        <p:sp>
          <p:nvSpPr>
            <p:cNvPr id="248" name="Google Shape;248;p8"/>
            <p:cNvSpPr txBox="1"/>
            <p:nvPr/>
          </p:nvSpPr>
          <p:spPr>
            <a:xfrm>
              <a:off x="2137384" y="3839571"/>
              <a:ext cx="534292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1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2032</a:t>
              </a:r>
              <a:endParaRPr/>
            </a:p>
          </p:txBody>
        </p:sp>
        <p:cxnSp>
          <p:nvCxnSpPr>
            <p:cNvPr id="249" name="Google Shape;249;p8"/>
            <p:cNvCxnSpPr/>
            <p:nvPr/>
          </p:nvCxnSpPr>
          <p:spPr>
            <a:xfrm flipH="1" rot="10800000">
              <a:off x="996504" y="1347121"/>
              <a:ext cx="1029146" cy="847874"/>
            </a:xfrm>
            <a:prstGeom prst="straightConnector1">
              <a:avLst/>
            </a:prstGeom>
            <a:noFill/>
            <a:ln cap="rnd" cmpd="sng" w="12700">
              <a:solidFill>
                <a:schemeClr val="dk1"/>
              </a:solidFill>
              <a:prstDash val="solid"/>
              <a:round/>
              <a:headEnd len="sm" w="sm" type="none"/>
              <a:tailEnd len="med" w="med" type="triangle"/>
            </a:ln>
          </p:spPr>
        </p:cxnSp>
        <p:sp>
          <p:nvSpPr>
            <p:cNvPr id="250" name="Google Shape;250;p8"/>
            <p:cNvSpPr txBox="1"/>
            <p:nvPr/>
          </p:nvSpPr>
          <p:spPr>
            <a:xfrm rot="-5400000">
              <a:off x="402444" y="3040076"/>
              <a:ext cx="1277914" cy="2616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05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USD 81.70 billion</a:t>
              </a:r>
              <a:endParaRPr sz="700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1" name="Google Shape;251;p8"/>
            <p:cNvSpPr txBox="1"/>
            <p:nvPr/>
          </p:nvSpPr>
          <p:spPr>
            <a:xfrm rot="-5400000">
              <a:off x="1556232" y="2711915"/>
              <a:ext cx="1696597" cy="31136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400">
                  <a:solidFill>
                    <a:schemeClr val="lt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&gt; USD 169 billion</a:t>
              </a: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2" name="Google Shape;252;p8"/>
          <p:cNvGrpSpPr/>
          <p:nvPr/>
        </p:nvGrpSpPr>
        <p:grpSpPr>
          <a:xfrm>
            <a:off x="792860" y="1718732"/>
            <a:ext cx="2718819" cy="1071439"/>
            <a:chOff x="4885383" y="1647182"/>
            <a:chExt cx="2648086" cy="1109176"/>
          </a:xfrm>
        </p:grpSpPr>
        <p:pic>
          <p:nvPicPr>
            <p:cNvPr id="253" name="Google Shape;253;p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885383" y="1665510"/>
              <a:ext cx="1028700" cy="10858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4" name="Google Shape;254;p8"/>
            <p:cNvSpPr txBox="1"/>
            <p:nvPr/>
          </p:nvSpPr>
          <p:spPr>
            <a:xfrm>
              <a:off x="5914082" y="1647182"/>
              <a:ext cx="1619387" cy="8602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La crescita del mercato accelererà a un CAGR di copertura</a:t>
              </a:r>
              <a:br>
                <a:rPr lang="pl-PL" sz="1200">
                  <a:solidFill>
                    <a:schemeClr val="dk1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</a:br>
              <a:endParaRPr sz="12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endParaRPr>
            </a:p>
          </p:txBody>
        </p:sp>
        <p:sp>
          <p:nvSpPr>
            <p:cNvPr id="255" name="Google Shape;255;p8"/>
            <p:cNvSpPr txBox="1"/>
            <p:nvPr/>
          </p:nvSpPr>
          <p:spPr>
            <a:xfrm>
              <a:off x="5914083" y="2294693"/>
              <a:ext cx="872067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-PL" sz="2400">
                  <a:solidFill>
                    <a:srgbClr val="62A5D6"/>
                  </a:solidFill>
                  <a:latin typeface="Libre Franklin"/>
                  <a:ea typeface="Libre Franklin"/>
                  <a:cs typeface="Libre Franklin"/>
                  <a:sym typeface="Libre Franklin"/>
                </a:rPr>
                <a:t>6,8%</a:t>
              </a:r>
              <a:endParaRPr/>
            </a:p>
          </p:txBody>
        </p:sp>
      </p:grpSp>
      <p:pic>
        <p:nvPicPr>
          <p:cNvPr id="256" name="Google Shape;256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12692" y="3989421"/>
            <a:ext cx="3306325" cy="1991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65855" y="1610476"/>
            <a:ext cx="4559427" cy="193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007585" y="4001466"/>
            <a:ext cx="3639266" cy="215437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8"/>
          <p:cNvCxnSpPr/>
          <p:nvPr/>
        </p:nvCxnSpPr>
        <p:spPr>
          <a:xfrm>
            <a:off x="3396360" y="1598820"/>
            <a:ext cx="0" cy="4229148"/>
          </a:xfrm>
          <a:prstGeom prst="straightConnector1">
            <a:avLst/>
          </a:prstGeom>
          <a:noFill/>
          <a:ln cap="rnd" cmpd="sng" w="12700">
            <a:solidFill>
              <a:srgbClr val="54AADE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0" name="Google Shape;260;p8"/>
          <p:cNvSpPr txBox="1"/>
          <p:nvPr/>
        </p:nvSpPr>
        <p:spPr>
          <a:xfrm>
            <a:off x="6038399" y="1068034"/>
            <a:ext cx="4085349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62A5D6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Capacità produttive globali di bioplastiche nel 2021</a:t>
            </a:r>
            <a:br>
              <a:rPr b="1" lang="pl-PL" sz="1400">
                <a:solidFill>
                  <a:srgbClr val="62A5D6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 b="1" sz="1400">
              <a:solidFill>
                <a:srgbClr val="62A5D6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6507022" y="1300906"/>
            <a:ext cx="2662908" cy="1846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600">
                <a:solidFill>
                  <a:srgbClr val="7F7F7F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Source: https://www.european-bioplastics.org/market/applications-sectors/</a:t>
            </a:r>
            <a:endParaRPr/>
          </a:p>
        </p:txBody>
      </p:sp>
      <p:sp>
        <p:nvSpPr>
          <p:cNvPr id="262" name="Google Shape;262;p8"/>
          <p:cNvSpPr txBox="1"/>
          <p:nvPr/>
        </p:nvSpPr>
        <p:spPr>
          <a:xfrm>
            <a:off x="7132705" y="3613391"/>
            <a:ext cx="79874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400">
                <a:solidFill>
                  <a:srgbClr val="E3710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Regione</a:t>
            </a:r>
            <a:br>
              <a:rPr b="1" lang="pl-PL" sz="1400">
                <a:solidFill>
                  <a:srgbClr val="E3710A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/>
          </a:p>
        </p:txBody>
      </p:sp>
      <p:sp>
        <p:nvSpPr>
          <p:cNvPr id="263" name="Google Shape;263;p8"/>
          <p:cNvSpPr txBox="1"/>
          <p:nvPr/>
        </p:nvSpPr>
        <p:spPr>
          <a:xfrm>
            <a:off x="4645921" y="6106918"/>
            <a:ext cx="157235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rgbClr val="E3710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Segmento di mercato</a:t>
            </a:r>
            <a:br>
              <a:rPr b="1" lang="pl-PL" sz="1200">
                <a:solidFill>
                  <a:srgbClr val="E3710A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/>
          </a:p>
        </p:txBody>
      </p:sp>
      <p:sp>
        <p:nvSpPr>
          <p:cNvPr id="264" name="Google Shape;264;p8"/>
          <p:cNvSpPr txBox="1"/>
          <p:nvPr/>
        </p:nvSpPr>
        <p:spPr>
          <a:xfrm>
            <a:off x="9291366" y="6106918"/>
            <a:ext cx="13073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-PL" sz="1200">
                <a:solidFill>
                  <a:srgbClr val="E3710A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Tipo di materiale </a:t>
            </a:r>
            <a:br>
              <a:rPr b="1" lang="pl-PL" sz="1200">
                <a:solidFill>
                  <a:srgbClr val="E3710A"/>
                </a:solidFill>
                <a:latin typeface="Libre Franklin"/>
                <a:ea typeface="Libre Franklin"/>
                <a:cs typeface="Libre Franklin"/>
                <a:sym typeface="Libre Franklin"/>
              </a:rPr>
            </a:b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"/>
          <p:cNvSpPr txBox="1"/>
          <p:nvPr>
            <p:ph type="title"/>
          </p:nvPr>
        </p:nvSpPr>
        <p:spPr>
          <a:xfrm>
            <a:off x="581192" y="702156"/>
            <a:ext cx="11029616" cy="9307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Franklin Gothic"/>
              <a:buNone/>
            </a:pPr>
            <a:r>
              <a:rPr lang="pl-PL"/>
              <a:t>ANALISI SWOT PER PLASTICHE BIODEGRADABILI</a:t>
            </a:r>
            <a:br>
              <a:rPr lang="pl-PL"/>
            </a:br>
            <a:r>
              <a:rPr lang="pl-PL" sz="2000"/>
              <a:t>ASPETTI TECNOLOGICI, ECOLOGICI, ECONOMICI, SOCIALI E DI MERCATO</a:t>
            </a:r>
            <a:endParaRPr/>
          </a:p>
        </p:txBody>
      </p:sp>
      <p:sp>
        <p:nvSpPr>
          <p:cNvPr id="271" name="Google Shape;271;p9"/>
          <p:cNvSpPr txBox="1"/>
          <p:nvPr>
            <p:ph idx="12" type="sldNum"/>
          </p:nvPr>
        </p:nvSpPr>
        <p:spPr>
          <a:xfrm>
            <a:off x="11139490" y="646282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aphicFrame>
        <p:nvGraphicFramePr>
          <p:cNvPr id="272" name="Google Shape;272;p9"/>
          <p:cNvGraphicFramePr/>
          <p:nvPr/>
        </p:nvGraphicFramePr>
        <p:xfrm>
          <a:off x="220485" y="201329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{A47E39E8-0CFA-4478-8FA8-E50D385A8779}</a:tableStyleId>
              </a:tblPr>
              <a:tblGrid>
                <a:gridCol w="5672375"/>
                <a:gridCol w="6078650"/>
              </a:tblGrid>
              <a:tr h="225390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PUNTI DI FORZA</a:t>
                      </a:r>
                      <a:b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b="1" sz="1100" u="none" cap="none" strike="noStrike">
                        <a:solidFill>
                          <a:srgbClr val="26262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●"/>
                      </a:pP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Buona immagine, percezione pubblica </a:t>
                      </a:r>
                      <a:r>
                        <a:rPr b="0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dei materiali biodegradabili</a:t>
                      </a:r>
                      <a:b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</a:b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Le bioplastiche sono oggi il mercato in </a:t>
                      </a: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più rapida crescita </a:t>
                      </a:r>
                      <a:b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</a:b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Enormi interessi </a:t>
                      </a:r>
                      <a:r>
                        <a:rPr b="0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nei processi sostenibili = grandi investimenti in innovazioni</a:t>
                      </a:r>
                      <a:endParaRPr b="0" sz="1800" u="none" cap="none" strike="noStrike">
                        <a:solidFill>
                          <a:srgbClr val="262626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0" marB="0" marR="17800" marL="178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DEBOLEZE </a:t>
                      </a:r>
                      <a:b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b="1" sz="1100" u="none" cap="none" strike="noStrike">
                        <a:solidFill>
                          <a:srgbClr val="26262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●"/>
                      </a:pP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Mercato ridotto </a:t>
                      </a:r>
                      <a:r>
                        <a:rPr b="0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rispetto ai materiali plastici standard </a:t>
                      </a:r>
                      <a:b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</a:b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Sfiducia </a:t>
                      </a:r>
                      <a:r>
                        <a:rPr b="0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per le plastiche biodegradabili da parte dell'industria e di alcuni consumatori </a:t>
                      </a: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             </a:t>
                      </a: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etichettatura, regole di cernita, greenwashing, barrier</a:t>
                      </a:r>
                      <a:r>
                        <a:rPr lang="pl-PL" sz="1800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</a:t>
                      </a: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 nel riciclaggio classico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●"/>
                      </a:pP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Proprietà barriera deboli </a:t>
                      </a:r>
                      <a:r>
                        <a:rPr b="0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da parte della maggior parte delle plastiche biodegradabili</a:t>
                      </a:r>
                      <a:endParaRPr b="0" sz="1800" u="none" cap="none" strike="noStrike">
                        <a:solidFill>
                          <a:srgbClr val="262626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0" marB="0" marR="17800" marL="178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</a:tr>
              <a:tr h="1991950"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OPPORTUNITÀ</a:t>
                      </a:r>
                      <a:b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b="1" sz="1000" u="none" cap="none" strike="noStrike">
                        <a:solidFill>
                          <a:srgbClr val="26262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●"/>
                      </a:pP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Grande piscina per l'innovazione</a:t>
                      </a:r>
                      <a:b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</a:b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Grande potenziale di </a:t>
                      </a: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crescita</a:t>
                      </a:r>
                      <a:endParaRPr/>
                    </a:p>
                    <a:p>
                      <a:pPr indent="-342900" lvl="0" marL="34290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●"/>
                      </a:pP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Creazione di nuovi </a:t>
                      </a: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luoghi di lavoro </a:t>
                      </a: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e nuove industrie, nuove discipline</a:t>
                      </a:r>
                      <a:b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</a:br>
                      <a:r>
                        <a:rPr b="0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Grande occasione per superare il problema di alcuni imballaggi non riciclabili</a:t>
                      </a:r>
                      <a:endParaRPr b="0" sz="1800" u="none" cap="none" strike="noStrike">
                        <a:solidFill>
                          <a:srgbClr val="262626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0" marB="0" marR="17800" marL="178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MINACCE</a:t>
                      </a:r>
                      <a:b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</a:br>
                      <a:endParaRPr b="1" sz="1050" u="none" cap="none" strike="noStrike">
                        <a:solidFill>
                          <a:srgbClr val="262626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indent="-342900" lvl="0" marL="342900" marR="0" rtl="0" algn="just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62626"/>
                        </a:buClr>
                        <a:buSzPts val="1800"/>
                        <a:buFont typeface="Arial"/>
                        <a:buChar char="●"/>
                      </a:pP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Concorrenza derivante dal rapido sviluppo di tecnologie di riciclaggio </a:t>
                      </a:r>
                      <a:b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</a:br>
                      <a:r>
                        <a:rPr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Solo gli imballaggi non riciclabili consentiti come uso mirato di plastica biodegradabile </a:t>
                      </a:r>
                      <a:r>
                        <a:rPr b="1" lang="pl-PL" sz="1800" u="none" cap="none" strike="noStrike">
                          <a:solidFill>
                            <a:srgbClr val="262626"/>
                          </a:solidFill>
                          <a:latin typeface="Noto Sans"/>
                          <a:ea typeface="Noto Sans"/>
                          <a:cs typeface="Noto Sans"/>
                          <a:sym typeface="Noto Sans"/>
                        </a:rPr>
                        <a:t>= barriere per espandere il mercato</a:t>
                      </a:r>
                      <a:endParaRPr sz="1800" u="none" cap="none" strike="noStrike">
                        <a:solidFill>
                          <a:srgbClr val="262626"/>
                        </a:solidFill>
                        <a:latin typeface="Noto Sans"/>
                        <a:ea typeface="Noto Sans"/>
                        <a:cs typeface="Noto Sans"/>
                        <a:sym typeface="Noto Sans"/>
                      </a:endParaRPr>
                    </a:p>
                  </a:txBody>
                  <a:tcPr marT="0" marB="0" marR="17800" marL="178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>
                        <a:alpha val="13725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tyw pakietu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VTI">
  <a:themeElements>
    <a:clrScheme name="Aspect">
      <a:dk1>
        <a:srgbClr val="000000"/>
      </a:dk1>
      <a:lt1>
        <a:srgbClr val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2022-05-25T04:49:43Z</dcterms:created>
  <dc:creator>Ewa Starzyk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