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6" r:id="rId3"/>
    <p:sldId id="257" r:id="rId4"/>
    <p:sldId id="259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391" r:id="rId25"/>
    <p:sldId id="392" r:id="rId26"/>
    <p:sldId id="396" r:id="rId27"/>
    <p:sldId id="408" r:id="rId28"/>
    <p:sldId id="409" r:id="rId29"/>
    <p:sldId id="258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  <a:srgbClr val="E97117"/>
    <a:srgbClr val="E46966"/>
    <a:srgbClr val="F4B88C"/>
    <a:srgbClr val="FAC090"/>
    <a:srgbClr val="F0ADAB"/>
    <a:srgbClr val="FFC2C2"/>
    <a:srgbClr val="CFCFCF"/>
    <a:srgbClr val="DDDDDD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75" autoAdjust="0"/>
    <p:restoredTop sz="94533" autoAdjust="0"/>
  </p:normalViewPr>
  <p:slideViewPr>
    <p:cSldViewPr snapToGrid="0">
      <p:cViewPr varScale="1">
        <p:scale>
          <a:sx n="109" d="100"/>
          <a:sy n="109" d="100"/>
        </p:scale>
        <p:origin x="103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D2957-92B9-D74B-95E1-A3C4640337F4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E4CD6-30AD-6A4D-AC83-C69297EDB5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52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21C78-753F-4480-A28A-A16B5AD66F08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540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21C78-753F-4480-A28A-A16B5AD66F08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421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91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90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676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113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9938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843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6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06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693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0439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8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690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1333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319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D9E-F88E-416C-837D-DB4BD70BA0C7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68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47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906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36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91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42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3198-6781-4266-AAA5-E69564690795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38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A3198-6781-4266-AAA5-E69564690795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A01FA-0AA1-4447-B2B2-931DE577A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48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0D9E-F88E-416C-837D-DB4BD70BA0C7}" type="datetimeFigureOut">
              <a:rPr lang="it-IT" smtClean="0"/>
              <a:t>28/09/22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B485C-3943-4635-8D4C-B15B1BBC97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24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4.jpeg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3.JPG"/><Relationship Id="rId9" Type="http://schemas.openxmlformats.org/officeDocument/2006/relationships/image" Target="../media/image22.png"/><Relationship Id="rId14" Type="http://schemas.openxmlformats.org/officeDocument/2006/relationships/hyperlink" Target="https://creativecommons.org/licenses/by-nc-sa/4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92191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0"/>
            <a:ext cx="7373127" cy="253898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68590" y="3924031"/>
            <a:ext cx="8327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Training program: modules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 New materials and biomaterials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/>
              <a:t>Eco-design &amp; novel manufacturing processing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Citizen and Consumer Engagement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2400" dirty="0"/>
              <a:t>Residue management and </a:t>
            </a:r>
            <a:r>
              <a:rPr lang="it-IT" sz="2400" dirty="0" err="1"/>
              <a:t>valorisation</a:t>
            </a:r>
            <a:endParaRPr lang="it-IT" sz="2400" dirty="0"/>
          </a:p>
          <a:p>
            <a:pPr algn="ctr"/>
            <a:endParaRPr lang="en-US" sz="2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325091"/>
            <a:ext cx="7552267" cy="42857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04195"/>
            <a:ext cx="2510820" cy="68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2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84"/>
    </mc:Choice>
    <mc:Fallback xmlns="">
      <p:transition advClick="0" advTm="508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5411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5411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B79C2B67-6907-452E-B5DC-9AF08535A7E7}"/>
              </a:ext>
            </a:extLst>
          </p:cNvPr>
          <p:cNvSpPr/>
          <p:nvPr/>
        </p:nvSpPr>
        <p:spPr>
          <a:xfrm>
            <a:off x="173014" y="938941"/>
            <a:ext cx="103261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it-IT" b="1" dirty="0">
                <a:solidFill>
                  <a:srgbClr val="FF0000"/>
                </a:solidFill>
              </a:rPr>
              <a:t>Definizione degli obiettivi e dei confini dell'analisi;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dirty="0"/>
              <a:t>Compilazione di un inventario del ciclo di vita (cosa entra e cosa esce);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dirty="0"/>
              <a:t>Valutazione dei potenziali impatti ambientali associati a cosa entra e cosa esce;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dirty="0"/>
              <a:t>Interpretazione dei risultati ed in particolare analisi degli inventari e stima degli impatti in relazione agli obiettivi dello studio.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89431F9-E063-42F6-95D7-C1E7E667C41D}"/>
              </a:ext>
            </a:extLst>
          </p:cNvPr>
          <p:cNvSpPr/>
          <p:nvPr/>
        </p:nvSpPr>
        <p:spPr>
          <a:xfrm>
            <a:off x="917382" y="3076755"/>
            <a:ext cx="92929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Dobbiamo definire: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Lo scopo del nostro studio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L'unità funzionale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I confini del sistema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I requisiti di qualità dei dati</a:t>
            </a:r>
          </a:p>
        </p:txBody>
      </p:sp>
    </p:spTree>
    <p:extLst>
      <p:ext uri="{BB962C8B-B14F-4D97-AF65-F5344CB8AC3E}">
        <p14:creationId xmlns:p14="http://schemas.microsoft.com/office/powerpoint/2010/main" val="9436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5117"/>
    </mc:Choice>
    <mc:Fallback xmlns="">
      <p:transition advClick="0" advTm="2511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5411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5411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B79C2B67-6907-452E-B5DC-9AF08535A7E7}"/>
              </a:ext>
            </a:extLst>
          </p:cNvPr>
          <p:cNvSpPr/>
          <p:nvPr/>
        </p:nvSpPr>
        <p:spPr>
          <a:xfrm>
            <a:off x="173014" y="938941"/>
            <a:ext cx="10326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Scopo</a:t>
            </a:r>
            <a:r>
              <a:rPr lang="en-US" sz="2400" b="1" dirty="0"/>
              <a:t> </a:t>
            </a:r>
            <a:r>
              <a:rPr lang="en-US" sz="2400" b="1" dirty="0" err="1"/>
              <a:t>dello</a:t>
            </a:r>
            <a:r>
              <a:rPr lang="en-US" sz="2400" b="1" dirty="0"/>
              <a:t> studio</a:t>
            </a:r>
            <a:endParaRPr lang="it-IT" sz="240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89431F9-E063-42F6-95D7-C1E7E667C41D}"/>
              </a:ext>
            </a:extLst>
          </p:cNvPr>
          <p:cNvSpPr/>
          <p:nvPr/>
        </p:nvSpPr>
        <p:spPr>
          <a:xfrm>
            <a:off x="173014" y="1457018"/>
            <a:ext cx="9292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Qual è il mio obiettivo?</a:t>
            </a:r>
          </a:p>
          <a:p>
            <a:pPr algn="just"/>
            <a:r>
              <a:rPr lang="it-IT" sz="2400" dirty="0"/>
              <a:t>Cosa voglio ottenere?</a:t>
            </a:r>
          </a:p>
          <a:p>
            <a:pPr algn="just"/>
            <a:r>
              <a:rPr lang="it-IT" sz="2400" dirty="0"/>
              <a:t>Qual è l'applicazione prevista?</a:t>
            </a:r>
          </a:p>
          <a:p>
            <a:pPr algn="just"/>
            <a:r>
              <a:rPr lang="it-IT" sz="2400" dirty="0"/>
              <a:t>A chi devono essere comunicati i risultati dello studio che sto facendo?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1FA9125-9882-4125-A172-8FB9B212FB6F}"/>
              </a:ext>
            </a:extLst>
          </p:cNvPr>
          <p:cNvSpPr/>
          <p:nvPr/>
        </p:nvSpPr>
        <p:spPr>
          <a:xfrm>
            <a:off x="6343492" y="3417825"/>
            <a:ext cx="2382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Unità</a:t>
            </a:r>
            <a:r>
              <a:rPr lang="en-US" sz="2400" b="1" dirty="0"/>
              <a:t> </a:t>
            </a:r>
            <a:r>
              <a:rPr lang="en-US" sz="2400" b="1" dirty="0" err="1"/>
              <a:t>funzionale</a:t>
            </a:r>
            <a:endParaRPr lang="it-IT" sz="240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7E147D9-BBA9-4117-B743-7832A568A23A}"/>
              </a:ext>
            </a:extLst>
          </p:cNvPr>
          <p:cNvSpPr/>
          <p:nvPr/>
        </p:nvSpPr>
        <p:spPr>
          <a:xfrm>
            <a:off x="173013" y="4270637"/>
            <a:ext cx="11886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il prodotto, servizio o funzione su cui impostare l'analisi e il confronto con eventuali alternative</a:t>
            </a:r>
          </a:p>
          <a:p>
            <a:pPr algn="just"/>
            <a:r>
              <a:rPr lang="it-IT" sz="2400" dirty="0"/>
              <a:t>kg di prodotto, ton di rifiuti trattati, kWh di energia fornita….</a:t>
            </a:r>
          </a:p>
          <a:p>
            <a:pPr algn="just"/>
            <a:r>
              <a:rPr lang="it-IT" sz="2400" dirty="0"/>
              <a:t>un riferimento a cui collegare i flussi in uscita e in entrata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601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6754"/>
    </mc:Choice>
    <mc:Fallback xmlns="">
      <p:transition advClick="0" advTm="6675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5411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5411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B79C2B67-6907-452E-B5DC-9AF08535A7E7}"/>
              </a:ext>
            </a:extLst>
          </p:cNvPr>
          <p:cNvSpPr/>
          <p:nvPr/>
        </p:nvSpPr>
        <p:spPr>
          <a:xfrm>
            <a:off x="173014" y="938941"/>
            <a:ext cx="10326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I confine del Sistema</a:t>
            </a:r>
            <a:endParaRPr lang="it-IT" sz="240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89431F9-E063-42F6-95D7-C1E7E667C41D}"/>
              </a:ext>
            </a:extLst>
          </p:cNvPr>
          <p:cNvSpPr/>
          <p:nvPr/>
        </p:nvSpPr>
        <p:spPr>
          <a:xfrm>
            <a:off x="173014" y="1457018"/>
            <a:ext cx="92929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È necessario identificare la sequenza delle fasi elementari del processo per avere solo energia e materie prime in entrata e in uscita solo rifiuti.</a:t>
            </a:r>
          </a:p>
          <a:p>
            <a:pPr algn="just"/>
            <a:r>
              <a:rPr lang="it-IT" sz="2400" dirty="0"/>
              <a:t>E poi bisogna sapere dove andare...</a:t>
            </a:r>
          </a:p>
          <a:p>
            <a:pPr algn="just"/>
            <a:r>
              <a:rPr lang="it-IT" sz="2400" dirty="0"/>
              <a:t>Approcci diversi: "dalla culla alla tomba", "dalla culla al cancello", "dal cancello al cancello"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52ED891-B584-4309-8CBD-BCC20B9514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0127" y="3461991"/>
            <a:ext cx="3674482" cy="31756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13B6239-1D35-43A7-BA41-12A08DF3CB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014" y="3843269"/>
            <a:ext cx="4048161" cy="286932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4151A18-1B8B-4249-8932-5E827034872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893"/>
          <a:stretch/>
        </p:blipFill>
        <p:spPr>
          <a:xfrm>
            <a:off x="9514114" y="2615610"/>
            <a:ext cx="2239639" cy="312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5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2242"/>
    </mc:Choice>
    <mc:Fallback xmlns="">
      <p:transition advClick="0" advTm="6224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5411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5411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B79C2B67-6907-452E-B5DC-9AF08535A7E7}"/>
              </a:ext>
            </a:extLst>
          </p:cNvPr>
          <p:cNvSpPr/>
          <p:nvPr/>
        </p:nvSpPr>
        <p:spPr>
          <a:xfrm>
            <a:off x="173014" y="938941"/>
            <a:ext cx="10326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La </a:t>
            </a:r>
            <a:r>
              <a:rPr lang="en-US" sz="2400" b="1" dirty="0" err="1"/>
              <a:t>qualità</a:t>
            </a:r>
            <a:r>
              <a:rPr lang="en-US" sz="2400" b="1" dirty="0"/>
              <a:t> </a:t>
            </a:r>
            <a:r>
              <a:rPr lang="en-US" sz="2400" b="1" dirty="0" err="1"/>
              <a:t>dei</a:t>
            </a:r>
            <a:r>
              <a:rPr lang="en-US" sz="2400" b="1" dirty="0"/>
              <a:t> </a:t>
            </a:r>
            <a:r>
              <a:rPr lang="en-US" sz="2400" b="1" dirty="0" err="1"/>
              <a:t>dati</a:t>
            </a:r>
            <a:endParaRPr lang="it-IT" sz="24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8C4DE1D-CCB5-41E0-862C-CC934CAA0711}"/>
              </a:ext>
            </a:extLst>
          </p:cNvPr>
          <p:cNvSpPr txBox="1"/>
          <p:nvPr/>
        </p:nvSpPr>
        <p:spPr>
          <a:xfrm>
            <a:off x="302858" y="1565582"/>
            <a:ext cx="111242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Dobbiamo</a:t>
            </a:r>
            <a:r>
              <a:rPr lang="en-US" sz="2400" dirty="0"/>
              <a:t> </a:t>
            </a:r>
            <a:r>
              <a:rPr lang="en-US" sz="2400" dirty="0" err="1"/>
              <a:t>fissare</a:t>
            </a:r>
            <a:r>
              <a:rPr lang="en-US" sz="2400" dirty="0"/>
              <a:t>:</a:t>
            </a:r>
          </a:p>
          <a:p>
            <a:r>
              <a:rPr lang="en-US" sz="2400" dirty="0"/>
              <a:t>• Il </a:t>
            </a:r>
            <a:r>
              <a:rPr lang="en-US" sz="2400" dirty="0">
                <a:solidFill>
                  <a:srgbClr val="FF0000"/>
                </a:solidFill>
              </a:rPr>
              <a:t>lasso </a:t>
            </a:r>
            <a:r>
              <a:rPr lang="en-US" sz="2400" dirty="0" err="1">
                <a:solidFill>
                  <a:srgbClr val="FF0000"/>
                </a:solidFill>
              </a:rPr>
              <a:t>temporale</a:t>
            </a:r>
            <a:r>
              <a:rPr lang="en-US" sz="2400" dirty="0"/>
              <a:t>; </a:t>
            </a:r>
            <a:r>
              <a:rPr lang="en-US" sz="2400" dirty="0" err="1"/>
              <a:t>cioè</a:t>
            </a:r>
            <a:r>
              <a:rPr lang="en-US" sz="2400" dirty="0"/>
              <a:t> </a:t>
            </a:r>
            <a:r>
              <a:rPr lang="en-US" sz="2400" dirty="0" err="1"/>
              <a:t>l’età</a:t>
            </a:r>
            <a:r>
              <a:rPr lang="en-US" sz="2400" dirty="0"/>
              <a:t>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dati</a:t>
            </a:r>
            <a:r>
              <a:rPr lang="en-US" sz="2400" dirty="0"/>
              <a:t> (ad </a:t>
            </a:r>
            <a:r>
              <a:rPr lang="en-US" sz="2400" dirty="0" err="1"/>
              <a:t>esempio</a:t>
            </a:r>
            <a:r>
              <a:rPr lang="en-US" sz="2400" dirty="0"/>
              <a:t> </a:t>
            </a:r>
            <a:r>
              <a:rPr lang="en-US" sz="2400" dirty="0" err="1"/>
              <a:t>gli</a:t>
            </a:r>
            <a:r>
              <a:rPr lang="en-US" sz="2400" dirty="0"/>
              <a:t> </a:t>
            </a:r>
            <a:r>
              <a:rPr lang="en-US" sz="2400" dirty="0" err="1"/>
              <a:t>ultimi</a:t>
            </a:r>
            <a:r>
              <a:rPr lang="en-US" sz="2400" dirty="0"/>
              <a:t> 5 anni);</a:t>
            </a:r>
          </a:p>
          <a:p>
            <a:r>
              <a:rPr lang="en-US" sz="2400" dirty="0"/>
              <a:t>• La </a:t>
            </a:r>
            <a:r>
              <a:rPr lang="en-US" sz="2400" dirty="0" err="1">
                <a:solidFill>
                  <a:srgbClr val="FF0000"/>
                </a:solidFill>
              </a:rPr>
              <a:t>durata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della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raccolta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dati</a:t>
            </a:r>
            <a:r>
              <a:rPr lang="en-US" sz="2400" dirty="0"/>
              <a:t> (ad </a:t>
            </a:r>
            <a:r>
              <a:rPr lang="en-US" sz="2400" dirty="0" err="1"/>
              <a:t>esempio</a:t>
            </a:r>
            <a:r>
              <a:rPr lang="en-US" sz="2400" dirty="0"/>
              <a:t> un anno);</a:t>
            </a:r>
          </a:p>
          <a:p>
            <a:r>
              <a:rPr lang="en-US" sz="2400" dirty="0"/>
              <a:t>• La </a:t>
            </a:r>
            <a:r>
              <a:rPr lang="en-US" sz="2400" dirty="0" err="1">
                <a:solidFill>
                  <a:srgbClr val="FF0000"/>
                </a:solidFill>
              </a:rPr>
              <a:t>copertura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geografica</a:t>
            </a:r>
            <a:r>
              <a:rPr lang="en-US" sz="2400" dirty="0"/>
              <a:t>;  </a:t>
            </a:r>
            <a:r>
              <a:rPr lang="en-US" sz="2400" dirty="0" err="1"/>
              <a:t>cioè</a:t>
            </a:r>
            <a:r>
              <a:rPr lang="en-US" sz="2400" dirty="0"/>
              <a:t> </a:t>
            </a:r>
            <a:r>
              <a:rPr lang="en-US" sz="2400" dirty="0" err="1"/>
              <a:t>l’area</a:t>
            </a:r>
            <a:r>
              <a:rPr lang="en-US" sz="2400" dirty="0"/>
              <a:t> dove </a:t>
            </a:r>
            <a:r>
              <a:rPr lang="en-US" sz="2400" dirty="0" err="1"/>
              <a:t>vengono</a:t>
            </a:r>
            <a:r>
              <a:rPr lang="en-US" sz="2400" dirty="0"/>
              <a:t> </a:t>
            </a:r>
            <a:r>
              <a:rPr lang="en-US" sz="2400" dirty="0" err="1"/>
              <a:t>raccolti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dati</a:t>
            </a:r>
            <a:r>
              <a:rPr lang="en-US" sz="2400" dirty="0"/>
              <a:t> (</a:t>
            </a:r>
            <a:r>
              <a:rPr lang="en-US" sz="2400" dirty="0" err="1"/>
              <a:t>esempio</a:t>
            </a:r>
            <a:r>
              <a:rPr lang="en-US" sz="2400" dirty="0"/>
              <a:t> </a:t>
            </a:r>
            <a:r>
              <a:rPr lang="en-US" sz="2400" dirty="0" err="1"/>
              <a:t>locali</a:t>
            </a:r>
            <a:r>
              <a:rPr lang="en-US" sz="2400" dirty="0"/>
              <a:t>, </a:t>
            </a:r>
            <a:r>
              <a:rPr lang="en-US" sz="2400" dirty="0" err="1"/>
              <a:t>regionali</a:t>
            </a:r>
            <a:r>
              <a:rPr lang="en-US" sz="2400" dirty="0"/>
              <a:t>, </a:t>
            </a:r>
            <a:r>
              <a:rPr lang="en-US" sz="2400" dirty="0" err="1"/>
              <a:t>nazionali</a:t>
            </a:r>
            <a:r>
              <a:rPr lang="en-US" sz="2400" dirty="0"/>
              <a:t>, </a:t>
            </a:r>
            <a:r>
              <a:rPr lang="en-US" sz="2400" dirty="0" err="1"/>
              <a:t>continentali</a:t>
            </a:r>
            <a:r>
              <a:rPr lang="en-US" sz="2400" dirty="0"/>
              <a:t> o </a:t>
            </a:r>
            <a:r>
              <a:rPr lang="en-US" sz="2400" dirty="0" err="1"/>
              <a:t>globali</a:t>
            </a:r>
            <a:r>
              <a:rPr lang="en-US" sz="2400" dirty="0"/>
              <a:t>);</a:t>
            </a:r>
          </a:p>
          <a:p>
            <a:r>
              <a:rPr lang="en-US" sz="2400" dirty="0"/>
              <a:t>• La </a:t>
            </a:r>
            <a:r>
              <a:rPr lang="en-US" sz="2400" dirty="0" err="1">
                <a:solidFill>
                  <a:srgbClr val="FF0000"/>
                </a:solidFill>
              </a:rPr>
              <a:t>copertura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tecnologica</a:t>
            </a:r>
            <a:r>
              <a:rPr lang="en-US" sz="2400" dirty="0"/>
              <a:t>; </a:t>
            </a:r>
            <a:r>
              <a:rPr lang="en-US" sz="2400" dirty="0" err="1"/>
              <a:t>cioè</a:t>
            </a:r>
            <a:r>
              <a:rPr lang="en-US" sz="2400" dirty="0"/>
              <a:t> quale </a:t>
            </a:r>
            <a:r>
              <a:rPr lang="en-US" sz="2400" dirty="0" err="1"/>
              <a:t>tecnologia</a:t>
            </a:r>
            <a:r>
              <a:rPr lang="en-US" sz="2400" dirty="0"/>
              <a:t> </a:t>
            </a:r>
            <a:r>
              <a:rPr lang="en-US" sz="2400" dirty="0" err="1"/>
              <a:t>applicare</a:t>
            </a:r>
            <a:r>
              <a:rPr lang="en-US" sz="2400" dirty="0"/>
              <a:t> </a:t>
            </a:r>
            <a:r>
              <a:rPr lang="en-US" sz="2400" dirty="0" err="1"/>
              <a:t>nella</a:t>
            </a:r>
            <a:r>
              <a:rPr lang="en-US" sz="2400" dirty="0"/>
              <a:t> </a:t>
            </a:r>
            <a:r>
              <a:rPr lang="en-US" sz="2400" dirty="0" err="1"/>
              <a:t>raccolta</a:t>
            </a:r>
            <a:r>
              <a:rPr lang="en-US" sz="2400" dirty="0"/>
              <a:t>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dati</a:t>
            </a:r>
            <a:r>
              <a:rPr lang="en-US" sz="2400" dirty="0"/>
              <a:t> </a:t>
            </a:r>
          </a:p>
          <a:p>
            <a:r>
              <a:rPr lang="en-US" sz="2400" dirty="0"/>
              <a:t>•La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fonte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dati</a:t>
            </a:r>
            <a:r>
              <a:rPr lang="en-US" sz="2400" dirty="0"/>
              <a:t>  :</a:t>
            </a:r>
          </a:p>
          <a:p>
            <a:pPr marL="1033200" lvl="1" indent="-612000">
              <a:buFont typeface="Wingdings" panose="05000000000000000000" pitchFamily="2" charset="2"/>
              <a:buChar char="ü"/>
            </a:pPr>
            <a:r>
              <a:rPr lang="it-IT" sz="2400" dirty="0"/>
              <a:t>se misurati, devono essere specificati gli strumenti utilizzati;</a:t>
            </a:r>
          </a:p>
          <a:p>
            <a:pPr marL="1033200" lvl="1" indent="-612000">
              <a:buFont typeface="Wingdings" panose="05000000000000000000" pitchFamily="2" charset="2"/>
              <a:buChar char="ü"/>
            </a:pPr>
            <a:r>
              <a:rPr lang="it-IT" sz="2400" dirty="0"/>
              <a:t>se calcolati, con quali algoritmi;</a:t>
            </a:r>
          </a:p>
          <a:p>
            <a:pPr marL="1033200" lvl="1" indent="-612000">
              <a:buFont typeface="Wingdings" panose="05000000000000000000" pitchFamily="2" charset="2"/>
              <a:buChar char="ü"/>
            </a:pPr>
            <a:r>
              <a:rPr lang="it-IT" sz="2400" dirty="0"/>
              <a:t>se stimati, con quali metodi statistici.</a:t>
            </a:r>
          </a:p>
        </p:txBody>
      </p:sp>
    </p:spTree>
    <p:extLst>
      <p:ext uri="{BB962C8B-B14F-4D97-AF65-F5344CB8AC3E}">
        <p14:creationId xmlns:p14="http://schemas.microsoft.com/office/powerpoint/2010/main" val="355795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5785"/>
    </mc:Choice>
    <mc:Fallback xmlns="">
      <p:transition advClick="0" advTm="6578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5411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5411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A89431F9-E063-42F6-95D7-C1E7E667C41D}"/>
              </a:ext>
            </a:extLst>
          </p:cNvPr>
          <p:cNvSpPr/>
          <p:nvPr/>
        </p:nvSpPr>
        <p:spPr>
          <a:xfrm>
            <a:off x="917382" y="2692358"/>
            <a:ext cx="9292958" cy="320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</a:pPr>
            <a:r>
              <a:rPr lang="it-IT" sz="2400" dirty="0"/>
              <a:t>Fasi di compilazione dell'inventario:</a:t>
            </a:r>
          </a:p>
          <a:p>
            <a:pPr marL="342900" indent="-342900" algn="just">
              <a:lnSpc>
                <a:spcPts val="3500"/>
              </a:lnSpc>
              <a:buFont typeface="Wingdings" panose="05000000000000000000" pitchFamily="2" charset="2"/>
              <a:buChar char="ü"/>
            </a:pPr>
            <a:r>
              <a:rPr lang="it-IT" sz="2400" dirty="0"/>
              <a:t>Preparazione per la raccolta dei dati;</a:t>
            </a:r>
          </a:p>
          <a:p>
            <a:pPr marL="342900" indent="-342900" algn="just">
              <a:lnSpc>
                <a:spcPts val="3500"/>
              </a:lnSpc>
              <a:buFont typeface="Wingdings" panose="05000000000000000000" pitchFamily="2" charset="2"/>
              <a:buChar char="ü"/>
            </a:pPr>
            <a:r>
              <a:rPr lang="it-IT" sz="2400" dirty="0"/>
              <a:t>Raccolta dati;</a:t>
            </a:r>
          </a:p>
          <a:p>
            <a:pPr marL="342900" indent="-342900" algn="just">
              <a:lnSpc>
                <a:spcPts val="3500"/>
              </a:lnSpc>
              <a:buFont typeface="Wingdings" panose="05000000000000000000" pitchFamily="2" charset="2"/>
              <a:buChar char="ü"/>
            </a:pPr>
            <a:r>
              <a:rPr lang="it-IT" sz="2400" dirty="0"/>
              <a:t>Convalida dei dati;</a:t>
            </a:r>
          </a:p>
          <a:p>
            <a:pPr marL="342900" indent="-342900" algn="just">
              <a:lnSpc>
                <a:spcPts val="3500"/>
              </a:lnSpc>
              <a:buFont typeface="Wingdings" panose="05000000000000000000" pitchFamily="2" charset="2"/>
              <a:buChar char="ü"/>
            </a:pPr>
            <a:r>
              <a:rPr lang="it-IT" sz="2400" dirty="0"/>
              <a:t>Registrazione dei dati per unità di processo;</a:t>
            </a:r>
          </a:p>
          <a:p>
            <a:pPr marL="342900" indent="-342900" algn="just">
              <a:lnSpc>
                <a:spcPts val="3500"/>
              </a:lnSpc>
              <a:buFont typeface="Wingdings" panose="05000000000000000000" pitchFamily="2" charset="2"/>
              <a:buChar char="ü"/>
            </a:pPr>
            <a:r>
              <a:rPr lang="it-IT" sz="2400" dirty="0"/>
              <a:t>Aggregazione dei dati;</a:t>
            </a:r>
          </a:p>
          <a:p>
            <a:pPr marL="342900" indent="-342900" algn="just">
              <a:lnSpc>
                <a:spcPts val="3500"/>
              </a:lnSpc>
              <a:buFont typeface="Wingdings" panose="05000000000000000000" pitchFamily="2" charset="2"/>
              <a:buChar char="ü"/>
            </a:pPr>
            <a:r>
              <a:rPr lang="it-IT" sz="2400" dirty="0"/>
              <a:t>Revisione dei confini del sistema.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DABEC17-56A9-4A33-B6D7-7C95A9FD18FE}"/>
              </a:ext>
            </a:extLst>
          </p:cNvPr>
          <p:cNvSpPr/>
          <p:nvPr/>
        </p:nvSpPr>
        <p:spPr>
          <a:xfrm>
            <a:off x="120897" y="1040223"/>
            <a:ext cx="103261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it-IT" dirty="0"/>
              <a:t>Definizione degli obiettivi e dei confini dell'analisi;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b="1" dirty="0">
                <a:solidFill>
                  <a:srgbClr val="FF0000"/>
                </a:solidFill>
              </a:rPr>
              <a:t>Compilazione di un inventario del ciclo di vita (cosa entra e cosa esce);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dirty="0"/>
              <a:t>Valutazione dei potenziali impatti ambientali associati a cosa entra e cosa esce;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dirty="0"/>
              <a:t>Interpretazione dei risultati ed in particolare analisi degli inventari e stima degli impatti in relazione agli obiettivi dello studio.</a:t>
            </a:r>
          </a:p>
        </p:txBody>
      </p:sp>
    </p:spTree>
    <p:extLst>
      <p:ext uri="{BB962C8B-B14F-4D97-AF65-F5344CB8AC3E}">
        <p14:creationId xmlns:p14="http://schemas.microsoft.com/office/powerpoint/2010/main" val="227258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8484"/>
    </mc:Choice>
    <mc:Fallback xmlns="">
      <p:transition advClick="0" advTm="38484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5411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5411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A89431F9-E063-42F6-95D7-C1E7E667C41D}"/>
              </a:ext>
            </a:extLst>
          </p:cNvPr>
          <p:cNvSpPr/>
          <p:nvPr/>
        </p:nvSpPr>
        <p:spPr>
          <a:xfrm>
            <a:off x="125291" y="915976"/>
            <a:ext cx="92929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/>
              <a:t>Fasi di compilazione dell'inventario: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FF0000"/>
                </a:solidFill>
              </a:rPr>
              <a:t>preparazione per la raccolta dei dati;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raccolta dati;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convalida dei dati;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registrazione dei dati per unità di processo;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aggregazione dei dati;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revisione dei confini del sistema.</a:t>
            </a:r>
            <a:endParaRPr lang="it-IT" sz="14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2D32DBE-6719-469E-A857-52EDD3AB8CA0}"/>
              </a:ext>
            </a:extLst>
          </p:cNvPr>
          <p:cNvSpPr txBox="1"/>
          <p:nvPr/>
        </p:nvSpPr>
        <p:spPr>
          <a:xfrm>
            <a:off x="5018398" y="791239"/>
            <a:ext cx="51273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 dati possono provenire da diverse fonti, quindi dobbiamo: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creare un diagramma di flusso con tutte le unità elementari;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descrivere in dettaglio ogni unità elementare con le categorie di dati associate a ciascun processo;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fare un elenco delle unità di misura dei dati;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descrivere le tecniche di raccolta dei dati per ciascuna categoria.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0107AC0-BAF7-40F1-B303-EFEB3958C841}"/>
              </a:ext>
            </a:extLst>
          </p:cNvPr>
          <p:cNvSpPr/>
          <p:nvPr/>
        </p:nvSpPr>
        <p:spPr>
          <a:xfrm>
            <a:off x="363041" y="4107889"/>
            <a:ext cx="69463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Abbiamo:</a:t>
            </a:r>
          </a:p>
          <a:p>
            <a:r>
              <a:rPr lang="it-IT" dirty="0"/>
              <a:t>DATI FOREGROUND</a:t>
            </a:r>
          </a:p>
          <a:p>
            <a:r>
              <a:rPr lang="it-IT" dirty="0"/>
              <a:t>si riferiscono a dati specifici da acquisire per modellare il sistema; sono specifici di un particolare prodotto</a:t>
            </a:r>
          </a:p>
          <a:p>
            <a:r>
              <a:rPr lang="it-IT" dirty="0"/>
              <a:t>DATI BACKGROUND</a:t>
            </a:r>
          </a:p>
          <a:p>
            <a:r>
              <a:rPr lang="it-IT" dirty="0"/>
              <a:t>sono dati per la produzione di materiali generici, per la produzione di energia, per i trasporti, per la gestione dei rifiuti; sono ottenuti da database e letteratura.</a:t>
            </a:r>
          </a:p>
        </p:txBody>
      </p:sp>
    </p:spTree>
    <p:extLst>
      <p:ext uri="{BB962C8B-B14F-4D97-AF65-F5344CB8AC3E}">
        <p14:creationId xmlns:p14="http://schemas.microsoft.com/office/powerpoint/2010/main" val="170084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6606"/>
    </mc:Choice>
    <mc:Fallback xmlns="">
      <p:transition advClick="0" advTm="66606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5411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5411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2D32DBE-6719-469E-A857-52EDD3AB8CA0}"/>
              </a:ext>
            </a:extLst>
          </p:cNvPr>
          <p:cNvSpPr txBox="1"/>
          <p:nvPr/>
        </p:nvSpPr>
        <p:spPr>
          <a:xfrm>
            <a:off x="1312865" y="2814429"/>
            <a:ext cx="9805539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/>
              <a:t>I dati devono essere raccolti per ciascuna unità di processo interna al confine del sistema; pertanto, per ciascuna unità di processo devono essere descritti l'inizio e la fine.</a:t>
            </a:r>
          </a:p>
          <a:p>
            <a:pPr algn="just">
              <a:lnSpc>
                <a:spcPct val="150000"/>
              </a:lnSpc>
            </a:pPr>
            <a:r>
              <a:rPr lang="it-IT" sz="2000" dirty="0"/>
              <a:t>Ma ricorda che le origini dati possono essere diverse: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/>
              <a:t>Fonti dati </a:t>
            </a:r>
            <a:r>
              <a:rPr lang="it-IT" sz="2000" dirty="0">
                <a:solidFill>
                  <a:srgbClr val="FF0000"/>
                </a:solidFill>
              </a:rPr>
              <a:t>primarie: </a:t>
            </a:r>
            <a:r>
              <a:rPr lang="it-IT" sz="2000" dirty="0"/>
              <a:t>i dati sono ottenuti dal sito produttivo;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/>
              <a:t>Fonti dati </a:t>
            </a:r>
            <a:r>
              <a:rPr lang="it-IT" sz="2000" dirty="0">
                <a:solidFill>
                  <a:srgbClr val="FF0000"/>
                </a:solidFill>
              </a:rPr>
              <a:t>secondarie: </a:t>
            </a:r>
            <a:r>
              <a:rPr lang="it-IT" sz="2000" dirty="0"/>
              <a:t>tratte dalla letteratura (in questo caso occorre annotare la fonte);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/>
              <a:t>Fonti dati </a:t>
            </a:r>
            <a:r>
              <a:rPr lang="it-IT" sz="2000" dirty="0">
                <a:solidFill>
                  <a:srgbClr val="FF0000"/>
                </a:solidFill>
              </a:rPr>
              <a:t>terziarie: </a:t>
            </a:r>
            <a:r>
              <a:rPr lang="it-IT" sz="2000" dirty="0"/>
              <a:t>ottenute con l'utilizzo di stime o coefficienti tecnici.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709B94C-DBD7-430C-8D80-ADC0A9DE9942}"/>
              </a:ext>
            </a:extLst>
          </p:cNvPr>
          <p:cNvSpPr/>
          <p:nvPr/>
        </p:nvSpPr>
        <p:spPr>
          <a:xfrm>
            <a:off x="173014" y="902391"/>
            <a:ext cx="92929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/>
              <a:t>Fasi di compilazione dell'inventario: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preparazione per la raccolta dei dati;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FF0000"/>
                </a:solidFill>
              </a:rPr>
              <a:t>raccolta dati;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convalida dei dati;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registrazione dei dati per unità di processo;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aggregazione dei dati;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revisione dei confini del sistema.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07450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790"/>
    </mc:Choice>
    <mc:Fallback xmlns="">
      <p:transition advClick="0" advTm="5079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5411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5411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2D32DBE-6719-469E-A857-52EDD3AB8CA0}"/>
              </a:ext>
            </a:extLst>
          </p:cNvPr>
          <p:cNvSpPr txBox="1"/>
          <p:nvPr/>
        </p:nvSpPr>
        <p:spPr>
          <a:xfrm>
            <a:off x="2263550" y="3233771"/>
            <a:ext cx="794679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/>
              <a:t>È necessario convalidare i dati attraverso bilanci di massa ed energia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59AB82E2-6092-43AA-8B96-353EE3C11EDB}"/>
              </a:ext>
            </a:extLst>
          </p:cNvPr>
          <p:cNvSpPr/>
          <p:nvPr/>
        </p:nvSpPr>
        <p:spPr>
          <a:xfrm>
            <a:off x="369192" y="1059839"/>
            <a:ext cx="92929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/>
              <a:t>Fasi di compilazione dell'inventario: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preparazione per la raccolta dei dati;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raccolta dati;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FF0000"/>
                </a:solidFill>
              </a:rPr>
              <a:t>convalida dei dati;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registrazione dei dati per unità di processo;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aggregazione dei dati;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revisione dei confini del sistema.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2654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1242"/>
    </mc:Choice>
    <mc:Fallback xmlns="">
      <p:transition advClick="0" advTm="1124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5411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5411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2D32DBE-6719-469E-A857-52EDD3AB8CA0}"/>
              </a:ext>
            </a:extLst>
          </p:cNvPr>
          <p:cNvSpPr txBox="1"/>
          <p:nvPr/>
        </p:nvSpPr>
        <p:spPr>
          <a:xfrm>
            <a:off x="2263550" y="3233771"/>
            <a:ext cx="7946790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/>
              <a:t>I dati devono essere riferiti all'unità funzionale elementare...</a:t>
            </a:r>
          </a:p>
          <a:p>
            <a:pPr algn="just">
              <a:lnSpc>
                <a:spcPct val="150000"/>
              </a:lnSpc>
            </a:pPr>
            <a:r>
              <a:rPr lang="it-IT" sz="2000" dirty="0"/>
              <a:t>…si passa da kg a kg/FU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B5810DE-D62B-4588-8A22-62C210E89D3A}"/>
              </a:ext>
            </a:extLst>
          </p:cNvPr>
          <p:cNvSpPr/>
          <p:nvPr/>
        </p:nvSpPr>
        <p:spPr>
          <a:xfrm>
            <a:off x="369192" y="1059839"/>
            <a:ext cx="92929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/>
              <a:t>Fasi di compilazione dell'inventario: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preparazione per la raccolta dei dati;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raccolta dati;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convalida dei dati;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FF0000"/>
                </a:solidFill>
              </a:rPr>
              <a:t>registrazione dei dati per unità di processo;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aggregazione dei dati;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revisione dei confini del sistema.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87731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1763"/>
    </mc:Choice>
    <mc:Fallback xmlns="">
      <p:transition advClick="0" advTm="3176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5411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5411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2D32DBE-6719-469E-A857-52EDD3AB8CA0}"/>
              </a:ext>
            </a:extLst>
          </p:cNvPr>
          <p:cNvSpPr txBox="1"/>
          <p:nvPr/>
        </p:nvSpPr>
        <p:spPr>
          <a:xfrm>
            <a:off x="2263550" y="3233771"/>
            <a:ext cx="9559258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/>
              <a:t>Le singole unità elementari di processo sono interconnesse e ciò consente di confrontare le singole unità e valutare l'intero processo. L'aggregazione è il raggruppamento di dati provenienti da diverse unità elementari e può essere eseguita solo se i dati si riferiscono a sostanze equivalenti o impatti ambientali simili.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792FDB0-CAE9-45DE-80BB-F653319BA3DD}"/>
              </a:ext>
            </a:extLst>
          </p:cNvPr>
          <p:cNvSpPr/>
          <p:nvPr/>
        </p:nvSpPr>
        <p:spPr>
          <a:xfrm>
            <a:off x="173014" y="1067802"/>
            <a:ext cx="92929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/>
              <a:t>Fasi di compilazione dell'inventario: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preparazione per la raccolta dei dati;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raccolta dati;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convalida dei dati;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registrazione dei dati per unità di processo;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FF0000"/>
                </a:solidFill>
              </a:rPr>
              <a:t>aggregazione dei dati;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revisione dei confini del sistema.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78963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1413"/>
    </mc:Choice>
    <mc:Fallback xmlns="">
      <p:transition advClick="0" advTm="2141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8676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8676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38667" y="1081093"/>
            <a:ext cx="4227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Valutazione</a:t>
            </a:r>
            <a:r>
              <a:rPr lang="en-US" sz="2800" b="1" dirty="0"/>
              <a:t> del </a:t>
            </a:r>
            <a:r>
              <a:rPr lang="en-US" sz="2800" b="1" dirty="0" err="1"/>
              <a:t>ciclo</a:t>
            </a:r>
            <a:r>
              <a:rPr lang="en-US" sz="2800" b="1" dirty="0"/>
              <a:t> di vita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24709" y="2351288"/>
            <a:ext cx="8437470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800" dirty="0"/>
              <a:t>Cosa è un LCA?</a:t>
            </a:r>
          </a:p>
          <a:p>
            <a:pPr>
              <a:lnSpc>
                <a:spcPct val="150000"/>
              </a:lnSpc>
            </a:pPr>
            <a:r>
              <a:rPr lang="it-IT" sz="2800" dirty="0"/>
              <a:t>A cosa serve?</a:t>
            </a:r>
          </a:p>
          <a:p>
            <a:pPr>
              <a:lnSpc>
                <a:spcPct val="150000"/>
              </a:lnSpc>
            </a:pPr>
            <a:r>
              <a:rPr lang="it-IT" sz="2800" dirty="0"/>
              <a:t>Perché è importante farlo?</a:t>
            </a:r>
          </a:p>
          <a:p>
            <a:pPr>
              <a:lnSpc>
                <a:spcPct val="150000"/>
              </a:lnSpc>
            </a:pPr>
            <a:r>
              <a:rPr lang="it-IT" sz="2800" dirty="0"/>
              <a:t>Come farlo?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3DE33D5-7974-025F-73A6-A74B8D5A9BB8}"/>
              </a:ext>
            </a:extLst>
          </p:cNvPr>
          <p:cNvSpPr txBox="1"/>
          <p:nvPr/>
        </p:nvSpPr>
        <p:spPr>
          <a:xfrm>
            <a:off x="385574" y="6051793"/>
            <a:ext cx="10052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________________________________________________________________________________________________</a:t>
            </a:r>
          </a:p>
          <a:p>
            <a:r>
              <a:rPr lang="it-IT" sz="16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prof. </a:t>
            </a:r>
            <a:r>
              <a:rPr lang="it-IT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I. De Marco </a:t>
            </a:r>
            <a:r>
              <a:rPr lang="it-IT" sz="1600" b="0" i="0" u="none" strike="noStrike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– Università degli Studi di Salerno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7066"/>
    </mc:Choice>
    <mc:Fallback xmlns="">
      <p:transition advClick="0" advTm="1706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5411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5411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2D32DBE-6719-469E-A857-52EDD3AB8CA0}"/>
              </a:ext>
            </a:extLst>
          </p:cNvPr>
          <p:cNvSpPr txBox="1"/>
          <p:nvPr/>
        </p:nvSpPr>
        <p:spPr>
          <a:xfrm>
            <a:off x="2263550" y="3233771"/>
            <a:ext cx="9559258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/>
              <a:t>Ora possiamo: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Escludere flussi o unità non significativi;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Escludere i flussi non rilevanti ai fini dello studio;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/>
              <a:t>Includere nuove unità di processo (se necessario).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CC727BC-682D-46FA-AB48-4E50B4943214}"/>
              </a:ext>
            </a:extLst>
          </p:cNvPr>
          <p:cNvSpPr/>
          <p:nvPr/>
        </p:nvSpPr>
        <p:spPr>
          <a:xfrm>
            <a:off x="173014" y="1067802"/>
            <a:ext cx="92929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/>
              <a:t>Fasi di compilazione dell'inventario: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preparazione per la raccolta dei dati;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raccolta dati;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convalida dei dati;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registrazione dei dati per unità di processo</a:t>
            </a:r>
            <a:r>
              <a:rPr lang="it-IT" sz="1600" dirty="0">
                <a:solidFill>
                  <a:srgbClr val="FF0000"/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/>
              <a:t>aggregazione dei dati;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FF0000"/>
                </a:solidFill>
              </a:rPr>
              <a:t>revisione dei confini del sistema.</a:t>
            </a:r>
            <a:endParaRPr lang="it-IT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3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8667"/>
    </mc:Choice>
    <mc:Fallback xmlns="">
      <p:transition advClick="0" advTm="2866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5411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5411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A89431F9-E063-42F6-95D7-C1E7E667C41D}"/>
              </a:ext>
            </a:extLst>
          </p:cNvPr>
          <p:cNvSpPr/>
          <p:nvPr/>
        </p:nvSpPr>
        <p:spPr>
          <a:xfrm>
            <a:off x="917382" y="2692358"/>
            <a:ext cx="9292958" cy="1856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</a:pPr>
            <a:r>
              <a:rPr lang="it-IT" sz="2400" dirty="0"/>
              <a:t>Abbiamo bisogno di:</a:t>
            </a:r>
          </a:p>
          <a:p>
            <a:pPr marL="342900" indent="-342900" algn="just">
              <a:lnSpc>
                <a:spcPts val="3500"/>
              </a:lnSpc>
              <a:buFont typeface="Wingdings" panose="05000000000000000000" pitchFamily="2" charset="2"/>
              <a:buChar char="ü"/>
            </a:pPr>
            <a:r>
              <a:rPr lang="it-IT" sz="2400" dirty="0"/>
              <a:t>un software</a:t>
            </a:r>
          </a:p>
          <a:p>
            <a:pPr marL="342900" indent="-342900" algn="just">
              <a:lnSpc>
                <a:spcPts val="3500"/>
              </a:lnSpc>
              <a:buFont typeface="Wingdings" panose="05000000000000000000" pitchFamily="2" charset="2"/>
              <a:buChar char="ü"/>
            </a:pPr>
            <a:r>
              <a:rPr lang="it-IT" sz="2400" dirty="0"/>
              <a:t>alcuni database</a:t>
            </a:r>
          </a:p>
          <a:p>
            <a:pPr marL="342900" indent="-342900" algn="just">
              <a:lnSpc>
                <a:spcPts val="3500"/>
              </a:lnSpc>
              <a:buFont typeface="Wingdings" panose="05000000000000000000" pitchFamily="2" charset="2"/>
              <a:buChar char="ü"/>
            </a:pPr>
            <a:r>
              <a:rPr lang="it-IT" sz="2400" dirty="0"/>
              <a:t>un metodo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36F7323-6DC9-4E7E-ACDF-CA565AED2BB2}"/>
              </a:ext>
            </a:extLst>
          </p:cNvPr>
          <p:cNvSpPr/>
          <p:nvPr/>
        </p:nvSpPr>
        <p:spPr>
          <a:xfrm>
            <a:off x="173014" y="1012436"/>
            <a:ext cx="103261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it-IT" dirty="0"/>
              <a:t>Definizione degli obiettivi e dei confini dell'analisi;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dirty="0"/>
              <a:t>Compilazione di un inventario del ciclo di vita (cosa entra e cosa esce);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b="1" dirty="0">
                <a:solidFill>
                  <a:srgbClr val="FF0000"/>
                </a:solidFill>
              </a:rPr>
              <a:t>Valutazione dei potenziali impatti ambientali associati a cosa entra e cosa esce;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dirty="0"/>
              <a:t>Interpretazione dei risultati ed in particolare analisi degli inventari e stima degli impatti in relazione agli obiettivi dello studio.</a:t>
            </a:r>
          </a:p>
        </p:txBody>
      </p:sp>
    </p:spTree>
    <p:extLst>
      <p:ext uri="{BB962C8B-B14F-4D97-AF65-F5344CB8AC3E}">
        <p14:creationId xmlns:p14="http://schemas.microsoft.com/office/powerpoint/2010/main" val="36617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9319"/>
    </mc:Choice>
    <mc:Fallback xmlns="">
      <p:transition advClick="0" advTm="1931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360FA61-9A9D-49FB-8FCB-B15B612D671B}"/>
              </a:ext>
            </a:extLst>
          </p:cNvPr>
          <p:cNvSpPr txBox="1"/>
          <p:nvPr/>
        </p:nvSpPr>
        <p:spPr>
          <a:xfrm>
            <a:off x="411342" y="1066963"/>
            <a:ext cx="9591859" cy="5400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b="1" dirty="0" err="1"/>
              <a:t>SimaPro</a:t>
            </a:r>
            <a:endParaRPr lang="it-IT" sz="2000" b="1" dirty="0"/>
          </a:p>
          <a:p>
            <a:pPr algn="just">
              <a:lnSpc>
                <a:spcPct val="150000"/>
              </a:lnSpc>
            </a:pPr>
            <a:r>
              <a:rPr lang="it-IT" sz="2000" dirty="0"/>
              <a:t>	</a:t>
            </a:r>
            <a:r>
              <a:rPr lang="it-IT" sz="1400" dirty="0"/>
              <a:t>adatto per studi dettagliati</a:t>
            </a:r>
          </a:p>
          <a:p>
            <a:pPr algn="just">
              <a:lnSpc>
                <a:spcPct val="150000"/>
              </a:lnSpc>
            </a:pPr>
            <a:r>
              <a:rPr lang="it-IT" sz="1400" dirty="0"/>
              <a:t>	è possibile tenere conto dell'incertezza dei dati</a:t>
            </a:r>
          </a:p>
          <a:p>
            <a:pPr algn="just">
              <a:lnSpc>
                <a:spcPct val="150000"/>
              </a:lnSpc>
            </a:pPr>
            <a:r>
              <a:rPr lang="it-IT" sz="1400" dirty="0"/>
              <a:t>	è il software più utilizzato e quindi ha un'architettura robusta</a:t>
            </a:r>
          </a:p>
          <a:p>
            <a:pPr algn="just">
              <a:lnSpc>
                <a:spcPct val="150000"/>
              </a:lnSpc>
            </a:pPr>
            <a:r>
              <a:rPr lang="it-IT" sz="1400" dirty="0"/>
              <a:t>	costoso</a:t>
            </a:r>
          </a:p>
          <a:p>
            <a:pPr algn="just">
              <a:lnSpc>
                <a:spcPct val="150000"/>
              </a:lnSpc>
            </a:pPr>
            <a:r>
              <a:rPr lang="it-IT" sz="1400" dirty="0"/>
              <a:t>	richiede elevate prestazioni del PC</a:t>
            </a:r>
          </a:p>
          <a:p>
            <a:pPr algn="just">
              <a:lnSpc>
                <a:spcPct val="150000"/>
              </a:lnSpc>
            </a:pPr>
            <a:r>
              <a:rPr lang="it-IT" sz="2000" b="1" dirty="0" err="1"/>
              <a:t>GaBi</a:t>
            </a:r>
            <a:endParaRPr lang="it-IT" sz="2000" b="1" dirty="0"/>
          </a:p>
          <a:p>
            <a:pPr algn="just">
              <a:lnSpc>
                <a:spcPct val="150000"/>
              </a:lnSpc>
            </a:pPr>
            <a:r>
              <a:rPr lang="it-IT" sz="2000" dirty="0"/>
              <a:t>	</a:t>
            </a:r>
            <a:r>
              <a:rPr lang="it-IT" sz="1400" dirty="0"/>
              <a:t>possibilità di introdurre relazioni non lineari programmate dall'utente</a:t>
            </a:r>
          </a:p>
          <a:p>
            <a:pPr algn="just">
              <a:lnSpc>
                <a:spcPct val="150000"/>
              </a:lnSpc>
            </a:pPr>
            <a:r>
              <a:rPr lang="it-IT" sz="1400" dirty="0"/>
              <a:t>	poco flessibile in fase interpretativa</a:t>
            </a:r>
          </a:p>
          <a:p>
            <a:pPr algn="just">
              <a:lnSpc>
                <a:spcPct val="150000"/>
              </a:lnSpc>
            </a:pPr>
            <a:r>
              <a:rPr lang="it-IT" sz="1400" dirty="0"/>
              <a:t>	alcuni strumenti devono essere scaricati separatamente e gli aggiornamenti software sono frequenti</a:t>
            </a:r>
            <a:endParaRPr lang="it-IT" sz="2000" dirty="0"/>
          </a:p>
          <a:p>
            <a:pPr algn="just">
              <a:lnSpc>
                <a:spcPct val="150000"/>
              </a:lnSpc>
            </a:pPr>
            <a:r>
              <a:rPr lang="it-IT" sz="2000" b="1" dirty="0" err="1"/>
              <a:t>OpenLCA</a:t>
            </a:r>
            <a:endParaRPr lang="it-IT" sz="2000" b="1" dirty="0"/>
          </a:p>
          <a:p>
            <a:pPr algn="just">
              <a:lnSpc>
                <a:spcPct val="150000"/>
              </a:lnSpc>
            </a:pPr>
            <a:r>
              <a:rPr lang="it-IT" sz="2000" b="1" dirty="0"/>
              <a:t>	</a:t>
            </a:r>
            <a:r>
              <a:rPr lang="it-IT" sz="1400" dirty="0"/>
              <a:t>open source</a:t>
            </a:r>
          </a:p>
          <a:p>
            <a:pPr algn="just">
              <a:lnSpc>
                <a:spcPct val="150000"/>
              </a:lnSpc>
            </a:pPr>
            <a:r>
              <a:rPr lang="it-IT" sz="1400" dirty="0"/>
              <a:t>	meno potente di altri software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sz="2000" baseline="300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42881BF-588D-485E-8C92-432906BC06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5411"/>
            <a:ext cx="2279705" cy="72000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4AE7E82-772D-4BC1-93C2-F2F0AD0CE8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5411"/>
            <a:ext cx="1849139" cy="57230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8A4C2AF-8E28-4880-98AF-F80EA15375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E30E625-54BA-4641-A4E4-B26129B1A85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AAF638D-1FB5-4A8B-88BC-CC6F5113E2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8" t="10482" r="1850" b="8735"/>
          <a:stretch/>
        </p:blipFill>
        <p:spPr>
          <a:xfrm>
            <a:off x="2008799" y="2651268"/>
            <a:ext cx="360000" cy="4212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89D0E1E-4203-4439-94D0-1F35E158A10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8400" r="70448" b="19448"/>
          <a:stretch/>
        </p:blipFill>
        <p:spPr>
          <a:xfrm>
            <a:off x="3432890" y="1691723"/>
            <a:ext cx="360000" cy="38984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17E2726-5759-4276-ADA0-6BCB84ED32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8400" r="70448" b="19448"/>
          <a:stretch/>
        </p:blipFill>
        <p:spPr>
          <a:xfrm>
            <a:off x="5077417" y="2006332"/>
            <a:ext cx="360000" cy="38984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7FCD31D-F434-46F4-B7C1-54A84770EE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8400" r="70448" b="19448"/>
          <a:stretch/>
        </p:blipFill>
        <p:spPr>
          <a:xfrm>
            <a:off x="5944572" y="2307389"/>
            <a:ext cx="360000" cy="38984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78B2E2D-0F48-4BF5-A8C6-0BE053CD63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8" t="10482" r="1850" b="8735"/>
          <a:stretch/>
        </p:blipFill>
        <p:spPr>
          <a:xfrm>
            <a:off x="3991562" y="2961086"/>
            <a:ext cx="360000" cy="4212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DEFE264-CB4C-451C-A745-DF10A7984C0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8400" r="70448" b="19448"/>
          <a:stretch/>
        </p:blipFill>
        <p:spPr>
          <a:xfrm>
            <a:off x="6570055" y="3871621"/>
            <a:ext cx="360000" cy="38984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03661A4-BE0F-4FCC-A391-CFEE874B619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8400" r="70448" b="19448"/>
          <a:stretch/>
        </p:blipFill>
        <p:spPr>
          <a:xfrm>
            <a:off x="2368799" y="5430346"/>
            <a:ext cx="360000" cy="38984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5909BDC-CB63-4DC5-971E-664D0B735F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8" t="10482" r="1850" b="8735"/>
          <a:stretch/>
        </p:blipFill>
        <p:spPr>
          <a:xfrm>
            <a:off x="8761986" y="4438014"/>
            <a:ext cx="360000" cy="4212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18F47A1-5862-45E9-ADEA-E0E1A845A4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8" t="10482" r="1850" b="8735"/>
          <a:stretch/>
        </p:blipFill>
        <p:spPr>
          <a:xfrm>
            <a:off x="4065793" y="4165461"/>
            <a:ext cx="360000" cy="4212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E51DC6F-CCF8-4530-9D0E-CD16804EB3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8" t="10482" r="1850" b="8735"/>
          <a:stretch/>
        </p:blipFill>
        <p:spPr>
          <a:xfrm>
            <a:off x="3732091" y="5791037"/>
            <a:ext cx="360000" cy="421200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4C50BE30-6348-4322-B329-93DB6BE7A45E}"/>
              </a:ext>
            </a:extLst>
          </p:cNvPr>
          <p:cNvSpPr/>
          <p:nvPr/>
        </p:nvSpPr>
        <p:spPr>
          <a:xfrm rot="2650738">
            <a:off x="6182677" y="2102203"/>
            <a:ext cx="5328114" cy="800219"/>
          </a:xfrm>
          <a:prstGeom prst="rect">
            <a:avLst/>
          </a:prstGeom>
          <a:noFill/>
        </p:spPr>
        <p:txBody>
          <a:bodyPr vert="vert" wrap="none" lIns="91440" tIns="45720" rIns="91440" bIns="45720" anchor="ctr" anchorCtr="0">
            <a:prstTxWarp prst="textPlain">
              <a:avLst/>
            </a:prstTxWarp>
            <a:spAutoFit/>
          </a:bodyPr>
          <a:lstStyle/>
          <a:p>
            <a:pPr algn="ctr"/>
            <a:r>
              <a:rPr lang="it-IT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163609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628"/>
    </mc:Choice>
    <mc:Fallback xmlns="">
      <p:transition spd="slow" advTm="11762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360FA61-9A9D-49FB-8FCB-B15B612D671B}"/>
              </a:ext>
            </a:extLst>
          </p:cNvPr>
          <p:cNvSpPr txBox="1"/>
          <p:nvPr/>
        </p:nvSpPr>
        <p:spPr>
          <a:xfrm>
            <a:off x="332619" y="1975307"/>
            <a:ext cx="8292819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it-IT" sz="2000" b="1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/>
              <a:t>Questi sono i "dati background" che abbiamo visto prima...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/>
              <a:t>I database (di cui il più completo è l'</a:t>
            </a:r>
            <a:r>
              <a:rPr lang="it-IT" sz="2000" dirty="0" err="1"/>
              <a:t>Ecoinvent</a:t>
            </a:r>
            <a:r>
              <a:rPr lang="it-IT" sz="2000" dirty="0"/>
              <a:t>) contengono dati su migliaia di prodotti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/>
              <a:t>Sono implementati nel software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/>
              <a:t>Ogni database può essere implementato in diversi software</a:t>
            </a:r>
            <a:endParaRPr lang="it-IT" sz="2000" baseline="300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42881BF-588D-485E-8C92-432906BC06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5411"/>
            <a:ext cx="2279705" cy="72000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4AE7E82-772D-4BC1-93C2-F2F0AD0CE8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5411"/>
            <a:ext cx="1849139" cy="57230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8A4C2AF-8E28-4880-98AF-F80EA15375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E30E625-54BA-4641-A4E4-B26129B1A85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4C50BE30-6348-4322-B329-93DB6BE7A45E}"/>
              </a:ext>
            </a:extLst>
          </p:cNvPr>
          <p:cNvSpPr/>
          <p:nvPr/>
        </p:nvSpPr>
        <p:spPr>
          <a:xfrm rot="2650738">
            <a:off x="6225372" y="1997001"/>
            <a:ext cx="5026201" cy="800219"/>
          </a:xfrm>
          <a:prstGeom prst="rect">
            <a:avLst/>
          </a:prstGeom>
          <a:noFill/>
        </p:spPr>
        <p:txBody>
          <a:bodyPr vert="vert" wrap="none" lIns="91440" tIns="45720" rIns="91440" bIns="45720" anchor="ctr" anchorCtr="0">
            <a:prstTxWarp prst="textPlain">
              <a:avLst/>
            </a:prstTxWarp>
            <a:spAutoFit/>
          </a:bodyPr>
          <a:lstStyle/>
          <a:p>
            <a:pPr algn="ctr"/>
            <a:r>
              <a:rPr lang="it-IT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Databases</a:t>
            </a:r>
          </a:p>
        </p:txBody>
      </p:sp>
    </p:spTree>
    <p:extLst>
      <p:ext uri="{BB962C8B-B14F-4D97-AF65-F5344CB8AC3E}">
        <p14:creationId xmlns:p14="http://schemas.microsoft.com/office/powerpoint/2010/main" val="287413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52"/>
    </mc:Choice>
    <mc:Fallback xmlns="">
      <p:transition spd="slow" advTm="2855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360FA61-9A9D-49FB-8FCB-B15B612D671B}"/>
              </a:ext>
            </a:extLst>
          </p:cNvPr>
          <p:cNvSpPr txBox="1"/>
          <p:nvPr/>
        </p:nvSpPr>
        <p:spPr>
          <a:xfrm>
            <a:off x="332619" y="1975307"/>
            <a:ext cx="8292819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/>
              <a:t>Approccio del punto medio: singole categorie di danno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/>
              <a:t>Approccio endpoint: dati aggregati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000" dirty="0"/>
              <a:t>Approccio integrato</a:t>
            </a:r>
            <a:endParaRPr lang="it-IT" sz="2000" baseline="300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42881BF-588D-485E-8C92-432906BC06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5411"/>
            <a:ext cx="2279705" cy="72000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4AE7E82-772D-4BC1-93C2-F2F0AD0CE8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5411"/>
            <a:ext cx="1849139" cy="57230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8A4C2AF-8E28-4880-98AF-F80EA15375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E30E625-54BA-4641-A4E4-B26129B1A85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4C50BE30-6348-4322-B329-93DB6BE7A45E}"/>
              </a:ext>
            </a:extLst>
          </p:cNvPr>
          <p:cNvSpPr/>
          <p:nvPr/>
        </p:nvSpPr>
        <p:spPr>
          <a:xfrm rot="2650738">
            <a:off x="6404557" y="1555494"/>
            <a:ext cx="3759142" cy="800219"/>
          </a:xfrm>
          <a:prstGeom prst="rect">
            <a:avLst/>
          </a:prstGeom>
          <a:noFill/>
        </p:spPr>
        <p:txBody>
          <a:bodyPr vert="vert" wrap="none" lIns="91440" tIns="45720" rIns="91440" bIns="45720" anchor="ctr" anchorCtr="0">
            <a:prstTxWarp prst="textPlain">
              <a:avLst/>
            </a:prstTxWarp>
            <a:spAutoFit/>
          </a:bodyPr>
          <a:lstStyle/>
          <a:p>
            <a:pPr algn="ctr"/>
            <a:r>
              <a:rPr lang="it-IT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Metodi</a:t>
            </a:r>
          </a:p>
        </p:txBody>
      </p:sp>
    </p:spTree>
    <p:extLst>
      <p:ext uri="{BB962C8B-B14F-4D97-AF65-F5344CB8AC3E}">
        <p14:creationId xmlns:p14="http://schemas.microsoft.com/office/powerpoint/2010/main" val="22578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36"/>
    </mc:Choice>
    <mc:Fallback xmlns="">
      <p:transition spd="slow" advTm="30836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asellaDiTesto 55"/>
          <p:cNvSpPr txBox="1"/>
          <p:nvPr/>
        </p:nvSpPr>
        <p:spPr>
          <a:xfrm>
            <a:off x="724919" y="1591702"/>
            <a:ext cx="1627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Impact 2002+</a:t>
            </a:r>
          </a:p>
        </p:txBody>
      </p:sp>
      <p:sp>
        <p:nvSpPr>
          <p:cNvPr id="106" name="Rettangolo 105"/>
          <p:cNvSpPr/>
          <p:nvPr/>
        </p:nvSpPr>
        <p:spPr>
          <a:xfrm>
            <a:off x="3309876" y="341278"/>
            <a:ext cx="2660617" cy="59505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75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000066"/>
                </a:solidFill>
              </a:ln>
            </a:endParaRPr>
          </a:p>
        </p:txBody>
      </p:sp>
      <p:grpSp>
        <p:nvGrpSpPr>
          <p:cNvPr id="107" name="Gruppo 106"/>
          <p:cNvGrpSpPr/>
          <p:nvPr/>
        </p:nvGrpSpPr>
        <p:grpSpPr>
          <a:xfrm>
            <a:off x="3215913" y="400742"/>
            <a:ext cx="2936116" cy="5976573"/>
            <a:chOff x="1522054" y="240938"/>
            <a:chExt cx="3304860" cy="5976573"/>
          </a:xfrm>
        </p:grpSpPr>
        <p:sp>
          <p:nvSpPr>
            <p:cNvPr id="108" name="CasellaDiTesto 107"/>
            <p:cNvSpPr txBox="1"/>
            <p:nvPr/>
          </p:nvSpPr>
          <p:spPr>
            <a:xfrm>
              <a:off x="1522054" y="240938"/>
              <a:ext cx="3304860" cy="5976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Categorie di impatto</a:t>
              </a:r>
            </a:p>
            <a:p>
              <a:pPr algn="ctr"/>
              <a:endParaRPr lang="it-IT" b="1" dirty="0">
                <a:solidFill>
                  <a:srgbClr val="FF0000"/>
                </a:solidFill>
              </a:endParaRPr>
            </a:p>
            <a:p>
              <a:pPr algn="ctr"/>
              <a:r>
                <a:rPr lang="it-IT" b="1" dirty="0">
                  <a:solidFill>
                    <a:srgbClr val="000066"/>
                  </a:solidFill>
                </a:rPr>
                <a:t>Punti medi</a:t>
              </a:r>
            </a:p>
            <a:p>
              <a:pPr algn="ctr"/>
              <a:endParaRPr lang="it-IT" dirty="0">
                <a:solidFill>
                  <a:srgbClr val="000066"/>
                </a:solidFill>
              </a:endParaRPr>
            </a:p>
            <a:p>
              <a:pPr>
                <a:lnSpc>
                  <a:spcPts val="2500"/>
                </a:lnSpc>
              </a:pPr>
              <a:r>
                <a:rPr lang="it-IT" sz="1400" dirty="0">
                  <a:solidFill>
                    <a:srgbClr val="000066"/>
                  </a:solidFill>
                </a:rPr>
                <a:t>Cancerogeni (C)</a:t>
              </a:r>
            </a:p>
            <a:p>
              <a:pPr>
                <a:lnSpc>
                  <a:spcPts val="2500"/>
                </a:lnSpc>
              </a:pPr>
              <a:r>
                <a:rPr lang="it-IT" sz="1400" dirty="0">
                  <a:solidFill>
                    <a:srgbClr val="000066"/>
                  </a:solidFill>
                </a:rPr>
                <a:t>Non Cancerogeni (NC)</a:t>
              </a:r>
            </a:p>
            <a:p>
              <a:pPr>
                <a:lnSpc>
                  <a:spcPts val="2500"/>
                </a:lnSpc>
              </a:pPr>
              <a:r>
                <a:rPr lang="it-IT" sz="1400" dirty="0">
                  <a:solidFill>
                    <a:srgbClr val="000066"/>
                  </a:solidFill>
                </a:rPr>
                <a:t>Respiratori inorganici (RI)</a:t>
              </a:r>
            </a:p>
            <a:p>
              <a:pPr>
                <a:lnSpc>
                  <a:spcPts val="2500"/>
                </a:lnSpc>
              </a:pPr>
              <a:r>
                <a:rPr lang="it-IT" sz="1400" dirty="0">
                  <a:solidFill>
                    <a:srgbClr val="000066"/>
                  </a:solidFill>
                </a:rPr>
                <a:t>Radiazione ionizzante (IR)</a:t>
              </a:r>
            </a:p>
            <a:p>
              <a:pPr>
                <a:lnSpc>
                  <a:spcPts val="2500"/>
                </a:lnSpc>
              </a:pPr>
              <a:r>
                <a:rPr lang="it-IT" sz="1400" dirty="0">
                  <a:solidFill>
                    <a:srgbClr val="000066"/>
                  </a:solidFill>
                </a:rPr>
                <a:t>Riduzione dello strato di ozono(OLD)</a:t>
              </a:r>
            </a:p>
            <a:p>
              <a:pPr>
                <a:lnSpc>
                  <a:spcPts val="2500"/>
                </a:lnSpc>
              </a:pPr>
              <a:r>
                <a:rPr lang="it-IT" sz="1400" dirty="0">
                  <a:solidFill>
                    <a:srgbClr val="000066"/>
                  </a:solidFill>
                </a:rPr>
                <a:t>Respiratori organici (RO)</a:t>
              </a:r>
            </a:p>
            <a:p>
              <a:pPr>
                <a:lnSpc>
                  <a:spcPts val="2500"/>
                </a:lnSpc>
              </a:pPr>
              <a:r>
                <a:rPr lang="it-IT" sz="1400" dirty="0" err="1">
                  <a:solidFill>
                    <a:srgbClr val="000066"/>
                  </a:solidFill>
                </a:rPr>
                <a:t>Ecotossicità</a:t>
              </a:r>
              <a:r>
                <a:rPr lang="it-IT" sz="1400" dirty="0">
                  <a:solidFill>
                    <a:srgbClr val="000066"/>
                  </a:solidFill>
                </a:rPr>
                <a:t> acquatica(AET)</a:t>
              </a:r>
            </a:p>
            <a:p>
              <a:pPr>
                <a:lnSpc>
                  <a:spcPts val="2500"/>
                </a:lnSpc>
              </a:pPr>
              <a:r>
                <a:rPr lang="it-IT" sz="1400" dirty="0" err="1">
                  <a:solidFill>
                    <a:srgbClr val="000066"/>
                  </a:solidFill>
                </a:rPr>
                <a:t>Ecotossicità</a:t>
              </a:r>
              <a:r>
                <a:rPr lang="it-IT" sz="1400" dirty="0">
                  <a:solidFill>
                    <a:srgbClr val="000066"/>
                  </a:solidFill>
                </a:rPr>
                <a:t> terrestre(TET)</a:t>
              </a:r>
            </a:p>
            <a:p>
              <a:pPr>
                <a:lnSpc>
                  <a:spcPts val="2500"/>
                </a:lnSpc>
              </a:pPr>
              <a:r>
                <a:rPr lang="it-IT" sz="1400" dirty="0">
                  <a:solidFill>
                    <a:srgbClr val="000066"/>
                  </a:solidFill>
                </a:rPr>
                <a:t>Acidificazione acquatica(AA)</a:t>
              </a:r>
            </a:p>
            <a:p>
              <a:pPr>
                <a:lnSpc>
                  <a:spcPts val="2500"/>
                </a:lnSpc>
              </a:pPr>
              <a:r>
                <a:rPr lang="it-IT" sz="1400" dirty="0">
                  <a:solidFill>
                    <a:srgbClr val="000066"/>
                  </a:solidFill>
                </a:rPr>
                <a:t>Eutrofizzazione acquatica(AE)</a:t>
              </a:r>
            </a:p>
            <a:p>
              <a:pPr>
                <a:lnSpc>
                  <a:spcPts val="2500"/>
                </a:lnSpc>
              </a:pPr>
              <a:r>
                <a:rPr lang="it-IT" sz="1400" dirty="0">
                  <a:solidFill>
                    <a:srgbClr val="000066"/>
                  </a:solidFill>
                </a:rPr>
                <a:t>Acido terrestre/</a:t>
              </a:r>
              <a:r>
                <a:rPr lang="it-IT" sz="1400" dirty="0" err="1">
                  <a:solidFill>
                    <a:srgbClr val="000066"/>
                  </a:solidFill>
                </a:rPr>
                <a:t>nitr</a:t>
              </a:r>
              <a:r>
                <a:rPr lang="it-IT" sz="1400" dirty="0">
                  <a:solidFill>
                    <a:srgbClr val="000066"/>
                  </a:solidFill>
                </a:rPr>
                <a:t>(TAN)</a:t>
              </a:r>
            </a:p>
            <a:p>
              <a:pPr>
                <a:lnSpc>
                  <a:spcPts val="2500"/>
                </a:lnSpc>
              </a:pPr>
              <a:r>
                <a:rPr lang="it-IT" sz="1400" dirty="0">
                  <a:solidFill>
                    <a:srgbClr val="000066"/>
                  </a:solidFill>
                </a:rPr>
                <a:t>Occupazione del suolo (LO)</a:t>
              </a:r>
            </a:p>
            <a:p>
              <a:pPr>
                <a:lnSpc>
                  <a:spcPts val="2500"/>
                </a:lnSpc>
              </a:pPr>
              <a:r>
                <a:rPr lang="it-IT" sz="1400" dirty="0">
                  <a:solidFill>
                    <a:srgbClr val="000066"/>
                  </a:solidFill>
                </a:rPr>
                <a:t>Potenziale di riscaldamento globale Energia non rinnovabile (NRE)</a:t>
              </a:r>
            </a:p>
            <a:p>
              <a:pPr>
                <a:lnSpc>
                  <a:spcPts val="2500"/>
                </a:lnSpc>
              </a:pPr>
              <a:r>
                <a:rPr lang="it-IT" sz="1400" dirty="0">
                  <a:solidFill>
                    <a:srgbClr val="000066"/>
                  </a:solidFill>
                </a:rPr>
                <a:t>Estrazione minerale (ME)</a:t>
              </a:r>
            </a:p>
          </p:txBody>
        </p:sp>
        <p:sp>
          <p:nvSpPr>
            <p:cNvPr id="109" name="Rettangolo 108"/>
            <p:cNvSpPr/>
            <p:nvPr/>
          </p:nvSpPr>
          <p:spPr>
            <a:xfrm>
              <a:off x="1762215" y="576119"/>
              <a:ext cx="2484000" cy="1191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0" name="Rettangolo 109"/>
            <p:cNvSpPr/>
            <p:nvPr/>
          </p:nvSpPr>
          <p:spPr>
            <a:xfrm>
              <a:off x="1763809" y="1089961"/>
              <a:ext cx="2484000" cy="1191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11" name="Gruppo 110"/>
          <p:cNvGrpSpPr/>
          <p:nvPr/>
        </p:nvGrpSpPr>
        <p:grpSpPr>
          <a:xfrm>
            <a:off x="7419774" y="509947"/>
            <a:ext cx="2501454" cy="5950532"/>
            <a:chOff x="4938642" y="509947"/>
            <a:chExt cx="2501454" cy="5950532"/>
          </a:xfrm>
        </p:grpSpPr>
        <p:sp>
          <p:nvSpPr>
            <p:cNvPr id="112" name="Rettangolo 111"/>
            <p:cNvSpPr/>
            <p:nvPr/>
          </p:nvSpPr>
          <p:spPr>
            <a:xfrm>
              <a:off x="4938642" y="509947"/>
              <a:ext cx="2501454" cy="5950532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  <a:gs pos="0">
                  <a:srgbClr val="FF0000"/>
                </a:gs>
                <a:gs pos="10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n>
                  <a:solidFill>
                    <a:srgbClr val="000066"/>
                  </a:solidFill>
                </a:ln>
              </a:endParaRPr>
            </a:p>
          </p:txBody>
        </p:sp>
        <p:grpSp>
          <p:nvGrpSpPr>
            <p:cNvPr id="113" name="Gruppo 112"/>
            <p:cNvGrpSpPr/>
            <p:nvPr/>
          </p:nvGrpSpPr>
          <p:grpSpPr>
            <a:xfrm>
              <a:off x="4950510" y="509947"/>
              <a:ext cx="2485594" cy="1027684"/>
              <a:chOff x="2803072" y="597408"/>
              <a:chExt cx="2485594" cy="1027684"/>
            </a:xfrm>
          </p:grpSpPr>
          <p:sp>
            <p:nvSpPr>
              <p:cNvPr id="123" name="CasellaDiTesto 122"/>
              <p:cNvSpPr txBox="1"/>
              <p:nvPr/>
            </p:nvSpPr>
            <p:spPr>
              <a:xfrm>
                <a:off x="3049055" y="597408"/>
                <a:ext cx="198727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b="1" dirty="0">
                    <a:solidFill>
                      <a:schemeClr val="bg1"/>
                    </a:solidFill>
                  </a:rPr>
                  <a:t>Categorie di danno</a:t>
                </a:r>
              </a:p>
              <a:p>
                <a:pPr algn="ctr"/>
                <a:endParaRPr lang="it-IT" b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it-IT" b="1" dirty="0">
                    <a:solidFill>
                      <a:srgbClr val="000066"/>
                    </a:solidFill>
                  </a:rPr>
                  <a:t>Punti finali</a:t>
                </a:r>
                <a:endParaRPr lang="it-IT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24" name="Rettangolo 123"/>
              <p:cNvSpPr/>
              <p:nvPr/>
            </p:nvSpPr>
            <p:spPr>
              <a:xfrm>
                <a:off x="2803072" y="992053"/>
                <a:ext cx="2484000" cy="1191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5" name="Rettangolo 124"/>
              <p:cNvSpPr/>
              <p:nvPr/>
            </p:nvSpPr>
            <p:spPr>
              <a:xfrm>
                <a:off x="2804666" y="1505895"/>
                <a:ext cx="2484000" cy="1191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pic>
          <p:nvPicPr>
            <p:cNvPr id="115" name="Immagine 1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46" t="24666" r="10341" b="60127"/>
            <a:stretch/>
          </p:blipFill>
          <p:spPr>
            <a:xfrm>
              <a:off x="5549905" y="1654572"/>
              <a:ext cx="1278928" cy="865383"/>
            </a:xfrm>
            <a:prstGeom prst="rect">
              <a:avLst/>
            </a:prstGeom>
          </p:spPr>
        </p:pic>
        <p:pic>
          <p:nvPicPr>
            <p:cNvPr id="116" name="Immagine 1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09" t="72333" r="10354" b="12622"/>
            <a:stretch/>
          </p:blipFill>
          <p:spPr>
            <a:xfrm>
              <a:off x="5554698" y="2859661"/>
              <a:ext cx="1275624" cy="864000"/>
            </a:xfrm>
            <a:prstGeom prst="rect">
              <a:avLst/>
            </a:prstGeom>
          </p:spPr>
        </p:pic>
        <p:pic>
          <p:nvPicPr>
            <p:cNvPr id="117" name="Immagine 1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14" t="48351" r="10301" b="36431"/>
            <a:stretch/>
          </p:blipFill>
          <p:spPr>
            <a:xfrm>
              <a:off x="5546767" y="5249962"/>
              <a:ext cx="1282066" cy="864000"/>
            </a:xfrm>
            <a:prstGeom prst="rect">
              <a:avLst/>
            </a:prstGeom>
          </p:spPr>
        </p:pic>
        <p:pic>
          <p:nvPicPr>
            <p:cNvPr id="118" name="Immagine 117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767" y="4057482"/>
              <a:ext cx="1278000" cy="864000"/>
            </a:xfrm>
            <a:prstGeom prst="rect">
              <a:avLst/>
            </a:prstGeom>
          </p:spPr>
        </p:pic>
        <p:sp>
          <p:nvSpPr>
            <p:cNvPr id="119" name="CasellaDiTesto 118"/>
            <p:cNvSpPr txBox="1"/>
            <p:nvPr/>
          </p:nvSpPr>
          <p:spPr>
            <a:xfrm>
              <a:off x="5429385" y="2542038"/>
              <a:ext cx="1519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0066"/>
                  </a:solidFill>
                </a:rPr>
                <a:t>Salute umana</a:t>
              </a:r>
            </a:p>
          </p:txBody>
        </p:sp>
        <p:sp>
          <p:nvSpPr>
            <p:cNvPr id="120" name="CasellaDiTesto 119"/>
            <p:cNvSpPr txBox="1"/>
            <p:nvPr/>
          </p:nvSpPr>
          <p:spPr>
            <a:xfrm>
              <a:off x="5044284" y="3724022"/>
              <a:ext cx="2358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0066"/>
                  </a:solidFill>
                </a:rPr>
                <a:t>Qualità dell'ecosistema</a:t>
              </a:r>
            </a:p>
          </p:txBody>
        </p:sp>
        <p:sp>
          <p:nvSpPr>
            <p:cNvPr id="121" name="CasellaDiTesto 120"/>
            <p:cNvSpPr txBox="1"/>
            <p:nvPr/>
          </p:nvSpPr>
          <p:spPr>
            <a:xfrm>
              <a:off x="5027012" y="4880630"/>
              <a:ext cx="2401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0066"/>
                  </a:solidFill>
                </a:rPr>
                <a:t>Cambiamento climatico</a:t>
              </a:r>
            </a:p>
          </p:txBody>
        </p:sp>
        <p:sp>
          <p:nvSpPr>
            <p:cNvPr id="122" name="CasellaDiTesto 121"/>
            <p:cNvSpPr txBox="1"/>
            <p:nvPr/>
          </p:nvSpPr>
          <p:spPr>
            <a:xfrm>
              <a:off x="5795579" y="6049597"/>
              <a:ext cx="855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000066"/>
                  </a:solidFill>
                </a:rPr>
                <a:t>Risorse</a:t>
              </a:r>
            </a:p>
          </p:txBody>
        </p:sp>
      </p:grpSp>
      <p:cxnSp>
        <p:nvCxnSpPr>
          <p:cNvPr id="126" name="Connettore 2 125"/>
          <p:cNvCxnSpPr>
            <a:cxnSpLocks/>
          </p:cNvCxnSpPr>
          <p:nvPr/>
        </p:nvCxnSpPr>
        <p:spPr>
          <a:xfrm>
            <a:off x="5970493" y="1689478"/>
            <a:ext cx="1448518" cy="388220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ttore 2 126"/>
          <p:cNvCxnSpPr>
            <a:cxnSpLocks/>
          </p:cNvCxnSpPr>
          <p:nvPr/>
        </p:nvCxnSpPr>
        <p:spPr>
          <a:xfrm>
            <a:off x="5970493" y="1991812"/>
            <a:ext cx="1448518" cy="167277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ttore 2 127"/>
          <p:cNvCxnSpPr>
            <a:cxnSpLocks/>
          </p:cNvCxnSpPr>
          <p:nvPr/>
        </p:nvCxnSpPr>
        <p:spPr>
          <a:xfrm flipV="1">
            <a:off x="5964077" y="2196299"/>
            <a:ext cx="1448518" cy="110019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ttore 2 128"/>
          <p:cNvCxnSpPr>
            <a:cxnSpLocks/>
          </p:cNvCxnSpPr>
          <p:nvPr/>
        </p:nvCxnSpPr>
        <p:spPr>
          <a:xfrm flipV="1">
            <a:off x="5996064" y="2242447"/>
            <a:ext cx="1416531" cy="421248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ttore 2 129"/>
          <p:cNvCxnSpPr>
            <a:cxnSpLocks/>
          </p:cNvCxnSpPr>
          <p:nvPr/>
        </p:nvCxnSpPr>
        <p:spPr>
          <a:xfrm flipV="1">
            <a:off x="5964077" y="2306319"/>
            <a:ext cx="1465656" cy="662318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ttore 2 130"/>
          <p:cNvCxnSpPr>
            <a:cxnSpLocks/>
          </p:cNvCxnSpPr>
          <p:nvPr/>
        </p:nvCxnSpPr>
        <p:spPr>
          <a:xfrm flipV="1">
            <a:off x="5970493" y="3088072"/>
            <a:ext cx="1455564" cy="150340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ttore 2 131"/>
          <p:cNvCxnSpPr>
            <a:cxnSpLocks/>
          </p:cNvCxnSpPr>
          <p:nvPr/>
        </p:nvCxnSpPr>
        <p:spPr>
          <a:xfrm>
            <a:off x="6023547" y="2663695"/>
            <a:ext cx="1412858" cy="509686"/>
          </a:xfrm>
          <a:prstGeom prst="straightConnector1">
            <a:avLst/>
          </a:prstGeom>
          <a:ln w="12700">
            <a:solidFill>
              <a:srgbClr val="00006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ttore 2 132"/>
          <p:cNvCxnSpPr>
            <a:cxnSpLocks/>
          </p:cNvCxnSpPr>
          <p:nvPr/>
        </p:nvCxnSpPr>
        <p:spPr>
          <a:xfrm>
            <a:off x="5985718" y="2968637"/>
            <a:ext cx="1416531" cy="269775"/>
          </a:xfrm>
          <a:prstGeom prst="straightConnector1">
            <a:avLst/>
          </a:prstGeom>
          <a:ln w="12700">
            <a:solidFill>
              <a:srgbClr val="00006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ttore 2 133"/>
          <p:cNvCxnSpPr>
            <a:cxnSpLocks/>
          </p:cNvCxnSpPr>
          <p:nvPr/>
        </p:nvCxnSpPr>
        <p:spPr>
          <a:xfrm flipV="1">
            <a:off x="5968173" y="3299634"/>
            <a:ext cx="1440797" cy="510395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ttore 2 134"/>
          <p:cNvCxnSpPr>
            <a:cxnSpLocks/>
          </p:cNvCxnSpPr>
          <p:nvPr/>
        </p:nvCxnSpPr>
        <p:spPr>
          <a:xfrm flipV="1">
            <a:off x="5959690" y="3355479"/>
            <a:ext cx="1442559" cy="1785975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ttore 2 135"/>
          <p:cNvCxnSpPr>
            <a:cxnSpLocks/>
          </p:cNvCxnSpPr>
          <p:nvPr/>
        </p:nvCxnSpPr>
        <p:spPr>
          <a:xfrm flipV="1">
            <a:off x="5985718" y="3337663"/>
            <a:ext cx="1441440" cy="1024855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ttore 2 136"/>
          <p:cNvCxnSpPr>
            <a:cxnSpLocks/>
          </p:cNvCxnSpPr>
          <p:nvPr/>
        </p:nvCxnSpPr>
        <p:spPr>
          <a:xfrm flipV="1">
            <a:off x="5954323" y="3317309"/>
            <a:ext cx="1465656" cy="776045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ttore 2 137"/>
          <p:cNvCxnSpPr>
            <a:cxnSpLocks/>
          </p:cNvCxnSpPr>
          <p:nvPr/>
        </p:nvCxnSpPr>
        <p:spPr>
          <a:xfrm flipV="1">
            <a:off x="5957213" y="3355479"/>
            <a:ext cx="1465656" cy="1299055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ttore 2 138"/>
          <p:cNvCxnSpPr>
            <a:cxnSpLocks/>
          </p:cNvCxnSpPr>
          <p:nvPr/>
        </p:nvCxnSpPr>
        <p:spPr>
          <a:xfrm flipV="1">
            <a:off x="6023547" y="4534934"/>
            <a:ext cx="1393089" cy="917659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ttore 2 139"/>
          <p:cNvCxnSpPr>
            <a:cxnSpLocks/>
          </p:cNvCxnSpPr>
          <p:nvPr/>
        </p:nvCxnSpPr>
        <p:spPr>
          <a:xfrm flipV="1">
            <a:off x="5985718" y="5698281"/>
            <a:ext cx="1430919" cy="110018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2 140"/>
          <p:cNvCxnSpPr>
            <a:cxnSpLocks/>
          </p:cNvCxnSpPr>
          <p:nvPr/>
        </p:nvCxnSpPr>
        <p:spPr>
          <a:xfrm flipV="1">
            <a:off x="5985718" y="5778847"/>
            <a:ext cx="1444014" cy="399943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2 141"/>
          <p:cNvCxnSpPr/>
          <p:nvPr/>
        </p:nvCxnSpPr>
        <p:spPr>
          <a:xfrm>
            <a:off x="2587507" y="3892744"/>
            <a:ext cx="696659" cy="329755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ttore 2 142"/>
          <p:cNvCxnSpPr/>
          <p:nvPr/>
        </p:nvCxnSpPr>
        <p:spPr>
          <a:xfrm flipV="1">
            <a:off x="2597120" y="3889105"/>
            <a:ext cx="658304" cy="3720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ttore 2 143"/>
          <p:cNvCxnSpPr/>
          <p:nvPr/>
        </p:nvCxnSpPr>
        <p:spPr>
          <a:xfrm flipV="1">
            <a:off x="2597121" y="3591082"/>
            <a:ext cx="686841" cy="278847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ttore 2 144"/>
          <p:cNvCxnSpPr/>
          <p:nvPr/>
        </p:nvCxnSpPr>
        <p:spPr>
          <a:xfrm>
            <a:off x="2592454" y="3971679"/>
            <a:ext cx="701316" cy="596114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ttore 2 145"/>
          <p:cNvCxnSpPr/>
          <p:nvPr/>
        </p:nvCxnSpPr>
        <p:spPr>
          <a:xfrm flipV="1">
            <a:off x="2507855" y="3280343"/>
            <a:ext cx="771858" cy="529686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ttore 2 146"/>
          <p:cNvCxnSpPr/>
          <p:nvPr/>
        </p:nvCxnSpPr>
        <p:spPr>
          <a:xfrm>
            <a:off x="2528021" y="4051527"/>
            <a:ext cx="763325" cy="798492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ttore 2 147"/>
          <p:cNvCxnSpPr/>
          <p:nvPr/>
        </p:nvCxnSpPr>
        <p:spPr>
          <a:xfrm flipV="1">
            <a:off x="2428181" y="2663695"/>
            <a:ext cx="835363" cy="1072029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ttore 2 148"/>
          <p:cNvCxnSpPr/>
          <p:nvPr/>
        </p:nvCxnSpPr>
        <p:spPr>
          <a:xfrm>
            <a:off x="2426610" y="4034153"/>
            <a:ext cx="837393" cy="1107301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ttore 2 149"/>
          <p:cNvCxnSpPr/>
          <p:nvPr/>
        </p:nvCxnSpPr>
        <p:spPr>
          <a:xfrm flipV="1">
            <a:off x="2278818" y="2358127"/>
            <a:ext cx="991241" cy="1357028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ttore 2 150"/>
          <p:cNvCxnSpPr/>
          <p:nvPr/>
        </p:nvCxnSpPr>
        <p:spPr>
          <a:xfrm>
            <a:off x="2365403" y="4032800"/>
            <a:ext cx="918902" cy="1419793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Connettore 2 151"/>
          <p:cNvCxnSpPr/>
          <p:nvPr/>
        </p:nvCxnSpPr>
        <p:spPr>
          <a:xfrm>
            <a:off x="2285799" y="4064613"/>
            <a:ext cx="998366" cy="1714232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ttore 2 152"/>
          <p:cNvCxnSpPr/>
          <p:nvPr/>
        </p:nvCxnSpPr>
        <p:spPr>
          <a:xfrm flipV="1">
            <a:off x="2166863" y="2051259"/>
            <a:ext cx="1096680" cy="1699322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nettore 2 153"/>
          <p:cNvCxnSpPr/>
          <p:nvPr/>
        </p:nvCxnSpPr>
        <p:spPr>
          <a:xfrm>
            <a:off x="2165292" y="4038048"/>
            <a:ext cx="1091530" cy="2075914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ttore 2 154"/>
          <p:cNvCxnSpPr/>
          <p:nvPr/>
        </p:nvCxnSpPr>
        <p:spPr>
          <a:xfrm flipV="1">
            <a:off x="2055848" y="1689478"/>
            <a:ext cx="1243225" cy="2061104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CasellaDiTesto 155"/>
          <p:cNvSpPr txBox="1"/>
          <p:nvPr/>
        </p:nvSpPr>
        <p:spPr>
          <a:xfrm>
            <a:off x="1386109" y="3702931"/>
            <a:ext cx="1268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0066"/>
                </a:solidFill>
              </a:rPr>
              <a:t>Risultati LCI</a:t>
            </a:r>
          </a:p>
        </p:txBody>
      </p:sp>
      <p:cxnSp>
        <p:nvCxnSpPr>
          <p:cNvPr id="157" name="Connettore 2 156"/>
          <p:cNvCxnSpPr/>
          <p:nvPr/>
        </p:nvCxnSpPr>
        <p:spPr>
          <a:xfrm flipV="1">
            <a:off x="2488496" y="2968637"/>
            <a:ext cx="781562" cy="785582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ttore 2 157"/>
          <p:cNvCxnSpPr>
            <a:cxnSpLocks/>
          </p:cNvCxnSpPr>
          <p:nvPr/>
        </p:nvCxnSpPr>
        <p:spPr>
          <a:xfrm flipV="1">
            <a:off x="5959690" y="3191138"/>
            <a:ext cx="1440797" cy="399944"/>
          </a:xfrm>
          <a:prstGeom prst="straightConnector1">
            <a:avLst/>
          </a:prstGeom>
          <a:ln w="1270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Immagine 56">
            <a:extLst>
              <a:ext uri="{FF2B5EF4-FFF2-40B4-BE49-F238E27FC236}">
                <a16:creationId xmlns:a16="http://schemas.microsoft.com/office/drawing/2014/main" id="{1E3CE489-82C5-4306-9D2C-D0D64D29F7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5411"/>
            <a:ext cx="2279705" cy="720006"/>
          </a:xfrm>
          <a:prstGeom prst="rect">
            <a:avLst/>
          </a:prstGeom>
        </p:spPr>
      </p:pic>
      <p:pic>
        <p:nvPicPr>
          <p:cNvPr id="58" name="Immagine 57">
            <a:extLst>
              <a:ext uri="{FF2B5EF4-FFF2-40B4-BE49-F238E27FC236}">
                <a16:creationId xmlns:a16="http://schemas.microsoft.com/office/drawing/2014/main" id="{3BF97B74-156A-4AD4-8E15-F8990D587A2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5411"/>
            <a:ext cx="1849139" cy="572304"/>
          </a:xfrm>
          <a:prstGeom prst="rect">
            <a:avLst/>
          </a:prstGeom>
        </p:spPr>
      </p:pic>
      <p:pic>
        <p:nvPicPr>
          <p:cNvPr id="59" name="Immagine 58">
            <a:extLst>
              <a:ext uri="{FF2B5EF4-FFF2-40B4-BE49-F238E27FC236}">
                <a16:creationId xmlns:a16="http://schemas.microsoft.com/office/drawing/2014/main" id="{55EB06D5-60C3-43F9-B802-9F784AEB02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60" name="Immagine 59">
            <a:extLst>
              <a:ext uri="{FF2B5EF4-FFF2-40B4-BE49-F238E27FC236}">
                <a16:creationId xmlns:a16="http://schemas.microsoft.com/office/drawing/2014/main" id="{C48D3CD6-D8E2-492D-834F-01B43431BB9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278"/>
    </mc:Choice>
    <mc:Fallback xmlns="">
      <p:transition spd="slow" advTm="122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asellaDiTesto 55"/>
          <p:cNvSpPr txBox="1"/>
          <p:nvPr/>
        </p:nvSpPr>
        <p:spPr>
          <a:xfrm>
            <a:off x="173014" y="1772038"/>
            <a:ext cx="915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solidFill>
                  <a:srgbClr val="FF0000"/>
                </a:solidFill>
              </a:rPr>
              <a:t>ReCiPe</a:t>
            </a:r>
            <a:endParaRPr lang="it-IT" sz="2000" b="1" dirty="0">
              <a:solidFill>
                <a:srgbClr val="FF000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34383" t="23264" r="29307" b="12562"/>
          <a:stretch/>
        </p:blipFill>
        <p:spPr>
          <a:xfrm>
            <a:off x="2524371" y="415259"/>
            <a:ext cx="6322028" cy="628194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71E2556-7107-4437-B77D-8CA0B72423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5411"/>
            <a:ext cx="2279705" cy="72000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680D644-96FE-4596-96FC-BD088B3798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5411"/>
            <a:ext cx="1849139" cy="57230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4B8E94E-A2DF-4A7D-A022-F85726F711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15E21B6-EDB3-42B3-8101-22A63778368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grpSp>
        <p:nvGrpSpPr>
          <p:cNvPr id="46" name="Gruppo 45">
            <a:extLst>
              <a:ext uri="{FF2B5EF4-FFF2-40B4-BE49-F238E27FC236}">
                <a16:creationId xmlns:a16="http://schemas.microsoft.com/office/drawing/2014/main" id="{4A085AC8-B2C5-428B-9819-D5500FA5CC1B}"/>
              </a:ext>
            </a:extLst>
          </p:cNvPr>
          <p:cNvGrpSpPr/>
          <p:nvPr/>
        </p:nvGrpSpPr>
        <p:grpSpPr>
          <a:xfrm>
            <a:off x="2850779" y="484350"/>
            <a:ext cx="5995620" cy="6178722"/>
            <a:chOff x="2850779" y="484350"/>
            <a:chExt cx="5995620" cy="6178722"/>
          </a:xfrm>
        </p:grpSpPr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12BE0C4C-95E0-451E-AFFF-3C16354CA3E9}"/>
                </a:ext>
              </a:extLst>
            </p:cNvPr>
            <p:cNvSpPr txBox="1"/>
            <p:nvPr/>
          </p:nvSpPr>
          <p:spPr>
            <a:xfrm>
              <a:off x="3142390" y="566142"/>
              <a:ext cx="1806183" cy="253916"/>
            </a:xfrm>
            <a:prstGeom prst="rect">
              <a:avLst/>
            </a:prstGeom>
            <a:solidFill>
              <a:srgbClr val="215968"/>
            </a:solidFill>
            <a:ln>
              <a:solidFill>
                <a:srgbClr val="21596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050" dirty="0">
                  <a:solidFill>
                    <a:schemeClr val="bg1"/>
                  </a:solidFill>
                </a:rPr>
                <a:t>Categorie di impatto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10E48C38-0B24-4F07-B49D-70E5DCC88343}"/>
                </a:ext>
              </a:extLst>
            </p:cNvPr>
            <p:cNvSpPr txBox="1"/>
            <p:nvPr/>
          </p:nvSpPr>
          <p:spPr>
            <a:xfrm>
              <a:off x="5734879" y="485351"/>
              <a:ext cx="1000189" cy="415498"/>
            </a:xfrm>
            <a:prstGeom prst="rect">
              <a:avLst/>
            </a:prstGeom>
            <a:solidFill>
              <a:srgbClr val="215968"/>
            </a:solidFill>
            <a:ln>
              <a:solidFill>
                <a:srgbClr val="21596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050" dirty="0">
                  <a:solidFill>
                    <a:schemeClr val="bg1"/>
                  </a:solidFill>
                </a:rPr>
                <a:t>Effetti dei diversi impatti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B00CE24E-0CB1-4100-9C49-0AF435D09672}"/>
                </a:ext>
              </a:extLst>
            </p:cNvPr>
            <p:cNvSpPr txBox="1"/>
            <p:nvPr/>
          </p:nvSpPr>
          <p:spPr>
            <a:xfrm>
              <a:off x="7449670" y="484350"/>
              <a:ext cx="833571" cy="415498"/>
            </a:xfrm>
            <a:prstGeom prst="rect">
              <a:avLst/>
            </a:prstGeom>
            <a:solidFill>
              <a:srgbClr val="215968"/>
            </a:solidFill>
            <a:ln>
              <a:solidFill>
                <a:srgbClr val="21596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050" dirty="0">
                  <a:solidFill>
                    <a:schemeClr val="bg1"/>
                  </a:solidFill>
                </a:rPr>
                <a:t>Punti finali</a:t>
              </a:r>
            </a:p>
            <a:p>
              <a:endParaRPr lang="it-IT" sz="1050" dirty="0">
                <a:solidFill>
                  <a:schemeClr val="bg1"/>
                </a:solidFill>
              </a:endParaRP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DB451117-DAF4-4223-AF7C-BCAB0294FD26}"/>
                </a:ext>
              </a:extLst>
            </p:cNvPr>
            <p:cNvSpPr txBox="1"/>
            <p:nvPr/>
          </p:nvSpPr>
          <p:spPr>
            <a:xfrm>
              <a:off x="2877672" y="981634"/>
              <a:ext cx="2270468" cy="261433"/>
            </a:xfrm>
            <a:prstGeom prst="rect">
              <a:avLst/>
            </a:prstGeom>
            <a:solidFill>
              <a:srgbClr val="CFCFCF"/>
            </a:solidFill>
            <a:ln>
              <a:solidFill>
                <a:srgbClr val="21596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050" b="1" dirty="0"/>
                <a:t>Particolato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11FFC7D1-A6B1-4EAE-949B-993654886B6A}"/>
                </a:ext>
              </a:extLst>
            </p:cNvPr>
            <p:cNvSpPr txBox="1"/>
            <p:nvPr/>
          </p:nvSpPr>
          <p:spPr>
            <a:xfrm>
              <a:off x="2864225" y="1311666"/>
              <a:ext cx="2297359" cy="253916"/>
            </a:xfrm>
            <a:prstGeom prst="rect">
              <a:avLst/>
            </a:prstGeom>
            <a:solidFill>
              <a:srgbClr val="CFCFCF"/>
            </a:solidFill>
            <a:ln>
              <a:solidFill>
                <a:srgbClr val="21596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050" b="1" dirty="0"/>
                <a:t>Formazione di ozono troposferico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D2122CFC-2F8E-4A80-A444-B25399610753}"/>
                </a:ext>
              </a:extLst>
            </p:cNvPr>
            <p:cNvSpPr txBox="1"/>
            <p:nvPr/>
          </p:nvSpPr>
          <p:spPr>
            <a:xfrm>
              <a:off x="2877673" y="1625630"/>
              <a:ext cx="2270468" cy="253916"/>
            </a:xfrm>
            <a:prstGeom prst="rect">
              <a:avLst/>
            </a:prstGeom>
            <a:solidFill>
              <a:srgbClr val="CFCFCF"/>
            </a:solidFill>
            <a:ln>
              <a:solidFill>
                <a:srgbClr val="21596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050" b="1" dirty="0"/>
                <a:t>Radiazioni ionizzanti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11F5F02-6E46-4489-BD66-CA3A8C7B0C85}"/>
                </a:ext>
              </a:extLst>
            </p:cNvPr>
            <p:cNvSpPr txBox="1"/>
            <p:nvPr/>
          </p:nvSpPr>
          <p:spPr>
            <a:xfrm>
              <a:off x="2877672" y="1943678"/>
              <a:ext cx="2297359" cy="253916"/>
            </a:xfrm>
            <a:prstGeom prst="rect">
              <a:avLst/>
            </a:prstGeom>
            <a:solidFill>
              <a:srgbClr val="CFCFCF"/>
            </a:solidFill>
            <a:ln>
              <a:solidFill>
                <a:srgbClr val="21596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050" b="1" dirty="0"/>
                <a:t>Riduzione ozono stratosferico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BDBD5A35-D822-4920-B880-261EA33786E1}"/>
                </a:ext>
              </a:extLst>
            </p:cNvPr>
            <p:cNvSpPr txBox="1"/>
            <p:nvPr/>
          </p:nvSpPr>
          <p:spPr>
            <a:xfrm>
              <a:off x="2877672" y="2261726"/>
              <a:ext cx="2270468" cy="253916"/>
            </a:xfrm>
            <a:prstGeom prst="rect">
              <a:avLst/>
            </a:prstGeom>
            <a:solidFill>
              <a:srgbClr val="CFCFCF"/>
            </a:solidFill>
            <a:ln>
              <a:solidFill>
                <a:srgbClr val="21596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050" b="1" dirty="0"/>
                <a:t>Tossicità umana (cancro)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47394DED-F338-4778-AE54-E8EDCA777D60}"/>
                </a:ext>
              </a:extLst>
            </p:cNvPr>
            <p:cNvSpPr txBox="1"/>
            <p:nvPr/>
          </p:nvSpPr>
          <p:spPr>
            <a:xfrm>
              <a:off x="2877672" y="2570912"/>
              <a:ext cx="2270468" cy="253916"/>
            </a:xfrm>
            <a:prstGeom prst="rect">
              <a:avLst/>
            </a:prstGeom>
            <a:solidFill>
              <a:srgbClr val="CFCFCF"/>
            </a:solidFill>
            <a:ln>
              <a:solidFill>
                <a:srgbClr val="21596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050" b="1" dirty="0"/>
                <a:t>Tossicità umana (no cancro)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2E4CED38-4973-4713-9686-361ED39B6837}"/>
                </a:ext>
              </a:extLst>
            </p:cNvPr>
            <p:cNvSpPr txBox="1"/>
            <p:nvPr/>
          </p:nvSpPr>
          <p:spPr>
            <a:xfrm>
              <a:off x="2877669" y="2950740"/>
              <a:ext cx="2297359" cy="253916"/>
            </a:xfrm>
            <a:prstGeom prst="rect">
              <a:avLst/>
            </a:prstGeom>
            <a:solidFill>
              <a:srgbClr val="CFCFCF"/>
            </a:solidFill>
            <a:ln>
              <a:solidFill>
                <a:srgbClr val="21596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050" b="1" dirty="0"/>
                <a:t>Riscaldamento Globale</a:t>
              </a:r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D8F31BE2-573F-4E20-9229-0557E3DCED72}"/>
                </a:ext>
              </a:extLst>
            </p:cNvPr>
            <p:cNvSpPr txBox="1"/>
            <p:nvPr/>
          </p:nvSpPr>
          <p:spPr>
            <a:xfrm>
              <a:off x="2850836" y="3264485"/>
              <a:ext cx="2297359" cy="253916"/>
            </a:xfrm>
            <a:prstGeom prst="rect">
              <a:avLst/>
            </a:prstGeom>
            <a:solidFill>
              <a:srgbClr val="CFCFCF"/>
            </a:solidFill>
            <a:ln>
              <a:solidFill>
                <a:srgbClr val="21596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050" b="1" dirty="0"/>
                <a:t>Uso dell’acqua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4AFF9F6D-72F6-428E-A4E3-381EC9A23DFB}"/>
                </a:ext>
              </a:extLst>
            </p:cNvPr>
            <p:cNvSpPr txBox="1"/>
            <p:nvPr/>
          </p:nvSpPr>
          <p:spPr>
            <a:xfrm>
              <a:off x="2850781" y="3646665"/>
              <a:ext cx="2297359" cy="253916"/>
            </a:xfrm>
            <a:prstGeom prst="rect">
              <a:avLst/>
            </a:prstGeom>
            <a:solidFill>
              <a:srgbClr val="CFCFCF"/>
            </a:solidFill>
            <a:ln>
              <a:solidFill>
                <a:srgbClr val="21596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050" b="1" dirty="0" err="1"/>
                <a:t>Ecotossicità</a:t>
              </a:r>
              <a:r>
                <a:rPr lang="it-IT" sz="1050" b="1" dirty="0"/>
                <a:t> acqua dolce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9CD97755-2397-4518-84F1-7EE8809E7F2A}"/>
                </a:ext>
              </a:extLst>
            </p:cNvPr>
            <p:cNvSpPr txBox="1"/>
            <p:nvPr/>
          </p:nvSpPr>
          <p:spPr>
            <a:xfrm>
              <a:off x="2850781" y="3949031"/>
              <a:ext cx="2297359" cy="253916"/>
            </a:xfrm>
            <a:prstGeom prst="rect">
              <a:avLst/>
            </a:prstGeom>
            <a:solidFill>
              <a:srgbClr val="CFCFCF"/>
            </a:solidFill>
            <a:ln>
              <a:solidFill>
                <a:srgbClr val="21596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050" b="1" dirty="0" err="1"/>
                <a:t>Eutofrizzazione</a:t>
              </a:r>
              <a:r>
                <a:rPr lang="it-IT" sz="1050" b="1" dirty="0"/>
                <a:t> acqua dolce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03EE0287-431E-4C45-B572-B9C072E4E43E}"/>
                </a:ext>
              </a:extLst>
            </p:cNvPr>
            <p:cNvSpPr txBox="1"/>
            <p:nvPr/>
          </p:nvSpPr>
          <p:spPr>
            <a:xfrm>
              <a:off x="2864226" y="4365915"/>
              <a:ext cx="2297359" cy="253916"/>
            </a:xfrm>
            <a:prstGeom prst="rect">
              <a:avLst/>
            </a:prstGeom>
            <a:solidFill>
              <a:srgbClr val="CFCFCF"/>
            </a:solidFill>
            <a:ln>
              <a:solidFill>
                <a:srgbClr val="21596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050" b="1" dirty="0"/>
                <a:t>Ozono </a:t>
              </a:r>
              <a:r>
                <a:rPr lang="it-IT" sz="1050" b="1" dirty="0" err="1"/>
                <a:t>trop</a:t>
              </a:r>
              <a:r>
                <a:rPr lang="it-IT" sz="1050" b="1" dirty="0"/>
                <a:t>.</a:t>
              </a: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924ED869-8EE8-4E26-875E-45939FE517CF}"/>
                </a:ext>
              </a:extLst>
            </p:cNvPr>
            <p:cNvSpPr txBox="1"/>
            <p:nvPr/>
          </p:nvSpPr>
          <p:spPr>
            <a:xfrm>
              <a:off x="2850781" y="4703388"/>
              <a:ext cx="2297359" cy="253916"/>
            </a:xfrm>
            <a:prstGeom prst="rect">
              <a:avLst/>
            </a:prstGeom>
            <a:solidFill>
              <a:srgbClr val="CFCFCF"/>
            </a:solidFill>
            <a:ln>
              <a:solidFill>
                <a:srgbClr val="21596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050" b="1" dirty="0" err="1"/>
                <a:t>Ecotossicità</a:t>
              </a:r>
              <a:r>
                <a:rPr lang="it-IT" sz="1050" b="1" dirty="0"/>
                <a:t> terrestre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B56DF980-AF2A-4BD8-9182-D41599FACDB5}"/>
                </a:ext>
              </a:extLst>
            </p:cNvPr>
            <p:cNvSpPr txBox="1"/>
            <p:nvPr/>
          </p:nvSpPr>
          <p:spPr>
            <a:xfrm>
              <a:off x="2850781" y="4993314"/>
              <a:ext cx="2297359" cy="253916"/>
            </a:xfrm>
            <a:prstGeom prst="rect">
              <a:avLst/>
            </a:prstGeom>
            <a:solidFill>
              <a:srgbClr val="CFCFCF"/>
            </a:solidFill>
            <a:ln>
              <a:solidFill>
                <a:srgbClr val="21596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050" b="1" dirty="0"/>
                <a:t>Acidificazione terrestre</a:t>
              </a:r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14EAD0A7-5E91-4E02-A6A4-84B826471479}"/>
                </a:ext>
              </a:extLst>
            </p:cNvPr>
            <p:cNvSpPr txBox="1"/>
            <p:nvPr/>
          </p:nvSpPr>
          <p:spPr>
            <a:xfrm>
              <a:off x="2850780" y="5291074"/>
              <a:ext cx="2297359" cy="253916"/>
            </a:xfrm>
            <a:prstGeom prst="rect">
              <a:avLst/>
            </a:prstGeom>
            <a:solidFill>
              <a:srgbClr val="CFCFCF"/>
            </a:solidFill>
            <a:ln>
              <a:solidFill>
                <a:srgbClr val="21596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050" b="1" dirty="0"/>
                <a:t>Uso del suolo/trasformazione</a:t>
              </a:r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A0AC0F85-2042-4BFE-854E-823399020A51}"/>
                </a:ext>
              </a:extLst>
            </p:cNvPr>
            <p:cNvSpPr txBox="1"/>
            <p:nvPr/>
          </p:nvSpPr>
          <p:spPr>
            <a:xfrm>
              <a:off x="2850779" y="5596875"/>
              <a:ext cx="2297359" cy="253916"/>
            </a:xfrm>
            <a:prstGeom prst="rect">
              <a:avLst/>
            </a:prstGeom>
            <a:solidFill>
              <a:srgbClr val="CFCFCF"/>
            </a:solidFill>
            <a:ln>
              <a:solidFill>
                <a:srgbClr val="21596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050" b="1" dirty="0" err="1"/>
                <a:t>Ecotossicità</a:t>
              </a:r>
              <a:r>
                <a:rPr lang="it-IT" sz="1050" b="1" dirty="0"/>
                <a:t> marina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C9434B9B-1704-4DF9-89EA-BB0F9300C6FD}"/>
                </a:ext>
              </a:extLst>
            </p:cNvPr>
            <p:cNvSpPr txBox="1"/>
            <p:nvPr/>
          </p:nvSpPr>
          <p:spPr>
            <a:xfrm>
              <a:off x="2850779" y="6003722"/>
              <a:ext cx="2297359" cy="253916"/>
            </a:xfrm>
            <a:prstGeom prst="rect">
              <a:avLst/>
            </a:prstGeom>
            <a:solidFill>
              <a:srgbClr val="CFCFCF"/>
            </a:solidFill>
            <a:ln>
              <a:solidFill>
                <a:srgbClr val="21596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050" b="1" dirty="0"/>
                <a:t>Risorse minerarie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E78E7DD8-C71D-4893-9626-E7C392265F33}"/>
                </a:ext>
              </a:extLst>
            </p:cNvPr>
            <p:cNvSpPr txBox="1"/>
            <p:nvPr/>
          </p:nvSpPr>
          <p:spPr>
            <a:xfrm>
              <a:off x="2866079" y="6315783"/>
              <a:ext cx="2297359" cy="253916"/>
            </a:xfrm>
            <a:prstGeom prst="rect">
              <a:avLst/>
            </a:prstGeom>
            <a:solidFill>
              <a:srgbClr val="CFCFCF"/>
            </a:solidFill>
            <a:ln>
              <a:solidFill>
                <a:srgbClr val="21596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050" b="1" dirty="0"/>
                <a:t>Risorse fossili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8A9B9A4F-518A-4EFC-BD95-B4DAE11B3090}"/>
                </a:ext>
              </a:extLst>
            </p:cNvPr>
            <p:cNvSpPr txBox="1"/>
            <p:nvPr/>
          </p:nvSpPr>
          <p:spPr>
            <a:xfrm>
              <a:off x="5585325" y="926531"/>
              <a:ext cx="1425389" cy="738664"/>
            </a:xfrm>
            <a:prstGeom prst="rect">
              <a:avLst/>
            </a:prstGeom>
            <a:solidFill>
              <a:srgbClr val="CFCFCF"/>
            </a:solidFill>
            <a:ln>
              <a:solidFill>
                <a:srgbClr val="21596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Aumento malattie respiratorie </a:t>
              </a: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8354C13A-B43B-4DCE-8AFA-3B15C341CA84}"/>
                </a:ext>
              </a:extLst>
            </p:cNvPr>
            <p:cNvSpPr txBox="1"/>
            <p:nvPr/>
          </p:nvSpPr>
          <p:spPr>
            <a:xfrm>
              <a:off x="5610307" y="1712810"/>
              <a:ext cx="1425389" cy="523220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Aumento vari tipi di cancro  </a:t>
              </a:r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B48A8F50-D90B-4FA0-9E57-7B991EF85727}"/>
                </a:ext>
              </a:extLst>
            </p:cNvPr>
            <p:cNvSpPr txBox="1"/>
            <p:nvPr/>
          </p:nvSpPr>
          <p:spPr>
            <a:xfrm>
              <a:off x="5598768" y="2446288"/>
              <a:ext cx="1425389" cy="523220"/>
            </a:xfrm>
            <a:prstGeom prst="rect">
              <a:avLst/>
            </a:prstGeom>
            <a:solidFill>
              <a:srgbClr val="CFCFCF"/>
            </a:solidFill>
            <a:ln>
              <a:solidFill>
                <a:srgbClr val="21596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Aumento in altre malattie  </a:t>
              </a:r>
            </a:p>
          </p:txBody>
        </p:sp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34E25BAA-3834-4F6D-8514-17AFD7EEB82E}"/>
                </a:ext>
              </a:extLst>
            </p:cNvPr>
            <p:cNvSpPr/>
            <p:nvPr/>
          </p:nvSpPr>
          <p:spPr>
            <a:xfrm>
              <a:off x="5608394" y="1690878"/>
              <a:ext cx="1415763" cy="710942"/>
            </a:xfrm>
            <a:prstGeom prst="rect">
              <a:avLst/>
            </a:prstGeom>
            <a:noFill/>
            <a:ln>
              <a:solidFill>
                <a:srgbClr val="2159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59D2C367-F871-4D8D-99E8-9D6B8F202908}"/>
                </a:ext>
              </a:extLst>
            </p:cNvPr>
            <p:cNvSpPr txBox="1"/>
            <p:nvPr/>
          </p:nvSpPr>
          <p:spPr>
            <a:xfrm>
              <a:off x="5585325" y="3013977"/>
              <a:ext cx="1425389" cy="523220"/>
            </a:xfrm>
            <a:prstGeom prst="rect">
              <a:avLst/>
            </a:prstGeom>
            <a:solidFill>
              <a:srgbClr val="CFCFCF"/>
            </a:solidFill>
            <a:ln>
              <a:solidFill>
                <a:srgbClr val="21596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Aumento della malnutrizione </a:t>
              </a:r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B23FD760-94EF-4528-AD3E-89323C2740D3}"/>
                </a:ext>
              </a:extLst>
            </p:cNvPr>
            <p:cNvSpPr/>
            <p:nvPr/>
          </p:nvSpPr>
          <p:spPr>
            <a:xfrm>
              <a:off x="5635284" y="2172148"/>
              <a:ext cx="1388873" cy="229671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802C3C9C-AF13-4CF9-83AB-2938544DC552}"/>
                </a:ext>
              </a:extLst>
            </p:cNvPr>
            <p:cNvSpPr txBox="1"/>
            <p:nvPr/>
          </p:nvSpPr>
          <p:spPr>
            <a:xfrm>
              <a:off x="5598768" y="3554089"/>
              <a:ext cx="1436928" cy="738664"/>
            </a:xfrm>
            <a:prstGeom prst="rect">
              <a:avLst/>
            </a:prstGeom>
            <a:solidFill>
              <a:srgbClr val="FFC2C2"/>
            </a:solidFill>
            <a:ln>
              <a:solidFill>
                <a:srgbClr val="E469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Danni alle specie di acqua dolce </a:t>
              </a:r>
            </a:p>
            <a:p>
              <a:endParaRPr lang="it-IT" sz="1400" dirty="0"/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0707981A-756E-48A0-ABF1-A1E1620D617E}"/>
                </a:ext>
              </a:extLst>
            </p:cNvPr>
            <p:cNvSpPr txBox="1"/>
            <p:nvPr/>
          </p:nvSpPr>
          <p:spPr>
            <a:xfrm>
              <a:off x="5600665" y="4296055"/>
              <a:ext cx="1436928" cy="738664"/>
            </a:xfrm>
            <a:prstGeom prst="rect">
              <a:avLst/>
            </a:prstGeom>
            <a:solidFill>
              <a:srgbClr val="FFC2C2"/>
            </a:solidFill>
            <a:ln>
              <a:solidFill>
                <a:srgbClr val="E469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Danni alle specie terrestri</a:t>
              </a:r>
            </a:p>
            <a:p>
              <a:endParaRPr lang="it-IT" sz="1400" dirty="0"/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6F56ADEF-342D-46E3-9D86-2B4161372472}"/>
                </a:ext>
              </a:extLst>
            </p:cNvPr>
            <p:cNvSpPr txBox="1"/>
            <p:nvPr/>
          </p:nvSpPr>
          <p:spPr>
            <a:xfrm>
              <a:off x="5593002" y="5024574"/>
              <a:ext cx="1436928" cy="523220"/>
            </a:xfrm>
            <a:prstGeom prst="rect">
              <a:avLst/>
            </a:prstGeom>
            <a:solidFill>
              <a:srgbClr val="FFC2C2"/>
            </a:solidFill>
            <a:ln>
              <a:solidFill>
                <a:srgbClr val="E469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Danni alle specie marine</a:t>
              </a:r>
            </a:p>
          </p:txBody>
        </p: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1A03D3B3-952B-424B-9478-6D662A524E69}"/>
                </a:ext>
              </a:extLst>
            </p:cNvPr>
            <p:cNvSpPr txBox="1"/>
            <p:nvPr/>
          </p:nvSpPr>
          <p:spPr>
            <a:xfrm>
              <a:off x="7409471" y="4365915"/>
              <a:ext cx="1436928" cy="523220"/>
            </a:xfrm>
            <a:prstGeom prst="rect">
              <a:avLst/>
            </a:prstGeom>
            <a:solidFill>
              <a:srgbClr val="FFC2C2"/>
            </a:solidFill>
            <a:ln>
              <a:solidFill>
                <a:srgbClr val="E469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Danni all’ecosistema </a:t>
              </a:r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255414AB-EB03-4FE3-8960-8E80DFB19249}"/>
                </a:ext>
              </a:extLst>
            </p:cNvPr>
            <p:cNvSpPr txBox="1"/>
            <p:nvPr/>
          </p:nvSpPr>
          <p:spPr>
            <a:xfrm>
              <a:off x="5592034" y="5584744"/>
              <a:ext cx="1593496" cy="523220"/>
            </a:xfrm>
            <a:prstGeom prst="rect">
              <a:avLst/>
            </a:prstGeom>
            <a:solidFill>
              <a:srgbClr val="FAC090"/>
            </a:solidFill>
            <a:ln>
              <a:solidFill>
                <a:srgbClr val="E97117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Aumento dei costi di estrazione </a:t>
              </a:r>
            </a:p>
          </p:txBody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6245C0DC-BE08-4DFD-A5C0-DF78F071378D}"/>
                </a:ext>
              </a:extLst>
            </p:cNvPr>
            <p:cNvSpPr txBox="1"/>
            <p:nvPr/>
          </p:nvSpPr>
          <p:spPr>
            <a:xfrm>
              <a:off x="5598767" y="6139852"/>
              <a:ext cx="1810703" cy="523220"/>
            </a:xfrm>
            <a:prstGeom prst="rect">
              <a:avLst/>
            </a:prstGeom>
            <a:solidFill>
              <a:srgbClr val="FAC090"/>
            </a:solidFill>
            <a:ln>
              <a:solidFill>
                <a:srgbClr val="E97117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costo dell'energia di petrolio/gas/carbone</a:t>
              </a:r>
            </a:p>
          </p:txBody>
        </p: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1ECCAEAB-DA30-4C35-B77B-C1610CF79E90}"/>
                </a:ext>
              </a:extLst>
            </p:cNvPr>
            <p:cNvSpPr txBox="1"/>
            <p:nvPr/>
          </p:nvSpPr>
          <p:spPr>
            <a:xfrm>
              <a:off x="7435803" y="5704077"/>
              <a:ext cx="1090607" cy="738664"/>
            </a:xfrm>
            <a:prstGeom prst="rect">
              <a:avLst/>
            </a:prstGeom>
            <a:solidFill>
              <a:srgbClr val="FAC090"/>
            </a:solidFill>
            <a:ln>
              <a:solidFill>
                <a:srgbClr val="E97117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Danni alle disponibilità delle risorse </a:t>
              </a:r>
            </a:p>
          </p:txBody>
        </p: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85D57A96-B9F7-483B-9BBF-790175CEBC6B}"/>
                </a:ext>
              </a:extLst>
            </p:cNvPr>
            <p:cNvSpPr txBox="1"/>
            <p:nvPr/>
          </p:nvSpPr>
          <p:spPr>
            <a:xfrm>
              <a:off x="7445987" y="1710483"/>
              <a:ext cx="1080423" cy="738664"/>
            </a:xfrm>
            <a:prstGeom prst="rect">
              <a:avLst/>
            </a:prstGeom>
            <a:solidFill>
              <a:srgbClr val="CFCFCF"/>
            </a:solidFill>
            <a:ln>
              <a:solidFill>
                <a:srgbClr val="21596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Danni alla salute umana</a:t>
              </a:r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8B0E769F-B80A-4D80-AC8A-1B75A494DF80}"/>
                </a:ext>
              </a:extLst>
            </p:cNvPr>
            <p:cNvSpPr/>
            <p:nvPr/>
          </p:nvSpPr>
          <p:spPr>
            <a:xfrm>
              <a:off x="7400268" y="484350"/>
              <a:ext cx="45719" cy="233365"/>
            </a:xfrm>
            <a:prstGeom prst="rect">
              <a:avLst/>
            </a:prstGeom>
            <a:solidFill>
              <a:srgbClr val="215968"/>
            </a:solidFill>
            <a:ln>
              <a:solidFill>
                <a:srgbClr val="2159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DC6FE7F5-AE46-4096-98C2-B980352EDDB3}"/>
                </a:ext>
              </a:extLst>
            </p:cNvPr>
            <p:cNvSpPr/>
            <p:nvPr/>
          </p:nvSpPr>
          <p:spPr>
            <a:xfrm>
              <a:off x="8298051" y="530822"/>
              <a:ext cx="45719" cy="233365"/>
            </a:xfrm>
            <a:prstGeom prst="rect">
              <a:avLst/>
            </a:prstGeom>
            <a:solidFill>
              <a:srgbClr val="215968"/>
            </a:solidFill>
            <a:ln>
              <a:solidFill>
                <a:srgbClr val="2159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Rettangolo 47">
              <a:extLst>
                <a:ext uri="{FF2B5EF4-FFF2-40B4-BE49-F238E27FC236}">
                  <a16:creationId xmlns:a16="http://schemas.microsoft.com/office/drawing/2014/main" id="{2846886F-937D-487B-BD7C-6B5587C872B7}"/>
                </a:ext>
              </a:extLst>
            </p:cNvPr>
            <p:cNvSpPr/>
            <p:nvPr/>
          </p:nvSpPr>
          <p:spPr>
            <a:xfrm>
              <a:off x="7419406" y="635417"/>
              <a:ext cx="45719" cy="233365"/>
            </a:xfrm>
            <a:prstGeom prst="rect">
              <a:avLst/>
            </a:prstGeom>
            <a:solidFill>
              <a:srgbClr val="215968"/>
            </a:solidFill>
            <a:ln>
              <a:solidFill>
                <a:srgbClr val="2159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899E53F5-CD24-43D0-BE81-6319E4C8EE19}"/>
                </a:ext>
              </a:extLst>
            </p:cNvPr>
            <p:cNvSpPr/>
            <p:nvPr/>
          </p:nvSpPr>
          <p:spPr>
            <a:xfrm flipH="1">
              <a:off x="7385926" y="529174"/>
              <a:ext cx="45719" cy="80965"/>
            </a:xfrm>
            <a:prstGeom prst="rect">
              <a:avLst/>
            </a:prstGeom>
            <a:solidFill>
              <a:srgbClr val="215968"/>
            </a:solidFill>
            <a:ln>
              <a:solidFill>
                <a:srgbClr val="2159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54011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22"/>
    </mc:Choice>
    <mc:Fallback xmlns="">
      <p:transition spd="slow" advTm="3192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5411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5411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A89431F9-E063-42F6-95D7-C1E7E667C41D}"/>
              </a:ext>
            </a:extLst>
          </p:cNvPr>
          <p:cNvSpPr/>
          <p:nvPr/>
        </p:nvSpPr>
        <p:spPr>
          <a:xfrm>
            <a:off x="917382" y="2692358"/>
            <a:ext cx="9292958" cy="23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Individuazione degli impatti maggiori</a:t>
            </a:r>
          </a:p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Individuazione dei punti critici del ciclo di vita</a:t>
            </a:r>
          </a:p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Analisi dell'incertezza dei dati</a:t>
            </a:r>
          </a:p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Analisi di sensibilità</a:t>
            </a:r>
          </a:p>
          <a:p>
            <a:pPr marL="342900" indent="-342900" algn="just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it-IT" sz="2400" dirty="0"/>
              <a:t>Conclusioni e Raccomandazioni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0CD4EAA-EFEB-407D-A5C0-2979C2456038}"/>
              </a:ext>
            </a:extLst>
          </p:cNvPr>
          <p:cNvSpPr/>
          <p:nvPr/>
        </p:nvSpPr>
        <p:spPr>
          <a:xfrm>
            <a:off x="173014" y="1040223"/>
            <a:ext cx="103261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it-IT" dirty="0"/>
              <a:t>Definizione degli obiettivi e dei confini dell'analisi;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dirty="0"/>
              <a:t>Compilazione di un inventario del ciclo di vita (cosa entra e cosa esce);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dirty="0"/>
              <a:t>Valutazione dei potenziali impatti ambientali associati a cosa entra e cosa esce;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b="1" dirty="0">
                <a:solidFill>
                  <a:srgbClr val="FF0000"/>
                </a:solidFill>
              </a:rPr>
              <a:t>Interpretazione dei risultati ed in particolare analisi degli inventari e stima degli impatti in relazione agli obiettivi dello studio.</a:t>
            </a:r>
          </a:p>
        </p:txBody>
      </p:sp>
    </p:spTree>
    <p:extLst>
      <p:ext uri="{BB962C8B-B14F-4D97-AF65-F5344CB8AC3E}">
        <p14:creationId xmlns:p14="http://schemas.microsoft.com/office/powerpoint/2010/main" val="94120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8195"/>
    </mc:Choice>
    <mc:Fallback xmlns="">
      <p:transition advClick="0" advTm="38195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9"/>
          <a:stretch/>
        </p:blipFill>
        <p:spPr>
          <a:xfrm>
            <a:off x="0" y="0"/>
            <a:ext cx="12208933" cy="62408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0" y="117181"/>
            <a:ext cx="7020518" cy="24175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343" y="6329589"/>
            <a:ext cx="7552267" cy="42857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55"/>
          <a:stretch/>
        </p:blipFill>
        <p:spPr>
          <a:xfrm>
            <a:off x="268590" y="6188573"/>
            <a:ext cx="2510820" cy="683233"/>
          </a:xfrm>
          <a:prstGeom prst="rect">
            <a:avLst/>
          </a:prstGeom>
        </p:spPr>
      </p:pic>
      <p:grpSp>
        <p:nvGrpSpPr>
          <p:cNvPr id="21" name="Gruppo 20"/>
          <p:cNvGrpSpPr/>
          <p:nvPr/>
        </p:nvGrpSpPr>
        <p:grpSpPr>
          <a:xfrm>
            <a:off x="882690" y="3537963"/>
            <a:ext cx="6689016" cy="1495608"/>
            <a:chOff x="637238" y="3384637"/>
            <a:chExt cx="6689016" cy="1495608"/>
          </a:xfrm>
        </p:grpSpPr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6950" y="3384637"/>
              <a:ext cx="547594" cy="864989"/>
            </a:xfrm>
            <a:prstGeom prst="rect">
              <a:avLst/>
            </a:prstGeom>
          </p:spPr>
        </p:pic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38" y="3516001"/>
              <a:ext cx="1846995" cy="732119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6" t="27690" r="12654" b="26918"/>
            <a:stretch/>
          </p:blipFill>
          <p:spPr>
            <a:xfrm>
              <a:off x="1091024" y="4334157"/>
              <a:ext cx="1060681" cy="471414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7925" y="4351521"/>
              <a:ext cx="1708329" cy="528724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506" y="4384876"/>
              <a:ext cx="1179010" cy="416691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2265" y="4398943"/>
              <a:ext cx="1025527" cy="341842"/>
            </a:xfrm>
            <a:prstGeom prst="rect">
              <a:avLst/>
            </a:prstGeom>
          </p:spPr>
        </p:pic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1291" y="3552169"/>
              <a:ext cx="1637441" cy="645829"/>
            </a:xfrm>
            <a:prstGeom prst="rect">
              <a:avLst/>
            </a:prstGeom>
          </p:spPr>
        </p:pic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8032" y="3454004"/>
              <a:ext cx="1521076" cy="856111"/>
            </a:xfrm>
            <a:prstGeom prst="rect">
              <a:avLst/>
            </a:prstGeom>
          </p:spPr>
        </p:pic>
      </p:grpSp>
      <p:sp>
        <p:nvSpPr>
          <p:cNvPr id="20" name="Rettangolo 19"/>
          <p:cNvSpPr/>
          <p:nvPr/>
        </p:nvSpPr>
        <p:spPr>
          <a:xfrm>
            <a:off x="107231" y="5113771"/>
            <a:ext cx="8239935" cy="1207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latin typeface="Arial" panose="020B0604020202020204" pitchFamily="34" charset="0"/>
                <a:ea typeface="Arial" panose="020B0604020202020204" pitchFamily="34" charset="0"/>
              </a:rPr>
              <a:t>Copyright: CC BY-NC-SA 4.0: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r>
              <a:rPr lang="en-US" sz="700" u="sng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hlinkClick r:id="rId14"/>
              </a:rPr>
              <a:t>https://creativecommons.org/licenses/by-nc-sa/4.0/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With this license, you are free to share the copy and redistribute the material in any medium or format. You can also adapt remix, transform and build upon the material.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latin typeface="Arial" panose="020B0604020202020204" pitchFamily="34" charset="0"/>
                <a:ea typeface="Arial" panose="020B0604020202020204" pitchFamily="34" charset="0"/>
              </a:rPr>
              <a:t>However only under the following terms: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latin typeface="Arial" panose="020B0604020202020204" pitchFamily="34" charset="0"/>
                <a:ea typeface="Arial" panose="020B0604020202020204" pitchFamily="34" charset="0"/>
              </a:rPr>
              <a:t>Attribution — 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you must give appropriate credit, provide a link to the license, and indicate if changes were made. You may do so in any reasonable manner, but not in any way that suggests the licensor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endorses you or your use.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b="1" dirty="0" err="1">
                <a:latin typeface="Arial" panose="020B0604020202020204" pitchFamily="34" charset="0"/>
                <a:ea typeface="Arial" panose="020B0604020202020204" pitchFamily="34" charset="0"/>
              </a:rPr>
              <a:t>NonCommercial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 — you may not use the material for commercial purposes.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b="1" dirty="0" err="1">
                <a:latin typeface="Arial" panose="020B0604020202020204" pitchFamily="34" charset="0"/>
                <a:ea typeface="Arial" panose="020B0604020202020204" pitchFamily="34" charset="0"/>
              </a:rPr>
              <a:t>ShareAlike</a:t>
            </a:r>
            <a:r>
              <a:rPr lang="en-US" sz="700" b="1" dirty="0">
                <a:latin typeface="Arial" panose="020B0604020202020204" pitchFamily="34" charset="0"/>
                <a:ea typeface="Arial" panose="020B0604020202020204" pitchFamily="34" charset="0"/>
              </a:rPr>
              <a:t> — 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if you remix, transform, or build upon the material, you must distribute your contributions under the same license as the original.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b="1" dirty="0">
                <a:latin typeface="Arial" panose="020B0604020202020204" pitchFamily="34" charset="0"/>
                <a:ea typeface="Arial" panose="020B0604020202020204" pitchFamily="34" charset="0"/>
              </a:rPr>
              <a:t>No additional restrictions — </a:t>
            </a: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you may not apply legal terms or technological measures that legally restrict others from doing anything the license permits.</a:t>
            </a:r>
            <a:endParaRPr lang="it-IT" sz="7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700" dirty="0"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it-IT" sz="7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10250" y="5758493"/>
            <a:ext cx="1181663" cy="41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2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5411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5411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27746" y="1178410"/>
            <a:ext cx="2768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1. Cosa è un LCA?</a:t>
            </a:r>
          </a:p>
        </p:txBody>
      </p:sp>
      <p:sp>
        <p:nvSpPr>
          <p:cNvPr id="3" name="Rettangolo 2"/>
          <p:cNvSpPr/>
          <p:nvPr/>
        </p:nvSpPr>
        <p:spPr>
          <a:xfrm>
            <a:off x="427745" y="1773091"/>
            <a:ext cx="103261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Secondo la definizione data da SETAC (Società di Tossicologia e Chimica Ambientale), la metodologia LCA è un approccio di calcolo che permette di valutare gli impatti ambientali di un prodotto, processo o attività, identificando e quantificando il consumo di materiali ed energia e le emissioni nell'ambiente.</a:t>
            </a:r>
          </a:p>
          <a:p>
            <a:pPr algn="just"/>
            <a:r>
              <a:rPr lang="it-IT" sz="2400" dirty="0"/>
              <a:t>L'analisi copre l'intero ciclo di vita del prodotto ("dall’inizio alla fine"): dall'estrazione e lavorazione delle materie prime, alla produzione, trasporto e distribuzione del prodotto, al suo utilizzo, riutilizzo e manutenzione, fino alla destinazione finale del prodotto dopo l’uso (riciclo, smaltimento in discarica o recupero energetico).</a:t>
            </a:r>
          </a:p>
        </p:txBody>
      </p:sp>
    </p:spTree>
    <p:extLst>
      <p:ext uri="{BB962C8B-B14F-4D97-AF65-F5344CB8AC3E}">
        <p14:creationId xmlns:p14="http://schemas.microsoft.com/office/powerpoint/2010/main" val="202736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3745"/>
    </mc:Choice>
    <mc:Fallback xmlns="">
      <p:transition advClick="0" advTm="7374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ife_cycle_ign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4838" y="317500"/>
            <a:ext cx="7065963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37DBDB6-46DD-42A5-A421-6B19A93BC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08F66-202E-4DDB-B54E-8AB08356A301}" type="slidenum">
              <a:rPr lang="it-IT" smtClean="0"/>
              <a:t>4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9016761-A38D-4028-BAA5-248DAD7AA9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5411"/>
            <a:ext cx="2279705" cy="72000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C34B668-4564-47ED-8202-11FA0424D4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5411"/>
            <a:ext cx="1849139" cy="57230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2B1CAAA-B83B-45C5-B821-40A3B7935E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99DA1E7-186F-46FB-BC6C-5A8AFC93137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4C38248-509B-4047-B6DE-D44B387B11AD}"/>
              </a:ext>
            </a:extLst>
          </p:cNvPr>
          <p:cNvSpPr txBox="1"/>
          <p:nvPr/>
        </p:nvSpPr>
        <p:spPr>
          <a:xfrm>
            <a:off x="4549588" y="468073"/>
            <a:ext cx="1546412" cy="646331"/>
          </a:xfrm>
          <a:prstGeom prst="rect">
            <a:avLst/>
          </a:prstGeom>
          <a:solidFill>
            <a:srgbClr val="F9F9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Estrazione materia prima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C701D08-95E2-4C30-82A9-99DFCFED6A7B}"/>
              </a:ext>
            </a:extLst>
          </p:cNvPr>
          <p:cNvSpPr txBox="1"/>
          <p:nvPr/>
        </p:nvSpPr>
        <p:spPr>
          <a:xfrm>
            <a:off x="2246924" y="3240093"/>
            <a:ext cx="1546412" cy="646331"/>
          </a:xfrm>
          <a:prstGeom prst="rect">
            <a:avLst/>
          </a:prstGeom>
          <a:solidFill>
            <a:srgbClr val="F9F9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Re-utilizzo e riciclo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0776643-3128-4787-99F0-382BB5AEF6D7}"/>
              </a:ext>
            </a:extLst>
          </p:cNvPr>
          <p:cNvSpPr txBox="1"/>
          <p:nvPr/>
        </p:nvSpPr>
        <p:spPr>
          <a:xfrm>
            <a:off x="6624459" y="3348811"/>
            <a:ext cx="1546412" cy="369332"/>
          </a:xfrm>
          <a:prstGeom prst="rect">
            <a:avLst/>
          </a:prstGeom>
          <a:solidFill>
            <a:srgbClr val="F9F9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Produzione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83B1833-E992-4F4C-B44E-ADB42898EC21}"/>
              </a:ext>
            </a:extLst>
          </p:cNvPr>
          <p:cNvSpPr txBox="1"/>
          <p:nvPr/>
        </p:nvSpPr>
        <p:spPr>
          <a:xfrm>
            <a:off x="4450348" y="1776920"/>
            <a:ext cx="1645652" cy="769441"/>
          </a:xfrm>
          <a:prstGeom prst="rect">
            <a:avLst/>
          </a:prstGeom>
          <a:solidFill>
            <a:srgbClr val="F9F9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/>
              <a:t>Produzione di:</a:t>
            </a:r>
          </a:p>
          <a:p>
            <a:pPr algn="ctr"/>
            <a:r>
              <a:rPr lang="it-IT" sz="1100" b="1" dirty="0"/>
              <a:t>Materie prime, sostanze chimiche, componenti, etc.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8B666A9-9899-42E0-B093-C62B6B039FC6}"/>
              </a:ext>
            </a:extLst>
          </p:cNvPr>
          <p:cNvSpPr txBox="1"/>
          <p:nvPr/>
        </p:nvSpPr>
        <p:spPr>
          <a:xfrm>
            <a:off x="2903936" y="5145788"/>
            <a:ext cx="1546412" cy="646331"/>
          </a:xfrm>
          <a:prstGeom prst="rect">
            <a:avLst/>
          </a:prstGeom>
          <a:solidFill>
            <a:srgbClr val="F9F9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Periodo di utilizzo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5EC6A41-1500-4F8F-B639-21BC3C6EBA73}"/>
              </a:ext>
            </a:extLst>
          </p:cNvPr>
          <p:cNvSpPr txBox="1"/>
          <p:nvPr/>
        </p:nvSpPr>
        <p:spPr>
          <a:xfrm>
            <a:off x="5953284" y="5053455"/>
            <a:ext cx="1546412" cy="738664"/>
          </a:xfrm>
          <a:prstGeom prst="rect">
            <a:avLst/>
          </a:prstGeom>
          <a:solidFill>
            <a:srgbClr val="F9F9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Imballaggio, trasporto, disimballaggio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1C2DC02-40AD-4E98-BEB4-4B0DE82C57DC}"/>
              </a:ext>
            </a:extLst>
          </p:cNvPr>
          <p:cNvSpPr txBox="1"/>
          <p:nvPr/>
        </p:nvSpPr>
        <p:spPr>
          <a:xfrm>
            <a:off x="4571326" y="3582416"/>
            <a:ext cx="1403696" cy="923330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Riutilizzo di parti in produzione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9233D56-29CE-4FBA-83D5-5A68C276F6C6}"/>
              </a:ext>
            </a:extLst>
          </p:cNvPr>
          <p:cNvSpPr txBox="1"/>
          <p:nvPr/>
        </p:nvSpPr>
        <p:spPr>
          <a:xfrm>
            <a:off x="3828470" y="1307162"/>
            <a:ext cx="742856" cy="276999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Energia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45365FB-5D01-4C62-8A4E-80A57730B692}"/>
              </a:ext>
            </a:extLst>
          </p:cNvPr>
          <p:cNvSpPr txBox="1"/>
          <p:nvPr/>
        </p:nvSpPr>
        <p:spPr>
          <a:xfrm>
            <a:off x="3828470" y="2713319"/>
            <a:ext cx="742856" cy="276999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Energia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79FBDB7-3F17-4151-A2A0-39579DC6AD87}"/>
              </a:ext>
            </a:extLst>
          </p:cNvPr>
          <p:cNvSpPr txBox="1"/>
          <p:nvPr/>
        </p:nvSpPr>
        <p:spPr>
          <a:xfrm>
            <a:off x="6096000" y="4108799"/>
            <a:ext cx="742856" cy="276999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Energia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FF48EF1-1A43-4807-BD8F-0CBF39C60590}"/>
              </a:ext>
            </a:extLst>
          </p:cNvPr>
          <p:cNvSpPr txBox="1"/>
          <p:nvPr/>
        </p:nvSpPr>
        <p:spPr>
          <a:xfrm>
            <a:off x="1605547" y="4098899"/>
            <a:ext cx="742856" cy="276999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Energia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DA9D75C-0BE1-4FC8-AE43-C5790C2CBF76}"/>
              </a:ext>
            </a:extLst>
          </p:cNvPr>
          <p:cNvSpPr txBox="1"/>
          <p:nvPr/>
        </p:nvSpPr>
        <p:spPr>
          <a:xfrm>
            <a:off x="2277274" y="5951839"/>
            <a:ext cx="742856" cy="276999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Energia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6DDDE68-B83A-4804-8D09-7648150A23D3}"/>
              </a:ext>
            </a:extLst>
          </p:cNvPr>
          <p:cNvSpPr txBox="1"/>
          <p:nvPr/>
        </p:nvSpPr>
        <p:spPr>
          <a:xfrm>
            <a:off x="5109258" y="5929081"/>
            <a:ext cx="742856" cy="276999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Energia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9CF0424-BDD9-4AC2-8AAD-CD3C55E54C23}"/>
              </a:ext>
            </a:extLst>
          </p:cNvPr>
          <p:cNvSpPr txBox="1"/>
          <p:nvPr/>
        </p:nvSpPr>
        <p:spPr>
          <a:xfrm>
            <a:off x="3228008" y="2052472"/>
            <a:ext cx="742856" cy="276999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Riciclo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5150ADD-FED3-4CC6-AFF4-E7B93BAB544B}"/>
              </a:ext>
            </a:extLst>
          </p:cNvPr>
          <p:cNvSpPr txBox="1"/>
          <p:nvPr/>
        </p:nvSpPr>
        <p:spPr>
          <a:xfrm>
            <a:off x="6195682" y="1045813"/>
            <a:ext cx="803766" cy="461665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Emissioni di rifiuti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6532F2D-A2B9-41C3-BB94-EA40BEA5E731}"/>
              </a:ext>
            </a:extLst>
          </p:cNvPr>
          <p:cNvSpPr txBox="1"/>
          <p:nvPr/>
        </p:nvSpPr>
        <p:spPr>
          <a:xfrm>
            <a:off x="8363451" y="3877966"/>
            <a:ext cx="803766" cy="461665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Emissioni di rifiuti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7C29A78-7E58-4F12-BF49-3103930078D7}"/>
              </a:ext>
            </a:extLst>
          </p:cNvPr>
          <p:cNvSpPr txBox="1"/>
          <p:nvPr/>
        </p:nvSpPr>
        <p:spPr>
          <a:xfrm>
            <a:off x="4563712" y="5594904"/>
            <a:ext cx="803766" cy="430887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it-IT" sz="1100" dirty="0"/>
              <a:t>Emissioni di rifiuti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FCC3332-753E-4366-AF33-99D207EF521C}"/>
              </a:ext>
            </a:extLst>
          </p:cNvPr>
          <p:cNvSpPr txBox="1"/>
          <p:nvPr/>
        </p:nvSpPr>
        <p:spPr>
          <a:xfrm>
            <a:off x="7718539" y="5721006"/>
            <a:ext cx="803766" cy="461665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Emissioni di rifiuti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8381137-0B89-47A7-8923-63C5D7EFD503}"/>
              </a:ext>
            </a:extLst>
          </p:cNvPr>
          <p:cNvSpPr txBox="1"/>
          <p:nvPr/>
        </p:nvSpPr>
        <p:spPr>
          <a:xfrm>
            <a:off x="6182235" y="2640490"/>
            <a:ext cx="742856" cy="461665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Emissioni di rifiuti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1179EA2-6108-4D3C-AD33-3E608F8AE7C3}"/>
              </a:ext>
            </a:extLst>
          </p:cNvPr>
          <p:cNvSpPr txBox="1"/>
          <p:nvPr/>
        </p:nvSpPr>
        <p:spPr>
          <a:xfrm>
            <a:off x="3761408" y="4503633"/>
            <a:ext cx="742856" cy="276999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Riutilizzo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6D438EE-C2B4-45FA-A1B0-81AEB77DE3A3}"/>
              </a:ext>
            </a:extLst>
          </p:cNvPr>
          <p:cNvSpPr txBox="1"/>
          <p:nvPr/>
        </p:nvSpPr>
        <p:spPr>
          <a:xfrm>
            <a:off x="3921889" y="3955924"/>
            <a:ext cx="777755" cy="276999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Emissioni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A643418E-225A-4E26-9312-3A417FF7A8E9}"/>
              </a:ext>
            </a:extLst>
          </p:cNvPr>
          <p:cNvSpPr txBox="1"/>
          <p:nvPr/>
        </p:nvSpPr>
        <p:spPr>
          <a:xfrm>
            <a:off x="1976974" y="1565582"/>
            <a:ext cx="1251034" cy="523220"/>
          </a:xfrm>
          <a:prstGeom prst="rect">
            <a:avLst/>
          </a:prstGeom>
          <a:solidFill>
            <a:srgbClr val="DDDDDD"/>
          </a:solidFill>
        </p:spPr>
        <p:txBody>
          <a:bodyPr wrap="square" rtlCol="0">
            <a:spAutoFit/>
          </a:bodyPr>
          <a:lstStyle/>
          <a:p>
            <a:r>
              <a:rPr lang="it-IT" sz="1400" dirty="0"/>
              <a:t>Discarica/</a:t>
            </a:r>
          </a:p>
          <a:p>
            <a:r>
              <a:rPr lang="it-IT" sz="1400" dirty="0"/>
              <a:t>incenerimento</a:t>
            </a:r>
          </a:p>
        </p:txBody>
      </p:sp>
    </p:spTree>
    <p:extLst>
      <p:ext uri="{BB962C8B-B14F-4D97-AF65-F5344CB8AC3E}">
        <p14:creationId xmlns:p14="http://schemas.microsoft.com/office/powerpoint/2010/main" val="253476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07"/>
    </mc:Choice>
    <mc:Fallback xmlns="">
      <p:transition spd="slow" advTm="9910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5411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5411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376243" y="145411"/>
            <a:ext cx="2782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Aspetti</a:t>
            </a:r>
            <a:r>
              <a:rPr lang="en-US" sz="2800" b="1" dirty="0"/>
              <a:t> </a:t>
            </a:r>
            <a:r>
              <a:rPr lang="en-US" sz="2800" b="1" dirty="0" err="1"/>
              <a:t>normativi</a:t>
            </a:r>
            <a:endParaRPr lang="en-US" sz="2800" b="1" dirty="0"/>
          </a:p>
        </p:txBody>
      </p:sp>
      <p:sp>
        <p:nvSpPr>
          <p:cNvPr id="3" name="Rettangolo 2"/>
          <p:cNvSpPr/>
          <p:nvPr/>
        </p:nvSpPr>
        <p:spPr>
          <a:xfrm>
            <a:off x="173014" y="986484"/>
            <a:ext cx="969935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Le norme UNI EN ISO 14000 forniscono a qualsiasi organizzazione gli strumenti necessari per migliorare la gestione della variabile ambientale per ogni tipo di attività, prodotto e servizio.</a:t>
            </a:r>
          </a:p>
          <a:p>
            <a:pPr algn="just"/>
            <a:r>
              <a:rPr lang="it-IT" sz="2400" dirty="0"/>
              <a:t>ISO 14040 è la norma sulla Gestione Ambientale - Valutazione del Ciclo di Vita - Principi e Framework in cui LCA ed è definita come: "La compilazione e la valutazione dei flussi in entrata e in uscita durante tutto il ciclo di vita, nonché i potenziali impatti ambientali di un sistema prodotto".</a:t>
            </a:r>
          </a:p>
          <a:p>
            <a:pPr algn="just"/>
            <a:r>
              <a:rPr lang="it-IT" sz="2400" dirty="0"/>
              <a:t>La ISO 14044 ha sostituito le versioni precedenti dalla ISO 14041 alla ISO 14043. È stata sviluppata per la preparazione, la gestione e la revisione critica del ciclo di vita. Contiene tutto ciò che era contenuto nelle precedenti normative e afferma che “l’LCA studia gli aspetti ambientali di un prodotto attraverso le varie fasi della sua vita, dall’inizio alla fine: dall'estrazione della materia prima, compreso il trasporto, fino allo smaltimento finale del prodotto".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504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19773"/>
    </mc:Choice>
    <mc:Fallback xmlns="">
      <p:transition advClick="0" advTm="11977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5411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5411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27746" y="1178410"/>
            <a:ext cx="5146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Step </a:t>
            </a:r>
            <a:r>
              <a:rPr lang="en-US" sz="2800" b="1" dirty="0" err="1"/>
              <a:t>principali</a:t>
            </a:r>
            <a:r>
              <a:rPr lang="en-US" sz="2800" b="1" dirty="0"/>
              <a:t> in uno studio LCA</a:t>
            </a:r>
          </a:p>
        </p:txBody>
      </p:sp>
      <p:sp>
        <p:nvSpPr>
          <p:cNvPr id="3" name="Rettangolo 2"/>
          <p:cNvSpPr/>
          <p:nvPr/>
        </p:nvSpPr>
        <p:spPr>
          <a:xfrm>
            <a:off x="427746" y="2274838"/>
            <a:ext cx="103261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it-IT" sz="2400" dirty="0"/>
              <a:t>Definizione degli obiettivi e dei confini dell'analisi;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/>
              <a:t>Compilazione di un inventario del ciclo di vita (cosa entra e cosa esce);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/>
              <a:t>Valutazione dei potenziali impatti ambientali associati a cosa entra e cosa esce;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/>
              <a:t>Interpretazione dei risultati ed in particolare analisi degli inventari e stima degli impatti in relazione agli obiettivi dello studio.</a:t>
            </a:r>
          </a:p>
        </p:txBody>
      </p:sp>
    </p:spTree>
    <p:extLst>
      <p:ext uri="{BB962C8B-B14F-4D97-AF65-F5344CB8AC3E}">
        <p14:creationId xmlns:p14="http://schemas.microsoft.com/office/powerpoint/2010/main" val="318478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5324"/>
    </mc:Choice>
    <mc:Fallback xmlns="">
      <p:transition advClick="0" advTm="4532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5411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5411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27746" y="1178410"/>
            <a:ext cx="3210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Principali</a:t>
            </a:r>
            <a:r>
              <a:rPr lang="en-US" sz="2800" b="1" dirty="0"/>
              <a:t> </a:t>
            </a:r>
            <a:r>
              <a:rPr lang="en-US" sz="2800" b="1" dirty="0" err="1"/>
              <a:t>limitazioni</a:t>
            </a:r>
            <a:endParaRPr lang="en-US" sz="2800" b="1" dirty="0"/>
          </a:p>
        </p:txBody>
      </p:sp>
      <p:sp>
        <p:nvSpPr>
          <p:cNvPr id="3" name="Rettangolo 2"/>
          <p:cNvSpPr/>
          <p:nvPr/>
        </p:nvSpPr>
        <p:spPr>
          <a:xfrm>
            <a:off x="427746" y="2274838"/>
            <a:ext cx="1032611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it-IT" sz="2400" dirty="0"/>
              <a:t>Non si adatta a tutti i casi</a:t>
            </a:r>
          </a:p>
          <a:p>
            <a:pPr lvl="2" algn="just"/>
            <a:r>
              <a:rPr lang="it-IT" sz="2000" dirty="0"/>
              <a:t>Ad esempio, gli aspetti relativi al costo generalmente non vengono considerati</a:t>
            </a:r>
            <a:endParaRPr lang="en-US" sz="2400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/>
              <a:t>Ci </a:t>
            </a:r>
            <a:r>
              <a:rPr lang="en-US" sz="2400" dirty="0" err="1"/>
              <a:t>sono</a:t>
            </a:r>
            <a:r>
              <a:rPr lang="en-US" sz="2400" dirty="0"/>
              <a:t> </a:t>
            </a:r>
            <a:r>
              <a:rPr lang="en-US" sz="2400" dirty="0" err="1"/>
              <a:t>limitazioni</a:t>
            </a:r>
            <a:r>
              <a:rPr lang="en-US" sz="2400" dirty="0"/>
              <a:t> </a:t>
            </a:r>
            <a:r>
              <a:rPr lang="en-US" sz="2400" dirty="0" err="1"/>
              <a:t>strutturali</a:t>
            </a:r>
            <a:endParaRPr lang="en-US" sz="2400" dirty="0"/>
          </a:p>
          <a:p>
            <a:pPr lvl="2" algn="just"/>
            <a:r>
              <a:rPr lang="it-IT" sz="2000" dirty="0"/>
              <a:t>Non può indicare impatti locali e ha un approccio stazionario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/>
              <a:t>È soggettivo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/>
              <a:t>È limitato nel tempo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/>
              <a:t>È influenzato dalla disponibilità dei dati</a:t>
            </a:r>
          </a:p>
        </p:txBody>
      </p:sp>
    </p:spTree>
    <p:extLst>
      <p:ext uri="{BB962C8B-B14F-4D97-AF65-F5344CB8AC3E}">
        <p14:creationId xmlns:p14="http://schemas.microsoft.com/office/powerpoint/2010/main" val="372186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2850"/>
    </mc:Choice>
    <mc:Fallback xmlns="">
      <p:transition advClick="0" advTm="4285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5411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5411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27746" y="1178410"/>
            <a:ext cx="2285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Per </a:t>
            </a:r>
            <a:r>
              <a:rPr lang="en-US" sz="2800" b="1" dirty="0" err="1"/>
              <a:t>esempio</a:t>
            </a:r>
            <a:r>
              <a:rPr lang="en-US" sz="2800" b="1" dirty="0"/>
              <a:t>…</a:t>
            </a:r>
          </a:p>
        </p:txBody>
      </p:sp>
      <p:sp>
        <p:nvSpPr>
          <p:cNvPr id="3" name="Rettangolo 2"/>
          <p:cNvSpPr/>
          <p:nvPr/>
        </p:nvSpPr>
        <p:spPr>
          <a:xfrm>
            <a:off x="427746" y="1911777"/>
            <a:ext cx="103261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Sono migliori gli imballaggi in vetro o in plastica per un drink?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Per entrambe le opzioni, devono essere esaminate tutte le fasi del ciclo di vita.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Per le bottiglie di vetro le fasi sono: l'estrazione dei minerali di vetro dalla biosfera, la produzione della bottiglia, l'imbottigliamento del contenuto, il trasporto e lo smaltimento finale.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Per le bottiglie di plastica le fasi consistono nella estrazione del petrolio greggio, la raffinazione, la produzione dei polimeri, la fabbricazione della bottiglia, l'imbottigliamento del contenuto, il trasporto e lo smaltimento finale.</a:t>
            </a:r>
          </a:p>
        </p:txBody>
      </p:sp>
    </p:spTree>
    <p:extLst>
      <p:ext uri="{BB962C8B-B14F-4D97-AF65-F5344CB8AC3E}">
        <p14:creationId xmlns:p14="http://schemas.microsoft.com/office/powerpoint/2010/main" val="144481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2191"/>
    </mc:Choice>
    <mc:Fallback xmlns="">
      <p:transition advClick="0" advTm="5219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4" y="145411"/>
            <a:ext cx="2279705" cy="72000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340" y="145411"/>
            <a:ext cx="1849139" cy="572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10" y="791239"/>
            <a:ext cx="1375798" cy="77434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8472" y="6222410"/>
            <a:ext cx="1621007" cy="44066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73015" y="1166842"/>
            <a:ext cx="929295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Devono quindi essere prese in considerazione tutte le catene di processo relative ai materiali e ai servizi ausiliari.</a:t>
            </a:r>
          </a:p>
          <a:p>
            <a:pPr algn="just"/>
            <a:r>
              <a:rPr lang="it-IT" sz="2400" dirty="0"/>
              <a:t>Ad esempio, è necessario un catalizzatore per la produzione di polimeri; questo elemento deve quindi essere incluso nel ciclo di vita ei suoi impatti devono essere calcolati attraverso regole di “allocazione dell'impatto”.</a:t>
            </a:r>
          </a:p>
          <a:p>
            <a:pPr algn="just"/>
            <a:r>
              <a:rPr lang="it-IT" sz="2400" dirty="0"/>
              <a:t>I flussi ambientali generati da questa serie di processi devono essere inventariati e sono, ad esempio, le emissioni nell'aria, nell'acqua o nel suolo, le risorse della biosfera, l'uso del suolo o la produzione di energia.</a:t>
            </a:r>
          </a:p>
          <a:p>
            <a:pPr algn="just"/>
            <a:r>
              <a:rPr lang="it-IT" sz="2400" dirty="0"/>
              <a:t>Tali flussi devono poi essere elaborati per entrambe le soluzioni (vetro e plastica) sempre sulla base degli impatti ad essi associati; confrontandoli si può arrivare a una valutazione equa che tenga conto di tutti gli aspetti ambientali del ciclo di vita del prodotto.</a:t>
            </a:r>
          </a:p>
        </p:txBody>
      </p:sp>
    </p:spTree>
    <p:extLst>
      <p:ext uri="{BB962C8B-B14F-4D97-AF65-F5344CB8AC3E}">
        <p14:creationId xmlns:p14="http://schemas.microsoft.com/office/powerpoint/2010/main" val="11417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3410"/>
    </mc:Choice>
    <mc:Fallback xmlns="">
      <p:transition advClick="0" advTm="8341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59.2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2350</Words>
  <Application>Microsoft Macintosh PowerPoint</Application>
  <PresentationFormat>Widescreen</PresentationFormat>
  <Paragraphs>289</Paragraphs>
  <Slides>28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Tema di Office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Susana Remotti</dc:creator>
  <cp:lastModifiedBy>Paola SCARFATO</cp:lastModifiedBy>
  <cp:revision>51</cp:revision>
  <dcterms:created xsi:type="dcterms:W3CDTF">2021-03-03T15:15:32Z</dcterms:created>
  <dcterms:modified xsi:type="dcterms:W3CDTF">2022-09-28T15:02:49Z</dcterms:modified>
</cp:coreProperties>
</file>