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2"/>
  </p:notesMasterIdLst>
  <p:sldIdLst>
    <p:sldId id="256" r:id="rId2"/>
    <p:sldId id="276" r:id="rId3"/>
    <p:sldId id="283" r:id="rId4"/>
    <p:sldId id="284" r:id="rId5"/>
    <p:sldId id="278" r:id="rId6"/>
    <p:sldId id="279" r:id="rId7"/>
    <p:sldId id="280" r:id="rId8"/>
    <p:sldId id="285" r:id="rId9"/>
    <p:sldId id="286" r:id="rId10"/>
    <p:sldId id="269" r:id="rId11"/>
    <p:sldId id="266" r:id="rId12"/>
    <p:sldId id="267" r:id="rId13"/>
    <p:sldId id="268" r:id="rId14"/>
    <p:sldId id="273" r:id="rId15"/>
    <p:sldId id="274" r:id="rId16"/>
    <p:sldId id="287" r:id="rId17"/>
    <p:sldId id="288" r:id="rId18"/>
    <p:sldId id="289" r:id="rId19"/>
    <p:sldId id="281" r:id="rId20"/>
    <p:sldId id="282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658C"/>
    <a:srgbClr val="E4EDF3"/>
    <a:srgbClr val="CCA3C6"/>
    <a:srgbClr val="A7217A"/>
    <a:srgbClr val="3BA6D1"/>
    <a:srgbClr val="235AA2"/>
    <a:srgbClr val="2874AB"/>
    <a:srgbClr val="30AADD"/>
    <a:srgbClr val="C5E1B4"/>
    <a:srgbClr val="87A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162" autoAdjust="0"/>
  </p:normalViewPr>
  <p:slideViewPr>
    <p:cSldViewPr snapToGrid="0">
      <p:cViewPr varScale="1">
        <p:scale>
          <a:sx n="71" d="100"/>
          <a:sy n="71" d="100"/>
        </p:scale>
        <p:origin x="6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31DDC-3390-744C-A574-A6FE61376BC9}" type="datetimeFigureOut">
              <a:rPr lang="it-IT" smtClean="0"/>
              <a:t>18/09/2022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94E97-146D-1E47-9BF4-C73CCA5EEC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54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15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961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053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121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u="none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857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78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696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768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112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697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032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212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35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031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378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394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214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9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745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596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4E97-146D-1E47-9BF4-C73CCA5EEC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90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62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2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7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0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5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4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9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5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6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7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96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0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0DF15-E754-42BB-9A78-F070643B1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980" y="4519947"/>
            <a:ext cx="12208582" cy="23356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507B04-5D09-4546-AF42-539783D86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7563" y="4910248"/>
            <a:ext cx="8146701" cy="994709"/>
          </a:xfrm>
        </p:spPr>
        <p:txBody>
          <a:bodyPr>
            <a:normAutofit/>
          </a:bodyPr>
          <a:lstStyle/>
          <a:p>
            <a:r>
              <a:rPr lang="it-IT" sz="4400" dirty="0"/>
              <a:t>Indice di sostenibilità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4E9DB40-09C7-CE48-927C-4F8AF1F6D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010" y="6044967"/>
            <a:ext cx="12041228" cy="813033"/>
          </a:xfrm>
        </p:spPr>
        <p:txBody>
          <a:bodyPr>
            <a:normAutofit fontScale="92500"/>
          </a:bodyPr>
          <a:lstStyle/>
          <a:p>
            <a:r>
              <a:rPr lang="it-IT" sz="1200"/>
              <a:t>SERENA ESPOSITO, MARIKA FUMMO, FRANCESCO GILIBERTI, MARGHERITA GRIMALDI,EMANUELE MANGARELLI,ANGELA MASTRILLI, LUCIA MILITO,ALBERTA ROSSINI </a:t>
            </a:r>
          </a:p>
        </p:txBody>
      </p:sp>
      <p:pic>
        <p:nvPicPr>
          <p:cNvPr id="4" name="Picture 3" descr="Persona che getta una bottiglia di plastica vuota nel cestino">
            <a:extLst>
              <a:ext uri="{FF2B5EF4-FFF2-40B4-BE49-F238E27FC236}">
                <a16:creationId xmlns:a16="http://schemas.microsoft.com/office/drawing/2014/main" id="{F1F2F631-67B0-022C-3169-A35E7A919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82" b="10237"/>
          <a:stretch/>
        </p:blipFill>
        <p:spPr>
          <a:xfrm>
            <a:off x="-14548" y="-18490"/>
            <a:ext cx="12200741" cy="45103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252353"/>
            <a:ext cx="12157773" cy="494218"/>
            <a:chOff x="18956" y="5952517"/>
            <a:chExt cx="12157773" cy="494218"/>
          </a:xfrm>
          <a:solidFill>
            <a:schemeClr val="bg1"/>
          </a:solidFill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AB16C4-3451-0140-9D06-41755413318D}"/>
              </a:ext>
            </a:extLst>
          </p:cNvPr>
          <p:cNvSpPr txBox="1"/>
          <p:nvPr/>
        </p:nvSpPr>
        <p:spPr>
          <a:xfrm>
            <a:off x="12738100" y="501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114" name="Immagine 113">
            <a:extLst>
              <a:ext uri="{FF2B5EF4-FFF2-40B4-BE49-F238E27FC236}">
                <a16:creationId xmlns:a16="http://schemas.microsoft.com/office/drawing/2014/main" id="{0C7BA9D4-0BB8-0645-B562-21A1C4511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5" y="5193317"/>
            <a:ext cx="2051718" cy="648000"/>
          </a:xfrm>
          <a:prstGeom prst="rect">
            <a:avLst/>
          </a:prstGeom>
        </p:spPr>
      </p:pic>
      <p:pic>
        <p:nvPicPr>
          <p:cNvPr id="115" name="Immagine 114">
            <a:extLst>
              <a:ext uri="{FF2B5EF4-FFF2-40B4-BE49-F238E27FC236}">
                <a16:creationId xmlns:a16="http://schemas.microsoft.com/office/drawing/2014/main" id="{EE89EE6E-1AF2-3D44-BB8A-CBAF99928E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5549" y="5193856"/>
            <a:ext cx="2177943" cy="59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1"/>
    </mc:Choice>
    <mc:Fallback xmlns="">
      <p:transition spd="slow" advTm="1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559" objId="7"/>
        <p14:triggerEvt type="onClick" time="559" objId="7"/>
        <p14:stopEvt time="16502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7" name="Rectangle 166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EF061512-DEB6-4638-9292-91DD25463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86FCB83-FC03-B14E-95D1-CC8ABF9A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37" y="285622"/>
            <a:ext cx="8514956" cy="1456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IDEA: </a:t>
            </a:r>
            <a:r>
              <a:rPr lang="en-US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Creazione</a:t>
            </a:r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dell</a:t>
            </a:r>
            <a:r>
              <a:rPr lang="en-US" dirty="0"/>
              <a:t>’ APP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Scan&amp;Save</a:t>
            </a:r>
            <a:endParaRPr lang="en-US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69762"/>
            <a:ext cx="12175432" cy="411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asellaDiTesto 159">
            <a:extLst>
              <a:ext uri="{FF2B5EF4-FFF2-40B4-BE49-F238E27FC236}">
                <a16:creationId xmlns:a16="http://schemas.microsoft.com/office/drawing/2014/main" id="{29B0546D-F814-1846-950C-F0CF60034095}"/>
              </a:ext>
            </a:extLst>
          </p:cNvPr>
          <p:cNvSpPr txBox="1"/>
          <p:nvPr/>
        </p:nvSpPr>
        <p:spPr>
          <a:xfrm>
            <a:off x="220226" y="2333844"/>
            <a:ext cx="4543218" cy="33285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dirty="0">
                <a:solidFill>
                  <a:schemeClr val="tx2"/>
                </a:solidFill>
                <a:cs typeface="Sabon Next LT" panose="02000500000000000000" pitchFamily="2" charset="0"/>
              </a:rPr>
              <a:t>Per </a:t>
            </a:r>
            <a:r>
              <a:rPr lang="en-US" dirty="0" err="1">
                <a:solidFill>
                  <a:schemeClr val="tx2"/>
                </a:solidFill>
                <a:cs typeface="Sabon Next LT" panose="02000500000000000000" pitchFamily="2" charset="0"/>
              </a:rPr>
              <a:t>aumentare</a:t>
            </a:r>
            <a:r>
              <a:rPr lang="en-US" dirty="0">
                <a:solidFill>
                  <a:schemeClr val="tx2"/>
                </a:solidFill>
                <a:cs typeface="Sabon Next LT" panose="02000500000000000000" pitchFamily="2" charset="0"/>
              </a:rPr>
              <a:t> il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cs typeface="Sabon Next LT" panose="02000500000000000000" pitchFamily="2" charset="0"/>
              </a:rPr>
              <a:t>COINVOLGIMENTO DEI CONSUMATORI</a:t>
            </a:r>
            <a:r>
              <a:rPr lang="en-US" dirty="0">
                <a:solidFill>
                  <a:schemeClr val="tx2"/>
                </a:solidFill>
                <a:cs typeface="Sabon Next LT" panose="02000500000000000000" pitchFamily="2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cs typeface="Sabon Next LT" panose="02000500000000000000" pitchFamily="2" charset="0"/>
              </a:rPr>
              <a:t>l’app</a:t>
            </a:r>
            <a:r>
              <a:rPr lang="en-US" dirty="0">
                <a:solidFill>
                  <a:schemeClr val="tx2"/>
                </a:solidFill>
                <a:cs typeface="Sabon Next LT" panose="02000500000000000000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cs typeface="Sabon Next LT" panose="02000500000000000000" pitchFamily="2" charset="0"/>
              </a:rPr>
              <a:t>permette</a:t>
            </a:r>
            <a:r>
              <a:rPr lang="en-US" dirty="0">
                <a:solidFill>
                  <a:schemeClr val="tx2"/>
                </a:solidFill>
                <a:cs typeface="Sabon Next LT" panose="02000500000000000000" pitchFamily="2" charset="0"/>
              </a:rPr>
              <a:t> di </a:t>
            </a:r>
            <a:r>
              <a:rPr lang="en-US" dirty="0" err="1">
                <a:solidFill>
                  <a:schemeClr val="tx2"/>
                </a:solidFill>
                <a:cs typeface="Sabon Next LT" panose="02000500000000000000" pitchFamily="2" charset="0"/>
              </a:rPr>
              <a:t>scanerizzare</a:t>
            </a:r>
            <a:r>
              <a:rPr lang="en-US" dirty="0">
                <a:solidFill>
                  <a:schemeClr val="tx2"/>
                </a:solidFill>
                <a:cs typeface="Sabon Next LT" panose="02000500000000000000" pitchFamily="2" charset="0"/>
              </a:rPr>
              <a:t> un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cs typeface="Sabon Next LT" panose="02000500000000000000" pitchFamily="2" charset="0"/>
              </a:rPr>
              <a:t>QR code </a:t>
            </a:r>
            <a:r>
              <a:rPr lang="it-IT" dirty="0">
                <a:solidFill>
                  <a:schemeClr val="tx2"/>
                </a:solidFill>
                <a:cs typeface="Sabon Next LT" panose="02000500000000000000" pitchFamily="2" charset="0"/>
              </a:rPr>
              <a:t>all'interno della confezione e fornisce informazioni sul corretto smaltimento e sul processo produttivo.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it-IT" dirty="0">
                <a:solidFill>
                  <a:schemeClr val="tx2"/>
                </a:solidFill>
                <a:cs typeface="Sabon Next LT" panose="02000500000000000000" pitchFamily="2" charset="0"/>
              </a:rPr>
              <a:t>Inoltre, per ogni codice scansionato, il consumatore guadagna punti in base al colore assegnato alla confezione.</a:t>
            </a:r>
            <a:endParaRPr lang="en-US" dirty="0">
              <a:solidFill>
                <a:schemeClr val="tx2"/>
              </a:solidFill>
              <a:cs typeface="Sabon Next LT" panose="02000500000000000000" pitchFamily="2" charset="0"/>
            </a:endParaRP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6B666D3-7550-4348-AD73-27B831A5E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87075" y="-18787"/>
            <a:ext cx="1843554" cy="6861159"/>
            <a:chOff x="9487075" y="-18787"/>
            <a:chExt cx="1843554" cy="6861159"/>
          </a:xfrm>
        </p:grpSpPr>
        <p:sp>
          <p:nvSpPr>
            <p:cNvPr id="174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607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0625" y="104325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4861" y="125610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627" y="193010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7081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8097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746" y="22609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2869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05">
              <a:extLst>
                <a:ext uri="{FF2B5EF4-FFF2-40B4-BE49-F238E27FC236}">
                  <a16:creationId xmlns:a16="http://schemas.microsoft.com/office/drawing/2014/main" id="{0234A262-1A84-446A-935F-3BDA4E38B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4752" y="19079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33765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5753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31436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4633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1489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2688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2191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65982" y="1751917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93201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66422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80240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32">
              <a:extLst>
                <a:ext uri="{FF2B5EF4-FFF2-40B4-BE49-F238E27FC236}">
                  <a16:creationId xmlns:a16="http://schemas.microsoft.com/office/drawing/2014/main" id="{F1EE976D-D914-4545-9E10-F4A3C266A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81895" y="1929658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67579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06131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9135" y="6127480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4834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912" y="639089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37214" y="6671777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0171" y="6639040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50965" y="646304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36655" y="627812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85814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1483" y="6473587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40033" y="6057255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42048" y="610233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7195" y="667477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7246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8">
              <a:extLst>
                <a:ext uri="{FF2B5EF4-FFF2-40B4-BE49-F238E27FC236}">
                  <a16:creationId xmlns:a16="http://schemas.microsoft.com/office/drawing/2014/main" id="{96A9BAB0-CBD6-492F-BAE1-D79E07902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5328" y="6525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9804" y="604445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54">
              <a:extLst>
                <a:ext uri="{FF2B5EF4-FFF2-40B4-BE49-F238E27FC236}">
                  <a16:creationId xmlns:a16="http://schemas.microsoft.com/office/drawing/2014/main" id="{05CFF839-C981-434A-9445-4E5A71BA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6721" y="62222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59">
              <a:extLst>
                <a:ext uri="{FF2B5EF4-FFF2-40B4-BE49-F238E27FC236}">
                  <a16:creationId xmlns:a16="http://schemas.microsoft.com/office/drawing/2014/main" id="{954EA9BB-25B0-4D52-B1FA-D7ADAD3FB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5778" y="649628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61">
              <a:extLst>
                <a:ext uri="{FF2B5EF4-FFF2-40B4-BE49-F238E27FC236}">
                  <a16:creationId xmlns:a16="http://schemas.microsoft.com/office/drawing/2014/main" id="{1CF36179-928E-45AE-BFCB-8A51031D6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504784" y="6673032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93918" y="602783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38047" y="635842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40367" y="6606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1124" y="620371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30489" y="6434417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9198" y="6522255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5427" y="630540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83" y="667879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F9B166DD-EFD8-42F3-A6E1-C6A4A0260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61752" y="1403097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36">
              <a:extLst>
                <a:ext uri="{FF2B5EF4-FFF2-40B4-BE49-F238E27FC236}">
                  <a16:creationId xmlns:a16="http://schemas.microsoft.com/office/drawing/2014/main" id="{D432A7B3-E9F3-476E-9D42-6174AF694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84215" y="72244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38">
              <a:extLst>
                <a:ext uri="{FF2B5EF4-FFF2-40B4-BE49-F238E27FC236}">
                  <a16:creationId xmlns:a16="http://schemas.microsoft.com/office/drawing/2014/main" id="{F17E4864-342C-497A-A8C4-307CF70C2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81617" y="1902264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39">
              <a:extLst>
                <a:ext uri="{FF2B5EF4-FFF2-40B4-BE49-F238E27FC236}">
                  <a16:creationId xmlns:a16="http://schemas.microsoft.com/office/drawing/2014/main" id="{F2484BDA-CEC5-42AD-8874-C782F6A44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6825" y="1732534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4F6B7DAB-E92D-43BB-ACF1-F06D8925D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84215" y="51491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DDFDB6E2-654D-48A3-83FB-86F3AD241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6047" y="1178128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45">
              <a:extLst>
                <a:ext uri="{FF2B5EF4-FFF2-40B4-BE49-F238E27FC236}">
                  <a16:creationId xmlns:a16="http://schemas.microsoft.com/office/drawing/2014/main" id="{ECD09C44-52C9-455A-865A-65084B500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514408" y="93246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49">
              <a:extLst>
                <a:ext uri="{FF2B5EF4-FFF2-40B4-BE49-F238E27FC236}">
                  <a16:creationId xmlns:a16="http://schemas.microsoft.com/office/drawing/2014/main" id="{F6C27999-BDBB-4644-8A53-B87F3F144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530170" y="28243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65">
              <a:extLst>
                <a:ext uri="{FF2B5EF4-FFF2-40B4-BE49-F238E27FC236}">
                  <a16:creationId xmlns:a16="http://schemas.microsoft.com/office/drawing/2014/main" id="{654163CC-9199-4986-9A5E-84365169D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83885" y="12161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66">
              <a:extLst>
                <a:ext uri="{FF2B5EF4-FFF2-40B4-BE49-F238E27FC236}">
                  <a16:creationId xmlns:a16="http://schemas.microsoft.com/office/drawing/2014/main" id="{C744DB98-E4B6-40B4-92A4-5DC3D9594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96965" y="138745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69">
              <a:extLst>
                <a:ext uri="{FF2B5EF4-FFF2-40B4-BE49-F238E27FC236}">
                  <a16:creationId xmlns:a16="http://schemas.microsoft.com/office/drawing/2014/main" id="{3618E05D-0BAF-4A26-858E-F0EF2BA89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96848" y="1105206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70">
              <a:extLst>
                <a:ext uri="{FF2B5EF4-FFF2-40B4-BE49-F238E27FC236}">
                  <a16:creationId xmlns:a16="http://schemas.microsoft.com/office/drawing/2014/main" id="{8506E091-91B5-45A6-B0D7-8778EF36C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45927" y="54936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71">
              <a:extLst>
                <a:ext uri="{FF2B5EF4-FFF2-40B4-BE49-F238E27FC236}">
                  <a16:creationId xmlns:a16="http://schemas.microsoft.com/office/drawing/2014/main" id="{A5F1AA22-6DD8-43AB-AC2B-AA9371DD9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98597" y="164707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72">
              <a:extLst>
                <a:ext uri="{FF2B5EF4-FFF2-40B4-BE49-F238E27FC236}">
                  <a16:creationId xmlns:a16="http://schemas.microsoft.com/office/drawing/2014/main" id="{580946E1-6BC9-4EEE-AE4C-F8F08C8F1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01860" y="18739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74">
              <a:extLst>
                <a:ext uri="{FF2B5EF4-FFF2-40B4-BE49-F238E27FC236}">
                  <a16:creationId xmlns:a16="http://schemas.microsoft.com/office/drawing/2014/main" id="{06858C12-FAE6-4F6D-AAD0-BC164D3C6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22832" y="763091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85">
              <a:extLst>
                <a:ext uri="{FF2B5EF4-FFF2-40B4-BE49-F238E27FC236}">
                  <a16:creationId xmlns:a16="http://schemas.microsoft.com/office/drawing/2014/main" id="{FE64B3B9-8F70-4C7C-980A-CBFFDFB93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46066" y="34025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11402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88">
              <a:extLst>
                <a:ext uri="{FF2B5EF4-FFF2-40B4-BE49-F238E27FC236}">
                  <a16:creationId xmlns:a16="http://schemas.microsoft.com/office/drawing/2014/main" id="{22997A7B-4811-4158-8F88-483925650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79430" y="116138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64748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59415" y="175692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44896" y="1960730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72093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92750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90347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13">
              <a:extLst>
                <a:ext uri="{FF2B5EF4-FFF2-40B4-BE49-F238E27FC236}">
                  <a16:creationId xmlns:a16="http://schemas.microsoft.com/office/drawing/2014/main" id="{B1A3BF1A-EF96-468A-B04F-AFDF6621D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54699" y="201088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2350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58870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5741" y="4347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505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10" y="158864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38">
              <a:extLst>
                <a:ext uri="{FF2B5EF4-FFF2-40B4-BE49-F238E27FC236}">
                  <a16:creationId xmlns:a16="http://schemas.microsoft.com/office/drawing/2014/main" id="{11F9FD14-D3BA-43C4-96E8-5D5EE6AF3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1645" y="607297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950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20791" y="107488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3458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7528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1238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28159" y="669354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9" name="Rettangolo 288">
            <a:extLst>
              <a:ext uri="{FF2B5EF4-FFF2-40B4-BE49-F238E27FC236}">
                <a16:creationId xmlns:a16="http://schemas.microsoft.com/office/drawing/2014/main" id="{55175148-49FA-1643-83DA-0C85F589B456}"/>
              </a:ext>
            </a:extLst>
          </p:cNvPr>
          <p:cNvSpPr/>
          <p:nvPr/>
        </p:nvSpPr>
        <p:spPr>
          <a:xfrm>
            <a:off x="4778633" y="2448431"/>
            <a:ext cx="1401277" cy="2880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0" name="Rettangolo 289">
            <a:extLst>
              <a:ext uri="{FF2B5EF4-FFF2-40B4-BE49-F238E27FC236}">
                <a16:creationId xmlns:a16="http://schemas.microsoft.com/office/drawing/2014/main" id="{64419BD8-3B56-F944-9E04-69D9F8FE6C0C}"/>
              </a:ext>
            </a:extLst>
          </p:cNvPr>
          <p:cNvSpPr/>
          <p:nvPr/>
        </p:nvSpPr>
        <p:spPr>
          <a:xfrm>
            <a:off x="5569325" y="2642687"/>
            <a:ext cx="623454" cy="5517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1" name="Rettangolo 290">
            <a:extLst>
              <a:ext uri="{FF2B5EF4-FFF2-40B4-BE49-F238E27FC236}">
                <a16:creationId xmlns:a16="http://schemas.microsoft.com/office/drawing/2014/main" id="{B7620341-1E8E-3B40-B760-851E6A7E3762}"/>
              </a:ext>
            </a:extLst>
          </p:cNvPr>
          <p:cNvSpPr/>
          <p:nvPr/>
        </p:nvSpPr>
        <p:spPr>
          <a:xfrm>
            <a:off x="5569325" y="3298120"/>
            <a:ext cx="623454" cy="5517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2" name="Rettangolo 291">
            <a:extLst>
              <a:ext uri="{FF2B5EF4-FFF2-40B4-BE49-F238E27FC236}">
                <a16:creationId xmlns:a16="http://schemas.microsoft.com/office/drawing/2014/main" id="{52F759FE-0651-334A-840E-48DD11A6AE7C}"/>
              </a:ext>
            </a:extLst>
          </p:cNvPr>
          <p:cNvSpPr/>
          <p:nvPr/>
        </p:nvSpPr>
        <p:spPr>
          <a:xfrm>
            <a:off x="5569325" y="4008382"/>
            <a:ext cx="623454" cy="5517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3" name="Rettangolo 292">
            <a:extLst>
              <a:ext uri="{FF2B5EF4-FFF2-40B4-BE49-F238E27FC236}">
                <a16:creationId xmlns:a16="http://schemas.microsoft.com/office/drawing/2014/main" id="{52D00946-1697-C54F-8BDA-F9AD48AC0102}"/>
              </a:ext>
            </a:extLst>
          </p:cNvPr>
          <p:cNvSpPr/>
          <p:nvPr/>
        </p:nvSpPr>
        <p:spPr>
          <a:xfrm>
            <a:off x="5564377" y="4742454"/>
            <a:ext cx="623454" cy="5517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4" name="CasellaDiTesto 293">
            <a:extLst>
              <a:ext uri="{FF2B5EF4-FFF2-40B4-BE49-F238E27FC236}">
                <a16:creationId xmlns:a16="http://schemas.microsoft.com/office/drawing/2014/main" id="{FED12583-FA41-024C-A11F-487053449967}"/>
              </a:ext>
            </a:extLst>
          </p:cNvPr>
          <p:cNvSpPr txBox="1"/>
          <p:nvPr/>
        </p:nvSpPr>
        <p:spPr>
          <a:xfrm rot="16200000">
            <a:off x="3849794" y="3728373"/>
            <a:ext cx="274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SUSTAINABILITY INDEX</a:t>
            </a:r>
          </a:p>
        </p:txBody>
      </p:sp>
      <p:cxnSp>
        <p:nvCxnSpPr>
          <p:cNvPr id="295" name="Connettore 1 294">
            <a:extLst>
              <a:ext uri="{FF2B5EF4-FFF2-40B4-BE49-F238E27FC236}">
                <a16:creationId xmlns:a16="http://schemas.microsoft.com/office/drawing/2014/main" id="{8D675E91-9036-8640-A286-209B27682F35}"/>
              </a:ext>
            </a:extLst>
          </p:cNvPr>
          <p:cNvCxnSpPr>
            <a:cxnSpLocks/>
          </p:cNvCxnSpPr>
          <p:nvPr/>
        </p:nvCxnSpPr>
        <p:spPr>
          <a:xfrm>
            <a:off x="6011643" y="3742024"/>
            <a:ext cx="2952606" cy="85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6" name="Connettore 1 295">
            <a:extLst>
              <a:ext uri="{FF2B5EF4-FFF2-40B4-BE49-F238E27FC236}">
                <a16:creationId xmlns:a16="http://schemas.microsoft.com/office/drawing/2014/main" id="{864818FB-3504-8449-9536-2DF3FF7A5970}"/>
              </a:ext>
            </a:extLst>
          </p:cNvPr>
          <p:cNvCxnSpPr>
            <a:cxnSpLocks/>
          </p:cNvCxnSpPr>
          <p:nvPr/>
        </p:nvCxnSpPr>
        <p:spPr>
          <a:xfrm>
            <a:off x="6011643" y="4442256"/>
            <a:ext cx="2952606" cy="85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7" name="Connettore 1 296">
            <a:extLst>
              <a:ext uri="{FF2B5EF4-FFF2-40B4-BE49-F238E27FC236}">
                <a16:creationId xmlns:a16="http://schemas.microsoft.com/office/drawing/2014/main" id="{EBA3328F-BE96-794B-943C-3DAF697E99AF}"/>
              </a:ext>
            </a:extLst>
          </p:cNvPr>
          <p:cNvCxnSpPr>
            <a:cxnSpLocks/>
          </p:cNvCxnSpPr>
          <p:nvPr/>
        </p:nvCxnSpPr>
        <p:spPr>
          <a:xfrm>
            <a:off x="6003010" y="3070593"/>
            <a:ext cx="2952606" cy="85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8" name="Connettore 1 297">
            <a:extLst>
              <a:ext uri="{FF2B5EF4-FFF2-40B4-BE49-F238E27FC236}">
                <a16:creationId xmlns:a16="http://schemas.microsoft.com/office/drawing/2014/main" id="{44799A63-7156-854D-827A-0497941672AF}"/>
              </a:ext>
            </a:extLst>
          </p:cNvPr>
          <p:cNvCxnSpPr>
            <a:cxnSpLocks/>
          </p:cNvCxnSpPr>
          <p:nvPr/>
        </p:nvCxnSpPr>
        <p:spPr>
          <a:xfrm>
            <a:off x="6003010" y="5168719"/>
            <a:ext cx="2952606" cy="85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9" name="CasellaDiTesto 298">
            <a:extLst>
              <a:ext uri="{FF2B5EF4-FFF2-40B4-BE49-F238E27FC236}">
                <a16:creationId xmlns:a16="http://schemas.microsoft.com/office/drawing/2014/main" id="{D63FD0F3-FE95-C747-A527-656A7211945B}"/>
              </a:ext>
            </a:extLst>
          </p:cNvPr>
          <p:cNvSpPr txBox="1"/>
          <p:nvPr/>
        </p:nvSpPr>
        <p:spPr>
          <a:xfrm>
            <a:off x="7866220" y="2702079"/>
            <a:ext cx="131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 PUNTI</a:t>
            </a:r>
          </a:p>
        </p:txBody>
      </p:sp>
      <p:sp>
        <p:nvSpPr>
          <p:cNvPr id="300" name="CasellaDiTesto 299">
            <a:extLst>
              <a:ext uri="{FF2B5EF4-FFF2-40B4-BE49-F238E27FC236}">
                <a16:creationId xmlns:a16="http://schemas.microsoft.com/office/drawing/2014/main" id="{9E5D4F0F-D7D9-A54C-9AE5-43245C7D2B47}"/>
              </a:ext>
            </a:extLst>
          </p:cNvPr>
          <p:cNvSpPr txBox="1"/>
          <p:nvPr/>
        </p:nvSpPr>
        <p:spPr>
          <a:xfrm>
            <a:off x="7866219" y="3342404"/>
            <a:ext cx="131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 PUNTI</a:t>
            </a:r>
          </a:p>
        </p:txBody>
      </p:sp>
      <p:sp>
        <p:nvSpPr>
          <p:cNvPr id="301" name="CasellaDiTesto 300">
            <a:extLst>
              <a:ext uri="{FF2B5EF4-FFF2-40B4-BE49-F238E27FC236}">
                <a16:creationId xmlns:a16="http://schemas.microsoft.com/office/drawing/2014/main" id="{F5D94D41-0831-4248-85D8-046512215C74}"/>
              </a:ext>
            </a:extLst>
          </p:cNvPr>
          <p:cNvSpPr txBox="1"/>
          <p:nvPr/>
        </p:nvSpPr>
        <p:spPr>
          <a:xfrm>
            <a:off x="7898711" y="4074689"/>
            <a:ext cx="131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 PUNTI</a:t>
            </a:r>
          </a:p>
        </p:txBody>
      </p:sp>
      <p:sp>
        <p:nvSpPr>
          <p:cNvPr id="302" name="CasellaDiTesto 301">
            <a:extLst>
              <a:ext uri="{FF2B5EF4-FFF2-40B4-BE49-F238E27FC236}">
                <a16:creationId xmlns:a16="http://schemas.microsoft.com/office/drawing/2014/main" id="{77A9E1C5-F46C-A84F-8D0C-BAA99D26444C}"/>
              </a:ext>
            </a:extLst>
          </p:cNvPr>
          <p:cNvSpPr txBox="1"/>
          <p:nvPr/>
        </p:nvSpPr>
        <p:spPr>
          <a:xfrm>
            <a:off x="8008719" y="4803777"/>
            <a:ext cx="131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 PUNTO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5EBBC0-BF2B-1040-A30A-9AE56A0C02FF}"/>
              </a:ext>
            </a:extLst>
          </p:cNvPr>
          <p:cNvSpPr txBox="1"/>
          <p:nvPr/>
        </p:nvSpPr>
        <p:spPr>
          <a:xfrm>
            <a:off x="9384350" y="3071765"/>
            <a:ext cx="2587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RISPARMIA DENARO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dirty="0"/>
              <a:t>SALVA IL PIANETA</a:t>
            </a:r>
          </a:p>
          <a:p>
            <a:endParaRPr lang="it-IT" dirty="0"/>
          </a:p>
        </p:txBody>
      </p:sp>
      <p:pic>
        <p:nvPicPr>
          <p:cNvPr id="9" name="Elemento grafico 8" descr="Soldi volanti contorno">
            <a:extLst>
              <a:ext uri="{FF2B5EF4-FFF2-40B4-BE49-F238E27FC236}">
                <a16:creationId xmlns:a16="http://schemas.microsoft.com/office/drawing/2014/main" id="{739230E3-4849-8B46-B5A6-2018583CB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1010" y="3384997"/>
            <a:ext cx="582832" cy="582832"/>
          </a:xfrm>
          <a:prstGeom prst="rect">
            <a:avLst/>
          </a:prstGeom>
        </p:spPr>
      </p:pic>
      <p:pic>
        <p:nvPicPr>
          <p:cNvPr id="168" name="Elemento grafico 167" descr="Globo terrestre: Africa ed Europa con riempimento a tinta unita">
            <a:extLst>
              <a:ext uri="{FF2B5EF4-FFF2-40B4-BE49-F238E27FC236}">
                <a16:creationId xmlns:a16="http://schemas.microsoft.com/office/drawing/2014/main" id="{EA81328A-4735-B543-B062-63C58667E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6114" y="4158854"/>
            <a:ext cx="619993" cy="619993"/>
          </a:xfrm>
          <a:prstGeom prst="rect">
            <a:avLst/>
          </a:prstGeom>
        </p:spPr>
      </p:pic>
      <p:pic>
        <p:nvPicPr>
          <p:cNvPr id="5" name="Immagine 4" descr="Immagine che contiene piazza&#10;&#10;Descrizione generata automaticamente">
            <a:extLst>
              <a:ext uri="{FF2B5EF4-FFF2-40B4-BE49-F238E27FC236}">
                <a16:creationId xmlns:a16="http://schemas.microsoft.com/office/drawing/2014/main" id="{3E79EDFF-0DF6-A647-8446-0C4F72F20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962" y="255270"/>
            <a:ext cx="1204099" cy="1181496"/>
          </a:xfrm>
          <a:prstGeom prst="rect">
            <a:avLst/>
          </a:prstGeom>
        </p:spPr>
      </p:pic>
      <p:sp>
        <p:nvSpPr>
          <p:cNvPr id="113" name="Nuvola 112">
            <a:extLst>
              <a:ext uri="{FF2B5EF4-FFF2-40B4-BE49-F238E27FC236}">
                <a16:creationId xmlns:a16="http://schemas.microsoft.com/office/drawing/2014/main" id="{1BA6899F-5B64-9C45-8E41-E57DAAB1295A}"/>
              </a:ext>
            </a:extLst>
          </p:cNvPr>
          <p:cNvSpPr/>
          <p:nvPr/>
        </p:nvSpPr>
        <p:spPr>
          <a:xfrm>
            <a:off x="10042712" y="140850"/>
            <a:ext cx="2051278" cy="1153341"/>
          </a:xfrm>
          <a:prstGeom prst="cloud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448B507B-7192-4D4E-AF75-33D4AD501ECD}"/>
              </a:ext>
            </a:extLst>
          </p:cNvPr>
          <p:cNvSpPr txBox="1"/>
          <p:nvPr/>
        </p:nvSpPr>
        <p:spPr>
          <a:xfrm>
            <a:off x="10151627" y="547395"/>
            <a:ext cx="2167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Cosa è stato fatto?</a:t>
            </a:r>
          </a:p>
        </p:txBody>
      </p:sp>
    </p:spTree>
    <p:extLst>
      <p:ext uri="{BB962C8B-B14F-4D97-AF65-F5344CB8AC3E}">
        <p14:creationId xmlns:p14="http://schemas.microsoft.com/office/powerpoint/2010/main" val="23666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21"/>
    </mc:Choice>
    <mc:Fallback xmlns="">
      <p:transition spd="slow" advTm="62421"/>
    </mc:Fallback>
  </mc:AlternateContent>
  <p:extLst>
    <p:ext uri="{E180D4A7-C9FB-4DFB-919C-405C955672EB}">
      <p14:showEvtLst xmlns:p14="http://schemas.microsoft.com/office/powerpoint/2010/main">
        <p14:playEvt time="811" objId="3"/>
        <p14:triggerEvt type="onClick" time="812" objId="3"/>
        <p14:stopEvt time="62421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20AF1-1509-A944-891A-08A579EF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980" y="189276"/>
            <a:ext cx="4035316" cy="1325563"/>
          </a:xfrm>
        </p:spPr>
        <p:txBody>
          <a:bodyPr>
            <a:normAutofit/>
          </a:bodyPr>
          <a:lstStyle/>
          <a:p>
            <a:r>
              <a:rPr lang="it-IT" sz="4400" dirty="0"/>
              <a:t>Prototipo app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306FB7C-F285-F843-B04E-C0E0E649D4C7}"/>
              </a:ext>
            </a:extLst>
          </p:cNvPr>
          <p:cNvSpPr/>
          <p:nvPr/>
        </p:nvSpPr>
        <p:spPr>
          <a:xfrm>
            <a:off x="440544" y="1805967"/>
            <a:ext cx="2390893" cy="30802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A3E5CF7-1FB8-E74C-B6D5-E09519A85F5E}"/>
              </a:ext>
            </a:extLst>
          </p:cNvPr>
          <p:cNvSpPr/>
          <p:nvPr/>
        </p:nvSpPr>
        <p:spPr>
          <a:xfrm>
            <a:off x="3277635" y="1805967"/>
            <a:ext cx="2390893" cy="30802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99B19A4-2748-1D44-8E94-0DA2F7C169E6}"/>
              </a:ext>
            </a:extLst>
          </p:cNvPr>
          <p:cNvSpPr/>
          <p:nvPr/>
        </p:nvSpPr>
        <p:spPr>
          <a:xfrm>
            <a:off x="6113400" y="1805967"/>
            <a:ext cx="2390893" cy="30802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4F415A7-8E13-2947-8B3A-7F71825BAB5F}"/>
              </a:ext>
            </a:extLst>
          </p:cNvPr>
          <p:cNvSpPr txBox="1"/>
          <p:nvPr/>
        </p:nvSpPr>
        <p:spPr>
          <a:xfrm>
            <a:off x="706046" y="1850574"/>
            <a:ext cx="1859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Benvenuto in </a:t>
            </a:r>
            <a:r>
              <a:rPr lang="it-IT" sz="1600" dirty="0" err="1"/>
              <a:t>Scan&amp;Save</a:t>
            </a:r>
            <a:endParaRPr lang="it-IT" sz="16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218E486-D822-2C41-ADCE-50193B2AA0D2}"/>
              </a:ext>
            </a:extLst>
          </p:cNvPr>
          <p:cNvSpPr/>
          <p:nvPr/>
        </p:nvSpPr>
        <p:spPr>
          <a:xfrm>
            <a:off x="841656" y="3366372"/>
            <a:ext cx="1647620" cy="44331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Consumatore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01A2BF6-95CC-ED49-9354-5579630780FC}"/>
              </a:ext>
            </a:extLst>
          </p:cNvPr>
          <p:cNvSpPr/>
          <p:nvPr/>
        </p:nvSpPr>
        <p:spPr>
          <a:xfrm>
            <a:off x="832588" y="4073843"/>
            <a:ext cx="1647620" cy="44331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Industria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CDAD7DE-2AC7-D24F-904E-D0C6D0D3C386}"/>
              </a:ext>
            </a:extLst>
          </p:cNvPr>
          <p:cNvSpPr/>
          <p:nvPr/>
        </p:nvSpPr>
        <p:spPr>
          <a:xfrm>
            <a:off x="3239325" y="1958769"/>
            <a:ext cx="23017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000000"/>
                </a:solidFill>
              </a:rPr>
              <a:t>Consenti a </a:t>
            </a:r>
            <a:r>
              <a:rPr lang="it-IT" sz="1600" dirty="0" err="1">
                <a:solidFill>
                  <a:srgbClr val="000000"/>
                </a:solidFill>
              </a:rPr>
              <a:t>Scan&amp;Save</a:t>
            </a:r>
            <a:r>
              <a:rPr lang="it-IT" sz="1600" dirty="0">
                <a:solidFill>
                  <a:srgbClr val="000000"/>
                </a:solidFill>
              </a:rPr>
              <a:t> di accedere alla posizione di questo dispositivo?​</a:t>
            </a:r>
            <a:endParaRPr lang="it-IT" sz="160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9A138CE-3E74-B046-B9B2-E1D8CCC7B058}"/>
              </a:ext>
            </a:extLst>
          </p:cNvPr>
          <p:cNvSpPr/>
          <p:nvPr/>
        </p:nvSpPr>
        <p:spPr>
          <a:xfrm>
            <a:off x="3539956" y="3378703"/>
            <a:ext cx="1920460" cy="44331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Consenti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5ACF24D-4EE8-1948-9980-CEF4EF2B1234}"/>
              </a:ext>
            </a:extLst>
          </p:cNvPr>
          <p:cNvSpPr/>
          <p:nvPr/>
        </p:nvSpPr>
        <p:spPr>
          <a:xfrm>
            <a:off x="3566849" y="4073842"/>
            <a:ext cx="1920461" cy="44331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Non consentire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259A8EB-16A2-1640-B89F-88118E2D930D}"/>
              </a:ext>
            </a:extLst>
          </p:cNvPr>
          <p:cNvSpPr/>
          <p:nvPr/>
        </p:nvSpPr>
        <p:spPr>
          <a:xfrm>
            <a:off x="6132754" y="1996914"/>
            <a:ext cx="22731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000000"/>
                </a:solidFill>
              </a:rPr>
              <a:t>Consenti a </a:t>
            </a:r>
            <a:r>
              <a:rPr lang="it-IT" sz="1600" dirty="0" err="1">
                <a:solidFill>
                  <a:srgbClr val="000000"/>
                </a:solidFill>
              </a:rPr>
              <a:t>Scan&amp;Save</a:t>
            </a:r>
            <a:r>
              <a:rPr lang="it-IT" sz="1600" dirty="0">
                <a:solidFill>
                  <a:srgbClr val="000000"/>
                </a:solidFill>
              </a:rPr>
              <a:t>  di accedere alla fotocamera per scattare foto?</a:t>
            </a:r>
            <a:endParaRPr lang="it-IT" sz="16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2D27D1B-9AD2-4846-8371-B2372C16A889}"/>
              </a:ext>
            </a:extLst>
          </p:cNvPr>
          <p:cNvSpPr/>
          <p:nvPr/>
        </p:nvSpPr>
        <p:spPr>
          <a:xfrm>
            <a:off x="6407075" y="3443220"/>
            <a:ext cx="1875566" cy="44331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Consenti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C20B1BA-8C66-2544-8662-7CB08FE35CB8}"/>
              </a:ext>
            </a:extLst>
          </p:cNvPr>
          <p:cNvSpPr/>
          <p:nvPr/>
        </p:nvSpPr>
        <p:spPr>
          <a:xfrm>
            <a:off x="6422751" y="4073842"/>
            <a:ext cx="1875567" cy="44331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Non consentire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E0B31403-FF90-4F4C-B4DB-D3606B9F8EBF}"/>
              </a:ext>
            </a:extLst>
          </p:cNvPr>
          <p:cNvSpPr/>
          <p:nvPr/>
        </p:nvSpPr>
        <p:spPr>
          <a:xfrm>
            <a:off x="8982013" y="1783124"/>
            <a:ext cx="2390893" cy="30802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E43AB1A-A724-AB42-9777-D30A50FEF05D}"/>
              </a:ext>
            </a:extLst>
          </p:cNvPr>
          <p:cNvSpPr txBox="1"/>
          <p:nvPr/>
        </p:nvSpPr>
        <p:spPr>
          <a:xfrm>
            <a:off x="9030537" y="1835185"/>
            <a:ext cx="216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REGISTRAZIONE :</a:t>
            </a:r>
          </a:p>
        </p:txBody>
      </p:sp>
      <p:pic>
        <p:nvPicPr>
          <p:cNvPr id="19" name="Immagine 18" descr="Immagine che contiene piazza&#10;&#10;Descrizione generata automaticamente">
            <a:extLst>
              <a:ext uri="{FF2B5EF4-FFF2-40B4-BE49-F238E27FC236}">
                <a16:creationId xmlns:a16="http://schemas.microsoft.com/office/drawing/2014/main" id="{57827828-9480-A846-B303-E42122380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313" y="2510781"/>
            <a:ext cx="737352" cy="723511"/>
          </a:xfrm>
          <a:prstGeom prst="rect">
            <a:avLst/>
          </a:prstGeom>
        </p:spPr>
      </p:pic>
      <p:pic>
        <p:nvPicPr>
          <p:cNvPr id="20" name="Immagine 19" descr="Immagine che contiene piazza&#10;&#10;Descrizione generata automaticamente">
            <a:extLst>
              <a:ext uri="{FF2B5EF4-FFF2-40B4-BE49-F238E27FC236}">
                <a16:creationId xmlns:a16="http://schemas.microsoft.com/office/drawing/2014/main" id="{750F80B9-3047-534B-A586-40B011CCC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02" y="267704"/>
            <a:ext cx="1090107" cy="1069644"/>
          </a:xfrm>
          <a:prstGeom prst="rect">
            <a:avLst/>
          </a:prstGeom>
        </p:spPr>
      </p:pic>
      <p:sp>
        <p:nvSpPr>
          <p:cNvPr id="21" name="Nuvola 20">
            <a:extLst>
              <a:ext uri="{FF2B5EF4-FFF2-40B4-BE49-F238E27FC236}">
                <a16:creationId xmlns:a16="http://schemas.microsoft.com/office/drawing/2014/main" id="{165DC37D-D365-F140-979B-7403C4CE8B90}"/>
              </a:ext>
            </a:extLst>
          </p:cNvPr>
          <p:cNvSpPr/>
          <p:nvPr/>
        </p:nvSpPr>
        <p:spPr>
          <a:xfrm>
            <a:off x="10093392" y="90311"/>
            <a:ext cx="2098607" cy="1153341"/>
          </a:xfrm>
          <a:prstGeom prst="cloud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48989F9-4FD1-4446-881F-2388773966D0}"/>
              </a:ext>
            </a:extLst>
          </p:cNvPr>
          <p:cNvSpPr txBox="1"/>
          <p:nvPr/>
        </p:nvSpPr>
        <p:spPr>
          <a:xfrm>
            <a:off x="10179353" y="513503"/>
            <a:ext cx="2098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Cosa è stato fatto 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611E47-1299-4A08-B814-B2B9A5DABD98}"/>
              </a:ext>
            </a:extLst>
          </p:cNvPr>
          <p:cNvSpPr txBox="1"/>
          <p:nvPr/>
        </p:nvSpPr>
        <p:spPr>
          <a:xfrm>
            <a:off x="9003966" y="2368150"/>
            <a:ext cx="7412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/>
              <a:t>Nome: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7A51513-B972-42DE-9125-293E108212AA}"/>
              </a:ext>
            </a:extLst>
          </p:cNvPr>
          <p:cNvSpPr txBox="1"/>
          <p:nvPr/>
        </p:nvSpPr>
        <p:spPr>
          <a:xfrm>
            <a:off x="8989850" y="2691064"/>
            <a:ext cx="8638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/>
              <a:t>Cognome: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4C7F4B0-4CDD-413E-A124-67490ADC22B0}"/>
              </a:ext>
            </a:extLst>
          </p:cNvPr>
          <p:cNvSpPr txBox="1"/>
          <p:nvPr/>
        </p:nvSpPr>
        <p:spPr>
          <a:xfrm>
            <a:off x="8989850" y="3107334"/>
            <a:ext cx="8638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/>
              <a:t>Email: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35C18E5-961C-4899-8E47-04C95D94CFAE}"/>
              </a:ext>
            </a:extLst>
          </p:cNvPr>
          <p:cNvSpPr txBox="1"/>
          <p:nvPr/>
        </p:nvSpPr>
        <p:spPr>
          <a:xfrm>
            <a:off x="8970755" y="3557629"/>
            <a:ext cx="987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/>
              <a:t>Username: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FA8316C-87C2-4298-A326-51B0BF53C6BF}"/>
              </a:ext>
            </a:extLst>
          </p:cNvPr>
          <p:cNvSpPr txBox="1"/>
          <p:nvPr/>
        </p:nvSpPr>
        <p:spPr>
          <a:xfrm>
            <a:off x="8965108" y="4007924"/>
            <a:ext cx="12095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/>
              <a:t>Tipo di profilo: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71F68A4-E696-4FC8-AD09-EAB48E60E958}"/>
              </a:ext>
            </a:extLst>
          </p:cNvPr>
          <p:cNvSpPr txBox="1"/>
          <p:nvPr/>
        </p:nvSpPr>
        <p:spPr>
          <a:xfrm>
            <a:off x="8989850" y="4406474"/>
            <a:ext cx="12095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/>
              <a:t>Password: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F396A0E-34E9-4EB5-97A2-872E293F1DB5}"/>
              </a:ext>
            </a:extLst>
          </p:cNvPr>
          <p:cNvSpPr/>
          <p:nvPr/>
        </p:nvSpPr>
        <p:spPr>
          <a:xfrm>
            <a:off x="10064682" y="2680912"/>
            <a:ext cx="1234201" cy="228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86629628-EE57-47FB-A18A-8AEC01A76765}"/>
              </a:ext>
            </a:extLst>
          </p:cNvPr>
          <p:cNvSpPr/>
          <p:nvPr/>
        </p:nvSpPr>
        <p:spPr>
          <a:xfrm>
            <a:off x="10065599" y="3094647"/>
            <a:ext cx="1234201" cy="228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A6CDFC9-160A-4DC5-AAF7-A78151ED313C}"/>
              </a:ext>
            </a:extLst>
          </p:cNvPr>
          <p:cNvSpPr/>
          <p:nvPr/>
        </p:nvSpPr>
        <p:spPr>
          <a:xfrm>
            <a:off x="10065599" y="3569594"/>
            <a:ext cx="1234201" cy="228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6389D2FF-63C7-4542-861D-F421D9E22855}"/>
              </a:ext>
            </a:extLst>
          </p:cNvPr>
          <p:cNvSpPr/>
          <p:nvPr/>
        </p:nvSpPr>
        <p:spPr>
          <a:xfrm>
            <a:off x="10065599" y="3965058"/>
            <a:ext cx="1234201" cy="228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7711235-581D-4CE8-B0FE-E6007EFFA784}"/>
              </a:ext>
            </a:extLst>
          </p:cNvPr>
          <p:cNvSpPr/>
          <p:nvPr/>
        </p:nvSpPr>
        <p:spPr>
          <a:xfrm>
            <a:off x="10088098" y="4388910"/>
            <a:ext cx="1234201" cy="228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17808D3-6293-4379-94F7-8721EB0C1336}"/>
              </a:ext>
            </a:extLst>
          </p:cNvPr>
          <p:cNvSpPr/>
          <p:nvPr/>
        </p:nvSpPr>
        <p:spPr>
          <a:xfrm>
            <a:off x="10064681" y="2354429"/>
            <a:ext cx="1234201" cy="228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9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7"/>
    </mc:Choice>
    <mc:Fallback xmlns="">
      <p:transition spd="slow" advTm="28777"/>
    </mc:Fallback>
  </mc:AlternateContent>
  <p:extLst>
    <p:ext uri="{E180D4A7-C9FB-4DFB-919C-405C955672EB}">
      <p14:showEvtLst xmlns:p14="http://schemas.microsoft.com/office/powerpoint/2010/main">
        <p14:playEvt time="233" objId="3"/>
        <p14:triggerEvt type="onClick" time="233" objId="3"/>
        <p14:stopEvt time="27791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7B175AC-18C4-4548-BD0D-83F28265B03F}"/>
              </a:ext>
            </a:extLst>
          </p:cNvPr>
          <p:cNvSpPr/>
          <p:nvPr/>
        </p:nvSpPr>
        <p:spPr>
          <a:xfrm>
            <a:off x="3247924" y="1317713"/>
            <a:ext cx="2277686" cy="309047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>
              <a:solidFill>
                <a:schemeClr val="tx2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003A7B6-762B-1D42-92A2-49E33D769674}"/>
              </a:ext>
            </a:extLst>
          </p:cNvPr>
          <p:cNvSpPr/>
          <p:nvPr/>
        </p:nvSpPr>
        <p:spPr>
          <a:xfrm>
            <a:off x="3661922" y="1434816"/>
            <a:ext cx="1533237" cy="15232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C79B1E8-4CB3-5E47-A85C-517B8F3DCDDD}"/>
              </a:ext>
            </a:extLst>
          </p:cNvPr>
          <p:cNvSpPr/>
          <p:nvPr/>
        </p:nvSpPr>
        <p:spPr>
          <a:xfrm>
            <a:off x="6096000" y="1373869"/>
            <a:ext cx="2277686" cy="309047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2"/>
                </a:solidFill>
                <a:cs typeface="Sabon Next LT" panose="02000500000000000000" pitchFamily="2" charset="0"/>
              </a:rPr>
              <a:t>Sei a Salerno e la confezione scansionata deve essere riposta in plastica. Ricordati di rimuovere l'etichetta e di appiattire la superficie laterale della bottiglia ​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C45546-7344-104E-8600-B9B8607542B9}"/>
              </a:ext>
            </a:extLst>
          </p:cNvPr>
          <p:cNvSpPr/>
          <p:nvPr/>
        </p:nvSpPr>
        <p:spPr>
          <a:xfrm>
            <a:off x="8892853" y="1375484"/>
            <a:ext cx="2277686" cy="309047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it-IT" sz="1600" dirty="0">
              <a:solidFill>
                <a:schemeClr val="tx2"/>
              </a:solidFill>
              <a:cs typeface="Sabon Next LT" panose="02000500000000000000" pitchFamily="2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6E74C8A2-C6EB-4847-8804-7F4FAACB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093" y="67044"/>
            <a:ext cx="9634011" cy="1325563"/>
          </a:xfrm>
        </p:spPr>
        <p:txBody>
          <a:bodyPr/>
          <a:lstStyle/>
          <a:p>
            <a:r>
              <a:rPr lang="it-IT" dirty="0"/>
              <a:t>Profilo del consumatore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3435E66-BDD6-B742-9A6E-E81FBB0E5F1B}"/>
              </a:ext>
            </a:extLst>
          </p:cNvPr>
          <p:cNvSpPr/>
          <p:nvPr/>
        </p:nvSpPr>
        <p:spPr>
          <a:xfrm>
            <a:off x="442923" y="1341090"/>
            <a:ext cx="2277686" cy="309047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8789694-3B71-D74C-A028-833C43506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23" y="1412404"/>
            <a:ext cx="855870" cy="85587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560D55C-032D-4C42-95AB-E3E6E85A813C}"/>
              </a:ext>
            </a:extLst>
          </p:cNvPr>
          <p:cNvSpPr txBox="1"/>
          <p:nvPr/>
        </p:nvSpPr>
        <p:spPr>
          <a:xfrm>
            <a:off x="1577307" y="1523857"/>
            <a:ext cx="122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CONSUMATORE:</a:t>
            </a:r>
          </a:p>
          <a:p>
            <a:r>
              <a:rPr lang="it-IT" sz="1000" dirty="0"/>
              <a:t>MARIO ROSSI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75A4E8B-204C-FC4D-9C9D-856EEDCB556F}"/>
              </a:ext>
            </a:extLst>
          </p:cNvPr>
          <p:cNvSpPr txBox="1"/>
          <p:nvPr/>
        </p:nvSpPr>
        <p:spPr>
          <a:xfrm>
            <a:off x="5990048" y="4603497"/>
            <a:ext cx="23836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cs typeface="Sabon Next LT" panose="02000500000000000000" pitchFamily="2" charset="0"/>
              </a:rPr>
              <a:t>L'app deve avere accesso a tutte le norme per la raccolta differenziata dei rifiuti di ogni comune (database Corepla)</a:t>
            </a:r>
            <a:endParaRPr lang="it-IT" dirty="0">
              <a:cs typeface="Sabon Next LT" panose="02000500000000000000" pitchFamily="2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B446D75-C3A0-974E-9A25-FA0FA5930EA1}"/>
              </a:ext>
            </a:extLst>
          </p:cNvPr>
          <p:cNvSpPr/>
          <p:nvPr/>
        </p:nvSpPr>
        <p:spPr>
          <a:xfrm>
            <a:off x="327398" y="4603497"/>
            <a:ext cx="240135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cs typeface="Sabon Next LT" panose="02000500000000000000" pitchFamily="2" charset="0"/>
              </a:rPr>
              <a:t>La funzione "cerca prodotto" permette al consumatore di ricercare prodotti specifici e restituisce l'elenco di tutti i prodotti registrati, in ordine decrescente di sostenibilità</a:t>
            </a:r>
          </a:p>
        </p:txBody>
      </p:sp>
      <p:pic>
        <p:nvPicPr>
          <p:cNvPr id="16" name="Immagine 15" descr="Immagine che contiene piazza&#10;&#10;Descrizione generata automaticamente">
            <a:extLst>
              <a:ext uri="{FF2B5EF4-FFF2-40B4-BE49-F238E27FC236}">
                <a16:creationId xmlns:a16="http://schemas.microsoft.com/office/drawing/2014/main" id="{D07F0AA9-AF05-F342-A71D-14127DAB7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11" y="175439"/>
            <a:ext cx="989085" cy="97051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A38A776-DDBF-6F61-1555-9A318A4C0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b="28710"/>
          <a:stretch/>
        </p:blipFill>
        <p:spPr bwMode="auto">
          <a:xfrm>
            <a:off x="3766970" y="1524875"/>
            <a:ext cx="1320489" cy="131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AD9D78-EDAC-4F5A-9216-B8577077A096}"/>
              </a:ext>
            </a:extLst>
          </p:cNvPr>
          <p:cNvSpPr txBox="1"/>
          <p:nvPr/>
        </p:nvSpPr>
        <p:spPr>
          <a:xfrm>
            <a:off x="3235395" y="3161294"/>
            <a:ext cx="2383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Scansiona il QR Code e differenzia in base al tuo comune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D1942C-2C51-4722-BB12-B2F16DAA45ED}"/>
              </a:ext>
            </a:extLst>
          </p:cNvPr>
          <p:cNvSpPr txBox="1"/>
          <p:nvPr/>
        </p:nvSpPr>
        <p:spPr>
          <a:xfrm>
            <a:off x="9059788" y="1481923"/>
            <a:ext cx="192162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L'imballaggio scelto consente di risparmiare CO2 ed è composto per il 70% da plastica riciclata. Grazie a questa confezione guadagni 6 punti. Hai ancora 100 punti rimasti e puoi riscattare il tuo primo sconto. Continua così!</a:t>
            </a:r>
            <a:endParaRPr lang="it-IT" sz="1400" baseline="-25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3B1315-69C0-4A50-927B-DF3C5429ACE2}"/>
              </a:ext>
            </a:extLst>
          </p:cNvPr>
          <p:cNvSpPr txBox="1"/>
          <p:nvPr/>
        </p:nvSpPr>
        <p:spPr>
          <a:xfrm>
            <a:off x="610353" y="2402006"/>
            <a:ext cx="194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Hai guadagnato 45 punti. Ti mancano ancora 5 punti per riscattare il tuo premio!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34579A5-9BE2-42F0-9E07-9D7F41386B59}"/>
              </a:ext>
            </a:extLst>
          </p:cNvPr>
          <p:cNvSpPr/>
          <p:nvPr/>
        </p:nvSpPr>
        <p:spPr>
          <a:xfrm>
            <a:off x="646496" y="3263918"/>
            <a:ext cx="1491402" cy="28204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A11C78E-FC24-4CAD-B6DB-9D79770056CE}"/>
              </a:ext>
            </a:extLst>
          </p:cNvPr>
          <p:cNvSpPr/>
          <p:nvPr/>
        </p:nvSpPr>
        <p:spPr>
          <a:xfrm>
            <a:off x="642479" y="3617916"/>
            <a:ext cx="1491402" cy="28204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8F54A44-D917-4948-807F-8D6F0AE6673D}"/>
              </a:ext>
            </a:extLst>
          </p:cNvPr>
          <p:cNvSpPr/>
          <p:nvPr/>
        </p:nvSpPr>
        <p:spPr>
          <a:xfrm>
            <a:off x="646496" y="3960360"/>
            <a:ext cx="1491402" cy="28204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1A9E81A-E4B2-4D8F-9037-FC2F909FE213}"/>
              </a:ext>
            </a:extLst>
          </p:cNvPr>
          <p:cNvSpPr txBox="1"/>
          <p:nvPr/>
        </p:nvSpPr>
        <p:spPr>
          <a:xfrm>
            <a:off x="644204" y="3277566"/>
            <a:ext cx="1394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Cerca prodotto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A704B23-D175-465D-8B61-CC5BEB53746D}"/>
              </a:ext>
            </a:extLst>
          </p:cNvPr>
          <p:cNvSpPr txBox="1"/>
          <p:nvPr/>
        </p:nvSpPr>
        <p:spPr>
          <a:xfrm>
            <a:off x="642479" y="3632701"/>
            <a:ext cx="1394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Cerca azienda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1FC49E9-B1E0-495D-A5B5-AFF58A4B1FED}"/>
              </a:ext>
            </a:extLst>
          </p:cNvPr>
          <p:cNvSpPr txBox="1"/>
          <p:nvPr/>
        </p:nvSpPr>
        <p:spPr>
          <a:xfrm>
            <a:off x="634646" y="3933394"/>
            <a:ext cx="1394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Sconti</a:t>
            </a:r>
          </a:p>
        </p:txBody>
      </p:sp>
      <p:pic>
        <p:nvPicPr>
          <p:cNvPr id="27" name="Elemento grafico 26" descr="Lente di ingrandimento con riempimento a tinta unita">
            <a:extLst>
              <a:ext uri="{FF2B5EF4-FFF2-40B4-BE49-F238E27FC236}">
                <a16:creationId xmlns:a16="http://schemas.microsoft.com/office/drawing/2014/main" id="{827B9502-8693-4B49-AE70-02382393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0352" y="3248278"/>
            <a:ext cx="268073" cy="268073"/>
          </a:xfrm>
          <a:prstGeom prst="rect">
            <a:avLst/>
          </a:prstGeom>
        </p:spPr>
      </p:pic>
      <p:pic>
        <p:nvPicPr>
          <p:cNvPr id="29" name="Elemento grafico 28" descr="Lente di ingrandimento con riempimento a tinta unita">
            <a:extLst>
              <a:ext uri="{FF2B5EF4-FFF2-40B4-BE49-F238E27FC236}">
                <a16:creationId xmlns:a16="http://schemas.microsoft.com/office/drawing/2014/main" id="{057DD4AD-E16E-4DF7-B7F0-C6B04A148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2042" y="3602170"/>
            <a:ext cx="268073" cy="268073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9BBC67C9-CB07-44FA-ABEE-9A9A88273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6529" y="3971694"/>
            <a:ext cx="266814" cy="2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1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1"/>
    </mc:Choice>
    <mc:Fallback xmlns="">
      <p:transition spd="slow" advTm="5309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9DECF4-1D92-2F44-8D6D-910B9DD91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26" y="79818"/>
            <a:ext cx="4623873" cy="1325563"/>
          </a:xfrm>
        </p:spPr>
        <p:txBody>
          <a:bodyPr/>
          <a:lstStyle/>
          <a:p>
            <a:r>
              <a:rPr lang="it-IT" dirty="0"/>
              <a:t>Profilo aziendale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C5D4353-0EBD-5142-AA8A-6B316EC749F3}"/>
              </a:ext>
            </a:extLst>
          </p:cNvPr>
          <p:cNvSpPr/>
          <p:nvPr/>
        </p:nvSpPr>
        <p:spPr>
          <a:xfrm>
            <a:off x="1229691" y="1777366"/>
            <a:ext cx="2581797" cy="355163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C85287-3679-634D-802C-1EDB274F3829}"/>
              </a:ext>
            </a:extLst>
          </p:cNvPr>
          <p:cNvSpPr txBox="1"/>
          <p:nvPr/>
        </p:nvSpPr>
        <p:spPr>
          <a:xfrm>
            <a:off x="2326594" y="1882132"/>
            <a:ext cx="1531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PRODUTTORE DI IMBALLAGGI INDUSTRIALI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3F79FA5B-F7B3-C34D-808E-CC99A9574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09" y="1830620"/>
            <a:ext cx="1014396" cy="101439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AE1776-2D6F-C34A-8247-1A251207A4DE}"/>
              </a:ext>
            </a:extLst>
          </p:cNvPr>
          <p:cNvSpPr txBox="1"/>
          <p:nvPr/>
        </p:nvSpPr>
        <p:spPr>
          <a:xfrm>
            <a:off x="5283293" y="1679457"/>
            <a:ext cx="4966609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Ogni azienda deve effettuare, per ogni nuovo prodotto, un </a:t>
            </a:r>
            <a:r>
              <a:rPr lang="it-IT" b="1" dirty="0">
                <a:solidFill>
                  <a:schemeClr val="tx2"/>
                </a:solidFill>
              </a:rPr>
              <a:t>AUTOVALUTAZIONE : </a:t>
            </a:r>
            <a:r>
              <a:rPr lang="it-IT" dirty="0"/>
              <a:t>compilare un questionario sull'app, redatto dall'Unione Europea, sulla base dell'elenco degli indici. In base all'esito del questionario, l'app attribuisce il colore al packaging e genera il codice QR associato; l'app fornisce anche un </a:t>
            </a:r>
            <a:r>
              <a:rPr lang="it-IT" b="1" dirty="0">
                <a:solidFill>
                  <a:schemeClr val="tx2"/>
                </a:solidFill>
              </a:rPr>
              <a:t>GRADUATORIA DI TUTTE LE AZIENDE REGISTRATE</a:t>
            </a:r>
            <a:r>
              <a:rPr lang="it-IT" dirty="0"/>
              <a:t>, sulla base di una media ponderata sul punteggio di ogni bollino colorato e sulla dimensione dell’azienda;</a:t>
            </a:r>
          </a:p>
        </p:txBody>
      </p:sp>
      <p:pic>
        <p:nvPicPr>
          <p:cNvPr id="9" name="Immagine 8" descr="Immagine che contiene piazza&#10;&#10;Descrizione generata automaticamente">
            <a:extLst>
              <a:ext uri="{FF2B5EF4-FFF2-40B4-BE49-F238E27FC236}">
                <a16:creationId xmlns:a16="http://schemas.microsoft.com/office/drawing/2014/main" id="{B24245E1-5FC8-C141-9D37-00772C27C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73" y="160397"/>
            <a:ext cx="992133" cy="97350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0359993-C87B-4EA4-8AA4-723107B6C3DA}"/>
              </a:ext>
            </a:extLst>
          </p:cNvPr>
          <p:cNvSpPr txBox="1"/>
          <p:nvPr/>
        </p:nvSpPr>
        <p:spPr>
          <a:xfrm>
            <a:off x="1292258" y="2945702"/>
            <a:ext cx="2469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La tua azienda ha 9 prodotti con bollino verde,3 con bollino giallo e uno con bollino arancione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B0B635-0D3D-4FE0-840B-FCFB7B615E7D}"/>
              </a:ext>
            </a:extLst>
          </p:cNvPr>
          <p:cNvSpPr txBox="1"/>
          <p:nvPr/>
        </p:nvSpPr>
        <p:spPr>
          <a:xfrm>
            <a:off x="1395664" y="4798957"/>
            <a:ext cx="153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Modifica prodotto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9E00918-85E6-4FAB-BC0F-8FDFAD303A2E}"/>
              </a:ext>
            </a:extLst>
          </p:cNvPr>
          <p:cNvSpPr txBox="1"/>
          <p:nvPr/>
        </p:nvSpPr>
        <p:spPr>
          <a:xfrm>
            <a:off x="1376644" y="4357673"/>
            <a:ext cx="1509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Aggiungi prodotto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AE2AE2D-2965-40E3-B2C6-A29D4B6BB740}"/>
              </a:ext>
            </a:extLst>
          </p:cNvPr>
          <p:cNvSpPr/>
          <p:nvPr/>
        </p:nvSpPr>
        <p:spPr>
          <a:xfrm>
            <a:off x="1461599" y="4813735"/>
            <a:ext cx="1571680" cy="28204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4762D09-1C24-483D-9EB5-F9C698399818}"/>
              </a:ext>
            </a:extLst>
          </p:cNvPr>
          <p:cNvSpPr/>
          <p:nvPr/>
        </p:nvSpPr>
        <p:spPr>
          <a:xfrm>
            <a:off x="1443319" y="4376008"/>
            <a:ext cx="1589960" cy="28204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pic>
        <p:nvPicPr>
          <p:cNvPr id="17" name="Elemento grafico 16" descr="Matita con riempimento a tinta unita">
            <a:extLst>
              <a:ext uri="{FF2B5EF4-FFF2-40B4-BE49-F238E27FC236}">
                <a16:creationId xmlns:a16="http://schemas.microsoft.com/office/drawing/2014/main" id="{81FBF7DF-91AD-41B4-BA92-5ABB68570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9865" y="4837113"/>
            <a:ext cx="192922" cy="19292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E42B6FC-D2A7-4E10-B622-E46690496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138" y="4421051"/>
            <a:ext cx="174759" cy="17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5"/>
    </mc:Choice>
    <mc:Fallback xmlns="">
      <p:transition spd="slow" advTm="3862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FB4684-3D94-684F-878C-8F1F71E3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82" y="351788"/>
            <a:ext cx="9634011" cy="1325563"/>
          </a:xfrm>
        </p:spPr>
        <p:txBody>
          <a:bodyPr/>
          <a:lstStyle/>
          <a:p>
            <a:r>
              <a:rPr lang="it-IT" dirty="0"/>
              <a:t>Prototipo etichetta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AE9561-84FC-DA41-A59B-D32B6CDD3F50}"/>
              </a:ext>
            </a:extLst>
          </p:cNvPr>
          <p:cNvSpPr txBox="1"/>
          <p:nvPr/>
        </p:nvSpPr>
        <p:spPr>
          <a:xfrm>
            <a:off x="902043" y="1938641"/>
            <a:ext cx="464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ETICHETTA ESTERNA: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033731-DB02-4B43-8C8A-C05FD90CAB72}"/>
              </a:ext>
            </a:extLst>
          </p:cNvPr>
          <p:cNvSpPr txBox="1"/>
          <p:nvPr/>
        </p:nvSpPr>
        <p:spPr>
          <a:xfrm>
            <a:off x="6107145" y="1960614"/>
            <a:ext cx="459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ETICHETTA INTERNA: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A06D399-3166-D54C-AA2D-AC58057973EC}"/>
              </a:ext>
            </a:extLst>
          </p:cNvPr>
          <p:cNvSpPr/>
          <p:nvPr/>
        </p:nvSpPr>
        <p:spPr>
          <a:xfrm>
            <a:off x="642938" y="2830552"/>
            <a:ext cx="4629150" cy="269871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A25865F-5B16-8649-A530-1C7BDD9BB5D1}"/>
              </a:ext>
            </a:extLst>
          </p:cNvPr>
          <p:cNvGrpSpPr/>
          <p:nvPr/>
        </p:nvGrpSpPr>
        <p:grpSpPr>
          <a:xfrm>
            <a:off x="771574" y="2810328"/>
            <a:ext cx="1724490" cy="2698710"/>
            <a:chOff x="5863961" y="3204903"/>
            <a:chExt cx="950517" cy="1980839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5CB344C-32C5-DB40-8139-05FD16C317E7}"/>
                </a:ext>
              </a:extLst>
            </p:cNvPr>
            <p:cNvSpPr/>
            <p:nvPr/>
          </p:nvSpPr>
          <p:spPr>
            <a:xfrm>
              <a:off x="5874014" y="3370934"/>
              <a:ext cx="940464" cy="1715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F3ECDC6-7ECC-BA48-9FE5-81FB86099CA3}"/>
                </a:ext>
              </a:extLst>
            </p:cNvPr>
            <p:cNvSpPr/>
            <p:nvPr/>
          </p:nvSpPr>
          <p:spPr>
            <a:xfrm>
              <a:off x="6132031" y="3412218"/>
              <a:ext cx="437256" cy="5517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7E4C33B4-16AA-504A-B0D4-967B88C77099}"/>
                </a:ext>
              </a:extLst>
            </p:cNvPr>
            <p:cNvSpPr/>
            <p:nvPr/>
          </p:nvSpPr>
          <p:spPr>
            <a:xfrm>
              <a:off x="6120163" y="4056946"/>
              <a:ext cx="230940" cy="27304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FF3C3EF4-FC82-8F4F-98AF-82A4BDEAA50D}"/>
                </a:ext>
              </a:extLst>
            </p:cNvPr>
            <p:cNvSpPr/>
            <p:nvPr/>
          </p:nvSpPr>
          <p:spPr>
            <a:xfrm>
              <a:off x="6120517" y="4391308"/>
              <a:ext cx="230587" cy="2777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7D71FD5-28F3-4543-81D0-0962C2916589}"/>
                </a:ext>
              </a:extLst>
            </p:cNvPr>
            <p:cNvSpPr/>
            <p:nvPr/>
          </p:nvSpPr>
          <p:spPr>
            <a:xfrm>
              <a:off x="6116484" y="4751305"/>
              <a:ext cx="230587" cy="27594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0E7AFE6-586C-5C4E-92E0-82AC8D57A0B2}"/>
                </a:ext>
              </a:extLst>
            </p:cNvPr>
            <p:cNvSpPr txBox="1"/>
            <p:nvPr/>
          </p:nvSpPr>
          <p:spPr>
            <a:xfrm rot="16200000">
              <a:off x="4966845" y="4102019"/>
              <a:ext cx="1980839" cy="186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INDICE DI SOSTENIBILITÀ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59B4AD8D-4049-2A46-99F4-59C6C0A4FE1D}"/>
              </a:ext>
            </a:extLst>
          </p:cNvPr>
          <p:cNvSpPr/>
          <p:nvPr/>
        </p:nvSpPr>
        <p:spPr>
          <a:xfrm>
            <a:off x="6107145" y="2830552"/>
            <a:ext cx="4629150" cy="269871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345AA0-EF2F-4A41-B8ED-701B1AAF0D29}"/>
              </a:ext>
            </a:extLst>
          </p:cNvPr>
          <p:cNvSpPr txBox="1"/>
          <p:nvPr/>
        </p:nvSpPr>
        <p:spPr>
          <a:xfrm>
            <a:off x="2823688" y="3672212"/>
            <a:ext cx="1361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LOGO DEL PRODOTTO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222A93DB-44FE-F348-8E84-0A3EACAAE7DB}"/>
              </a:ext>
            </a:extLst>
          </p:cNvPr>
          <p:cNvSpPr/>
          <p:nvPr/>
        </p:nvSpPr>
        <p:spPr>
          <a:xfrm>
            <a:off x="2784931" y="3231270"/>
            <a:ext cx="1439077" cy="143624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AEFA6DD-1431-5642-9B97-9B22E4C74BC1}"/>
              </a:ext>
            </a:extLst>
          </p:cNvPr>
          <p:cNvSpPr/>
          <p:nvPr/>
        </p:nvSpPr>
        <p:spPr>
          <a:xfrm>
            <a:off x="1455705" y="4749398"/>
            <a:ext cx="3751043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1600" dirty="0">
                <a:solidFill>
                  <a:srgbClr val="000000"/>
                </a:solidFill>
              </a:rPr>
              <a:t>Non dimenticare di scannerizzare il  </a:t>
            </a:r>
            <a:r>
              <a:rPr lang="it-IT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QR code </a:t>
            </a:r>
            <a:endParaRPr lang="it-IT" dirty="0"/>
          </a:p>
          <a:p>
            <a:pPr algn="ctr"/>
            <a:r>
              <a:rPr lang="it-IT" sz="1600" dirty="0">
                <a:solidFill>
                  <a:srgbClr val="000000"/>
                </a:solidFill>
              </a:rPr>
              <a:t>all’interno del prodotto!</a:t>
            </a:r>
            <a:endParaRPr lang="it-IT" sz="16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A5AA8E4-33BE-2741-885A-F4CC29636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70" y="3281047"/>
            <a:ext cx="1605998" cy="18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D0165D2-F535-574E-BCAA-FBA02EB5C9D1}"/>
              </a:ext>
            </a:extLst>
          </p:cNvPr>
          <p:cNvSpPr txBox="1"/>
          <p:nvPr/>
        </p:nvSpPr>
        <p:spPr>
          <a:xfrm>
            <a:off x="8268816" y="3140162"/>
            <a:ext cx="2276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Scarica l’app </a:t>
            </a:r>
            <a:r>
              <a:rPr lang="it-IT" sz="1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Scan&amp;Save</a:t>
            </a:r>
            <a:r>
              <a:rPr lang="it-IT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600" dirty="0"/>
              <a:t> e scannerizza il QR code​</a:t>
            </a:r>
          </a:p>
        </p:txBody>
      </p:sp>
      <p:pic>
        <p:nvPicPr>
          <p:cNvPr id="21" name="Immagine 20" descr="Immagine che contiene piazza&#10;&#10;Descrizione generata automaticamente">
            <a:extLst>
              <a:ext uri="{FF2B5EF4-FFF2-40B4-BE49-F238E27FC236}">
                <a16:creationId xmlns:a16="http://schemas.microsoft.com/office/drawing/2014/main" id="{2ED05048-6543-C34D-B599-81DD95E25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837" y="4060259"/>
            <a:ext cx="1090107" cy="1069644"/>
          </a:xfrm>
          <a:prstGeom prst="rect">
            <a:avLst/>
          </a:prstGeom>
        </p:spPr>
      </p:pic>
      <p:sp>
        <p:nvSpPr>
          <p:cNvPr id="22" name="Nuvola 21">
            <a:extLst>
              <a:ext uri="{FF2B5EF4-FFF2-40B4-BE49-F238E27FC236}">
                <a16:creationId xmlns:a16="http://schemas.microsoft.com/office/drawing/2014/main" id="{5E8BA20C-ECAC-8343-BE57-719576ABEBA2}"/>
              </a:ext>
            </a:extLst>
          </p:cNvPr>
          <p:cNvSpPr/>
          <p:nvPr/>
        </p:nvSpPr>
        <p:spPr>
          <a:xfrm>
            <a:off x="10093393" y="103959"/>
            <a:ext cx="2051278" cy="1153341"/>
          </a:xfrm>
          <a:prstGeom prst="cloud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4DCD1DA-72B1-3740-BF72-B5D1F13359BC}"/>
              </a:ext>
            </a:extLst>
          </p:cNvPr>
          <p:cNvSpPr txBox="1"/>
          <p:nvPr/>
        </p:nvSpPr>
        <p:spPr>
          <a:xfrm>
            <a:off x="10420350" y="351788"/>
            <a:ext cx="191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Cosa è stato fatto?</a:t>
            </a:r>
          </a:p>
        </p:txBody>
      </p:sp>
    </p:spTree>
    <p:extLst>
      <p:ext uri="{BB962C8B-B14F-4D97-AF65-F5344CB8AC3E}">
        <p14:creationId xmlns:p14="http://schemas.microsoft.com/office/powerpoint/2010/main" val="13115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4"/>
    </mc:Choice>
    <mc:Fallback xmlns="">
      <p:transition spd="slow" advTm="3400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CB4A86-B727-0B17-1837-B03C1BA24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36" y="105159"/>
            <a:ext cx="9917024" cy="1013545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Esempi del nuovo sistema di etichettatura </a:t>
            </a:r>
          </a:p>
        </p:txBody>
      </p:sp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F419D3C-34A5-44AC-9B68-40A713095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23" t="16037" r="17612" b="15000"/>
          <a:stretch/>
        </p:blipFill>
        <p:spPr>
          <a:xfrm>
            <a:off x="247635" y="998267"/>
            <a:ext cx="3233398" cy="2535968"/>
          </a:xfrm>
          <a:prstGeom prst="rect">
            <a:avLst/>
          </a:prstGeom>
        </p:spPr>
      </p:pic>
      <p:pic>
        <p:nvPicPr>
          <p:cNvPr id="8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FDD3061B-8892-1CC8-35A0-21816E06B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64" t="188" r="14773" b="18690"/>
          <a:stretch/>
        </p:blipFill>
        <p:spPr>
          <a:xfrm>
            <a:off x="247635" y="3774091"/>
            <a:ext cx="3233398" cy="2563761"/>
          </a:xfrm>
          <a:prstGeom prst="rect">
            <a:avLst/>
          </a:prstGeom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0FED3C23-791D-5DB3-96C4-3E44DBF06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20000">
            <a:off x="2381592" y="4876532"/>
            <a:ext cx="983531" cy="5457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91603B8-D55F-4340-904C-05C370C3C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594" y="2291172"/>
            <a:ext cx="1277992" cy="749628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C31AF58-9BE8-454E-909A-D6E3B999A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5893" y="998267"/>
            <a:ext cx="3289300" cy="2529358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05546225-48DB-6B49-982B-8777B3ADE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72157">
            <a:off x="5066315" y="1311264"/>
            <a:ext cx="1094501" cy="637631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CFD47AA-D02F-5343-AAB8-AA0D2F5841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5894" y="3771658"/>
            <a:ext cx="3289300" cy="2561538"/>
          </a:xfrm>
          <a:prstGeom prst="rect">
            <a:avLst/>
          </a:prstGeom>
        </p:spPr>
      </p:pic>
      <p:pic>
        <p:nvPicPr>
          <p:cNvPr id="40" name="Immagine 9">
            <a:extLst>
              <a:ext uri="{FF2B5EF4-FFF2-40B4-BE49-F238E27FC236}">
                <a16:creationId xmlns:a16="http://schemas.microsoft.com/office/drawing/2014/main" id="{6C881AFB-1066-9246-A25D-4B4B7A9EE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56690">
            <a:off x="5871329" y="4627566"/>
            <a:ext cx="983531" cy="567387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D40AB73F-6F6D-1741-9A03-F41214830A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5193" y="803480"/>
            <a:ext cx="4022074" cy="2625520"/>
          </a:xfrm>
          <a:prstGeom prst="rect">
            <a:avLst/>
          </a:prstGeom>
        </p:spPr>
      </p:pic>
      <p:pic>
        <p:nvPicPr>
          <p:cNvPr id="42" name="Immagine 4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BE51210-6118-D04D-B210-9906E566F4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7580" y="1567845"/>
            <a:ext cx="854330" cy="498359"/>
          </a:xfrm>
          <a:prstGeom prst="rect">
            <a:avLst/>
          </a:prstGeom>
        </p:spPr>
      </p:pic>
      <p:pic>
        <p:nvPicPr>
          <p:cNvPr id="43" name="Immagine 42" descr="Immagine che contiene tazza, caffè, tavolo, bevanda&#10;&#10;Descrizione generata automaticamente">
            <a:extLst>
              <a:ext uri="{FF2B5EF4-FFF2-40B4-BE49-F238E27FC236}">
                <a16:creationId xmlns:a16="http://schemas.microsoft.com/office/drawing/2014/main" id="{CE647A6D-7FDD-744B-9457-E038BF829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8025" y="3776313"/>
            <a:ext cx="1694674" cy="2561539"/>
          </a:xfrm>
          <a:prstGeom prst="rect">
            <a:avLst/>
          </a:prstGeom>
        </p:spPr>
      </p:pic>
      <p:pic>
        <p:nvPicPr>
          <p:cNvPr id="44" name="Immagine 9">
            <a:extLst>
              <a:ext uri="{FF2B5EF4-FFF2-40B4-BE49-F238E27FC236}">
                <a16:creationId xmlns:a16="http://schemas.microsoft.com/office/drawing/2014/main" id="{9AFBEDD8-B5DB-A94A-A0D5-4228F950B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076" y="4009868"/>
            <a:ext cx="1102129" cy="657312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886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"/>
    </mc:Choice>
    <mc:Fallback xmlns="">
      <p:transition spd="slow" advTm="1188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E62DC-55A3-C145-94C3-00296769B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672" y="-129091"/>
            <a:ext cx="2242024" cy="1325563"/>
          </a:xfrm>
        </p:spPr>
        <p:txBody>
          <a:bodyPr/>
          <a:lstStyle/>
          <a:p>
            <a:r>
              <a:rPr lang="it-IT" dirty="0"/>
              <a:t>Benefici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A95949-9EA3-284D-9F12-23A9716F6AA4}"/>
              </a:ext>
            </a:extLst>
          </p:cNvPr>
          <p:cNvSpPr txBox="1"/>
          <p:nvPr/>
        </p:nvSpPr>
        <p:spPr>
          <a:xfrm>
            <a:off x="196478" y="3429000"/>
            <a:ext cx="507472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Consumatore</a:t>
            </a:r>
            <a:r>
              <a:rPr lang="it-I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Sconto sulla tassa sui rifiuti, a seconda del punteggio accumulato</a:t>
            </a:r>
            <a:r>
              <a:rPr lang="it-IT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Maggiore consapevolezza nella scelta del packaging e coinvolgimento del consumatore;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Guida facile e veloce alla raccolta differenziata in ogni sede, grazie all'identificazione della posizione;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35F255-861D-6D45-B719-8529EC0D9D39}"/>
              </a:ext>
            </a:extLst>
          </p:cNvPr>
          <p:cNvSpPr txBox="1"/>
          <p:nvPr/>
        </p:nvSpPr>
        <p:spPr>
          <a:xfrm>
            <a:off x="5603547" y="3429000"/>
            <a:ext cx="56680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Aziende: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u="sng" dirty="0">
                <a:solidFill>
                  <a:schemeClr val="tx2">
                    <a:lumMod val="75000"/>
                    <a:lumOff val="25000"/>
                  </a:schemeClr>
                </a:solidFill>
                <a:cs typeface="Sabon Next LT" panose="02000500000000000000" pitchFamily="2" charset="0"/>
              </a:rPr>
              <a:t>Sconto sul contributo </a:t>
            </a:r>
            <a:r>
              <a:rPr lang="it-IT" u="sng" dirty="0" err="1">
                <a:solidFill>
                  <a:schemeClr val="tx2">
                    <a:lumMod val="75000"/>
                    <a:lumOff val="25000"/>
                  </a:schemeClr>
                </a:solidFill>
                <a:cs typeface="Sabon Next LT" panose="02000500000000000000" pitchFamily="2" charset="0"/>
              </a:rPr>
              <a:t>Conai</a:t>
            </a:r>
            <a:r>
              <a:rPr lang="it-IT" u="sng" dirty="0">
                <a:solidFill>
                  <a:schemeClr val="tx2">
                    <a:lumMod val="75000"/>
                    <a:lumOff val="25000"/>
                  </a:schemeClr>
                </a:solidFill>
                <a:cs typeface="Sabon Next LT" panose="02000500000000000000" pitchFamily="2" charset="0"/>
              </a:rPr>
              <a:t>, a seconda del numero di imballaggi verdi;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cs typeface="Sabon Next LT" panose="02000500000000000000" pitchFamily="2" charset="0"/>
              </a:rPr>
              <a:t>Maggiore visibilità e migliore immagine;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cs typeface="Sabon Next LT" panose="02000500000000000000" pitchFamily="2" charset="0"/>
              </a:rPr>
              <a:t>Possibilità di miglioramento;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cs typeface="Sabon Next LT" panose="02000500000000000000" pitchFamily="2" charset="0"/>
              </a:rPr>
              <a:t>Guida per raggiungere gli obiettivi UE 2030;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cs typeface="Sabon Next LT" panose="02000500000000000000" pitchFamily="2" charset="0"/>
              </a:rPr>
              <a:t>Creazione di nuovi posti di lavoro (nuova figura professionale per ogni azienda, che si occupa di inserire i prodotti nell'app e di valutare dove inserire il QR code su ogni prodotto)​</a:t>
            </a:r>
            <a:endParaRPr lang="it-IT" sz="2000" dirty="0">
              <a:cs typeface="Sabon Next LT" panose="02000500000000000000" pitchFamily="2" charset="0"/>
            </a:endParaRPr>
          </a:p>
          <a:p>
            <a:pPr fontAlgn="base"/>
            <a:r>
              <a:rPr lang="it-IT" dirty="0"/>
              <a:t>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cs typeface="Sabon Next LT" panose="02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cs typeface="Sabon Next LT" panose="02000500000000000000" pitchFamily="2" charset="0"/>
            </a:endParaRPr>
          </a:p>
        </p:txBody>
      </p:sp>
      <p:pic>
        <p:nvPicPr>
          <p:cNvPr id="345" name="Immagine 344" descr="Immagine che contiene testo, lavagna, grafica vettoriale&#10;&#10;Descrizione generata automaticamente">
            <a:extLst>
              <a:ext uri="{FF2B5EF4-FFF2-40B4-BE49-F238E27FC236}">
                <a16:creationId xmlns:a16="http://schemas.microsoft.com/office/drawing/2014/main" id="{0DC99B72-6B9B-8A41-8E73-B8AC58AB3E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255" y="894243"/>
            <a:ext cx="3551167" cy="2368737"/>
          </a:xfrm>
          <a:prstGeom prst="rect">
            <a:avLst/>
          </a:prstGeom>
        </p:spPr>
      </p:pic>
      <p:pic>
        <p:nvPicPr>
          <p:cNvPr id="347" name="Immagine 346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5C3D099B-6DB6-3540-8BF1-811B99B82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979" y="894244"/>
            <a:ext cx="3551166" cy="23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05"/>
    </mc:Choice>
    <mc:Fallback xmlns="">
      <p:transition spd="slow" advTm="5920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551D1DD-3BC2-46E7-81EB-4C17838E8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944"/>
            <a:ext cx="12177689" cy="45372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9F68FC4-336E-7A40-94A8-89DF1D936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556" y="5405037"/>
            <a:ext cx="8895351" cy="8127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Analisi</a:t>
            </a:r>
            <a:r>
              <a:rPr lang="en-US" dirty="0"/>
              <a:t> SWOT</a:t>
            </a:r>
          </a:p>
        </p:txBody>
      </p:sp>
      <p:pic>
        <p:nvPicPr>
          <p:cNvPr id="7" name="Elemento grafico 6" descr="Avviso con riempimento a tinta unita">
            <a:extLst>
              <a:ext uri="{FF2B5EF4-FFF2-40B4-BE49-F238E27FC236}">
                <a16:creationId xmlns:a16="http://schemas.microsoft.com/office/drawing/2014/main" id="{028701E9-BA20-1E49-99AA-AC5EA6076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6776" y="3763812"/>
            <a:ext cx="606968" cy="606968"/>
          </a:xfrm>
          <a:prstGeom prst="rect">
            <a:avLst/>
          </a:prstGeom>
        </p:spPr>
      </p:pic>
      <p:pic>
        <p:nvPicPr>
          <p:cNvPr id="237" name="Elemento grafico 236" descr="Avviso con riempimento a tinta unita">
            <a:extLst>
              <a:ext uri="{FF2B5EF4-FFF2-40B4-BE49-F238E27FC236}">
                <a16:creationId xmlns:a16="http://schemas.microsoft.com/office/drawing/2014/main" id="{7ED163B4-2075-3344-AB4F-C64AD84AD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7720" y="758864"/>
            <a:ext cx="606968" cy="606968"/>
          </a:xfrm>
          <a:prstGeom prst="rect">
            <a:avLst/>
          </a:prstGeom>
        </p:spPr>
      </p:pic>
      <p:pic>
        <p:nvPicPr>
          <p:cNvPr id="238" name="Elemento grafico 237" descr="Avviso con riempimento a tinta unita">
            <a:extLst>
              <a:ext uri="{FF2B5EF4-FFF2-40B4-BE49-F238E27FC236}">
                <a16:creationId xmlns:a16="http://schemas.microsoft.com/office/drawing/2014/main" id="{4BF53B08-110B-3640-A7F5-9F0A0FC19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0720" y="758864"/>
            <a:ext cx="606968" cy="60696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51075E-2FAE-4A95-B964-D0490F049967}"/>
              </a:ext>
            </a:extLst>
          </p:cNvPr>
          <p:cNvSpPr txBox="1"/>
          <p:nvPr/>
        </p:nvSpPr>
        <p:spPr>
          <a:xfrm>
            <a:off x="0" y="-14897"/>
            <a:ext cx="16786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IDEA SELEZIONATA</a:t>
            </a:r>
          </a:p>
        </p:txBody>
      </p:sp>
    </p:spTree>
    <p:extLst>
      <p:ext uri="{BB962C8B-B14F-4D97-AF65-F5344CB8AC3E}">
        <p14:creationId xmlns:p14="http://schemas.microsoft.com/office/powerpoint/2010/main" val="18916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56"/>
    </mc:Choice>
    <mc:Fallback xmlns="">
      <p:transition spd="slow" advTm="3625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CA59B-69F4-6943-A675-0432DB00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174" y="-4043"/>
            <a:ext cx="2546564" cy="1325563"/>
          </a:xfrm>
        </p:spPr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Problemi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56B6B84-7107-534A-8567-6C2D02543AD9}"/>
              </a:ext>
            </a:extLst>
          </p:cNvPr>
          <p:cNvSpPr/>
          <p:nvPr/>
        </p:nvSpPr>
        <p:spPr>
          <a:xfrm>
            <a:off x="-218825" y="1174406"/>
            <a:ext cx="4712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Rischio di svantaggio e di creare </a:t>
            </a:r>
            <a:r>
              <a:rPr lang="it-IT" u="sng" dirty="0">
                <a:solidFill>
                  <a:srgbClr val="C00000"/>
                </a:solidFill>
              </a:rPr>
              <a:t>malcontento tra le aziende meno sostenibili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F1443587-0C7E-0D40-B71D-9E8A366529CD}"/>
              </a:ext>
            </a:extLst>
          </p:cNvPr>
          <p:cNvSpPr txBox="1">
            <a:spLocks/>
          </p:cNvSpPr>
          <p:nvPr/>
        </p:nvSpPr>
        <p:spPr>
          <a:xfrm>
            <a:off x="7083555" y="-34832"/>
            <a:ext cx="25465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Soluzioni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5C0D516-7FA5-9E46-80BD-B02F932A5F82}"/>
              </a:ext>
            </a:extLst>
          </p:cNvPr>
          <p:cNvSpPr/>
          <p:nvPr/>
        </p:nvSpPr>
        <p:spPr>
          <a:xfrm>
            <a:off x="5740825" y="978711"/>
            <a:ext cx="4815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0000"/>
                </a:solidFill>
              </a:rPr>
              <a:t>La costruzione degli indici richiede il </a:t>
            </a:r>
            <a:r>
              <a:rPr lang="it-IT" u="sng" dirty="0">
                <a:solidFill>
                  <a:schemeClr val="accent5">
                    <a:lumMod val="75000"/>
                  </a:schemeClr>
                </a:solidFill>
              </a:rPr>
              <a:t>minimo investimento </a:t>
            </a:r>
            <a:r>
              <a:rPr lang="it-IT" dirty="0">
                <a:solidFill>
                  <a:srgbClr val="000000"/>
                </a:solidFill>
              </a:rPr>
              <a:t>da parte dell'azienda e il </a:t>
            </a:r>
            <a:r>
              <a:rPr lang="it-IT" u="sng" dirty="0">
                <a:solidFill>
                  <a:schemeClr val="accent5">
                    <a:lumMod val="75000"/>
                  </a:schemeClr>
                </a:solidFill>
              </a:rPr>
              <a:t>massimo rendimento </a:t>
            </a:r>
            <a:r>
              <a:rPr lang="it-IT" dirty="0">
                <a:solidFill>
                  <a:srgbClr val="000000"/>
                </a:solidFill>
              </a:rPr>
              <a:t>in termini di sostenibilità</a:t>
            </a:r>
            <a:endParaRPr lang="it-IT" u="sng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reccia destra 7">
            <a:extLst>
              <a:ext uri="{FF2B5EF4-FFF2-40B4-BE49-F238E27FC236}">
                <a16:creationId xmlns:a16="http://schemas.microsoft.com/office/drawing/2014/main" id="{C67A7AF8-4C31-3D45-BA29-9A5774B1DA4E}"/>
              </a:ext>
            </a:extLst>
          </p:cNvPr>
          <p:cNvSpPr/>
          <p:nvPr/>
        </p:nvSpPr>
        <p:spPr>
          <a:xfrm>
            <a:off x="4428856" y="1223412"/>
            <a:ext cx="1149178" cy="506627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B1ECC30-FE22-7245-8526-04A81D849723}"/>
              </a:ext>
            </a:extLst>
          </p:cNvPr>
          <p:cNvSpPr/>
          <p:nvPr/>
        </p:nvSpPr>
        <p:spPr>
          <a:xfrm>
            <a:off x="-197742" y="2730304"/>
            <a:ext cx="4712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rgbClr val="C00000"/>
                </a:solidFill>
              </a:rPr>
              <a:t>Costi aggiuntivi per la valutazione </a:t>
            </a:r>
            <a:r>
              <a:rPr lang="it-IT" dirty="0"/>
              <a:t>delle aziende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94334E4-0449-494D-BF56-63F984E0533E}"/>
              </a:ext>
            </a:extLst>
          </p:cNvPr>
          <p:cNvSpPr/>
          <p:nvPr/>
        </p:nvSpPr>
        <p:spPr>
          <a:xfrm>
            <a:off x="5740824" y="2316605"/>
            <a:ext cx="48152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Le aziende possono effettuare un'</a:t>
            </a:r>
            <a:r>
              <a:rPr lang="it-IT" u="sng" dirty="0">
                <a:solidFill>
                  <a:schemeClr val="accent5">
                    <a:lumMod val="75000"/>
                  </a:schemeClr>
                </a:solidFill>
              </a:rPr>
              <a:t>autovalutazione</a:t>
            </a:r>
            <a:r>
              <a:rPr lang="it-IT" dirty="0"/>
              <a:t>. Inoltre, possono richiedere </a:t>
            </a:r>
            <a:r>
              <a:rPr lang="it-IT" u="sng" dirty="0">
                <a:solidFill>
                  <a:schemeClr val="accent5">
                    <a:lumMod val="75000"/>
                  </a:schemeClr>
                </a:solidFill>
              </a:rPr>
              <a:t>una valutazione esterna</a:t>
            </a:r>
            <a:r>
              <a:rPr lang="it-IT" dirty="0"/>
              <a:t>, valida come certificazione, che consente di guadagnare punti nella graduatoria generale dei settori</a:t>
            </a:r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26F0B061-7E2F-D443-8D88-A5A820AA543A}"/>
              </a:ext>
            </a:extLst>
          </p:cNvPr>
          <p:cNvSpPr/>
          <p:nvPr/>
        </p:nvSpPr>
        <p:spPr>
          <a:xfrm>
            <a:off x="4428856" y="2730304"/>
            <a:ext cx="1149178" cy="506627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27B7608-2EFB-DE4D-A105-42AD5380FE18}"/>
              </a:ext>
            </a:extLst>
          </p:cNvPr>
          <p:cNvSpPr/>
          <p:nvPr/>
        </p:nvSpPr>
        <p:spPr>
          <a:xfrm>
            <a:off x="-197742" y="4218791"/>
            <a:ext cx="4712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Chi è responsabile </a:t>
            </a:r>
            <a:r>
              <a:rPr lang="it-IT" u="sng" dirty="0">
                <a:solidFill>
                  <a:srgbClr val="C00000"/>
                </a:solidFill>
              </a:rPr>
              <a:t>della creazione dell'app?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F3430D8-3589-9942-9490-53396B3A56B9}"/>
              </a:ext>
            </a:extLst>
          </p:cNvPr>
          <p:cNvSpPr/>
          <p:nvPr/>
        </p:nvSpPr>
        <p:spPr>
          <a:xfrm>
            <a:off x="5740825" y="4121890"/>
            <a:ext cx="4815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it-IT" dirty="0"/>
              <a:t>L'app è implementata </a:t>
            </a:r>
            <a:r>
              <a:rPr lang="it-IT" u="sng" dirty="0">
                <a:solidFill>
                  <a:schemeClr val="accent5">
                    <a:lumMod val="75000"/>
                  </a:schemeClr>
                </a:solidFill>
              </a:rPr>
              <a:t>dall'ente responsabile della raccolta differenziata (COREPLA/CONAI).​</a:t>
            </a:r>
          </a:p>
        </p:txBody>
      </p:sp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9C31751E-CEFB-AE44-B3AC-1BE5F93515E4}"/>
              </a:ext>
            </a:extLst>
          </p:cNvPr>
          <p:cNvSpPr/>
          <p:nvPr/>
        </p:nvSpPr>
        <p:spPr>
          <a:xfrm>
            <a:off x="4472545" y="4191743"/>
            <a:ext cx="1149178" cy="506627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24545D8-D9D2-5E43-B3CE-35AC8EC508CD}"/>
              </a:ext>
            </a:extLst>
          </p:cNvPr>
          <p:cNvSpPr/>
          <p:nvPr/>
        </p:nvSpPr>
        <p:spPr>
          <a:xfrm>
            <a:off x="124056" y="5339839"/>
            <a:ext cx="430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Come </a:t>
            </a:r>
            <a:r>
              <a:rPr lang="it-IT" u="sng" dirty="0">
                <a:solidFill>
                  <a:srgbClr val="C00000"/>
                </a:solidFill>
              </a:rPr>
              <a:t>informare rapidamente </a:t>
            </a:r>
            <a:r>
              <a:rPr lang="it-IT" dirty="0"/>
              <a:t>i consumatori e le industrie sul nuovo sistema di etichettatura?</a:t>
            </a:r>
          </a:p>
        </p:txBody>
      </p:sp>
      <p:sp>
        <p:nvSpPr>
          <p:cNvPr id="15" name="Freccia destra 14">
            <a:extLst>
              <a:ext uri="{FF2B5EF4-FFF2-40B4-BE49-F238E27FC236}">
                <a16:creationId xmlns:a16="http://schemas.microsoft.com/office/drawing/2014/main" id="{A48E8E0A-A48C-BB42-A686-824EC6C17B1D}"/>
              </a:ext>
            </a:extLst>
          </p:cNvPr>
          <p:cNvSpPr/>
          <p:nvPr/>
        </p:nvSpPr>
        <p:spPr>
          <a:xfrm>
            <a:off x="4428856" y="5430280"/>
            <a:ext cx="1149178" cy="506627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75AB85-2A46-CB4C-8E37-AEDA8A50BB56}"/>
              </a:ext>
            </a:extLst>
          </p:cNvPr>
          <p:cNvSpPr/>
          <p:nvPr/>
        </p:nvSpPr>
        <p:spPr>
          <a:xfrm>
            <a:off x="5731114" y="5221928"/>
            <a:ext cx="5020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accent5">
                    <a:lumMod val="75000"/>
                  </a:schemeClr>
                </a:solidFill>
              </a:rPr>
              <a:t>Attraverso la pubblicità </a:t>
            </a:r>
            <a:r>
              <a:rPr lang="it-IT" dirty="0">
                <a:solidFill>
                  <a:srgbClr val="000000"/>
                </a:solidFill>
              </a:rPr>
              <a:t>su social media, TV, radio, manifesti informativi all'interno dei supermercati e una sezione speciale sui volantini dei supermercati.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80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6"/>
    </mc:Choice>
    <mc:Fallback xmlns="">
      <p:transition spd="slow" advTm="4721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0D26DD-AC04-3F41-9F48-E8F63EB0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Risultati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C518AA-0039-8642-A5E3-6CA0590FE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048" y="1658034"/>
            <a:ext cx="963401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Considerando la sfida assegnata, il nostro obiettivo è ideare una strategia per aumentare la quantità di raccolta e riciclabilità della plastica:</a:t>
            </a:r>
          </a:p>
          <a:p>
            <a:r>
              <a:rPr lang="it-IT" dirty="0"/>
              <a:t>Aiutare il consumatore a fare scelte consapevoli e responsabilizzare le aziende, grazie al </a:t>
            </a:r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nuovo sistema di etichettatura;</a:t>
            </a:r>
          </a:p>
          <a:p>
            <a:r>
              <a:rPr lang="it-IT" dirty="0"/>
              <a:t>Coinvolgere industrie e cittadini attraverso l’app </a:t>
            </a:r>
            <a:r>
              <a:rPr lang="it-IT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Scan</a:t>
            </a:r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&amp; Save </a:t>
            </a:r>
            <a:r>
              <a:rPr lang="it-IT" dirty="0"/>
              <a:t>e migliorare il loro atteggiamento verso il riciclo, prevedendo un «</a:t>
            </a:r>
            <a:r>
              <a:rPr lang="it-IT" dirty="0" err="1"/>
              <a:t>cashback</a:t>
            </a:r>
            <a:r>
              <a:rPr lang="it-IT" dirty="0"/>
              <a:t>»;</a:t>
            </a:r>
          </a:p>
          <a:p>
            <a:r>
              <a:rPr lang="it-IT" dirty="0"/>
              <a:t>Aiutare le industrie a essere conformi agli </a:t>
            </a:r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obiettivi</a:t>
            </a:r>
            <a:r>
              <a:rPr lang="it-IT" dirty="0"/>
              <a:t> </a:t>
            </a:r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2030 </a:t>
            </a:r>
            <a:r>
              <a:rPr lang="it-IT" dirty="0"/>
              <a:t>grazie al nuovo regolamento europeo;</a:t>
            </a:r>
          </a:p>
          <a:p>
            <a:r>
              <a:rPr lang="it-IT" dirty="0"/>
              <a:t>Aumentare l'efficienza del sistema di raccolta differenziata tra comuni.</a:t>
            </a:r>
          </a:p>
        </p:txBody>
      </p:sp>
    </p:spTree>
    <p:extLst>
      <p:ext uri="{BB962C8B-B14F-4D97-AF65-F5344CB8AC3E}">
        <p14:creationId xmlns:p14="http://schemas.microsoft.com/office/powerpoint/2010/main" val="10596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8"/>
    </mc:Choice>
    <mc:Fallback xmlns="">
      <p:transition spd="slow" advTm="3641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8A92C-390F-5B43-B8D8-9075ED9C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845" y="-123618"/>
            <a:ext cx="9634011" cy="1325563"/>
          </a:xfrm>
        </p:spPr>
        <p:txBody>
          <a:bodyPr/>
          <a:lstStyle/>
          <a:p>
            <a:r>
              <a:rPr lang="it-IT" dirty="0"/>
              <a:t>Analisi del problema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9A8773-1A10-8348-8FE6-4137E9A6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247"/>
            <a:ext cx="4242000" cy="4099302"/>
          </a:xfrm>
          <a:prstGeom prst="rect">
            <a:avLst/>
          </a:prstGeom>
        </p:spPr>
      </p:pic>
      <p:pic>
        <p:nvPicPr>
          <p:cNvPr id="8" name="Elemento grafico 7" descr="Lente di ingrandimento con riempimento a tinta unita">
            <a:extLst>
              <a:ext uri="{FF2B5EF4-FFF2-40B4-BE49-F238E27FC236}">
                <a16:creationId xmlns:a16="http://schemas.microsoft.com/office/drawing/2014/main" id="{D5A0A182-B9E8-ED44-9774-A11860DCB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775993" flipH="1">
            <a:off x="1153610" y="3220195"/>
            <a:ext cx="1205573" cy="1205573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7A4BFDD-ED73-DE40-BC63-A2B3796FB845}"/>
              </a:ext>
            </a:extLst>
          </p:cNvPr>
          <p:cNvSpPr/>
          <p:nvPr/>
        </p:nvSpPr>
        <p:spPr>
          <a:xfrm>
            <a:off x="379333" y="5347587"/>
            <a:ext cx="6542248" cy="147732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Se la destinazione finale</a:t>
            </a:r>
            <a:r>
              <a:rPr lang="it-IT" b="1" dirty="0">
                <a:solidFill>
                  <a:srgbClr val="FF0000"/>
                </a:solidFill>
              </a:rPr>
              <a:t> della plastica </a:t>
            </a:r>
            <a:r>
              <a:rPr lang="it-IT" dirty="0"/>
              <a:t>non viene gestita bene, essa è estremamente inquinante e ha un impatto negativo sull'ambiente. La filiera del packaging necessita di una profonda trasformazione in vista degli obiettivi dell'</a:t>
            </a:r>
            <a:r>
              <a:rPr lang="it-IT" b="1" dirty="0">
                <a:solidFill>
                  <a:srgbClr val="FF0000"/>
                </a:solidFill>
              </a:rPr>
              <a:t>Agenda 2030.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2C1C56-E219-458E-BDD7-2EC141F5D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872" y="1106631"/>
            <a:ext cx="6691128" cy="364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ccia destra con strisce 9">
            <a:extLst>
              <a:ext uri="{FF2B5EF4-FFF2-40B4-BE49-F238E27FC236}">
                <a16:creationId xmlns:a16="http://schemas.microsoft.com/office/drawing/2014/main" id="{FF85F795-5E05-E44C-911A-140C0F7FD0DA}"/>
              </a:ext>
            </a:extLst>
          </p:cNvPr>
          <p:cNvSpPr/>
          <p:nvPr/>
        </p:nvSpPr>
        <p:spPr>
          <a:xfrm>
            <a:off x="3932616" y="2819042"/>
            <a:ext cx="1642410" cy="663149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Elemento grafico 8" descr="Lente di ingrandimento con riempimento a tinta unita">
            <a:extLst>
              <a:ext uri="{FF2B5EF4-FFF2-40B4-BE49-F238E27FC236}">
                <a16:creationId xmlns:a16="http://schemas.microsoft.com/office/drawing/2014/main" id="{2302DF6A-3346-7345-8240-7D8BCDFA3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97894" flipH="1">
            <a:off x="7214595" y="3882561"/>
            <a:ext cx="1225898" cy="12258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C4816D-D197-4121-AF8D-E77FF7B90D1C}"/>
              </a:ext>
            </a:extLst>
          </p:cNvPr>
          <p:cNvSpPr txBox="1"/>
          <p:nvPr/>
        </p:nvSpPr>
        <p:spPr>
          <a:xfrm>
            <a:off x="0" y="1666875"/>
            <a:ext cx="8382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700" dirty="0">
                <a:solidFill>
                  <a:srgbClr val="235AA2"/>
                </a:solidFill>
              </a:rPr>
              <a:t>AGRICOLTURA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86B80B5-E37C-4B9E-8D66-71C04C8E45DB}"/>
              </a:ext>
            </a:extLst>
          </p:cNvPr>
          <p:cNvSpPr txBox="1"/>
          <p:nvPr/>
        </p:nvSpPr>
        <p:spPr>
          <a:xfrm>
            <a:off x="114300" y="2190750"/>
            <a:ext cx="83820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700" dirty="0">
                <a:solidFill>
                  <a:srgbClr val="3BA6D1"/>
                </a:solidFill>
              </a:rPr>
              <a:t>CASA, TEMPO LIBERO E SPORT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F76F44-E71B-4E1E-A8CA-7F08473DF2A3}"/>
              </a:ext>
            </a:extLst>
          </p:cNvPr>
          <p:cNvSpPr txBox="1"/>
          <p:nvPr/>
        </p:nvSpPr>
        <p:spPr>
          <a:xfrm>
            <a:off x="260846" y="3029212"/>
            <a:ext cx="894854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700" dirty="0">
                <a:solidFill>
                  <a:srgbClr val="76658C"/>
                </a:solidFill>
              </a:rPr>
              <a:t>ALTRO</a:t>
            </a:r>
          </a:p>
          <a:p>
            <a:pPr algn="r"/>
            <a:r>
              <a:rPr lang="it-IT" sz="600" dirty="0">
                <a:solidFill>
                  <a:srgbClr val="76658C"/>
                </a:solidFill>
              </a:rPr>
              <a:t>Altro include elettrodomestici, meccanica, ingegneria, mobili, medicina, ecc.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2B8C0D2-A9A0-4330-81E6-CACE016BCEA6}"/>
              </a:ext>
            </a:extLst>
          </p:cNvPr>
          <p:cNvSpPr txBox="1"/>
          <p:nvPr/>
        </p:nvSpPr>
        <p:spPr>
          <a:xfrm>
            <a:off x="1719789" y="1106631"/>
            <a:ext cx="838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700" dirty="0">
                <a:solidFill>
                  <a:srgbClr val="A7217A"/>
                </a:solidFill>
              </a:rPr>
              <a:t>ELETTRICA ED ELETTRONICA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17C57D2-13C2-4724-B0DF-16008159A393}"/>
              </a:ext>
            </a:extLst>
          </p:cNvPr>
          <p:cNvSpPr txBox="1"/>
          <p:nvPr/>
        </p:nvSpPr>
        <p:spPr>
          <a:xfrm>
            <a:off x="1987356" y="1517974"/>
            <a:ext cx="11903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700" dirty="0">
                <a:solidFill>
                  <a:srgbClr val="CCA3C6"/>
                </a:solidFill>
              </a:rPr>
              <a:t>SETTORE AUTOMOBILISTICO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67427C9-8081-41B8-AF66-9D9B9559DA75}"/>
              </a:ext>
            </a:extLst>
          </p:cNvPr>
          <p:cNvSpPr txBox="1"/>
          <p:nvPr/>
        </p:nvSpPr>
        <p:spPr>
          <a:xfrm>
            <a:off x="3139078" y="1546453"/>
            <a:ext cx="838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700" dirty="0">
                <a:solidFill>
                  <a:srgbClr val="3BA6D1"/>
                </a:solidFill>
              </a:rPr>
              <a:t>EDILIZIA E COSTRUZIONE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000F70-8F65-47C2-B873-62CAEC235A10}"/>
              </a:ext>
            </a:extLst>
          </p:cNvPr>
          <p:cNvSpPr txBox="1"/>
          <p:nvPr/>
        </p:nvSpPr>
        <p:spPr>
          <a:xfrm>
            <a:off x="200025" y="4385103"/>
            <a:ext cx="2743199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700" dirty="0"/>
              <a:t>Domanda totale dei trasformatori di materie plastiche in Europa</a:t>
            </a:r>
          </a:p>
          <a:p>
            <a:endParaRPr lang="it-IT" sz="700" dirty="0"/>
          </a:p>
          <a:p>
            <a:endParaRPr lang="it-IT" sz="700" dirty="0"/>
          </a:p>
          <a:p>
            <a:endParaRPr lang="it-IT" sz="7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9D289D9-79B2-4C8B-8A52-BE1C5C7EE9DC}"/>
              </a:ext>
            </a:extLst>
          </p:cNvPr>
          <p:cNvSpPr/>
          <p:nvPr/>
        </p:nvSpPr>
        <p:spPr>
          <a:xfrm>
            <a:off x="591671" y="4255247"/>
            <a:ext cx="705223" cy="129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A8A9CCA-9157-451C-8199-B0B5032E9E0E}"/>
              </a:ext>
            </a:extLst>
          </p:cNvPr>
          <p:cNvSpPr/>
          <p:nvPr/>
        </p:nvSpPr>
        <p:spPr>
          <a:xfrm>
            <a:off x="1296894" y="4341788"/>
            <a:ext cx="1535953" cy="86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57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25"/>
    </mc:Choice>
    <mc:Fallback xmlns="">
      <p:transition spd="slow" advTm="61625"/>
    </mc:Fallback>
  </mc:AlternateContent>
  <p:extLst>
    <p:ext uri="{E180D4A7-C9FB-4DFB-919C-405C955672EB}">
      <p14:showEvtLst xmlns:p14="http://schemas.microsoft.com/office/powerpoint/2010/main">
        <p14:playEvt time="672" objId="11"/>
        <p14:triggerEvt type="onClick" time="672" objId="11"/>
        <p14:stopEvt time="60777" objId="11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60DAE5-2014-8A4D-B0D9-9C7C7BB3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621" y="329002"/>
            <a:ext cx="5224002" cy="42989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sz="5400" dirty="0"/>
              <a:t>Grazie per l'attenzione e la fiducia!</a:t>
            </a:r>
            <a:endParaRPr lang="en-US" sz="5400" dirty="0"/>
          </a:p>
        </p:txBody>
      </p:sp>
      <p:pic>
        <p:nvPicPr>
          <p:cNvPr id="254" name="Immagine 253">
            <a:extLst>
              <a:ext uri="{FF2B5EF4-FFF2-40B4-BE49-F238E27FC236}">
                <a16:creationId xmlns:a16="http://schemas.microsoft.com/office/drawing/2014/main" id="{DEACDAA4-AED5-F144-A9CA-AE7245C38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341"/>
          <a:stretch/>
        </p:blipFill>
        <p:spPr>
          <a:xfrm>
            <a:off x="424297" y="4376637"/>
            <a:ext cx="3894904" cy="2161466"/>
          </a:xfrm>
          <a:prstGeom prst="rect">
            <a:avLst/>
          </a:prstGeom>
        </p:spPr>
      </p:pic>
      <p:pic>
        <p:nvPicPr>
          <p:cNvPr id="256" name="Immagine 255" descr="Immagine che contiene testo, screenshot, monitor, schermo&#10;&#10;Descrizione generata automaticamente">
            <a:extLst>
              <a:ext uri="{FF2B5EF4-FFF2-40B4-BE49-F238E27FC236}">
                <a16:creationId xmlns:a16="http://schemas.microsoft.com/office/drawing/2014/main" id="{BC46402D-ED20-DE43-8637-6E41D121E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341"/>
          <a:stretch/>
        </p:blipFill>
        <p:spPr>
          <a:xfrm>
            <a:off x="1765099" y="2340711"/>
            <a:ext cx="3894901" cy="2161463"/>
          </a:xfrm>
          <a:prstGeom prst="rect">
            <a:avLst/>
          </a:prstGeom>
        </p:spPr>
      </p:pic>
      <p:pic>
        <p:nvPicPr>
          <p:cNvPr id="255" name="Immagine 254" descr="Immagine che contiene testo, monitor, elettronico, interni&#10;&#10;Descrizione generata automaticamente">
            <a:extLst>
              <a:ext uri="{FF2B5EF4-FFF2-40B4-BE49-F238E27FC236}">
                <a16:creationId xmlns:a16="http://schemas.microsoft.com/office/drawing/2014/main" id="{4BB6BEC8-6C79-4843-B231-8C0C6EA97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43" r="-1" b="-1"/>
          <a:stretch/>
        </p:blipFill>
        <p:spPr>
          <a:xfrm>
            <a:off x="424297" y="232640"/>
            <a:ext cx="3894902" cy="216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"/>
    </mc:Choice>
    <mc:Fallback xmlns="">
      <p:transition spd="slow" advTm="375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EFAEC-08A2-EC41-B293-CA81A063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96" y="274320"/>
            <a:ext cx="4327007" cy="8021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 err="1"/>
              <a:t>Obiettivo</a:t>
            </a:r>
            <a:endParaRPr lang="en-US" sz="4400" dirty="0"/>
          </a:p>
        </p:txBody>
      </p:sp>
      <p:pic>
        <p:nvPicPr>
          <p:cNvPr id="414" name="Picture 2">
            <a:extLst>
              <a:ext uri="{FF2B5EF4-FFF2-40B4-BE49-F238E27FC236}">
                <a16:creationId xmlns:a16="http://schemas.microsoft.com/office/drawing/2014/main" id="{6A28EEF7-472E-7241-BB87-BB2FDE2E4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/>
          <a:stretch/>
        </p:blipFill>
        <p:spPr bwMode="auto">
          <a:xfrm>
            <a:off x="251833" y="1546044"/>
            <a:ext cx="5897858" cy="33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0" name="Immagine 539">
            <a:extLst>
              <a:ext uri="{FF2B5EF4-FFF2-40B4-BE49-F238E27FC236}">
                <a16:creationId xmlns:a16="http://schemas.microsoft.com/office/drawing/2014/main" id="{C5BD6BA0-C309-2045-B317-AE4D957AB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056" y="5180610"/>
            <a:ext cx="1185021" cy="118502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C225C37-FB03-AA47-B1DA-8BD82B20C337}"/>
              </a:ext>
            </a:extLst>
          </p:cNvPr>
          <p:cNvSpPr/>
          <p:nvPr/>
        </p:nvSpPr>
        <p:spPr>
          <a:xfrm>
            <a:off x="6889174" y="445147"/>
            <a:ext cx="288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400" b="1" dirty="0">
                <a:solidFill>
                  <a:srgbClr val="AB7942"/>
                </a:solidFill>
              </a:rPr>
              <a:t>Ridurre la produzione di rifiuti </a:t>
            </a:r>
            <a:r>
              <a:rPr lang="it-IT" sz="1400" dirty="0"/>
              <a:t>tramite la </a:t>
            </a:r>
            <a:r>
              <a:rPr lang="it-IT" sz="1400" dirty="0" err="1"/>
              <a:t>prevenzione,la</a:t>
            </a:r>
            <a:r>
              <a:rPr lang="it-IT" sz="1400" dirty="0"/>
              <a:t> </a:t>
            </a:r>
            <a:r>
              <a:rPr lang="it-IT" sz="1400" dirty="0" err="1"/>
              <a:t>riduzione,il</a:t>
            </a:r>
            <a:r>
              <a:rPr lang="it-IT" sz="1400" dirty="0"/>
              <a:t> riciclo e il riutilizzo;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50343B7-2C1F-2A4E-B831-04423F33E22C}"/>
              </a:ext>
            </a:extLst>
          </p:cNvPr>
          <p:cNvSpPr/>
          <p:nvPr/>
        </p:nvSpPr>
        <p:spPr>
          <a:xfrm>
            <a:off x="6446905" y="4272669"/>
            <a:ext cx="20353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400" b="1" dirty="0">
                <a:solidFill>
                  <a:srgbClr val="AB7942"/>
                </a:solidFill>
              </a:rPr>
              <a:t>Coinvolgere i consumatori </a:t>
            </a:r>
            <a:r>
              <a:rPr lang="it-IT" sz="1400" dirty="0"/>
              <a:t>in iniziative di sensibilizzazione e stili di vita sostenibili, offrendo loro adeguate informazioni su standard ed etichette.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1769608-63A5-F24C-A8A1-76E619FADF81}"/>
              </a:ext>
            </a:extLst>
          </p:cNvPr>
          <p:cNvSpPr/>
          <p:nvPr/>
        </p:nvSpPr>
        <p:spPr>
          <a:xfrm>
            <a:off x="8908427" y="1953260"/>
            <a:ext cx="2889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400" b="1" dirty="0">
                <a:solidFill>
                  <a:srgbClr val="AB7942"/>
                </a:solidFill>
              </a:rPr>
              <a:t>Incoraggiare le industrie </a:t>
            </a:r>
            <a:r>
              <a:rPr lang="it-IT" sz="1400" dirty="0"/>
              <a:t>ad adottare pratiche sostenibili ed integrare informazioni sulla sostenibilità nei loro imballaggi;</a:t>
            </a:r>
          </a:p>
        </p:txBody>
      </p:sp>
      <p:pic>
        <p:nvPicPr>
          <p:cNvPr id="15" name="Elemento grafico 14" descr="Freccia: curva in senso antiorario contorno">
            <a:extLst>
              <a:ext uri="{FF2B5EF4-FFF2-40B4-BE49-F238E27FC236}">
                <a16:creationId xmlns:a16="http://schemas.microsoft.com/office/drawing/2014/main" id="{9204BCF1-DFEA-9846-9664-23E633048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572580">
            <a:off x="6414191" y="610575"/>
            <a:ext cx="5176250" cy="51762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AB52CE-413E-4C69-A618-1D49B9978F46}"/>
              </a:ext>
            </a:extLst>
          </p:cNvPr>
          <p:cNvSpPr txBox="1"/>
          <p:nvPr/>
        </p:nvSpPr>
        <p:spPr>
          <a:xfrm>
            <a:off x="513221" y="2556597"/>
            <a:ext cx="5375081" cy="246221"/>
          </a:xfrm>
          <a:prstGeom prst="rect">
            <a:avLst/>
          </a:prstGeom>
          <a:solidFill>
            <a:srgbClr val="30AADD"/>
          </a:solidFill>
        </p:spPr>
        <p:txBody>
          <a:bodyPr wrap="square" rtlCol="0">
            <a:spAutoFit/>
          </a:bodyPr>
          <a:lstStyle/>
          <a:p>
            <a:r>
              <a:rPr lang="it-IT" sz="1000"/>
              <a:t>Qual è la strategia migliore per aumentare la quantità di raccolta plastica e riciclabilità</a:t>
            </a:r>
            <a:endParaRPr lang="it-IT" sz="1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4683F9E-16B8-4817-B937-BA2671B94A86}"/>
              </a:ext>
            </a:extLst>
          </p:cNvPr>
          <p:cNvSpPr txBox="1"/>
          <p:nvPr/>
        </p:nvSpPr>
        <p:spPr>
          <a:xfrm>
            <a:off x="502920" y="3149285"/>
            <a:ext cx="2472183" cy="189282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900" dirty="0"/>
              <a:t>Le proposte dell'UE mirano a rafforzare gli obiettivi di riciclaggio, creare posti di lavoro nelle industrie verdi e affrontare lo spreco alimentare al fine di trasformare l'attuale economia lineare in un'economia circolare e promuovere una crescita sostenibile. Tra gli obiettivi dichiarati vi è aumentare il riciclaggio degli imballaggi (60% entro il 2020, 70% entro il 2025, 80% entro il 2030). Altri obiettivi dichiarati includono il 90% di riciclaggio della carta e il 60% per gli imballaggi in plastica, nonché l'80% per gli imballaggi in legno entro il 2030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D99BC85-CB14-4AF8-AD35-ECA61F9C588D}"/>
              </a:ext>
            </a:extLst>
          </p:cNvPr>
          <p:cNvSpPr txBox="1"/>
          <p:nvPr/>
        </p:nvSpPr>
        <p:spPr>
          <a:xfrm>
            <a:off x="3333169" y="3168335"/>
            <a:ext cx="2564657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000" dirty="0"/>
              <a:t>Creare un nuovo modello per il riciclo con l'obiettivo di facilitare l'attitudine dei consumatori al riciclo e aiutare il sistema di gestione dei rifiuti a raggiungere gli obiettivi 2030</a:t>
            </a:r>
          </a:p>
          <a:p>
            <a:pPr algn="just"/>
            <a:endParaRPr lang="it-IT" sz="1000" dirty="0"/>
          </a:p>
          <a:p>
            <a:pPr algn="just"/>
            <a:endParaRPr lang="it-IT" sz="1000" dirty="0"/>
          </a:p>
          <a:p>
            <a:pPr algn="just"/>
            <a:endParaRPr lang="it-IT" sz="10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2CE73FA-F87B-4B9B-97B2-5069C95404E1}"/>
              </a:ext>
            </a:extLst>
          </p:cNvPr>
          <p:cNvSpPr txBox="1"/>
          <p:nvPr/>
        </p:nvSpPr>
        <p:spPr>
          <a:xfrm>
            <a:off x="513221" y="2903064"/>
            <a:ext cx="2461882" cy="246221"/>
          </a:xfrm>
          <a:prstGeom prst="rect">
            <a:avLst/>
          </a:prstGeom>
          <a:solidFill>
            <a:srgbClr val="30AADD"/>
          </a:solidFill>
        </p:spPr>
        <p:txBody>
          <a:bodyPr wrap="square" rtlCol="0">
            <a:spAutoFit/>
          </a:bodyPr>
          <a:lstStyle/>
          <a:p>
            <a:r>
              <a:rPr lang="it-IT" sz="1000" dirty="0"/>
              <a:t>Motivazione della challenge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B6684F4-C932-4ADE-8509-7C2A268F66BD}"/>
              </a:ext>
            </a:extLst>
          </p:cNvPr>
          <p:cNvSpPr txBox="1"/>
          <p:nvPr/>
        </p:nvSpPr>
        <p:spPr>
          <a:xfrm>
            <a:off x="3323646" y="2899319"/>
            <a:ext cx="2574180" cy="246221"/>
          </a:xfrm>
          <a:prstGeom prst="rect">
            <a:avLst/>
          </a:prstGeom>
          <a:solidFill>
            <a:srgbClr val="30AADD"/>
          </a:solidFill>
        </p:spPr>
        <p:txBody>
          <a:bodyPr wrap="square" rtlCol="0">
            <a:spAutoFit/>
          </a:bodyPr>
          <a:lstStyle/>
          <a:p>
            <a:r>
              <a:rPr lang="it-IT" sz="1000" dirty="0"/>
              <a:t>Risultati previsti</a:t>
            </a:r>
          </a:p>
        </p:txBody>
      </p:sp>
    </p:spTree>
    <p:extLst>
      <p:ext uri="{BB962C8B-B14F-4D97-AF65-F5344CB8AC3E}">
        <p14:creationId xmlns:p14="http://schemas.microsoft.com/office/powerpoint/2010/main" val="256379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79"/>
    </mc:Choice>
    <mc:Fallback xmlns="">
      <p:transition spd="slow" advTm="3997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7C3A2811-1E15-40FB-94B4-AA29D3E2E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87" y="-90231"/>
            <a:ext cx="7286217" cy="680465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6E81332-BF7D-A040-92FC-B3145C140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683" y="2537786"/>
            <a:ext cx="4016188" cy="15486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STEP 1: </a:t>
            </a:r>
            <a:r>
              <a:rPr lang="en-US" dirty="0" err="1"/>
              <a:t>Iniziare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fine</a:t>
            </a:r>
          </a:p>
        </p:txBody>
      </p:sp>
      <p:pic>
        <p:nvPicPr>
          <p:cNvPr id="662" name="Immagine 661" descr="Immagine che contiene testo&#10;&#10;Descrizione generata automaticamente">
            <a:extLst>
              <a:ext uri="{FF2B5EF4-FFF2-40B4-BE49-F238E27FC236}">
                <a16:creationId xmlns:a16="http://schemas.microsoft.com/office/drawing/2014/main" id="{B4A034E6-0BE5-1545-9F4C-8B99719281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7" t="18068" b="16101"/>
          <a:stretch/>
        </p:blipFill>
        <p:spPr>
          <a:xfrm>
            <a:off x="7498219" y="6319748"/>
            <a:ext cx="3090140" cy="48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Elemento grafico 65" descr="Lente di ingrandimento con riempimento a tinta unita">
            <a:extLst>
              <a:ext uri="{FF2B5EF4-FFF2-40B4-BE49-F238E27FC236}">
                <a16:creationId xmlns:a16="http://schemas.microsoft.com/office/drawing/2014/main" id="{D6690B44-BF08-0F4C-A6DC-8FB0C1923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436742" flipH="1">
            <a:off x="6373920" y="617063"/>
            <a:ext cx="1225778" cy="1225778"/>
          </a:xfrm>
          <a:prstGeom prst="rect">
            <a:avLst/>
          </a:prstGeom>
        </p:spPr>
      </p:pic>
      <p:pic>
        <p:nvPicPr>
          <p:cNvPr id="67" name="Elemento grafico 66" descr="Lente di ingrandimento con riempimento a tinta unita">
            <a:extLst>
              <a:ext uri="{FF2B5EF4-FFF2-40B4-BE49-F238E27FC236}">
                <a16:creationId xmlns:a16="http://schemas.microsoft.com/office/drawing/2014/main" id="{E8D7211A-FFF9-E948-8A85-80974D509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536396" flipH="1">
            <a:off x="5422597" y="363322"/>
            <a:ext cx="1225778" cy="1225778"/>
          </a:xfrm>
          <a:prstGeom prst="rect">
            <a:avLst/>
          </a:prstGeom>
        </p:spPr>
      </p:pic>
      <p:pic>
        <p:nvPicPr>
          <p:cNvPr id="68" name="Elemento grafico 67" descr="Lente di ingrandimento con riempimento a tinta unita">
            <a:extLst>
              <a:ext uri="{FF2B5EF4-FFF2-40B4-BE49-F238E27FC236}">
                <a16:creationId xmlns:a16="http://schemas.microsoft.com/office/drawing/2014/main" id="{14926161-4CCA-C040-834C-C0F692132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436742" flipH="1">
            <a:off x="6427023" y="1847015"/>
            <a:ext cx="1225778" cy="1225778"/>
          </a:xfrm>
          <a:prstGeom prst="rect">
            <a:avLst/>
          </a:prstGeom>
        </p:spPr>
      </p:pic>
      <p:pic>
        <p:nvPicPr>
          <p:cNvPr id="69" name="Elemento grafico 68" descr="Lente di ingrandimento con riempimento a tinta unita">
            <a:extLst>
              <a:ext uri="{FF2B5EF4-FFF2-40B4-BE49-F238E27FC236}">
                <a16:creationId xmlns:a16="http://schemas.microsoft.com/office/drawing/2014/main" id="{81DB3406-0060-BE45-83F4-06BA3B60C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02979" flipH="1">
            <a:off x="4691725" y="1257988"/>
            <a:ext cx="1225778" cy="1225778"/>
          </a:xfrm>
          <a:prstGeom prst="rect">
            <a:avLst/>
          </a:prstGeom>
        </p:spPr>
      </p:pic>
      <p:pic>
        <p:nvPicPr>
          <p:cNvPr id="70" name="Elemento grafico 69" descr="Lente di ingrandimento con riempimento a tinta unita">
            <a:extLst>
              <a:ext uri="{FF2B5EF4-FFF2-40B4-BE49-F238E27FC236}">
                <a16:creationId xmlns:a16="http://schemas.microsoft.com/office/drawing/2014/main" id="{6984363E-1D5E-A642-964F-6AE8BBD57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436742" flipH="1">
            <a:off x="4380329" y="3602630"/>
            <a:ext cx="1562786" cy="1562786"/>
          </a:xfrm>
          <a:prstGeom prst="rect">
            <a:avLst/>
          </a:prstGeom>
        </p:spPr>
      </p:pic>
      <p:pic>
        <p:nvPicPr>
          <p:cNvPr id="71" name="Elemento grafico 70" descr="Lente di ingrandimento con riempimento a tinta unita">
            <a:extLst>
              <a:ext uri="{FF2B5EF4-FFF2-40B4-BE49-F238E27FC236}">
                <a16:creationId xmlns:a16="http://schemas.microsoft.com/office/drawing/2014/main" id="{69C5421B-99F4-BE4C-8549-A6597B6F1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436742" flipH="1">
            <a:off x="5279100" y="3770986"/>
            <a:ext cx="1225778" cy="1225778"/>
          </a:xfrm>
          <a:prstGeom prst="rect">
            <a:avLst/>
          </a:prstGeom>
        </p:spPr>
      </p:pic>
      <p:pic>
        <p:nvPicPr>
          <p:cNvPr id="72" name="Elemento grafico 71" descr="Lente di ingrandimento con riempimento a tinta unita">
            <a:extLst>
              <a:ext uri="{FF2B5EF4-FFF2-40B4-BE49-F238E27FC236}">
                <a16:creationId xmlns:a16="http://schemas.microsoft.com/office/drawing/2014/main" id="{8EB368F2-9E3E-E142-BDA6-6016D0DFB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72473" flipH="1">
            <a:off x="2652924" y="3763887"/>
            <a:ext cx="1405101" cy="1405101"/>
          </a:xfrm>
          <a:prstGeom prst="rect">
            <a:avLst/>
          </a:prstGeom>
        </p:spPr>
      </p:pic>
      <p:pic>
        <p:nvPicPr>
          <p:cNvPr id="73" name="Elemento grafico 72" descr="Lente di ingrandimento con riempimento a tinta unita">
            <a:extLst>
              <a:ext uri="{FF2B5EF4-FFF2-40B4-BE49-F238E27FC236}">
                <a16:creationId xmlns:a16="http://schemas.microsoft.com/office/drawing/2014/main" id="{FB3F7AE4-8DBE-CB4F-8CC3-C108CA79C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436742" flipH="1">
            <a:off x="5616739" y="4626344"/>
            <a:ext cx="1777498" cy="1777498"/>
          </a:xfrm>
          <a:prstGeom prst="rect">
            <a:avLst/>
          </a:prstGeom>
        </p:spPr>
      </p:pic>
      <p:pic>
        <p:nvPicPr>
          <p:cNvPr id="74" name="Elemento grafico 73" descr="Lente di ingrandimento con riempimento a tinta unita">
            <a:extLst>
              <a:ext uri="{FF2B5EF4-FFF2-40B4-BE49-F238E27FC236}">
                <a16:creationId xmlns:a16="http://schemas.microsoft.com/office/drawing/2014/main" id="{57CE9D3A-06B1-1F4E-B8EB-AAC7D0C77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344845" y="5624916"/>
            <a:ext cx="1403721" cy="1403721"/>
          </a:xfrm>
          <a:prstGeom prst="rect">
            <a:avLst/>
          </a:prstGeom>
        </p:spPr>
      </p:pic>
      <p:pic>
        <p:nvPicPr>
          <p:cNvPr id="75" name="Elemento grafico 74" descr="Lente di ingrandimento con riempimento a tinta unita">
            <a:extLst>
              <a:ext uri="{FF2B5EF4-FFF2-40B4-BE49-F238E27FC236}">
                <a16:creationId xmlns:a16="http://schemas.microsoft.com/office/drawing/2014/main" id="{2B5548DD-2D38-7249-8F63-51E40F544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436742" flipH="1">
            <a:off x="4997651" y="5554115"/>
            <a:ext cx="1604803" cy="16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09"/>
    </mc:Choice>
    <mc:Fallback xmlns="">
      <p:transition spd="slow" advTm="38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BAC2790-588A-4AD9-88C8-E041995F1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" y="931708"/>
            <a:ext cx="11436017" cy="378428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8941E2-11D8-2A4C-BBA8-E5A8CEFA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495" y="5353494"/>
            <a:ext cx="9905999" cy="7138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STEP 2: Cosa </a:t>
            </a:r>
            <a:r>
              <a:rPr lang="en-US" dirty="0" err="1"/>
              <a:t>potremmo</a:t>
            </a:r>
            <a:r>
              <a:rPr lang="en-US" dirty="0"/>
              <a:t> fare?</a:t>
            </a:r>
          </a:p>
        </p:txBody>
      </p:sp>
      <p:pic>
        <p:nvPicPr>
          <p:cNvPr id="68" name="Elemento grafico 67" descr="Lente di ingrandimento con riempimento a tinta unita">
            <a:extLst>
              <a:ext uri="{FF2B5EF4-FFF2-40B4-BE49-F238E27FC236}">
                <a16:creationId xmlns:a16="http://schemas.microsoft.com/office/drawing/2014/main" id="{106F8EFB-ED2F-404E-9137-84A8EB18A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38794" y="599511"/>
            <a:ext cx="2054731" cy="2054731"/>
          </a:xfrm>
          <a:prstGeom prst="rect">
            <a:avLst/>
          </a:prstGeom>
        </p:spPr>
      </p:pic>
      <p:pic>
        <p:nvPicPr>
          <p:cNvPr id="70" name="Elemento grafico 69" descr="Lente di ingrandimento con riempimento a tinta unita">
            <a:extLst>
              <a:ext uri="{FF2B5EF4-FFF2-40B4-BE49-F238E27FC236}">
                <a16:creationId xmlns:a16="http://schemas.microsoft.com/office/drawing/2014/main" id="{C55E9AE2-5C54-6642-833D-8A9DC1FD7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436742">
            <a:off x="2451781" y="522956"/>
            <a:ext cx="2054731" cy="2054731"/>
          </a:xfrm>
          <a:prstGeom prst="rect">
            <a:avLst/>
          </a:prstGeom>
        </p:spPr>
      </p:pic>
      <p:pic>
        <p:nvPicPr>
          <p:cNvPr id="71" name="Elemento grafico 70" descr="Lente di ingrandimento con riempimento a tinta unita">
            <a:extLst>
              <a:ext uri="{FF2B5EF4-FFF2-40B4-BE49-F238E27FC236}">
                <a16:creationId xmlns:a16="http://schemas.microsoft.com/office/drawing/2014/main" id="{13257A92-0718-1247-A012-3BBD885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808770">
            <a:off x="-64828" y="2628468"/>
            <a:ext cx="2054731" cy="2054731"/>
          </a:xfrm>
          <a:prstGeom prst="rect">
            <a:avLst/>
          </a:prstGeom>
        </p:spPr>
      </p:pic>
      <p:pic>
        <p:nvPicPr>
          <p:cNvPr id="72" name="Elemento grafico 71" descr="Lente di ingrandimento con riempimento a tinta unita">
            <a:extLst>
              <a:ext uri="{FF2B5EF4-FFF2-40B4-BE49-F238E27FC236}">
                <a16:creationId xmlns:a16="http://schemas.microsoft.com/office/drawing/2014/main" id="{521E60C1-47CD-3A46-A6FD-5BA25CE8B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436742">
            <a:off x="5780221" y="7941"/>
            <a:ext cx="2694955" cy="2694955"/>
          </a:xfrm>
          <a:prstGeom prst="rect">
            <a:avLst/>
          </a:prstGeom>
        </p:spPr>
      </p:pic>
      <p:pic>
        <p:nvPicPr>
          <p:cNvPr id="73" name="Immagine 7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4203392-511A-4D42-B823-A2597414E3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67" t="18068" b="16101"/>
          <a:stretch/>
        </p:blipFill>
        <p:spPr>
          <a:xfrm>
            <a:off x="984755" y="4425027"/>
            <a:ext cx="3090140" cy="48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0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3"/>
    </mc:Choice>
    <mc:Fallback xmlns="">
      <p:transition spd="slow" advTm="3572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3E5F3CF-5554-45E4-8F7F-8271DBE54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094" y="0"/>
            <a:ext cx="77724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793425D-CABF-BE40-B339-93381D09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12" y="1117751"/>
            <a:ext cx="4016188" cy="28926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STEP 3: </a:t>
            </a:r>
            <a:r>
              <a:rPr lang="en-US" dirty="0" err="1"/>
              <a:t>Parti</a:t>
            </a:r>
            <a:r>
              <a:rPr lang="en-US" dirty="0"/>
              <a:t> </a:t>
            </a:r>
            <a:r>
              <a:rPr lang="en-US" dirty="0" err="1"/>
              <a:t>interessate</a:t>
            </a:r>
            <a:endParaRPr lang="en-US" dirty="0"/>
          </a:p>
        </p:txBody>
      </p:sp>
      <p:pic>
        <p:nvPicPr>
          <p:cNvPr id="302" name="Elemento grafico 301" descr="Lente di ingrandimento con riempimento a tinta unita">
            <a:extLst>
              <a:ext uri="{FF2B5EF4-FFF2-40B4-BE49-F238E27FC236}">
                <a16:creationId xmlns:a16="http://schemas.microsoft.com/office/drawing/2014/main" id="{F0A6E4AA-3CBA-4740-9496-1117713DA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015439" y="401075"/>
            <a:ext cx="1511260" cy="1511260"/>
          </a:xfrm>
          <a:prstGeom prst="rect">
            <a:avLst/>
          </a:prstGeom>
        </p:spPr>
      </p:pic>
      <p:pic>
        <p:nvPicPr>
          <p:cNvPr id="303" name="Elemento grafico 302" descr="Lente di ingrandimento con riempimento a tinta unita">
            <a:extLst>
              <a:ext uri="{FF2B5EF4-FFF2-40B4-BE49-F238E27FC236}">
                <a16:creationId xmlns:a16="http://schemas.microsoft.com/office/drawing/2014/main" id="{9A6B3B2A-3770-5047-B5E8-8BAC530C8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91023">
            <a:off x="8864564" y="1374017"/>
            <a:ext cx="1708890" cy="1708890"/>
          </a:xfrm>
          <a:prstGeom prst="rect">
            <a:avLst/>
          </a:prstGeom>
        </p:spPr>
      </p:pic>
      <p:pic>
        <p:nvPicPr>
          <p:cNvPr id="304" name="Elemento grafico 303" descr="Lente di ingrandimento con riempimento a tinta unita">
            <a:extLst>
              <a:ext uri="{FF2B5EF4-FFF2-40B4-BE49-F238E27FC236}">
                <a16:creationId xmlns:a16="http://schemas.microsoft.com/office/drawing/2014/main" id="{32BF9D9B-2B52-104A-B04E-9F0FEC06F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5886">
            <a:off x="10008327" y="2434972"/>
            <a:ext cx="1756313" cy="1756313"/>
          </a:xfrm>
          <a:prstGeom prst="rect">
            <a:avLst/>
          </a:prstGeom>
        </p:spPr>
      </p:pic>
      <p:pic>
        <p:nvPicPr>
          <p:cNvPr id="305" name="Elemento grafico 304" descr="Lente di ingrandimento con riempimento a tinta unita">
            <a:extLst>
              <a:ext uri="{FF2B5EF4-FFF2-40B4-BE49-F238E27FC236}">
                <a16:creationId xmlns:a16="http://schemas.microsoft.com/office/drawing/2014/main" id="{2B98E891-CA4C-C141-80E7-127D7A6A7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57553">
            <a:off x="8747380" y="3218035"/>
            <a:ext cx="1145142" cy="1145142"/>
          </a:xfrm>
          <a:prstGeom prst="rect">
            <a:avLst/>
          </a:prstGeom>
        </p:spPr>
      </p:pic>
      <p:pic>
        <p:nvPicPr>
          <p:cNvPr id="306" name="Elemento grafico 305" descr="Lente di ingrandimento con riempimento a tinta unita">
            <a:extLst>
              <a:ext uri="{FF2B5EF4-FFF2-40B4-BE49-F238E27FC236}">
                <a16:creationId xmlns:a16="http://schemas.microsoft.com/office/drawing/2014/main" id="{9003A283-E486-3843-8B65-569D9A74F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650983">
            <a:off x="7027646" y="5425768"/>
            <a:ext cx="1511260" cy="1511260"/>
          </a:xfrm>
          <a:prstGeom prst="rect">
            <a:avLst/>
          </a:prstGeom>
        </p:spPr>
      </p:pic>
      <p:pic>
        <p:nvPicPr>
          <p:cNvPr id="307" name="Immagine 306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F07EB7-7A44-FC4F-9F4C-A0AFC2A72A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67" t="18068" b="16101"/>
          <a:stretch/>
        </p:blipFill>
        <p:spPr>
          <a:xfrm>
            <a:off x="4470369" y="515"/>
            <a:ext cx="3090140" cy="48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9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3"/>
    </mc:Choice>
    <mc:Fallback xmlns="">
      <p:transition spd="slow" advTm="1482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1F05D1C-8873-4A6C-9CEF-F209A6EB8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47" y="1828483"/>
            <a:ext cx="10423147" cy="397181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A57C0B3-4A38-814C-8D59-9353B358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48" y="381692"/>
            <a:ext cx="9634011" cy="1325563"/>
          </a:xfrm>
        </p:spPr>
        <p:txBody>
          <a:bodyPr/>
          <a:lstStyle/>
          <a:p>
            <a:r>
              <a:rPr lang="it-IT" dirty="0"/>
              <a:t>STEP 4: Scegli un obiettivo</a:t>
            </a:r>
          </a:p>
        </p:txBody>
      </p:sp>
      <p:pic>
        <p:nvPicPr>
          <p:cNvPr id="4" name="Elemento grafico 3" descr="Tiro a segno con riempimento a tinta unita">
            <a:extLst>
              <a:ext uri="{FF2B5EF4-FFF2-40B4-BE49-F238E27FC236}">
                <a16:creationId xmlns:a16="http://schemas.microsoft.com/office/drawing/2014/main" id="{69A7F513-434B-4740-91FA-0A0A2D2CB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6203" y="1787427"/>
            <a:ext cx="914400" cy="914400"/>
          </a:xfrm>
          <a:prstGeom prst="rect">
            <a:avLst/>
          </a:prstGeom>
        </p:spPr>
      </p:pic>
      <p:pic>
        <p:nvPicPr>
          <p:cNvPr id="8" name="Elemento grafico 7" descr="Tiro a segno con riempimento a tinta unita">
            <a:extLst>
              <a:ext uri="{FF2B5EF4-FFF2-40B4-BE49-F238E27FC236}">
                <a16:creationId xmlns:a16="http://schemas.microsoft.com/office/drawing/2014/main" id="{002B706E-89ED-AB4B-8E0F-29F94AF22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4809" y="1787427"/>
            <a:ext cx="914400" cy="914400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0473C1C0-831C-BE40-BD18-7425622A1E3A}"/>
              </a:ext>
            </a:extLst>
          </p:cNvPr>
          <p:cNvCxnSpPr>
            <a:cxnSpLocks/>
          </p:cNvCxnSpPr>
          <p:nvPr/>
        </p:nvCxnSpPr>
        <p:spPr>
          <a:xfrm>
            <a:off x="2565400" y="2438400"/>
            <a:ext cx="1092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522E9F7-9DDE-A94D-B516-B9FB6835DDE4}"/>
              </a:ext>
            </a:extLst>
          </p:cNvPr>
          <p:cNvCxnSpPr>
            <a:cxnSpLocks/>
          </p:cNvCxnSpPr>
          <p:nvPr/>
        </p:nvCxnSpPr>
        <p:spPr>
          <a:xfrm>
            <a:off x="7543800" y="2451100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0848AB95-4431-4342-8B2C-4F5497D5E5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67" t="18068" b="16101"/>
          <a:stretch/>
        </p:blipFill>
        <p:spPr>
          <a:xfrm>
            <a:off x="377248" y="1464800"/>
            <a:ext cx="3090140" cy="48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10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91"/>
    </mc:Choice>
    <mc:Fallback xmlns="">
      <p:transition spd="slow" advTm="3469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bulbs on a green surface with only one light bulb on">
            <a:extLst>
              <a:ext uri="{FF2B5EF4-FFF2-40B4-BE49-F238E27FC236}">
                <a16:creationId xmlns:a16="http://schemas.microsoft.com/office/drawing/2014/main" id="{0D3580A8-9152-30B8-D5A9-A2A767E84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80EB063-C73B-3948-B132-244F6C6807F6}"/>
              </a:ext>
            </a:extLst>
          </p:cNvPr>
          <p:cNvSpPr/>
          <p:nvPr/>
        </p:nvSpPr>
        <p:spPr>
          <a:xfrm>
            <a:off x="573379" y="-386"/>
            <a:ext cx="7642087" cy="685761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C73279-C1BA-284B-BED2-2DA7A54F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161" y="-276848"/>
            <a:ext cx="7130788" cy="18236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IDEA: </a:t>
            </a:r>
            <a:r>
              <a:rPr lang="en-US" dirty="0" err="1"/>
              <a:t>Creazione</a:t>
            </a:r>
            <a:r>
              <a:rPr lang="en-US" dirty="0"/>
              <a:t> di un </a:t>
            </a:r>
            <a:r>
              <a:rPr lang="en-US" dirty="0" err="1"/>
              <a:t>indice</a:t>
            </a:r>
            <a:r>
              <a:rPr lang="en-US" dirty="0"/>
              <a:t> di </a:t>
            </a:r>
            <a:r>
              <a:rPr lang="en-US" dirty="0" err="1"/>
              <a:t>sostenibilità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E27C85F-7287-2B4A-B529-FF3ABD3A0380}"/>
              </a:ext>
            </a:extLst>
          </p:cNvPr>
          <p:cNvSpPr txBox="1"/>
          <p:nvPr/>
        </p:nvSpPr>
        <p:spPr>
          <a:xfrm>
            <a:off x="618891" y="1593418"/>
            <a:ext cx="8006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cs typeface="Sabon Next LT" panose="02000500000000000000" pitchFamily="2" charset="0"/>
              </a:rPr>
              <a:t>Scala di colori per la valutazione della sostenibilità delle industrie e dei loro imballaggi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AE814D6-BA8B-7D41-8783-2EDC57E65F37}"/>
              </a:ext>
            </a:extLst>
          </p:cNvPr>
          <p:cNvSpPr/>
          <p:nvPr/>
        </p:nvSpPr>
        <p:spPr>
          <a:xfrm>
            <a:off x="306780" y="2939158"/>
            <a:ext cx="1401277" cy="2880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752FE2DC-F2FE-854B-8E07-0A5233FA1080}"/>
              </a:ext>
            </a:extLst>
          </p:cNvPr>
          <p:cNvSpPr/>
          <p:nvPr/>
        </p:nvSpPr>
        <p:spPr>
          <a:xfrm>
            <a:off x="966840" y="3068098"/>
            <a:ext cx="623454" cy="5517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2" name="Rettangolo 701">
            <a:extLst>
              <a:ext uri="{FF2B5EF4-FFF2-40B4-BE49-F238E27FC236}">
                <a16:creationId xmlns:a16="http://schemas.microsoft.com/office/drawing/2014/main" id="{23BA8D15-FD53-6242-8503-A1A2EEF11B2D}"/>
              </a:ext>
            </a:extLst>
          </p:cNvPr>
          <p:cNvSpPr/>
          <p:nvPr/>
        </p:nvSpPr>
        <p:spPr>
          <a:xfrm>
            <a:off x="966840" y="3723531"/>
            <a:ext cx="623454" cy="5517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3" name="Rettangolo 702">
            <a:extLst>
              <a:ext uri="{FF2B5EF4-FFF2-40B4-BE49-F238E27FC236}">
                <a16:creationId xmlns:a16="http://schemas.microsoft.com/office/drawing/2014/main" id="{D1861FDC-2F87-474F-85EE-134FB9DD6956}"/>
              </a:ext>
            </a:extLst>
          </p:cNvPr>
          <p:cNvSpPr/>
          <p:nvPr/>
        </p:nvSpPr>
        <p:spPr>
          <a:xfrm>
            <a:off x="966840" y="4433793"/>
            <a:ext cx="623454" cy="5517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4" name="Rettangolo 703">
            <a:extLst>
              <a:ext uri="{FF2B5EF4-FFF2-40B4-BE49-F238E27FC236}">
                <a16:creationId xmlns:a16="http://schemas.microsoft.com/office/drawing/2014/main" id="{1C1E5A64-49E3-414B-B82C-5DEC14BD990A}"/>
              </a:ext>
            </a:extLst>
          </p:cNvPr>
          <p:cNvSpPr/>
          <p:nvPr/>
        </p:nvSpPr>
        <p:spPr>
          <a:xfrm>
            <a:off x="961892" y="5167865"/>
            <a:ext cx="623454" cy="5517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0D77C1DC-CA26-1E41-9064-847F0724C5E9}"/>
              </a:ext>
            </a:extLst>
          </p:cNvPr>
          <p:cNvSpPr txBox="1"/>
          <p:nvPr/>
        </p:nvSpPr>
        <p:spPr>
          <a:xfrm rot="16200000">
            <a:off x="-972809" y="4029917"/>
            <a:ext cx="318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INDICE DI SOSTENIBILITÀ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B8EF0932-D1DD-FC45-8CBF-C19EE0E9503C}"/>
              </a:ext>
            </a:extLst>
          </p:cNvPr>
          <p:cNvSpPr txBox="1"/>
          <p:nvPr/>
        </p:nvSpPr>
        <p:spPr>
          <a:xfrm>
            <a:off x="2308407" y="3223568"/>
            <a:ext cx="2086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Sabon Next LT" panose="02000500000000000000" pitchFamily="2" charset="0"/>
              </a:rPr>
              <a:t>Alta sostenibilità </a:t>
            </a:r>
          </a:p>
        </p:txBody>
      </p:sp>
      <p:sp>
        <p:nvSpPr>
          <p:cNvPr id="707" name="CasellaDiTesto 706">
            <a:extLst>
              <a:ext uri="{FF2B5EF4-FFF2-40B4-BE49-F238E27FC236}">
                <a16:creationId xmlns:a16="http://schemas.microsoft.com/office/drawing/2014/main" id="{C024F52D-88C7-734F-9C9B-7DC9FC50AE10}"/>
              </a:ext>
            </a:extLst>
          </p:cNvPr>
          <p:cNvSpPr txBox="1"/>
          <p:nvPr/>
        </p:nvSpPr>
        <p:spPr>
          <a:xfrm>
            <a:off x="2103081" y="3818160"/>
            <a:ext cx="255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Sabon Next LT" panose="02000500000000000000" pitchFamily="2" charset="0"/>
              </a:rPr>
              <a:t>Media sostenibilità </a:t>
            </a:r>
          </a:p>
        </p:txBody>
      </p:sp>
      <p:sp>
        <p:nvSpPr>
          <p:cNvPr id="708" name="CasellaDiTesto 707">
            <a:extLst>
              <a:ext uri="{FF2B5EF4-FFF2-40B4-BE49-F238E27FC236}">
                <a16:creationId xmlns:a16="http://schemas.microsoft.com/office/drawing/2014/main" id="{457EDA41-05BB-5541-BA9E-DA61BE82A4F9}"/>
              </a:ext>
            </a:extLst>
          </p:cNvPr>
          <p:cNvSpPr txBox="1"/>
          <p:nvPr/>
        </p:nvSpPr>
        <p:spPr>
          <a:xfrm>
            <a:off x="2177956" y="4510389"/>
            <a:ext cx="217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Sabon Next LT" panose="02000500000000000000" pitchFamily="2" charset="0"/>
              </a:rPr>
              <a:t>Bassa sostenibilità</a:t>
            </a:r>
          </a:p>
        </p:txBody>
      </p:sp>
      <p:sp>
        <p:nvSpPr>
          <p:cNvPr id="709" name="CasellaDiTesto 708">
            <a:extLst>
              <a:ext uri="{FF2B5EF4-FFF2-40B4-BE49-F238E27FC236}">
                <a16:creationId xmlns:a16="http://schemas.microsoft.com/office/drawing/2014/main" id="{80FE378E-5F26-6143-ACC1-42C6C5CBB937}"/>
              </a:ext>
            </a:extLst>
          </p:cNvPr>
          <p:cNvSpPr txBox="1"/>
          <p:nvPr/>
        </p:nvSpPr>
        <p:spPr>
          <a:xfrm>
            <a:off x="2427389" y="5248283"/>
            <a:ext cx="197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Sabon Next LT" panose="02000500000000000000" pitchFamily="2" charset="0"/>
              </a:rPr>
              <a:t>Non sostenibile</a:t>
            </a:r>
            <a:r>
              <a:rPr lang="it-IT" dirty="0"/>
              <a:t>  </a:t>
            </a:r>
          </a:p>
        </p:txBody>
      </p:sp>
      <p:cxnSp>
        <p:nvCxnSpPr>
          <p:cNvPr id="710" name="Connettore 1 709">
            <a:extLst>
              <a:ext uri="{FF2B5EF4-FFF2-40B4-BE49-F238E27FC236}">
                <a16:creationId xmlns:a16="http://schemas.microsoft.com/office/drawing/2014/main" id="{E57661C4-CE46-A84E-BD5F-B61B78EB1587}"/>
              </a:ext>
            </a:extLst>
          </p:cNvPr>
          <p:cNvCxnSpPr>
            <a:cxnSpLocks/>
          </p:cNvCxnSpPr>
          <p:nvPr/>
        </p:nvCxnSpPr>
        <p:spPr>
          <a:xfrm>
            <a:off x="1322879" y="4191690"/>
            <a:ext cx="2952606" cy="85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2" name="Connettore 1 711">
            <a:extLst>
              <a:ext uri="{FF2B5EF4-FFF2-40B4-BE49-F238E27FC236}">
                <a16:creationId xmlns:a16="http://schemas.microsoft.com/office/drawing/2014/main" id="{629963FF-A628-F045-8241-140175D80296}"/>
              </a:ext>
            </a:extLst>
          </p:cNvPr>
          <p:cNvCxnSpPr>
            <a:cxnSpLocks/>
          </p:cNvCxnSpPr>
          <p:nvPr/>
        </p:nvCxnSpPr>
        <p:spPr>
          <a:xfrm>
            <a:off x="1322879" y="4891922"/>
            <a:ext cx="2952606" cy="85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3" name="Connettore 1 712">
            <a:extLst>
              <a:ext uri="{FF2B5EF4-FFF2-40B4-BE49-F238E27FC236}">
                <a16:creationId xmlns:a16="http://schemas.microsoft.com/office/drawing/2014/main" id="{50A4EC86-E59B-4942-8035-10D0987B4493}"/>
              </a:ext>
            </a:extLst>
          </p:cNvPr>
          <p:cNvCxnSpPr>
            <a:cxnSpLocks/>
          </p:cNvCxnSpPr>
          <p:nvPr/>
        </p:nvCxnSpPr>
        <p:spPr>
          <a:xfrm>
            <a:off x="1314246" y="3520259"/>
            <a:ext cx="2952606" cy="85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4" name="Connettore 1 713">
            <a:extLst>
              <a:ext uri="{FF2B5EF4-FFF2-40B4-BE49-F238E27FC236}">
                <a16:creationId xmlns:a16="http://schemas.microsoft.com/office/drawing/2014/main" id="{08E67C26-95E1-604B-8459-ACA87EDF771D}"/>
              </a:ext>
            </a:extLst>
          </p:cNvPr>
          <p:cNvCxnSpPr>
            <a:cxnSpLocks/>
          </p:cNvCxnSpPr>
          <p:nvPr/>
        </p:nvCxnSpPr>
        <p:spPr>
          <a:xfrm>
            <a:off x="1314246" y="5618385"/>
            <a:ext cx="2952606" cy="85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5" name="Immagine 714">
            <a:extLst>
              <a:ext uri="{FF2B5EF4-FFF2-40B4-BE49-F238E27FC236}">
                <a16:creationId xmlns:a16="http://schemas.microsoft.com/office/drawing/2014/main" id="{DAB068BD-4F39-FB46-BDBD-0643A0550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395" y="1722963"/>
            <a:ext cx="3973679" cy="5155042"/>
          </a:xfrm>
          <a:prstGeom prst="rect">
            <a:avLst/>
          </a:prstGeom>
        </p:spPr>
      </p:pic>
      <p:pic>
        <p:nvPicPr>
          <p:cNvPr id="726" name="Immagine 725" descr="Immagine che contiene piazza&#10;&#10;Descrizione generata automaticamente">
            <a:extLst>
              <a:ext uri="{FF2B5EF4-FFF2-40B4-BE49-F238E27FC236}">
                <a16:creationId xmlns:a16="http://schemas.microsoft.com/office/drawing/2014/main" id="{81ED17C7-EEBD-2442-AF13-16CCE9CAA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43294" y="3381348"/>
            <a:ext cx="530890" cy="994268"/>
          </a:xfrm>
          <a:prstGeom prst="rect">
            <a:avLst/>
          </a:prstGeom>
        </p:spPr>
      </p:pic>
      <p:sp>
        <p:nvSpPr>
          <p:cNvPr id="4" name="Nuvola 3">
            <a:extLst>
              <a:ext uri="{FF2B5EF4-FFF2-40B4-BE49-F238E27FC236}">
                <a16:creationId xmlns:a16="http://schemas.microsoft.com/office/drawing/2014/main" id="{7FF347AA-AE2C-5F48-9B25-27DF838598A9}"/>
              </a:ext>
            </a:extLst>
          </p:cNvPr>
          <p:cNvSpPr/>
          <p:nvPr/>
        </p:nvSpPr>
        <p:spPr>
          <a:xfrm>
            <a:off x="10093393" y="103959"/>
            <a:ext cx="2051278" cy="1153341"/>
          </a:xfrm>
          <a:prstGeom prst="cloud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4CDF3A-0BEF-4E45-8197-BE05E6BC90DB}"/>
              </a:ext>
            </a:extLst>
          </p:cNvPr>
          <p:cNvSpPr txBox="1"/>
          <p:nvPr/>
        </p:nvSpPr>
        <p:spPr>
          <a:xfrm>
            <a:off x="10297965" y="511352"/>
            <a:ext cx="191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Cosa è stato fatto?</a:t>
            </a:r>
          </a:p>
        </p:txBody>
      </p:sp>
    </p:spTree>
    <p:extLst>
      <p:ext uri="{BB962C8B-B14F-4D97-AF65-F5344CB8AC3E}">
        <p14:creationId xmlns:p14="http://schemas.microsoft.com/office/powerpoint/2010/main" val="271773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1"/>
    </mc:Choice>
    <mc:Fallback xmlns="">
      <p:transition spd="slow" advTm="3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olo 1">
            <a:extLst>
              <a:ext uri="{FF2B5EF4-FFF2-40B4-BE49-F238E27FC236}">
                <a16:creationId xmlns:a16="http://schemas.microsoft.com/office/drawing/2014/main" id="{18B92AB4-968E-9C4C-862D-28A81497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8" y="278770"/>
            <a:ext cx="11787789" cy="1509137"/>
          </a:xfrm>
        </p:spPr>
        <p:txBody>
          <a:bodyPr/>
          <a:lstStyle/>
          <a:p>
            <a:pPr algn="ctr"/>
            <a:r>
              <a:rPr lang="it-IT" dirty="0"/>
              <a:t>INDICI </a:t>
            </a:r>
            <a:r>
              <a:rPr lang="it-IT" sz="3600" dirty="0"/>
              <a:t>per l'assegnazione del colore corrispondente alla confezione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F02BA1-DB5F-134C-A080-3EC4CDDA77D0}"/>
              </a:ext>
            </a:extLst>
          </p:cNvPr>
          <p:cNvSpPr txBox="1"/>
          <p:nvPr/>
        </p:nvSpPr>
        <p:spPr>
          <a:xfrm>
            <a:off x="232135" y="1716894"/>
            <a:ext cx="10916144" cy="43088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2"/>
                </a:solidFill>
                <a:cs typeface="Sabon Next LT"/>
              </a:rPr>
              <a:t>ORIGINE DELLE MATERIE PRIME </a:t>
            </a:r>
            <a:r>
              <a:rPr lang="it-IT" sz="2000" dirty="0">
                <a:cs typeface="Sabon Next LT"/>
              </a:rPr>
              <a:t>: percentuale di plastica riciclata, presenza di bioplastica. Nota bene: il prodotto deve essere conforme alle norme minime per la conservazione degli alimenti;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cs typeface="Sabon Next LT"/>
              </a:rPr>
              <a:t>NUMERO DI MATERIALI DIVERSI</a:t>
            </a:r>
            <a:r>
              <a:rPr lang="en-US" sz="2000" dirty="0">
                <a:cs typeface="Sabon Next LT"/>
              </a:rPr>
              <a:t> </a:t>
            </a:r>
            <a:r>
              <a:rPr lang="it-IT" sz="2000" dirty="0">
                <a:cs typeface="Sabon Next LT"/>
              </a:rPr>
              <a:t>nell’imballaggio: monostrato o multistrato</a:t>
            </a:r>
            <a:r>
              <a:rPr lang="en-US" sz="2000" dirty="0">
                <a:cs typeface="Sabon Next 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cs typeface="Sabon Next LT"/>
              </a:rPr>
              <a:t>CICLO CHIUSO </a:t>
            </a:r>
            <a:r>
              <a:rPr lang="en-US" sz="2000" dirty="0">
                <a:cs typeface="Sabon Next LT"/>
              </a:rPr>
              <a:t>or </a:t>
            </a:r>
            <a:r>
              <a:rPr lang="en-US" sz="2000" b="1" dirty="0">
                <a:solidFill>
                  <a:schemeClr val="tx2"/>
                </a:solidFill>
                <a:cs typeface="Sabon Next LT"/>
              </a:rPr>
              <a:t>CICLO APERTO</a:t>
            </a:r>
            <a:r>
              <a:rPr lang="en-US" sz="2000" dirty="0">
                <a:cs typeface="Sabon Next 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cs typeface="Sabon Next LT"/>
              </a:rPr>
              <a:t>Possibilità</a:t>
            </a:r>
            <a:r>
              <a:rPr lang="en-US" sz="2000" dirty="0">
                <a:cs typeface="Sabon Next LT"/>
              </a:rPr>
              <a:t> di </a:t>
            </a:r>
            <a:r>
              <a:rPr lang="en-US" sz="2000" b="1" dirty="0">
                <a:solidFill>
                  <a:schemeClr val="tx2"/>
                </a:solidFill>
                <a:cs typeface="Sabon Next LT"/>
              </a:rPr>
              <a:t>COMPOSTAGGIO</a:t>
            </a:r>
            <a:r>
              <a:rPr lang="en-US" sz="2000" dirty="0">
                <a:cs typeface="Sabon Next 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cs typeface="Sabon Next LT"/>
              </a:rPr>
              <a:t>Possibilità</a:t>
            </a:r>
            <a:r>
              <a:rPr lang="en-US" sz="2000" dirty="0">
                <a:cs typeface="Sabon Next LT"/>
              </a:rPr>
              <a:t> di </a:t>
            </a:r>
            <a:r>
              <a:rPr lang="en-US" sz="2000" b="1" dirty="0">
                <a:solidFill>
                  <a:schemeClr val="tx2"/>
                </a:solidFill>
                <a:cs typeface="Sabon Next LT"/>
              </a:rPr>
              <a:t>DISPERSIONE</a:t>
            </a:r>
            <a:r>
              <a:rPr lang="en-US" sz="2000" dirty="0">
                <a:cs typeface="Sabon Next LT"/>
              </a:rPr>
              <a:t> </a:t>
            </a:r>
            <a:r>
              <a:rPr lang="en-US" sz="2000" dirty="0" err="1">
                <a:cs typeface="Sabon Next LT"/>
              </a:rPr>
              <a:t>dell’imballaggio</a:t>
            </a:r>
            <a:r>
              <a:rPr lang="en-US" sz="2000" dirty="0">
                <a:cs typeface="Sabon Next 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cs typeface="Sabon Next LT"/>
              </a:rPr>
              <a:t>Quantità</a:t>
            </a:r>
            <a:r>
              <a:rPr lang="en-US" sz="2000" dirty="0">
                <a:cs typeface="Sabon Next LT"/>
              </a:rPr>
              <a:t> of </a:t>
            </a:r>
            <a:r>
              <a:rPr lang="en-US" sz="2000" b="1" dirty="0">
                <a:solidFill>
                  <a:schemeClr val="tx2"/>
                </a:solidFill>
                <a:cs typeface="Sabon Next LT"/>
              </a:rPr>
              <a:t>RIFIUTO</a:t>
            </a:r>
            <a:r>
              <a:rPr lang="en-US" sz="2000" dirty="0">
                <a:cs typeface="Sabon Next LT"/>
              </a:rPr>
              <a:t> </a:t>
            </a:r>
            <a:r>
              <a:rPr lang="en-US" sz="2000" dirty="0" err="1">
                <a:cs typeface="Sabon Next LT"/>
              </a:rPr>
              <a:t>prodotto</a:t>
            </a:r>
            <a:r>
              <a:rPr lang="en-US" sz="2000" dirty="0">
                <a:cs typeface="Sabon Next LT"/>
              </a:rPr>
              <a:t>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cs typeface="Sabon Next LT"/>
              </a:rPr>
              <a:t>EMISSIONI GENERATE</a:t>
            </a:r>
            <a:r>
              <a:rPr lang="en-US" sz="2000" dirty="0">
                <a:solidFill>
                  <a:schemeClr val="tx2"/>
                </a:solidFill>
                <a:cs typeface="Sabon Next LT"/>
              </a:rPr>
              <a:t> </a:t>
            </a:r>
            <a:r>
              <a:rPr lang="en-US" sz="2000" dirty="0" err="1">
                <a:solidFill>
                  <a:schemeClr val="tx2"/>
                </a:solidFill>
                <a:cs typeface="Sabon Next LT"/>
              </a:rPr>
              <a:t>durante</a:t>
            </a:r>
            <a:r>
              <a:rPr lang="en-US" sz="2000" dirty="0">
                <a:solidFill>
                  <a:schemeClr val="tx2"/>
                </a:solidFill>
                <a:cs typeface="Sabon Next LT"/>
              </a:rPr>
              <a:t> il </a:t>
            </a:r>
            <a:r>
              <a:rPr lang="en-US" sz="2000" dirty="0" err="1">
                <a:solidFill>
                  <a:schemeClr val="tx2"/>
                </a:solidFill>
                <a:cs typeface="Sabon Next LT"/>
              </a:rPr>
              <a:t>processo</a:t>
            </a:r>
            <a:r>
              <a:rPr lang="en-US" sz="2000" dirty="0">
                <a:solidFill>
                  <a:schemeClr val="tx2"/>
                </a:solidFill>
                <a:cs typeface="Sabon Next LT"/>
              </a:rPr>
              <a:t> di </a:t>
            </a:r>
            <a:r>
              <a:rPr lang="en-US" sz="2000" dirty="0" err="1">
                <a:solidFill>
                  <a:schemeClr val="tx2"/>
                </a:solidFill>
                <a:cs typeface="Sabon Next LT"/>
              </a:rPr>
              <a:t>produzione</a:t>
            </a:r>
            <a:r>
              <a:rPr lang="en-US" sz="2000" dirty="0">
                <a:solidFill>
                  <a:schemeClr val="tx2"/>
                </a:solidFill>
                <a:cs typeface="Sabon Next LT"/>
              </a:rPr>
              <a:t> </a:t>
            </a:r>
            <a:r>
              <a:rPr lang="en-US" sz="2000" dirty="0" err="1">
                <a:solidFill>
                  <a:schemeClr val="tx2"/>
                </a:solidFill>
                <a:cs typeface="Sabon Next LT"/>
              </a:rPr>
              <a:t>dell’imballaggio</a:t>
            </a:r>
            <a:r>
              <a:rPr lang="en-US" sz="2000" dirty="0">
                <a:cs typeface="Sabon Next 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cs typeface="Sabon Next LT"/>
              </a:rPr>
              <a:t>Quantità</a:t>
            </a:r>
            <a:r>
              <a:rPr lang="en-US" sz="2000" dirty="0">
                <a:cs typeface="Sabon Next LT"/>
              </a:rPr>
              <a:t> di </a:t>
            </a:r>
            <a:r>
              <a:rPr lang="en-US" sz="2000" b="1" dirty="0">
                <a:solidFill>
                  <a:schemeClr val="tx2"/>
                </a:solidFill>
                <a:cs typeface="Sabon Next LT"/>
              </a:rPr>
              <a:t>ENERGIA RINNOVABILE</a:t>
            </a:r>
            <a:r>
              <a:rPr lang="en-US" sz="2000" dirty="0">
                <a:solidFill>
                  <a:schemeClr val="tx2"/>
                </a:solidFill>
                <a:cs typeface="Sabon Next LT"/>
              </a:rPr>
              <a:t> </a:t>
            </a:r>
            <a:r>
              <a:rPr lang="en-US" sz="2000" dirty="0" err="1">
                <a:solidFill>
                  <a:schemeClr val="tx2"/>
                </a:solidFill>
                <a:cs typeface="Sabon Next LT"/>
              </a:rPr>
              <a:t>utilizzata</a:t>
            </a:r>
            <a:r>
              <a:rPr lang="en-US" sz="2000" dirty="0">
                <a:solidFill>
                  <a:schemeClr val="tx2"/>
                </a:solidFill>
                <a:cs typeface="Sabon Next LT"/>
              </a:rPr>
              <a:t> </a:t>
            </a:r>
            <a:r>
              <a:rPr lang="en-US" sz="2000" dirty="0" err="1">
                <a:solidFill>
                  <a:schemeClr val="tx2"/>
                </a:solidFill>
                <a:cs typeface="Sabon Next LT"/>
              </a:rPr>
              <a:t>durante</a:t>
            </a:r>
            <a:r>
              <a:rPr lang="en-US" sz="2000" dirty="0">
                <a:solidFill>
                  <a:schemeClr val="tx2"/>
                </a:solidFill>
                <a:cs typeface="Sabon Next LT"/>
              </a:rPr>
              <a:t> la </a:t>
            </a:r>
            <a:r>
              <a:rPr lang="en-US" sz="2000" dirty="0" err="1">
                <a:solidFill>
                  <a:schemeClr val="tx2"/>
                </a:solidFill>
                <a:cs typeface="Sabon Next LT"/>
              </a:rPr>
              <a:t>realizzazione</a:t>
            </a:r>
            <a:r>
              <a:rPr lang="en-US" sz="2000" dirty="0">
                <a:solidFill>
                  <a:schemeClr val="tx2"/>
                </a:solidFill>
                <a:cs typeface="Sabon Next LT"/>
              </a:rPr>
              <a:t> </a:t>
            </a:r>
            <a:r>
              <a:rPr lang="en-US" sz="2000" dirty="0" err="1">
                <a:solidFill>
                  <a:schemeClr val="tx2"/>
                </a:solidFill>
                <a:cs typeface="Sabon Next LT"/>
              </a:rPr>
              <a:t>dell’imballaggio</a:t>
            </a:r>
            <a:r>
              <a:rPr lang="en-US" sz="2000" dirty="0">
                <a:cs typeface="Sabon Next 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Sabon Next LT" panose="02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9526EB-3D00-D04D-B6AD-1135386D339C}"/>
              </a:ext>
            </a:extLst>
          </p:cNvPr>
          <p:cNvSpPr txBox="1"/>
          <p:nvPr/>
        </p:nvSpPr>
        <p:spPr>
          <a:xfrm>
            <a:off x="2359053" y="5309341"/>
            <a:ext cx="82177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dirty="0">
                <a:cs typeface="Sabon Next LT"/>
              </a:rPr>
              <a:t>Il sistema di etichettatura dovrà essere implementato attraverso a </a:t>
            </a:r>
            <a:r>
              <a:rPr lang="it-IT" b="1" dirty="0">
                <a:solidFill>
                  <a:schemeClr val="tx2"/>
                </a:solidFill>
                <a:cs typeface="Sabon Next LT"/>
              </a:rPr>
              <a:t>REGOLAMENTAZIONE EUROPEA</a:t>
            </a:r>
            <a:r>
              <a:rPr lang="it-IT" dirty="0">
                <a:cs typeface="Sabon Next LT"/>
              </a:rPr>
              <a:t> che deve coinvolgere tutte le industrie di confezionamento europee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9E1876-F1A8-CB44-A417-A640B2B81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33" y="5207008"/>
            <a:ext cx="1548456" cy="10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1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2"/>
    </mc:Choice>
    <mc:Fallback xmlns="">
      <p:transition spd="slow" advTm="44592"/>
    </mc:Fallback>
  </mc:AlternateContent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273B21"/>
      </a:dk2>
      <a:lt2>
        <a:srgbClr val="E8E5E2"/>
      </a:lt2>
      <a:accent1>
        <a:srgbClr val="8EA6C2"/>
      </a:accent1>
      <a:accent2>
        <a:srgbClr val="79AAB1"/>
      </a:accent2>
      <a:accent3>
        <a:srgbClr val="80AA9E"/>
      </a:accent3>
      <a:accent4>
        <a:srgbClr val="77AF88"/>
      </a:accent4>
      <a:accent5>
        <a:srgbClr val="86AB81"/>
      </a:accent5>
      <a:accent6>
        <a:srgbClr val="90A974"/>
      </a:accent6>
      <a:hlink>
        <a:srgbClr val="997E5D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1288</Words>
  <Application>Microsoft Office PowerPoint</Application>
  <PresentationFormat>Widescreen</PresentationFormat>
  <Paragraphs>160</Paragraphs>
  <Slides>20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Arial</vt:lpstr>
      <vt:lpstr>Avenir Next LT Pro</vt:lpstr>
      <vt:lpstr>Calibri</vt:lpstr>
      <vt:lpstr>Modern Love</vt:lpstr>
      <vt:lpstr>Sabon Next LT</vt:lpstr>
      <vt:lpstr>BohemianVTI</vt:lpstr>
      <vt:lpstr>Indice di sostenibilità</vt:lpstr>
      <vt:lpstr>Analisi del problema </vt:lpstr>
      <vt:lpstr>Obiettivo</vt:lpstr>
      <vt:lpstr>STEP 1: Iniziare dalla fine</vt:lpstr>
      <vt:lpstr>STEP 2: Cosa potremmo fare?</vt:lpstr>
      <vt:lpstr>STEP 3: Parti interessate</vt:lpstr>
      <vt:lpstr>STEP 4: Scegli un obiettivo</vt:lpstr>
      <vt:lpstr>IDEA: Creazione di un indice di sostenibilità</vt:lpstr>
      <vt:lpstr>INDICI per l'assegnazione del colore corrispondente alla confezione</vt:lpstr>
      <vt:lpstr>IDEA: Creazione dell’ APP Scan&amp;Save</vt:lpstr>
      <vt:lpstr>Prototipo app</vt:lpstr>
      <vt:lpstr>Profilo del consumatore</vt:lpstr>
      <vt:lpstr>Profilo aziendale</vt:lpstr>
      <vt:lpstr>Prototipo etichetta</vt:lpstr>
      <vt:lpstr>Esempi del nuovo sistema di etichettatura </vt:lpstr>
      <vt:lpstr>Benefici</vt:lpstr>
      <vt:lpstr>Analisi SWOT</vt:lpstr>
      <vt:lpstr>Problemi</vt:lpstr>
      <vt:lpstr>Risultati</vt:lpstr>
      <vt:lpstr>Grazie per l'attenzione e la fiducia!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Index</dc:title>
  <dc:creator>ANGELA MASTRILLI</dc:creator>
  <cp:lastModifiedBy>margherita grimaldi</cp:lastModifiedBy>
  <cp:revision>36</cp:revision>
  <dcterms:created xsi:type="dcterms:W3CDTF">2022-05-25T08:29:02Z</dcterms:created>
  <dcterms:modified xsi:type="dcterms:W3CDTF">2022-09-18T16:24:44Z</dcterms:modified>
</cp:coreProperties>
</file>