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3" r:id="rId1"/>
  </p:sldMasterIdLst>
  <p:notesMasterIdLst>
    <p:notesMasterId r:id="rId22"/>
  </p:notesMasterIdLst>
  <p:sldIdLst>
    <p:sldId id="256" r:id="rId2"/>
    <p:sldId id="276" r:id="rId3"/>
    <p:sldId id="283" r:id="rId4"/>
    <p:sldId id="284" r:id="rId5"/>
    <p:sldId id="278" r:id="rId6"/>
    <p:sldId id="279" r:id="rId7"/>
    <p:sldId id="280" r:id="rId8"/>
    <p:sldId id="285" r:id="rId9"/>
    <p:sldId id="286" r:id="rId10"/>
    <p:sldId id="269" r:id="rId11"/>
    <p:sldId id="266" r:id="rId12"/>
    <p:sldId id="267" r:id="rId13"/>
    <p:sldId id="268" r:id="rId14"/>
    <p:sldId id="273" r:id="rId15"/>
    <p:sldId id="274" r:id="rId16"/>
    <p:sldId id="287" r:id="rId17"/>
    <p:sldId id="288" r:id="rId18"/>
    <p:sldId id="289" r:id="rId19"/>
    <p:sldId id="281" r:id="rId20"/>
    <p:sldId id="282" r:id="rId2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658C"/>
    <a:srgbClr val="E4EDF3"/>
    <a:srgbClr val="CCA3C6"/>
    <a:srgbClr val="A7217A"/>
    <a:srgbClr val="3BA6D1"/>
    <a:srgbClr val="235AA2"/>
    <a:srgbClr val="2874AB"/>
    <a:srgbClr val="30AADD"/>
    <a:srgbClr val="C5E1B4"/>
    <a:srgbClr val="87A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162" autoAdjust="0"/>
  </p:normalViewPr>
  <p:slideViewPr>
    <p:cSldViewPr snapToGrid="0">
      <p:cViewPr varScale="1">
        <p:scale>
          <a:sx n="71" d="100"/>
          <a:sy n="71" d="100"/>
        </p:scale>
        <p:origin x="672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31DDC-3390-744C-A574-A6FE61376BC9}" type="datetimeFigureOut">
              <a:rPr lang="it-IT" smtClean="0"/>
              <a:t>18/09/2022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494E97-146D-1E47-9BF4-C73CCA5EECC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415429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21551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58961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70532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7612135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u="none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58574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837842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369694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027688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1120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096975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19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41032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442120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20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3357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4031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43784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3941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172149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sz="9600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3745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105967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494E97-146D-1E47-9BF4-C73CCA5EECCA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49039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395C89-2E28-4777-95B0-BA7EECAE3B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9928" y="987552"/>
            <a:ext cx="8385048" cy="3081528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052321-4D71-4DA8-BD2C-DC22FC1525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905506" y="4480561"/>
            <a:ext cx="5993892" cy="1166495"/>
          </a:xfrm>
        </p:spPr>
        <p:txBody>
          <a:bodyPr>
            <a:normAutofit/>
          </a:bodyPr>
          <a:lstStyle>
            <a:lvl1pPr marL="0" indent="0" algn="ctr">
              <a:buNone/>
              <a:defRPr sz="1400" cap="all" spc="6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37183-71EA-4A92-8609-41ECB53F44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09F2E6-1ECC-4081-8EBF-C80C6C94A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C3FA67-CD72-4503-BA25-FEC88010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762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683CBE-1EA9-4E8B-A281-C50B792E5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2EB1A0-A59D-4CB9-BABB-C6BF1D2E99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E6265B-940D-433C-AD76-2D6A4244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CAB98E-314F-45C4-9A64-AD3FAE0516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E49F32-B214-4A0C-8669-7FE4BA445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327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DE4A6D-DAA1-4551-A093-3C36C1C8CF3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125FDA9-71CD-4B86-B291-BEBA43D8ED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9F5B1-B635-4479-A426-B1D406650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833098-8769-47C3-80B2-C2942F984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EA9297-65D4-45BE-BE6C-5531FC6A5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70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9BA523-EF01-4656-9D54-347E984FD3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D52871-79D5-420E-8207-BEF7BE44A9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6D32D3-8223-4851-BB8E-CB489B975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4444B-9FC3-414D-8EA0-15AB806D5E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BC448B-FCF6-40C5-8BB6-15B70E889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306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4F79BA-620F-4443-807B-BE44F36F9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1709738"/>
            <a:ext cx="9430811" cy="2852737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C9A625-6442-4047-B545-433C445121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4589463"/>
            <a:ext cx="943081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8EAA30-3B1A-4BEA-9835-33D207245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256440-3149-446F-8105-485333B183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FEDB1-D604-4E10-B334-5DB303498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150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6E563-D552-439E-8DF5-45062D875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136873-2DD5-456E-A3A9-FE408419E3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69848" y="1825625"/>
            <a:ext cx="468405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C6B04C-FB9E-4A9E-8892-4B5B702898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2" y="1825625"/>
            <a:ext cx="468405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E2F0B4-0E86-473E-BC42-78D856A00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2B9537-F43C-4042-B165-A00358F9E2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F9F52F-61F2-4FEE-8989-2FB400190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4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32E5C-0B2D-4DB5-95F6-3C2C825DF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989993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8F1C53-3F27-42E6-BE80-1DF5798574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4872132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8CC6CB-F028-4322-B54F-571203106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7" y="2510632"/>
            <a:ext cx="4872133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D2CD7-554E-4EAA-BAF6-86ABB7E81D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89809" y="1681163"/>
            <a:ext cx="4849909" cy="823912"/>
          </a:xfrm>
        </p:spPr>
        <p:txBody>
          <a:bodyPr anchor="b">
            <a:noAutofit/>
          </a:bodyPr>
          <a:lstStyle>
            <a:lvl1pPr marL="0" indent="0">
              <a:buNone/>
              <a:defRPr sz="1600" b="1" cap="all" spc="30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82A2D6-379C-4D26-90AC-9F2F46DCE7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89810" y="2505075"/>
            <a:ext cx="4872134" cy="3684588"/>
          </a:xfrm>
        </p:spPr>
        <p:txBody>
          <a:bodyPr/>
          <a:lstStyle>
            <a:lvl2pPr>
              <a:defRPr b="1"/>
            </a:lvl2pPr>
            <a:lvl3pPr>
              <a:defRPr b="0"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A0E4F3-8A65-4788-AE96-1FB2060F4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7522DA4-5EE1-440C-ADDE-D7B4F77B4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6BC291E-B8EF-4ED7-A04A-23426C220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18991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CB818-E8D0-497B-9A7E-4F281D0D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FE82B9D-CD58-4C05-8A78-CB6E0E9D4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ADE60CD-D6F3-40A7-BB8B-FEC8E3156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C02B832-C4FE-4F88-85EA-DDC16A82B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4515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5B2FC-801A-44A4-96BF-26A9E8B2A1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8127F04-7E7E-485C-8B30-6B89E5A69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933C81-AA74-4BCE-AA9E-56E5791D0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661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D3CB-0541-46AD-B35E-0E0A1375E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F8EFDE-1D7D-46B8-AB55-A3C02EDD18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5652153" cy="5403850"/>
          </a:xfrm>
        </p:spPr>
        <p:txBody>
          <a:bodyPr/>
          <a:lstStyle>
            <a:lvl1pPr>
              <a:defRPr sz="3200"/>
            </a:lvl1pPr>
            <a:lvl2pPr>
              <a:defRPr sz="2800" b="1"/>
            </a:lvl2pPr>
            <a:lvl3pPr>
              <a:defRPr sz="2400" b="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1D2F5-DB36-4943-8A14-96AFC48830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6C07D4-6597-444C-9EFD-62021AE76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2D0D2C-70E8-4A24-9727-BEAF10B17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D9E0F6-7216-48A1-8BCA-770C6DE38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739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CBEBD-5F1A-4111-A7F2-1CE82C9A6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0517FB-4008-4F68-B193-482971BA7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606C5F-0885-458F-9B21-47E60171BF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886F2E-B752-4D78-8DC4-C96A1A00E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98F52-2787-4BA2-BBBC-9395E9F86D50}" type="datetimeFigureOut">
              <a:rPr lang="en-US" smtClean="0"/>
              <a:t>9/18/2022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C37751-8BB8-4224-870A-A2953E760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2CE94-BD7E-44B3-9B5E-67D4BD317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8B8A27-DF03-4546-BA93-21C967D57E5C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96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71AFD227-869A-489C-A9B5-3F0498DF3C0C}"/>
              </a:ext>
            </a:extLst>
          </p:cNvPr>
          <p:cNvGrpSpPr/>
          <p:nvPr/>
        </p:nvGrpSpPr>
        <p:grpSpPr>
          <a:xfrm>
            <a:off x="11096450" y="13394"/>
            <a:ext cx="494218" cy="6814823"/>
            <a:chOff x="11096450" y="13394"/>
            <a:chExt cx="494218" cy="6814823"/>
          </a:xfrm>
          <a:solidFill>
            <a:schemeClr val="bg2">
              <a:lumMod val="90000"/>
            </a:schemeClr>
          </a:solidFill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704B34-199B-4964-9C78-3AB9735915A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8009" y="671857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9" name="Freeform 10">
              <a:extLst>
                <a:ext uri="{FF2B5EF4-FFF2-40B4-BE49-F238E27FC236}">
                  <a16:creationId xmlns:a16="http://schemas.microsoft.com/office/drawing/2014/main" id="{8B1E8DB8-017D-454E-849F-EE5742849F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5034" y="77813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0" name="Freeform 15">
              <a:extLst>
                <a:ext uri="{FF2B5EF4-FFF2-40B4-BE49-F238E27FC236}">
                  <a16:creationId xmlns:a16="http://schemas.microsoft.com/office/drawing/2014/main" id="{16D80E5D-5099-41C4-A80A-1B1538C382F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78964" y="592010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1" name="Freeform 18">
              <a:extLst>
                <a:ext uri="{FF2B5EF4-FFF2-40B4-BE49-F238E27FC236}">
                  <a16:creationId xmlns:a16="http://schemas.microsoft.com/office/drawing/2014/main" id="{947751E1-E2F4-467E-B547-3BD4BAB7F56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2378" y="335267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2" name="Freeform 19">
              <a:extLst>
                <a:ext uri="{FF2B5EF4-FFF2-40B4-BE49-F238E27FC236}">
                  <a16:creationId xmlns:a16="http://schemas.microsoft.com/office/drawing/2014/main" id="{55D8869B-B701-4268-9856-876345C8AE3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714" y="2021691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3" name="Freeform 20">
              <a:extLst>
                <a:ext uri="{FF2B5EF4-FFF2-40B4-BE49-F238E27FC236}">
                  <a16:creationId xmlns:a16="http://schemas.microsoft.com/office/drawing/2014/main" id="{A25CA59C-849F-4CE4-A9B0-293F98DE2C7C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4629" y="2272420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4" name="Freeform 22">
              <a:extLst>
                <a:ext uri="{FF2B5EF4-FFF2-40B4-BE49-F238E27FC236}">
                  <a16:creationId xmlns:a16="http://schemas.microsoft.com/office/drawing/2014/main" id="{FE000DB1-AAA1-4BFF-8F14-53624C2F9E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6398" y="1049544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5" name="Freeform 23">
              <a:extLst>
                <a:ext uri="{FF2B5EF4-FFF2-40B4-BE49-F238E27FC236}">
                  <a16:creationId xmlns:a16="http://schemas.microsoft.com/office/drawing/2014/main" id="{5EEFBC14-7E5B-47B2-B5E3-E90991F8919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40085" y="836978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6" name="Freeform 26">
              <a:extLst>
                <a:ext uri="{FF2B5EF4-FFF2-40B4-BE49-F238E27FC236}">
                  <a16:creationId xmlns:a16="http://schemas.microsoft.com/office/drawing/2014/main" id="{00AFF6E4-A34A-4FD3-8C57-BB96114822D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27309" y="1320685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7" name="Freeform 27">
              <a:extLst>
                <a:ext uri="{FF2B5EF4-FFF2-40B4-BE49-F238E27FC236}">
                  <a16:creationId xmlns:a16="http://schemas.microsoft.com/office/drawing/2014/main" id="{C63A8474-C075-4441-A0B3-52286EA5009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7470" y="1778440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8" name="Freeform 28">
              <a:extLst>
                <a:ext uri="{FF2B5EF4-FFF2-40B4-BE49-F238E27FC236}">
                  <a16:creationId xmlns:a16="http://schemas.microsoft.com/office/drawing/2014/main" id="{35DA4698-A2ED-4512-8887-F12D3F14372A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4869" y="1535195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19" name="Freeform 30">
              <a:extLst>
                <a:ext uri="{FF2B5EF4-FFF2-40B4-BE49-F238E27FC236}">
                  <a16:creationId xmlns:a16="http://schemas.microsoft.com/office/drawing/2014/main" id="{3358E118-D590-4E50-B21C-6CDAA1CCAFC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80119" y="1078297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0" name="Freeform 43">
              <a:extLst>
                <a:ext uri="{FF2B5EF4-FFF2-40B4-BE49-F238E27FC236}">
                  <a16:creationId xmlns:a16="http://schemas.microsoft.com/office/drawing/2014/main" id="{F1EE889E-60FF-423F-ADCB-6CBEE853A040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94111" y="860614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1" name="Freeform 51">
              <a:extLst>
                <a:ext uri="{FF2B5EF4-FFF2-40B4-BE49-F238E27FC236}">
                  <a16:creationId xmlns:a16="http://schemas.microsoft.com/office/drawing/2014/main" id="{A4AA0634-0A7C-4A35-8EB7-775200F129F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7080" y="1015030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2" name="Freeform 52">
              <a:extLst>
                <a:ext uri="{FF2B5EF4-FFF2-40B4-BE49-F238E27FC236}">
                  <a16:creationId xmlns:a16="http://schemas.microsoft.com/office/drawing/2014/main" id="{EBA21558-CAC3-445C-8882-5D4A0C6D2A0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64085" y="450599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Freeform 53">
              <a:extLst>
                <a:ext uri="{FF2B5EF4-FFF2-40B4-BE49-F238E27FC236}">
                  <a16:creationId xmlns:a16="http://schemas.microsoft.com/office/drawing/2014/main" id="{2E9415F1-5D31-4C25-9E26-203EEF50087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166" y="1253803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Freeform 54">
              <a:extLst>
                <a:ext uri="{FF2B5EF4-FFF2-40B4-BE49-F238E27FC236}">
                  <a16:creationId xmlns:a16="http://schemas.microsoft.com/office/drawing/2014/main" id="{622FC1F6-879A-45BA-8752-08020C39CE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013" y="614227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5" name="Freeform 55">
              <a:extLst>
                <a:ext uri="{FF2B5EF4-FFF2-40B4-BE49-F238E27FC236}">
                  <a16:creationId xmlns:a16="http://schemas.microsoft.com/office/drawing/2014/main" id="{BA09826C-58E2-48C5-9666-333326C2CA4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55026" y="1463404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6" name="Freeform 56">
              <a:extLst>
                <a:ext uri="{FF2B5EF4-FFF2-40B4-BE49-F238E27FC236}">
                  <a16:creationId xmlns:a16="http://schemas.microsoft.com/office/drawing/2014/main" id="{A6D3555F-4EA1-4EA7-9D08-2D75CE51927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1585" y="2335317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7" name="Freeform 57">
              <a:extLst>
                <a:ext uri="{FF2B5EF4-FFF2-40B4-BE49-F238E27FC236}">
                  <a16:creationId xmlns:a16="http://schemas.microsoft.com/office/drawing/2014/main" id="{60FA20E8-EDAA-4310-B870-97807901AC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175" y="1673149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8" name="Freeform 59">
              <a:extLst>
                <a:ext uri="{FF2B5EF4-FFF2-40B4-BE49-F238E27FC236}">
                  <a16:creationId xmlns:a16="http://schemas.microsoft.com/office/drawing/2014/main" id="{F5552AA2-C2AB-4D59-B6EF-E8E5EE110E5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0625" y="25550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9" name="Freeform 60">
              <a:extLst>
                <a:ext uri="{FF2B5EF4-FFF2-40B4-BE49-F238E27FC236}">
                  <a16:creationId xmlns:a16="http://schemas.microsoft.com/office/drawing/2014/main" id="{0BA267D0-8F6B-4803-B948-70E29B4587E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5856" y="190294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0" name="Freeform 61">
              <a:extLst>
                <a:ext uri="{FF2B5EF4-FFF2-40B4-BE49-F238E27FC236}">
                  <a16:creationId xmlns:a16="http://schemas.microsoft.com/office/drawing/2014/main" id="{86E372A3-B9F4-4FEE-8B96-D9AD879E214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153" y="2137303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FF0C4564-5DA6-4224-A8B7-85CE1323DE8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0824" y="2818299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19F31D0D-C43D-4BB0-A13C-9524B84117D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1700" y="5088176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6B32FB03-B0FE-4731-BE41-C59AFB49FB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1127" y="2531128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4" name="Freeform 8">
              <a:extLst>
                <a:ext uri="{FF2B5EF4-FFF2-40B4-BE49-F238E27FC236}">
                  <a16:creationId xmlns:a16="http://schemas.microsoft.com/office/drawing/2014/main" id="{BDD5B6F0-1E17-4DCD-AE5F-ED8C48892FE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1349" y="473588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5" name="Freeform 9">
              <a:extLst>
                <a:ext uri="{FF2B5EF4-FFF2-40B4-BE49-F238E27FC236}">
                  <a16:creationId xmlns:a16="http://schemas.microsoft.com/office/drawing/2014/main" id="{0290BE17-E89B-4AF9-B3F6-AF4884D5246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09487" y="4455410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85F63089-F77F-4F02-8417-AAC1847FBCA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9848" y="4194178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B01CD5E-570F-4CBF-9904-94F30D928C5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81624" y="3691697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7EE6A672-2915-4B03-99A9-9364D5F152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417787" y="3075050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39" name="Freeform 14">
              <a:extLst>
                <a:ext uri="{FF2B5EF4-FFF2-40B4-BE49-F238E27FC236}">
                  <a16:creationId xmlns:a16="http://schemas.microsoft.com/office/drawing/2014/main" id="{2136B643-14E1-443A-BC1C-06ADAE65C30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76729" y="3335597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0" name="Freeform 16">
              <a:extLst>
                <a:ext uri="{FF2B5EF4-FFF2-40B4-BE49-F238E27FC236}">
                  <a16:creationId xmlns:a16="http://schemas.microsoft.com/office/drawing/2014/main" id="{867FA393-4F37-4E1A-870B-F96775FAB7E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60464" y="3934729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1" name="Freeform 17">
              <a:extLst>
                <a:ext uri="{FF2B5EF4-FFF2-40B4-BE49-F238E27FC236}">
                  <a16:creationId xmlns:a16="http://schemas.microsoft.com/office/drawing/2014/main" id="{E225A1BE-FAD2-4764-A7E4-A6DA07D0573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95443" y="5347417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2" name="Freeform 21">
              <a:extLst>
                <a:ext uri="{FF2B5EF4-FFF2-40B4-BE49-F238E27FC236}">
                  <a16:creationId xmlns:a16="http://schemas.microsoft.com/office/drawing/2014/main" id="{25D65388-C7E0-4C07-822A-03C5009C6D1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43434" y="5658571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E1D79822-C494-449C-B439-F437DAD4F218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095" y="6423833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4" name="Freeform 29">
              <a:extLst>
                <a:ext uri="{FF2B5EF4-FFF2-40B4-BE49-F238E27FC236}">
                  <a16:creationId xmlns:a16="http://schemas.microsoft.com/office/drawing/2014/main" id="{CDB324E5-E8D9-40E3-BAB4-1F87E67E4F4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24317" y="5897278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15404AB3-12EB-462E-85A2-AF4A7E91D72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56013" y="6183127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6" name="Freeform 32">
              <a:extLst>
                <a:ext uri="{FF2B5EF4-FFF2-40B4-BE49-F238E27FC236}">
                  <a16:creationId xmlns:a16="http://schemas.microsoft.com/office/drawing/2014/main" id="{228021CB-53B3-4BCC-A14C-0B6951FC971F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4198" y="3296179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7" name="Freeform 33">
              <a:extLst>
                <a:ext uri="{FF2B5EF4-FFF2-40B4-BE49-F238E27FC236}">
                  <a16:creationId xmlns:a16="http://schemas.microsoft.com/office/drawing/2014/main" id="{B353D0BC-00A6-4EA4-9311-9FCB88CC202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4111" y="4387490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8" name="Freeform 34">
              <a:extLst>
                <a:ext uri="{FF2B5EF4-FFF2-40B4-BE49-F238E27FC236}">
                  <a16:creationId xmlns:a16="http://schemas.microsoft.com/office/drawing/2014/main" id="{0E001FD3-6EDD-47A3-9916-826E1595DAB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8041" y="5384813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49" name="Freeform 35">
              <a:extLst>
                <a:ext uri="{FF2B5EF4-FFF2-40B4-BE49-F238E27FC236}">
                  <a16:creationId xmlns:a16="http://schemas.microsoft.com/office/drawing/2014/main" id="{FE214D5B-D151-4E09-A01E-BEAAF9C679ED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33693" y="4595717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0" name="Freeform 36">
              <a:extLst>
                <a:ext uri="{FF2B5EF4-FFF2-40B4-BE49-F238E27FC236}">
                  <a16:creationId xmlns:a16="http://schemas.microsoft.com/office/drawing/2014/main" id="{3024EF13-0A45-49DD-B0F4-FA3A5169EFFE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046702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1" name="Freeform 37">
              <a:extLst>
                <a:ext uri="{FF2B5EF4-FFF2-40B4-BE49-F238E27FC236}">
                  <a16:creationId xmlns:a16="http://schemas.microsoft.com/office/drawing/2014/main" id="{95E0BDAE-48A7-4752-A150-74DA4BAE5E4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596" y="3060239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2" name="Freeform 38">
              <a:extLst>
                <a:ext uri="{FF2B5EF4-FFF2-40B4-BE49-F238E27FC236}">
                  <a16:creationId xmlns:a16="http://schemas.microsoft.com/office/drawing/2014/main" id="{DE128EDB-3179-4F47-8B37-BEDE3B82FFC7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5265" y="490033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3" name="Freeform 39">
              <a:extLst>
                <a:ext uri="{FF2B5EF4-FFF2-40B4-BE49-F238E27FC236}">
                  <a16:creationId xmlns:a16="http://schemas.microsoft.com/office/drawing/2014/main" id="{E09CDD49-7B7B-42C0-A09E-6CFB3CDFF6A1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7373" y="5141456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4" name="Freeform 40">
              <a:extLst>
                <a:ext uri="{FF2B5EF4-FFF2-40B4-BE49-F238E27FC236}">
                  <a16:creationId xmlns:a16="http://schemas.microsoft.com/office/drawing/2014/main" id="{93C5D839-4CD5-4165-9091-7D9B92CDC1D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12337" y="2598157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5" name="Freeform 41">
              <a:extLst>
                <a:ext uri="{FF2B5EF4-FFF2-40B4-BE49-F238E27FC236}">
                  <a16:creationId xmlns:a16="http://schemas.microsoft.com/office/drawing/2014/main" id="{3C7F638A-BB6D-4B24-A7F9-03BF8087459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05830" y="627871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6" name="Freeform 42">
              <a:extLst>
                <a:ext uri="{FF2B5EF4-FFF2-40B4-BE49-F238E27FC236}">
                  <a16:creationId xmlns:a16="http://schemas.microsoft.com/office/drawing/2014/main" id="{5B59DB64-329B-45EA-8A67-4213A886B5B2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3998" y="5596726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7" name="Freeform 44">
              <a:extLst>
                <a:ext uri="{FF2B5EF4-FFF2-40B4-BE49-F238E27FC236}">
                  <a16:creationId xmlns:a16="http://schemas.microsoft.com/office/drawing/2014/main" id="{D8DAB003-6484-4D1D-85AE-93FA09BC5EF5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97788" y="4080854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8" name="Freeform 45">
              <a:extLst>
                <a:ext uri="{FF2B5EF4-FFF2-40B4-BE49-F238E27FC236}">
                  <a16:creationId xmlns:a16="http://schemas.microsoft.com/office/drawing/2014/main" id="{D49280A1-ACA8-4CD6-9012-AF12660F07E4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5637" y="5836680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59" name="Freeform 46">
              <a:extLst>
                <a:ext uri="{FF2B5EF4-FFF2-40B4-BE49-F238E27FC236}">
                  <a16:creationId xmlns:a16="http://schemas.microsoft.com/office/drawing/2014/main" id="{C03EAE8C-6089-40E5-9361-2E266A1EEBA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24696" y="2830776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0" name="Freeform 47">
              <a:extLst>
                <a:ext uri="{FF2B5EF4-FFF2-40B4-BE49-F238E27FC236}">
                  <a16:creationId xmlns:a16="http://schemas.microsoft.com/office/drawing/2014/main" id="{02E3A077-F087-4E14-A13E-4E9D4369B1F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82841" y="3849727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1" name="Freeform 48">
              <a:extLst>
                <a:ext uri="{FF2B5EF4-FFF2-40B4-BE49-F238E27FC236}">
                  <a16:creationId xmlns:a16="http://schemas.microsoft.com/office/drawing/2014/main" id="{7CE4FAAA-45E7-4C86-B59A-F284B79EFD23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8098" y="3616257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2" name="Freeform 49">
              <a:extLst>
                <a:ext uri="{FF2B5EF4-FFF2-40B4-BE49-F238E27FC236}">
                  <a16:creationId xmlns:a16="http://schemas.microsoft.com/office/drawing/2014/main" id="{E2689B62-CCA1-4EE5-B622-FBA516868916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076712" y="6507925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3" name="Freeform 8">
              <a:extLst>
                <a:ext uri="{FF2B5EF4-FFF2-40B4-BE49-F238E27FC236}">
                  <a16:creationId xmlns:a16="http://schemas.microsoft.com/office/drawing/2014/main" id="{113638EE-3BCF-4315-A329-3C6766A3890B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141853" y="34906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64" name="Freeform 106">
              <a:extLst>
                <a:ext uri="{FF2B5EF4-FFF2-40B4-BE49-F238E27FC236}">
                  <a16:creationId xmlns:a16="http://schemas.microsoft.com/office/drawing/2014/main" id="{4FB36B8F-335B-40F2-83BB-C2B2689DC2E9}"/>
                </a:ext>
              </a:extLst>
            </p:cNvPr>
            <p:cNvSpPr>
              <a:spLocks/>
            </p:cNvSpPr>
            <p:nvPr/>
          </p:nvSpPr>
          <p:spPr bwMode="auto">
            <a:xfrm rot="5400000">
              <a:off x="11301184" y="6639670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chemeClr val="tx2"/>
                </a:solidFill>
              </a:endParaRPr>
            </a:p>
          </p:txBody>
        </p:sp>
      </p:grp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05E913-A9D9-4639-B104-1F07A4AF6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502920"/>
            <a:ext cx="96340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940CEB-B6D7-46E6-9843-515342140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69848" y="1874520"/>
            <a:ext cx="96340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BAC8B5-8DFB-4920-8580-54824C831A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73736" y="6382512"/>
            <a:ext cx="28459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fld id="{B5898F52-2787-4BA2-BBBC-9395E9F86D50}" type="datetimeFigureOut">
              <a:rPr lang="en-US" smtClean="0"/>
              <a:pPr/>
              <a:t>9/18/2022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9E2D5D-B616-4048-9CB8-4D316BBDB1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-1754871" y="2093199"/>
            <a:ext cx="4157472" cy="4160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F322F0-8F3D-4AC5-9873-24666D0E0D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919" y="6382512"/>
            <a:ext cx="5009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2"/>
                </a:solidFill>
              </a:defRPr>
            </a:lvl1pPr>
          </a:lstStyle>
          <a:p>
            <a:fld id="{4C8B8A27-DF03-4546-BA93-21C967D57E5C}" type="slidenum">
              <a:rPr lang="en-US" smtClean="0"/>
              <a:pPr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405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0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54864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600" b="1" kern="1200">
          <a:solidFill>
            <a:schemeClr val="tx2"/>
          </a:solidFill>
          <a:latin typeface="+mn-lt"/>
          <a:ea typeface="+mn-ea"/>
          <a:cs typeface="+mn-cs"/>
        </a:defRPr>
      </a:lvl3pPr>
      <a:lvl4pPr marL="548640" indent="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Tx/>
        <a:buNone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834390" indent="-285750" algn="l" defTabSz="914400" rtl="0" eaLnBrk="1" latinLnBrk="0" hangingPunct="1">
        <a:lnSpc>
          <a:spcPct val="150000"/>
        </a:lnSpc>
        <a:spcBef>
          <a:spcPts val="500"/>
        </a:spcBef>
        <a:buClr>
          <a:schemeClr val="bg2">
            <a:lumMod val="75000"/>
          </a:schemeClr>
        </a:buClr>
        <a:buFont typeface="Arial" panose="020B0604020202020204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svg"/><Relationship Id="rId5" Type="http://schemas.openxmlformats.org/officeDocument/2006/relationships/image" Target="../media/image31.png"/><Relationship Id="rId4" Type="http://schemas.openxmlformats.org/officeDocument/2006/relationships/image" Target="../media/image30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4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svg"/><Relationship Id="rId5" Type="http://schemas.openxmlformats.org/officeDocument/2006/relationships/image" Target="../media/image39.png"/><Relationship Id="rId4" Type="http://schemas.openxmlformats.org/officeDocument/2006/relationships/image" Target="../media/image3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12" Type="http://schemas.openxmlformats.org/officeDocument/2006/relationships/image" Target="../media/image5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0" Type="http://schemas.openxmlformats.org/officeDocument/2006/relationships/image" Target="../media/image49.jpeg"/><Relationship Id="rId4" Type="http://schemas.openxmlformats.org/officeDocument/2006/relationships/image" Target="../media/image43.jpeg"/><Relationship Id="rId9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svg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24.sv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5D478C-A9A5-4832-89D8-703607711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6768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070DF15-E754-42BB-9A78-F070643B1F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8980" y="4519947"/>
            <a:ext cx="12208582" cy="23356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F507B04-5D09-4546-AF42-539783D869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87563" y="4910248"/>
            <a:ext cx="8146701" cy="994709"/>
          </a:xfrm>
        </p:spPr>
        <p:txBody>
          <a:bodyPr>
            <a:normAutofit/>
          </a:bodyPr>
          <a:lstStyle/>
          <a:p>
            <a:r>
              <a:rPr lang="it-IT" sz="4400" dirty="0"/>
              <a:t>Indice di sostenibilità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4E9DB40-09C7-CE48-927C-4F8AF1F6DD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7010" y="6044967"/>
            <a:ext cx="12041228" cy="813033"/>
          </a:xfrm>
        </p:spPr>
        <p:txBody>
          <a:bodyPr>
            <a:normAutofit fontScale="92500"/>
          </a:bodyPr>
          <a:lstStyle/>
          <a:p>
            <a:r>
              <a:rPr lang="it-IT" sz="1200"/>
              <a:t>SERENA ESPOSITO, MARIKA FUMMO, FRANCESCO GILIBERTI, MARGHERITA GRIMALDI,EMANUELE MANGARELLI,ANGELA MASTRILLI, LUCIA MILITO,ALBERTA ROSSINI </a:t>
            </a:r>
          </a:p>
        </p:txBody>
      </p:sp>
      <p:pic>
        <p:nvPicPr>
          <p:cNvPr id="4" name="Picture 3" descr="Persona che getta una bottiglia di plastica vuota nel cestino">
            <a:extLst>
              <a:ext uri="{FF2B5EF4-FFF2-40B4-BE49-F238E27FC236}">
                <a16:creationId xmlns:a16="http://schemas.microsoft.com/office/drawing/2014/main" id="{F1F2F631-67B0-022C-3169-A35E7A919A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382" b="10237"/>
          <a:stretch/>
        </p:blipFill>
        <p:spPr>
          <a:xfrm>
            <a:off x="-14548" y="-18490"/>
            <a:ext cx="12200741" cy="451031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7A83510-2790-4866-911D-2E1588DF5F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9432" y="4252353"/>
            <a:ext cx="12157773" cy="494218"/>
            <a:chOff x="18956" y="5952517"/>
            <a:chExt cx="12157773" cy="494218"/>
          </a:xfrm>
          <a:solidFill>
            <a:schemeClr val="bg1"/>
          </a:solidFill>
        </p:grpSpPr>
        <p:sp>
          <p:nvSpPr>
            <p:cNvPr id="14" name="Freeform 10">
              <a:extLst>
                <a:ext uri="{FF2B5EF4-FFF2-40B4-BE49-F238E27FC236}">
                  <a16:creationId xmlns:a16="http://schemas.microsoft.com/office/drawing/2014/main" id="{DAB74ACE-7603-4829-88FE-C3C2B05EB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37219" y="6356157"/>
              <a:ext cx="138242" cy="88130"/>
            </a:xfrm>
            <a:custGeom>
              <a:avLst/>
              <a:gdLst>
                <a:gd name="T0" fmla="*/ 22 w 42"/>
                <a:gd name="T1" fmla="*/ 0 h 29"/>
                <a:gd name="T2" fmla="*/ 14 w 42"/>
                <a:gd name="T3" fmla="*/ 25 h 29"/>
                <a:gd name="T4" fmla="*/ 22 w 42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9">
                  <a:moveTo>
                    <a:pt x="22" y="0"/>
                  </a:moveTo>
                  <a:cubicBezTo>
                    <a:pt x="42" y="7"/>
                    <a:pt x="28" y="29"/>
                    <a:pt x="14" y="25"/>
                  </a:cubicBezTo>
                  <a:cubicBezTo>
                    <a:pt x="0" y="18"/>
                    <a:pt x="8" y="1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DE3E37A0-8723-42F4-9435-F06BD01914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139192" y="6359421"/>
              <a:ext cx="121406" cy="72626"/>
            </a:xfrm>
            <a:custGeom>
              <a:avLst/>
              <a:gdLst>
                <a:gd name="T0" fmla="*/ 16 w 37"/>
                <a:gd name="T1" fmla="*/ 0 h 24"/>
                <a:gd name="T2" fmla="*/ 11 w 37"/>
                <a:gd name="T3" fmla="*/ 24 h 24"/>
                <a:gd name="T4" fmla="*/ 16 w 37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4">
                  <a:moveTo>
                    <a:pt x="16" y="0"/>
                  </a:moveTo>
                  <a:cubicBezTo>
                    <a:pt x="37" y="6"/>
                    <a:pt x="30" y="20"/>
                    <a:pt x="11" y="24"/>
                  </a:cubicBezTo>
                  <a:cubicBezTo>
                    <a:pt x="0" y="17"/>
                    <a:pt x="5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6" name="Freeform 18">
              <a:extLst>
                <a:ext uri="{FF2B5EF4-FFF2-40B4-BE49-F238E27FC236}">
                  <a16:creationId xmlns:a16="http://schemas.microsoft.com/office/drawing/2014/main" id="{0C5FE567-8965-4799-B1E6-8A6E1A8488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384660" y="6368396"/>
              <a:ext cx="138242" cy="78339"/>
            </a:xfrm>
            <a:custGeom>
              <a:avLst/>
              <a:gdLst>
                <a:gd name="T0" fmla="*/ 6 w 42"/>
                <a:gd name="T1" fmla="*/ 6 h 26"/>
                <a:gd name="T2" fmla="*/ 21 w 42"/>
                <a:gd name="T3" fmla="*/ 26 h 26"/>
                <a:gd name="T4" fmla="*/ 6 w 42"/>
                <a:gd name="T5" fmla="*/ 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6">
                  <a:moveTo>
                    <a:pt x="6" y="6"/>
                  </a:moveTo>
                  <a:cubicBezTo>
                    <a:pt x="25" y="0"/>
                    <a:pt x="42" y="17"/>
                    <a:pt x="21" y="26"/>
                  </a:cubicBezTo>
                  <a:cubicBezTo>
                    <a:pt x="9" y="26"/>
                    <a:pt x="0" y="16"/>
                    <a:pt x="6" y="6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7" name="Freeform 22">
              <a:extLst>
                <a:ext uri="{FF2B5EF4-FFF2-40B4-BE49-F238E27FC236}">
                  <a16:creationId xmlns:a16="http://schemas.microsoft.com/office/drawing/2014/main" id="{BA3FF2FD-6394-4F97-B186-BD4A98C619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653573" y="6308012"/>
              <a:ext cx="150648" cy="99554"/>
            </a:xfrm>
            <a:custGeom>
              <a:avLst/>
              <a:gdLst>
                <a:gd name="T0" fmla="*/ 26 w 46"/>
                <a:gd name="T1" fmla="*/ 0 h 33"/>
                <a:gd name="T2" fmla="*/ 38 w 46"/>
                <a:gd name="T3" fmla="*/ 22 h 33"/>
                <a:gd name="T4" fmla="*/ 26 w 46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33">
                  <a:moveTo>
                    <a:pt x="26" y="0"/>
                  </a:moveTo>
                  <a:cubicBezTo>
                    <a:pt x="29" y="0"/>
                    <a:pt x="46" y="16"/>
                    <a:pt x="38" y="22"/>
                  </a:cubicBezTo>
                  <a:cubicBezTo>
                    <a:pt x="16" y="33"/>
                    <a:pt x="0" y="5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1A361C9F-AD97-4338-B557-8766AFD033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956" y="595659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9" name="Freeform 19">
              <a:extLst>
                <a:ext uri="{FF2B5EF4-FFF2-40B4-BE49-F238E27FC236}">
                  <a16:creationId xmlns:a16="http://schemas.microsoft.com/office/drawing/2014/main" id="{F4FAA936-A80F-43B5-8A7D-17CC7CF771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709370" y="6291575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0" name="Freeform 20">
              <a:extLst>
                <a:ext uri="{FF2B5EF4-FFF2-40B4-BE49-F238E27FC236}">
                  <a16:creationId xmlns:a16="http://schemas.microsoft.com/office/drawing/2014/main" id="{21246F32-1BA7-40E4-9AF9-CA517D4413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452381" y="6295774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1" name="Freeform 23">
              <a:extLst>
                <a:ext uri="{FF2B5EF4-FFF2-40B4-BE49-F238E27FC236}">
                  <a16:creationId xmlns:a16="http://schemas.microsoft.com/office/drawing/2014/main" id="{C18EE8CE-BCF9-4C64-B335-C7830B03F3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883090" y="6322699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8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10"/>
                    <a:pt x="28" y="27"/>
                    <a:pt x="8" y="20"/>
                  </a:cubicBezTo>
                  <a:cubicBezTo>
                    <a:pt x="0" y="8"/>
                    <a:pt x="7" y="2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2" name="Freeform 26">
              <a:extLst>
                <a:ext uri="{FF2B5EF4-FFF2-40B4-BE49-F238E27FC236}">
                  <a16:creationId xmlns:a16="http://schemas.microsoft.com/office/drawing/2014/main" id="{64AC2B2B-568F-4175-8D84-AD8F6B563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04559" y="6308010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3" name="Freeform 27">
              <a:extLst>
                <a:ext uri="{FF2B5EF4-FFF2-40B4-BE49-F238E27FC236}">
                  <a16:creationId xmlns:a16="http://schemas.microsoft.com/office/drawing/2014/main" id="{D9C6CF5C-8CF6-4274-86E0-CAF4A31F43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937280" y="6282192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4" name="Freeform 28">
              <a:extLst>
                <a:ext uri="{FF2B5EF4-FFF2-40B4-BE49-F238E27FC236}">
                  <a16:creationId xmlns:a16="http://schemas.microsoft.com/office/drawing/2014/main" id="{3BFC56A2-55B3-432A-BD3B-4B2423A683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194538" y="62900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5" name="Freeform 30">
              <a:extLst>
                <a:ext uri="{FF2B5EF4-FFF2-40B4-BE49-F238E27FC236}">
                  <a16:creationId xmlns:a16="http://schemas.microsoft.com/office/drawing/2014/main" id="{BB036CEA-B307-404A-89D6-9414F417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42191" y="6338204"/>
              <a:ext cx="9748" cy="5712"/>
            </a:xfrm>
            <a:custGeom>
              <a:avLst/>
              <a:gdLst>
                <a:gd name="T0" fmla="*/ 1 w 3"/>
                <a:gd name="T1" fmla="*/ 0 h 2"/>
                <a:gd name="T2" fmla="*/ 2 w 3"/>
                <a:gd name="T3" fmla="*/ 2 h 2"/>
                <a:gd name="T4" fmla="*/ 1 w 3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1" y="0"/>
                  </a:moveTo>
                  <a:cubicBezTo>
                    <a:pt x="2" y="1"/>
                    <a:pt x="3" y="2"/>
                    <a:pt x="2" y="2"/>
                  </a:cubicBezTo>
                  <a:cubicBezTo>
                    <a:pt x="1" y="2"/>
                    <a:pt x="0" y="1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6" name="Freeform 43">
              <a:extLst>
                <a:ext uri="{FF2B5EF4-FFF2-40B4-BE49-F238E27FC236}">
                  <a16:creationId xmlns:a16="http://schemas.microsoft.com/office/drawing/2014/main" id="{CB37E5F5-B903-4611-A739-0B7FBE8510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902106" y="6043523"/>
              <a:ext cx="143559" cy="75075"/>
            </a:xfrm>
            <a:custGeom>
              <a:avLst/>
              <a:gdLst>
                <a:gd name="T0" fmla="*/ 28 w 44"/>
                <a:gd name="T1" fmla="*/ 0 h 25"/>
                <a:gd name="T2" fmla="*/ 25 w 44"/>
                <a:gd name="T3" fmla="*/ 25 h 25"/>
                <a:gd name="T4" fmla="*/ 28 w 44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5">
                  <a:moveTo>
                    <a:pt x="28" y="0"/>
                  </a:moveTo>
                  <a:cubicBezTo>
                    <a:pt x="44" y="2"/>
                    <a:pt x="38" y="22"/>
                    <a:pt x="25" y="25"/>
                  </a:cubicBezTo>
                  <a:cubicBezTo>
                    <a:pt x="0" y="25"/>
                    <a:pt x="9" y="5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7" name="Freeform 51">
              <a:extLst>
                <a:ext uri="{FF2B5EF4-FFF2-40B4-BE49-F238E27FC236}">
                  <a16:creationId xmlns:a16="http://schemas.microsoft.com/office/drawing/2014/main" id="{B1012F2B-A8F1-4FD5-8E6F-1CC97D0AA8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710297" y="6035458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8" name="Freeform 52">
              <a:extLst>
                <a:ext uri="{FF2B5EF4-FFF2-40B4-BE49-F238E27FC236}">
                  <a16:creationId xmlns:a16="http://schemas.microsoft.com/office/drawing/2014/main" id="{C04C6E0B-838E-4B10-91CA-29C498382A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277444" y="6038724"/>
              <a:ext cx="118747" cy="81603"/>
            </a:xfrm>
            <a:custGeom>
              <a:avLst/>
              <a:gdLst>
                <a:gd name="T0" fmla="*/ 21 w 36"/>
                <a:gd name="T1" fmla="*/ 0 h 27"/>
                <a:gd name="T2" fmla="*/ 22 w 36"/>
                <a:gd name="T3" fmla="*/ 27 h 27"/>
                <a:gd name="T4" fmla="*/ 21 w 36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21" y="0"/>
                  </a:moveTo>
                  <a:cubicBezTo>
                    <a:pt x="33" y="3"/>
                    <a:pt x="36" y="23"/>
                    <a:pt x="22" y="27"/>
                  </a:cubicBezTo>
                  <a:cubicBezTo>
                    <a:pt x="3" y="25"/>
                    <a:pt x="0" y="1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29" name="Freeform 53">
              <a:extLst>
                <a:ext uri="{FF2B5EF4-FFF2-40B4-BE49-F238E27FC236}">
                  <a16:creationId xmlns:a16="http://schemas.microsoft.com/office/drawing/2014/main" id="{15D6CFEB-4FC5-45C3-8BDF-95EAD1EDFC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71034" y="6035460"/>
              <a:ext cx="127608" cy="79154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0" name="Freeform 54">
              <a:extLst>
                <a:ext uri="{FF2B5EF4-FFF2-40B4-BE49-F238E27FC236}">
                  <a16:creationId xmlns:a16="http://schemas.microsoft.com/office/drawing/2014/main" id="{EA8E01BA-7055-4707-906A-F08E2E2535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094009" y="6011795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1" name="Freeform 55">
              <a:extLst>
                <a:ext uri="{FF2B5EF4-FFF2-40B4-BE49-F238E27FC236}">
                  <a16:creationId xmlns:a16="http://schemas.microsoft.com/office/drawing/2014/main" id="{CDA2DE76-0D5E-4F6F-95E7-508B725F8A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264556" y="604198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2" name="Freeform 56">
              <a:extLst>
                <a:ext uri="{FF2B5EF4-FFF2-40B4-BE49-F238E27FC236}">
                  <a16:creationId xmlns:a16="http://schemas.microsoft.com/office/drawing/2014/main" id="{669578C5-3D06-4B77-A897-A014B441B5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92340" y="5985586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3" name="Freeform 57">
              <a:extLst>
                <a:ext uri="{FF2B5EF4-FFF2-40B4-BE49-F238E27FC236}">
                  <a16:creationId xmlns:a16="http://schemas.microsoft.com/office/drawing/2014/main" id="{85AA3005-AAD0-4587-B352-ECD937D61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037697" y="6020771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4" name="Freeform 59">
              <a:extLst>
                <a:ext uri="{FF2B5EF4-FFF2-40B4-BE49-F238E27FC236}">
                  <a16:creationId xmlns:a16="http://schemas.microsoft.com/office/drawing/2014/main" id="{B4E9730F-E8B1-4F7C-BA99-3B3016F10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473186" y="6052072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5" name="Freeform 60">
              <a:extLst>
                <a:ext uri="{FF2B5EF4-FFF2-40B4-BE49-F238E27FC236}">
                  <a16:creationId xmlns:a16="http://schemas.microsoft.com/office/drawing/2014/main" id="{A8922D05-C325-4918-84E6-1C62AD7BE0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825017" y="6002818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6" name="Freeform 61">
              <a:extLst>
                <a:ext uri="{FF2B5EF4-FFF2-40B4-BE49-F238E27FC236}">
                  <a16:creationId xmlns:a16="http://schemas.microsoft.com/office/drawing/2014/main" id="{38DD42E8-8604-45E3-99FE-72D479AF2C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572460" y="5957121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7" name="Freeform 5">
              <a:extLst>
                <a:ext uri="{FF2B5EF4-FFF2-40B4-BE49-F238E27FC236}">
                  <a16:creationId xmlns:a16="http://schemas.microsoft.com/office/drawing/2014/main" id="{2E946C70-11C9-4C85-BE3B-1149117F38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908414" y="6286792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48F637C4-CFB7-4421-9DAB-6730244B2C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634353" y="62661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39" name="Freeform 7">
              <a:extLst>
                <a:ext uri="{FF2B5EF4-FFF2-40B4-BE49-F238E27FC236}">
                  <a16:creationId xmlns:a16="http://schemas.microsoft.com/office/drawing/2014/main" id="{6E137FD9-DCB4-4E5A-960B-350C3627E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77783" y="6246129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0" name="Freeform 8">
              <a:extLst>
                <a:ext uri="{FF2B5EF4-FFF2-40B4-BE49-F238E27FC236}">
                  <a16:creationId xmlns:a16="http://schemas.microsoft.com/office/drawing/2014/main" id="{9DCD8437-9BFD-44B4-AAC8-75388190F2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82245" y="6242949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1" name="Freeform 9">
              <a:extLst>
                <a:ext uri="{FF2B5EF4-FFF2-40B4-BE49-F238E27FC236}">
                  <a16:creationId xmlns:a16="http://schemas.microsoft.com/office/drawing/2014/main" id="{C9EEBF9B-D5F1-4EE3-A46A-A5A5E396A4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268040" y="6282192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2" name="Freeform 11">
              <a:extLst>
                <a:ext uri="{FF2B5EF4-FFF2-40B4-BE49-F238E27FC236}">
                  <a16:creationId xmlns:a16="http://schemas.microsoft.com/office/drawing/2014/main" id="{3A77B17D-E4D2-444B-8D75-F0171A3E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510851" y="6246285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3" name="Freeform 12">
              <a:extLst>
                <a:ext uri="{FF2B5EF4-FFF2-40B4-BE49-F238E27FC236}">
                  <a16:creationId xmlns:a16="http://schemas.microsoft.com/office/drawing/2014/main" id="{5FDB9442-6054-49E2-948E-D30AD9E09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028371" y="6264238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4" name="Freeform 13">
              <a:extLst>
                <a:ext uri="{FF2B5EF4-FFF2-40B4-BE49-F238E27FC236}">
                  <a16:creationId xmlns:a16="http://schemas.microsoft.com/office/drawing/2014/main" id="{3E1DF8B7-7CB2-4181-8525-4EE2D5D9EE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56011" y="6301648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5" name="Freeform 14">
              <a:extLst>
                <a:ext uri="{FF2B5EF4-FFF2-40B4-BE49-F238E27FC236}">
                  <a16:creationId xmlns:a16="http://schemas.microsoft.com/office/drawing/2014/main" id="{4B3B2382-7947-4BAF-BF2F-830393F8EF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333279" y="6267101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6" name="Freeform 16">
              <a:extLst>
                <a:ext uri="{FF2B5EF4-FFF2-40B4-BE49-F238E27FC236}">
                  <a16:creationId xmlns:a16="http://schemas.microsoft.com/office/drawing/2014/main" id="{AC95E7F5-BA75-4053-AC8F-81ACC42626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773156" y="6239757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7" name="Freeform 17">
              <a:extLst>
                <a:ext uri="{FF2B5EF4-FFF2-40B4-BE49-F238E27FC236}">
                  <a16:creationId xmlns:a16="http://schemas.microsoft.com/office/drawing/2014/main" id="{8D431126-FDB6-42AF-BC9E-58E4C417BA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98709" y="6264239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8" name="Freeform 21">
              <a:extLst>
                <a:ext uri="{FF2B5EF4-FFF2-40B4-BE49-F238E27FC236}">
                  <a16:creationId xmlns:a16="http://schemas.microsoft.com/office/drawing/2014/main" id="{4AA2BE9B-BD88-4958-B98E-7363A0FD5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47787" y="6218542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49" name="Freeform 25">
              <a:extLst>
                <a:ext uri="{FF2B5EF4-FFF2-40B4-BE49-F238E27FC236}">
                  <a16:creationId xmlns:a16="http://schemas.microsoft.com/office/drawing/2014/main" id="{BA18EADE-8501-4251-ADCD-EB02B73DF1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90115" y="6200589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0" name="Freeform 29">
              <a:extLst>
                <a:ext uri="{FF2B5EF4-FFF2-40B4-BE49-F238E27FC236}">
                  <a16:creationId xmlns:a16="http://schemas.microsoft.com/office/drawing/2014/main" id="{D1886B2F-FFB5-4032-A012-EAE8464DDA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11181" y="6179372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1" name="Freeform 31">
              <a:extLst>
                <a:ext uri="{FF2B5EF4-FFF2-40B4-BE49-F238E27FC236}">
                  <a16:creationId xmlns:a16="http://schemas.microsoft.com/office/drawing/2014/main" id="{65048464-3972-4F85-858C-BD0D6CC8A6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543201" y="6241343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2" name="Freeform 32">
              <a:extLst>
                <a:ext uri="{FF2B5EF4-FFF2-40B4-BE49-F238E27FC236}">
                  <a16:creationId xmlns:a16="http://schemas.microsoft.com/office/drawing/2014/main" id="{9B136B45-B116-4EA4-802D-0D9EC238C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406775" y="5979446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3" name="Freeform 33">
              <a:extLst>
                <a:ext uri="{FF2B5EF4-FFF2-40B4-BE49-F238E27FC236}">
                  <a16:creationId xmlns:a16="http://schemas.microsoft.com/office/drawing/2014/main" id="{F7DA7C34-DDA0-41AB-A47F-E981F63E23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327423" y="6028408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4" name="Freeform 34">
              <a:extLst>
                <a:ext uri="{FF2B5EF4-FFF2-40B4-BE49-F238E27FC236}">
                  <a16:creationId xmlns:a16="http://schemas.microsoft.com/office/drawing/2014/main" id="{BB16C09B-E126-49FC-B0C4-2CB43FA0387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334031" y="6019431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5" name="Freeform 35">
              <a:extLst>
                <a:ext uri="{FF2B5EF4-FFF2-40B4-BE49-F238E27FC236}">
                  <a16:creationId xmlns:a16="http://schemas.microsoft.com/office/drawing/2014/main" id="{A12A7CBF-E4C8-4085-88C3-03102FE468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24491" y="601290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6" name="Freeform 36">
              <a:extLst>
                <a:ext uri="{FF2B5EF4-FFF2-40B4-BE49-F238E27FC236}">
                  <a16:creationId xmlns:a16="http://schemas.microsoft.com/office/drawing/2014/main" id="{55CA9A4D-ABE6-426B-B7F0-F5B933349C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57884" y="598271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7" name="Freeform 37">
              <a:extLst>
                <a:ext uri="{FF2B5EF4-FFF2-40B4-BE49-F238E27FC236}">
                  <a16:creationId xmlns:a16="http://schemas.microsoft.com/office/drawing/2014/main" id="{8A4F3A5B-B199-4716-ADF4-5E33A7C0D1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649584" y="5970470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8" name="Freeform 38">
              <a:extLst>
                <a:ext uri="{FF2B5EF4-FFF2-40B4-BE49-F238E27FC236}">
                  <a16:creationId xmlns:a16="http://schemas.microsoft.com/office/drawing/2014/main" id="{5846F32E-5DDD-4AF4-BE1C-5F1A3FF10D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829398" y="6010455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59" name="Freeform 39">
              <a:extLst>
                <a:ext uri="{FF2B5EF4-FFF2-40B4-BE49-F238E27FC236}">
                  <a16:creationId xmlns:a16="http://schemas.microsoft.com/office/drawing/2014/main" id="{AFE38B2F-69BC-4661-84A3-EA04CDC3FE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580384" y="5998215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0" name="Freeform 40">
              <a:extLst>
                <a:ext uri="{FF2B5EF4-FFF2-40B4-BE49-F238E27FC236}">
                  <a16:creationId xmlns:a16="http://schemas.microsoft.com/office/drawing/2014/main" id="{5CA6F12C-4208-48A6-B7B0-DD18CB3992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121911" y="5994951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1" name="Freeform 41">
              <a:extLst>
                <a:ext uri="{FF2B5EF4-FFF2-40B4-BE49-F238E27FC236}">
                  <a16:creationId xmlns:a16="http://schemas.microsoft.com/office/drawing/2014/main" id="{0F08EA53-C6C6-49F1-B8DA-E20FFD6078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438116" y="5994950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2" name="Freeform 42">
              <a:extLst>
                <a:ext uri="{FF2B5EF4-FFF2-40B4-BE49-F238E27FC236}">
                  <a16:creationId xmlns:a16="http://schemas.microsoft.com/office/drawing/2014/main" id="{6B6EA655-7497-4604-92DF-43CE7322E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0716" y="5973734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3" name="Freeform 44">
              <a:extLst>
                <a:ext uri="{FF2B5EF4-FFF2-40B4-BE49-F238E27FC236}">
                  <a16:creationId xmlns:a16="http://schemas.microsoft.com/office/drawing/2014/main" id="{082FFE9A-67C2-471A-AF37-ED9C238DBE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639354" y="5976998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4" name="Freeform 45">
              <a:extLst>
                <a:ext uri="{FF2B5EF4-FFF2-40B4-BE49-F238E27FC236}">
                  <a16:creationId xmlns:a16="http://schemas.microsoft.com/office/drawing/2014/main" id="{B0FD6176-7431-446D-91DB-56644A93C1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906" y="5952517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5" name="Freeform 46">
              <a:extLst>
                <a:ext uri="{FF2B5EF4-FFF2-40B4-BE49-F238E27FC236}">
                  <a16:creationId xmlns:a16="http://schemas.microsoft.com/office/drawing/2014/main" id="{A46603FA-6405-410B-AD8A-3D75BE7A85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895937" y="6000664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6" name="Freeform 47">
              <a:extLst>
                <a:ext uri="{FF2B5EF4-FFF2-40B4-BE49-F238E27FC236}">
                  <a16:creationId xmlns:a16="http://schemas.microsoft.com/office/drawing/2014/main" id="{6BE439BF-AE87-4F53-9DC9-72414AD1F1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865326" y="5973733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7" name="Freeform 48">
              <a:extLst>
                <a:ext uri="{FF2B5EF4-FFF2-40B4-BE49-F238E27FC236}">
                  <a16:creationId xmlns:a16="http://schemas.microsoft.com/office/drawing/2014/main" id="{55C88911-7FE8-4196-8D02-DAB1B62D97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3115444" y="5992749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8" name="Freeform 49">
              <a:extLst>
                <a:ext uri="{FF2B5EF4-FFF2-40B4-BE49-F238E27FC236}">
                  <a16:creationId xmlns:a16="http://schemas.microsoft.com/office/drawing/2014/main" id="{BAD26C77-660F-4C9C-9A98-234048198B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215687" y="5955781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69" name="Freeform 8">
              <a:extLst>
                <a:ext uri="{FF2B5EF4-FFF2-40B4-BE49-F238E27FC236}">
                  <a16:creationId xmlns:a16="http://schemas.microsoft.com/office/drawing/2014/main" id="{507A2021-3F23-43FC-AB0D-130B57590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683670" y="6019431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0" name="Freeform 106">
              <a:extLst>
                <a:ext uri="{FF2B5EF4-FFF2-40B4-BE49-F238E27FC236}">
                  <a16:creationId xmlns:a16="http://schemas.microsoft.com/office/drawing/2014/main" id="{CB855C11-52EB-43D9-8831-1A26FCE12A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9451" y="6204541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1" name="Freeform 19">
              <a:extLst>
                <a:ext uri="{FF2B5EF4-FFF2-40B4-BE49-F238E27FC236}">
                  <a16:creationId xmlns:a16="http://schemas.microsoft.com/office/drawing/2014/main" id="{1A6AD416-1A17-49A9-8301-8C0A5A78CA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397390" y="6351960"/>
              <a:ext cx="124951" cy="69362"/>
            </a:xfrm>
            <a:custGeom>
              <a:avLst/>
              <a:gdLst>
                <a:gd name="T0" fmla="*/ 16 w 38"/>
                <a:gd name="T1" fmla="*/ 0 h 23"/>
                <a:gd name="T2" fmla="*/ 10 w 38"/>
                <a:gd name="T3" fmla="*/ 23 h 23"/>
                <a:gd name="T4" fmla="*/ 1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16" y="0"/>
                  </a:moveTo>
                  <a:cubicBezTo>
                    <a:pt x="38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2" name="Freeform 20">
              <a:extLst>
                <a:ext uri="{FF2B5EF4-FFF2-40B4-BE49-F238E27FC236}">
                  <a16:creationId xmlns:a16="http://schemas.microsoft.com/office/drawing/2014/main" id="{F03687D9-14CC-461B-B4B5-907E10B6A1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140401" y="6356159"/>
              <a:ext cx="128495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6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3"/>
                    <a:pt x="36" y="26"/>
                    <a:pt x="20" y="26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3" name="Freeform 26">
              <a:extLst>
                <a:ext uri="{FF2B5EF4-FFF2-40B4-BE49-F238E27FC236}">
                  <a16:creationId xmlns:a16="http://schemas.microsoft.com/office/drawing/2014/main" id="{FCC639BE-A7F9-46A2-955A-3ACA454554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2049121" y="6351959"/>
              <a:ext cx="127608" cy="78339"/>
            </a:xfrm>
            <a:custGeom>
              <a:avLst/>
              <a:gdLst>
                <a:gd name="T0" fmla="*/ 24 w 39"/>
                <a:gd name="T1" fmla="*/ 0 h 26"/>
                <a:gd name="T2" fmla="*/ 20 w 39"/>
                <a:gd name="T3" fmla="*/ 25 h 26"/>
                <a:gd name="T4" fmla="*/ 24 w 39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6">
                  <a:moveTo>
                    <a:pt x="24" y="0"/>
                  </a:moveTo>
                  <a:cubicBezTo>
                    <a:pt x="39" y="2"/>
                    <a:pt x="36" y="26"/>
                    <a:pt x="20" y="25"/>
                  </a:cubicBezTo>
                  <a:cubicBezTo>
                    <a:pt x="0" y="18"/>
                    <a:pt x="3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4" name="Freeform 27">
              <a:extLst>
                <a:ext uri="{FF2B5EF4-FFF2-40B4-BE49-F238E27FC236}">
                  <a16:creationId xmlns:a16="http://schemas.microsoft.com/office/drawing/2014/main" id="{B3FED40E-A961-4D78-947A-5AC1BD5100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625300" y="6342577"/>
              <a:ext cx="131153" cy="93843"/>
            </a:xfrm>
            <a:custGeom>
              <a:avLst/>
              <a:gdLst>
                <a:gd name="T0" fmla="*/ 22 w 40"/>
                <a:gd name="T1" fmla="*/ 0 h 31"/>
                <a:gd name="T2" fmla="*/ 16 w 40"/>
                <a:gd name="T3" fmla="*/ 25 h 31"/>
                <a:gd name="T4" fmla="*/ 22 w 40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1">
                  <a:moveTo>
                    <a:pt x="22" y="0"/>
                  </a:moveTo>
                  <a:cubicBezTo>
                    <a:pt x="39" y="3"/>
                    <a:pt x="40" y="31"/>
                    <a:pt x="16" y="25"/>
                  </a:cubicBezTo>
                  <a:cubicBezTo>
                    <a:pt x="0" y="7"/>
                    <a:pt x="13" y="4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5" name="Freeform 28">
              <a:extLst>
                <a:ext uri="{FF2B5EF4-FFF2-40B4-BE49-F238E27FC236}">
                  <a16:creationId xmlns:a16="http://schemas.microsoft.com/office/drawing/2014/main" id="{1445BCDF-9E07-46AD-A6B5-5BEFA223C1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851300" y="6351959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7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6" name="Freeform 55">
              <a:extLst>
                <a:ext uri="{FF2B5EF4-FFF2-40B4-BE49-F238E27FC236}">
                  <a16:creationId xmlns:a16="http://schemas.microsoft.com/office/drawing/2014/main" id="{23324DC7-93D9-451A-9ABF-1B4D92BF22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988188" y="6083917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3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7" name="Freeform 56">
              <a:extLst>
                <a:ext uri="{FF2B5EF4-FFF2-40B4-BE49-F238E27FC236}">
                  <a16:creationId xmlns:a16="http://schemas.microsoft.com/office/drawing/2014/main" id="{003474BA-A947-4598-96BB-BAACE2411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080360" y="6045971"/>
              <a:ext cx="128495" cy="72626"/>
            </a:xfrm>
            <a:custGeom>
              <a:avLst/>
              <a:gdLst>
                <a:gd name="T0" fmla="*/ 21 w 39"/>
                <a:gd name="T1" fmla="*/ 0 h 24"/>
                <a:gd name="T2" fmla="*/ 22 w 39"/>
                <a:gd name="T3" fmla="*/ 24 h 24"/>
                <a:gd name="T4" fmla="*/ 21 w 39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4">
                  <a:moveTo>
                    <a:pt x="21" y="0"/>
                  </a:moveTo>
                  <a:cubicBezTo>
                    <a:pt x="37" y="0"/>
                    <a:pt x="39" y="23"/>
                    <a:pt x="22" y="24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8" name="Freeform 57">
              <a:extLst>
                <a:ext uri="{FF2B5EF4-FFF2-40B4-BE49-F238E27FC236}">
                  <a16:creationId xmlns:a16="http://schemas.microsoft.com/office/drawing/2014/main" id="{04426A72-0FD0-478F-AAC5-B49E142535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725717" y="6081156"/>
              <a:ext cx="140901" cy="93843"/>
            </a:xfrm>
            <a:custGeom>
              <a:avLst/>
              <a:gdLst>
                <a:gd name="T0" fmla="*/ 27 w 43"/>
                <a:gd name="T1" fmla="*/ 3 h 31"/>
                <a:gd name="T2" fmla="*/ 40 w 43"/>
                <a:gd name="T3" fmla="*/ 23 h 31"/>
                <a:gd name="T4" fmla="*/ 27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7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1" y="31"/>
                    <a:pt x="0" y="15"/>
                    <a:pt x="27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79" name="Freeform 60">
              <a:extLst>
                <a:ext uri="{FF2B5EF4-FFF2-40B4-BE49-F238E27FC236}">
                  <a16:creationId xmlns:a16="http://schemas.microsoft.com/office/drawing/2014/main" id="{17260BB0-9DCA-4927-89A5-1314AD40EB3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513037" y="6063203"/>
              <a:ext cx="131153" cy="69362"/>
            </a:xfrm>
            <a:custGeom>
              <a:avLst/>
              <a:gdLst>
                <a:gd name="T0" fmla="*/ 24 w 40"/>
                <a:gd name="T1" fmla="*/ 0 h 23"/>
                <a:gd name="T2" fmla="*/ 25 w 40"/>
                <a:gd name="T3" fmla="*/ 23 h 23"/>
                <a:gd name="T4" fmla="*/ 24 w 40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3">
                  <a:moveTo>
                    <a:pt x="24" y="0"/>
                  </a:moveTo>
                  <a:cubicBezTo>
                    <a:pt x="40" y="0"/>
                    <a:pt x="38" y="20"/>
                    <a:pt x="25" y="23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0" name="Freeform 61">
              <a:extLst>
                <a:ext uri="{FF2B5EF4-FFF2-40B4-BE49-F238E27FC236}">
                  <a16:creationId xmlns:a16="http://schemas.microsoft.com/office/drawing/2014/main" id="{F459656F-63AC-4FC7-8D12-282B9B0C4C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1260480" y="6017506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1" name="Freeform 5">
              <a:extLst>
                <a:ext uri="{FF2B5EF4-FFF2-40B4-BE49-F238E27FC236}">
                  <a16:creationId xmlns:a16="http://schemas.microsoft.com/office/drawing/2014/main" id="{5C345A48-BE33-4B10-AF97-207DC7E2C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96434" y="6347177"/>
              <a:ext cx="121406" cy="81603"/>
            </a:xfrm>
            <a:custGeom>
              <a:avLst/>
              <a:gdLst>
                <a:gd name="T0" fmla="*/ 20 w 37"/>
                <a:gd name="T1" fmla="*/ 1 h 27"/>
                <a:gd name="T2" fmla="*/ 22 w 37"/>
                <a:gd name="T3" fmla="*/ 27 h 27"/>
                <a:gd name="T4" fmla="*/ 20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20" y="1"/>
                  </a:moveTo>
                  <a:cubicBezTo>
                    <a:pt x="31" y="1"/>
                    <a:pt x="37" y="24"/>
                    <a:pt x="22" y="27"/>
                  </a:cubicBezTo>
                  <a:cubicBezTo>
                    <a:pt x="2" y="27"/>
                    <a:pt x="0" y="0"/>
                    <a:pt x="2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2" name="Freeform 6">
              <a:extLst>
                <a:ext uri="{FF2B5EF4-FFF2-40B4-BE49-F238E27FC236}">
                  <a16:creationId xmlns:a16="http://schemas.microsoft.com/office/drawing/2014/main" id="{65503F74-3A89-46DD-AD4D-9BB164E252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310592" y="6345841"/>
              <a:ext cx="124063" cy="87315"/>
            </a:xfrm>
            <a:custGeom>
              <a:avLst/>
              <a:gdLst>
                <a:gd name="T0" fmla="*/ 12 w 38"/>
                <a:gd name="T1" fmla="*/ 3 h 29"/>
                <a:gd name="T2" fmla="*/ 15 w 38"/>
                <a:gd name="T3" fmla="*/ 29 h 29"/>
                <a:gd name="T4" fmla="*/ 12 w 38"/>
                <a:gd name="T5" fmla="*/ 3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9">
                  <a:moveTo>
                    <a:pt x="12" y="3"/>
                  </a:moveTo>
                  <a:cubicBezTo>
                    <a:pt x="34" y="0"/>
                    <a:pt x="38" y="26"/>
                    <a:pt x="15" y="29"/>
                  </a:cubicBezTo>
                  <a:cubicBezTo>
                    <a:pt x="4" y="23"/>
                    <a:pt x="0" y="9"/>
                    <a:pt x="12" y="3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3" name="Freeform 7">
              <a:extLst>
                <a:ext uri="{FF2B5EF4-FFF2-40B4-BE49-F238E27FC236}">
                  <a16:creationId xmlns:a16="http://schemas.microsoft.com/office/drawing/2014/main" id="{5D8D4A6C-9C30-46E6-953F-8FFE24534F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65803" y="6306514"/>
              <a:ext cx="138242" cy="100371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6"/>
                    <a:pt x="15" y="0"/>
                    <a:pt x="2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4" name="Freeform 8">
              <a:extLst>
                <a:ext uri="{FF2B5EF4-FFF2-40B4-BE49-F238E27FC236}">
                  <a16:creationId xmlns:a16="http://schemas.microsoft.com/office/drawing/2014/main" id="{844B12AB-BDBA-412B-8127-0671AB6BF8E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670714" y="6339312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5" name="Freeform 9">
              <a:extLst>
                <a:ext uri="{FF2B5EF4-FFF2-40B4-BE49-F238E27FC236}">
                  <a16:creationId xmlns:a16="http://schemas.microsoft.com/office/drawing/2014/main" id="{84AE8FA4-8AC5-4D0E-9FF8-B6F6D961F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956060" y="6342577"/>
              <a:ext cx="121406" cy="88130"/>
            </a:xfrm>
            <a:custGeom>
              <a:avLst/>
              <a:gdLst>
                <a:gd name="T0" fmla="*/ 18 w 37"/>
                <a:gd name="T1" fmla="*/ 4 h 29"/>
                <a:gd name="T2" fmla="*/ 22 w 37"/>
                <a:gd name="T3" fmla="*/ 29 h 29"/>
                <a:gd name="T4" fmla="*/ 18 w 37"/>
                <a:gd name="T5" fmla="*/ 4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9">
                  <a:moveTo>
                    <a:pt x="18" y="4"/>
                  </a:moveTo>
                  <a:cubicBezTo>
                    <a:pt x="35" y="0"/>
                    <a:pt x="37" y="28"/>
                    <a:pt x="22" y="29"/>
                  </a:cubicBezTo>
                  <a:cubicBezTo>
                    <a:pt x="7" y="28"/>
                    <a:pt x="0" y="1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6" name="Freeform 11">
              <a:extLst>
                <a:ext uri="{FF2B5EF4-FFF2-40B4-BE49-F238E27FC236}">
                  <a16:creationId xmlns:a16="http://schemas.microsoft.com/office/drawing/2014/main" id="{462515DF-512D-49E0-B5FE-637D9E352B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198871" y="6306670"/>
              <a:ext cx="143559" cy="102819"/>
            </a:xfrm>
            <a:custGeom>
              <a:avLst/>
              <a:gdLst>
                <a:gd name="T0" fmla="*/ 31 w 44"/>
                <a:gd name="T1" fmla="*/ 1 h 34"/>
                <a:gd name="T2" fmla="*/ 42 w 44"/>
                <a:gd name="T3" fmla="*/ 19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7" name="Freeform 12">
              <a:extLst>
                <a:ext uri="{FF2B5EF4-FFF2-40B4-BE49-F238E27FC236}">
                  <a16:creationId xmlns:a16="http://schemas.microsoft.com/office/drawing/2014/main" id="{342CB8A0-096D-4A9F-B962-294DB670BD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716391" y="6324623"/>
              <a:ext cx="134697" cy="81603"/>
            </a:xfrm>
            <a:custGeom>
              <a:avLst/>
              <a:gdLst>
                <a:gd name="T0" fmla="*/ 22 w 41"/>
                <a:gd name="T1" fmla="*/ 0 h 27"/>
                <a:gd name="T2" fmla="*/ 8 w 41"/>
                <a:gd name="T3" fmla="*/ 20 h 27"/>
                <a:gd name="T4" fmla="*/ 22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22" y="0"/>
                  </a:moveTo>
                  <a:cubicBezTo>
                    <a:pt x="41" y="12"/>
                    <a:pt x="24" y="27"/>
                    <a:pt x="8" y="20"/>
                  </a:cubicBezTo>
                  <a:cubicBezTo>
                    <a:pt x="0" y="7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8" name="Freeform 13">
              <a:extLst>
                <a:ext uri="{FF2B5EF4-FFF2-40B4-BE49-F238E27FC236}">
                  <a16:creationId xmlns:a16="http://schemas.microsoft.com/office/drawing/2014/main" id="{6870353D-6B96-4946-8BB5-015BF6E6E2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44031" y="6362033"/>
              <a:ext cx="124951" cy="69362"/>
            </a:xfrm>
            <a:custGeom>
              <a:avLst/>
              <a:gdLst>
                <a:gd name="T0" fmla="*/ 26 w 38"/>
                <a:gd name="T1" fmla="*/ 0 h 23"/>
                <a:gd name="T2" fmla="*/ 25 w 38"/>
                <a:gd name="T3" fmla="*/ 23 h 23"/>
                <a:gd name="T4" fmla="*/ 26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6" y="0"/>
                  </a:moveTo>
                  <a:cubicBezTo>
                    <a:pt x="38" y="0"/>
                    <a:pt x="37" y="20"/>
                    <a:pt x="25" y="23"/>
                  </a:cubicBezTo>
                  <a:cubicBezTo>
                    <a:pt x="0" y="23"/>
                    <a:pt x="5" y="1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89" name="Freeform 14">
              <a:extLst>
                <a:ext uri="{FF2B5EF4-FFF2-40B4-BE49-F238E27FC236}">
                  <a16:creationId xmlns:a16="http://schemas.microsoft.com/office/drawing/2014/main" id="{20249E38-6114-4065-8836-941D6C55D5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70859" y="6318096"/>
              <a:ext cx="134697" cy="84866"/>
            </a:xfrm>
            <a:custGeom>
              <a:avLst/>
              <a:gdLst>
                <a:gd name="T0" fmla="*/ 26 w 41"/>
                <a:gd name="T1" fmla="*/ 1 h 28"/>
                <a:gd name="T2" fmla="*/ 39 w 41"/>
                <a:gd name="T3" fmla="*/ 20 h 28"/>
                <a:gd name="T4" fmla="*/ 26 w 41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1"/>
                  </a:moveTo>
                  <a:cubicBezTo>
                    <a:pt x="34" y="0"/>
                    <a:pt x="41" y="12"/>
                    <a:pt x="39" y="20"/>
                  </a:cubicBezTo>
                  <a:cubicBezTo>
                    <a:pt x="17" y="28"/>
                    <a:pt x="0" y="12"/>
                    <a:pt x="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0" name="Freeform 16">
              <a:extLst>
                <a:ext uri="{FF2B5EF4-FFF2-40B4-BE49-F238E27FC236}">
                  <a16:creationId xmlns:a16="http://schemas.microsoft.com/office/drawing/2014/main" id="{BDA5073D-3C1B-4779-8DEF-FD9CD5308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461176" y="6300142"/>
              <a:ext cx="143559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5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5"/>
                  </a:cubicBezTo>
                  <a:cubicBezTo>
                    <a:pt x="29" y="32"/>
                    <a:pt x="0" y="6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1" name="Freeform 17">
              <a:extLst>
                <a:ext uri="{FF2B5EF4-FFF2-40B4-BE49-F238E27FC236}">
                  <a16:creationId xmlns:a16="http://schemas.microsoft.com/office/drawing/2014/main" id="{79505220-ED85-46B5-A218-0991FA5794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39205" y="6341355"/>
              <a:ext cx="94821" cy="69362"/>
            </a:xfrm>
            <a:custGeom>
              <a:avLst/>
              <a:gdLst>
                <a:gd name="T0" fmla="*/ 13 w 29"/>
                <a:gd name="T1" fmla="*/ 0 h 23"/>
                <a:gd name="T2" fmla="*/ 13 w 29"/>
                <a:gd name="T3" fmla="*/ 23 h 23"/>
                <a:gd name="T4" fmla="*/ 13 w 2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9" h="23">
                  <a:moveTo>
                    <a:pt x="13" y="0"/>
                  </a:moveTo>
                  <a:cubicBezTo>
                    <a:pt x="27" y="0"/>
                    <a:pt x="29" y="22"/>
                    <a:pt x="13" y="23"/>
                  </a:cubicBezTo>
                  <a:cubicBezTo>
                    <a:pt x="2" y="22"/>
                    <a:pt x="0" y="2"/>
                    <a:pt x="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2" name="Freeform 21">
              <a:extLst>
                <a:ext uri="{FF2B5EF4-FFF2-40B4-BE49-F238E27FC236}">
                  <a16:creationId xmlns:a16="http://schemas.microsoft.com/office/drawing/2014/main" id="{A8513416-DF87-4A83-8026-AF40654BAE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30057" y="6318096"/>
              <a:ext cx="140901" cy="102819"/>
            </a:xfrm>
            <a:custGeom>
              <a:avLst/>
              <a:gdLst>
                <a:gd name="T0" fmla="*/ 24 w 43"/>
                <a:gd name="T1" fmla="*/ 0 h 34"/>
                <a:gd name="T2" fmla="*/ 14 w 43"/>
                <a:gd name="T3" fmla="*/ 23 h 34"/>
                <a:gd name="T4" fmla="*/ 24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4" y="0"/>
                  </a:moveTo>
                  <a:cubicBezTo>
                    <a:pt x="43" y="3"/>
                    <a:pt x="28" y="34"/>
                    <a:pt x="14" y="23"/>
                  </a:cubicBezTo>
                  <a:cubicBezTo>
                    <a:pt x="0" y="28"/>
                    <a:pt x="4" y="5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3" name="Freeform 25">
              <a:extLst>
                <a:ext uri="{FF2B5EF4-FFF2-40B4-BE49-F238E27FC236}">
                  <a16:creationId xmlns:a16="http://schemas.microsoft.com/office/drawing/2014/main" id="{AF0489C4-7984-4A49-9D02-ACE2DD3EC8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30591" y="6309120"/>
              <a:ext cx="134697" cy="93843"/>
            </a:xfrm>
            <a:custGeom>
              <a:avLst/>
              <a:gdLst>
                <a:gd name="T0" fmla="*/ 23 w 41"/>
                <a:gd name="T1" fmla="*/ 0 h 31"/>
                <a:gd name="T2" fmla="*/ 17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1"/>
                    <a:pt x="41" y="31"/>
                    <a:pt x="17" y="25"/>
                  </a:cubicBezTo>
                  <a:cubicBezTo>
                    <a:pt x="0" y="7"/>
                    <a:pt x="17" y="4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4" name="Freeform 29">
              <a:extLst>
                <a:ext uri="{FF2B5EF4-FFF2-40B4-BE49-F238E27FC236}">
                  <a16:creationId xmlns:a16="http://schemas.microsoft.com/office/drawing/2014/main" id="{3DB0DE7C-BF6D-4059-94C4-FD4D6E7BA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497041" y="6299934"/>
              <a:ext cx="118747" cy="120771"/>
            </a:xfrm>
            <a:custGeom>
              <a:avLst/>
              <a:gdLst>
                <a:gd name="T0" fmla="*/ 16 w 36"/>
                <a:gd name="T1" fmla="*/ 4 h 40"/>
                <a:gd name="T2" fmla="*/ 34 w 36"/>
                <a:gd name="T3" fmla="*/ 15 h 40"/>
                <a:gd name="T4" fmla="*/ 16 w 36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40">
                  <a:moveTo>
                    <a:pt x="16" y="4"/>
                  </a:moveTo>
                  <a:cubicBezTo>
                    <a:pt x="36" y="5"/>
                    <a:pt x="33" y="0"/>
                    <a:pt x="34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5" name="Freeform 31">
              <a:extLst>
                <a:ext uri="{FF2B5EF4-FFF2-40B4-BE49-F238E27FC236}">
                  <a16:creationId xmlns:a16="http://schemas.microsoft.com/office/drawing/2014/main" id="{5B58E23E-6D06-4F24-B6F8-98AE632C2A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207517" y="6336989"/>
              <a:ext cx="131153" cy="72626"/>
            </a:xfrm>
            <a:custGeom>
              <a:avLst/>
              <a:gdLst>
                <a:gd name="T0" fmla="*/ 24 w 40"/>
                <a:gd name="T1" fmla="*/ 0 h 24"/>
                <a:gd name="T2" fmla="*/ 25 w 40"/>
                <a:gd name="T3" fmla="*/ 24 h 24"/>
                <a:gd name="T4" fmla="*/ 24 w 40"/>
                <a:gd name="T5" fmla="*/ 0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4">
                  <a:moveTo>
                    <a:pt x="24" y="0"/>
                  </a:moveTo>
                  <a:cubicBezTo>
                    <a:pt x="40" y="0"/>
                    <a:pt x="38" y="20"/>
                    <a:pt x="25" y="24"/>
                  </a:cubicBezTo>
                  <a:cubicBezTo>
                    <a:pt x="0" y="22"/>
                    <a:pt x="6" y="4"/>
                    <a:pt x="2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6" name="Freeform 32">
              <a:extLst>
                <a:ext uri="{FF2B5EF4-FFF2-40B4-BE49-F238E27FC236}">
                  <a16:creationId xmlns:a16="http://schemas.microsoft.com/office/drawing/2014/main" id="{7D87D95A-4B48-4140-BB5C-9A33AACBFA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094795" y="6039831"/>
              <a:ext cx="144445" cy="106083"/>
            </a:xfrm>
            <a:custGeom>
              <a:avLst/>
              <a:gdLst>
                <a:gd name="T0" fmla="*/ 28 w 44"/>
                <a:gd name="T1" fmla="*/ 0 h 35"/>
                <a:gd name="T2" fmla="*/ 42 w 44"/>
                <a:gd name="T3" fmla="*/ 21 h 35"/>
                <a:gd name="T4" fmla="*/ 28 w 44"/>
                <a:gd name="T5" fmla="*/ 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5">
                  <a:moveTo>
                    <a:pt x="28" y="0"/>
                  </a:moveTo>
                  <a:cubicBezTo>
                    <a:pt x="36" y="1"/>
                    <a:pt x="44" y="12"/>
                    <a:pt x="42" y="21"/>
                  </a:cubicBezTo>
                  <a:cubicBezTo>
                    <a:pt x="23" y="35"/>
                    <a:pt x="0" y="7"/>
                    <a:pt x="2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7" name="Freeform 33">
              <a:extLst>
                <a:ext uri="{FF2B5EF4-FFF2-40B4-BE49-F238E27FC236}">
                  <a16:creationId xmlns:a16="http://schemas.microsoft.com/office/drawing/2014/main" id="{6D78BEA4-B995-4BEC-A3B4-C580D646AD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015443" y="6088793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2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8" name="Freeform 34">
              <a:extLst>
                <a:ext uri="{FF2B5EF4-FFF2-40B4-BE49-F238E27FC236}">
                  <a16:creationId xmlns:a16="http://schemas.microsoft.com/office/drawing/2014/main" id="{C075F1AC-7155-4487-8B7A-0C74E2C65D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022051" y="6079816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99" name="Freeform 35">
              <a:extLst>
                <a:ext uri="{FF2B5EF4-FFF2-40B4-BE49-F238E27FC236}">
                  <a16:creationId xmlns:a16="http://schemas.microsoft.com/office/drawing/2014/main" id="{2923812A-0930-464A-B863-8232CDF9B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806684" y="6076799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0" name="Freeform 36">
              <a:extLst>
                <a:ext uri="{FF2B5EF4-FFF2-40B4-BE49-F238E27FC236}">
                  <a16:creationId xmlns:a16="http://schemas.microsoft.com/office/drawing/2014/main" id="{5B22D5AF-1F95-4943-ADBD-50BF0DD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345904" y="6043095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1" name="Freeform 37">
              <a:extLst>
                <a:ext uri="{FF2B5EF4-FFF2-40B4-BE49-F238E27FC236}">
                  <a16:creationId xmlns:a16="http://schemas.microsoft.com/office/drawing/2014/main" id="{09709304-5160-4325-BE4E-F970450FA8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337604" y="6030855"/>
              <a:ext cx="115202" cy="121588"/>
            </a:xfrm>
            <a:custGeom>
              <a:avLst/>
              <a:gdLst>
                <a:gd name="T0" fmla="*/ 16 w 35"/>
                <a:gd name="T1" fmla="*/ 4 h 40"/>
                <a:gd name="T2" fmla="*/ 33 w 35"/>
                <a:gd name="T3" fmla="*/ 15 h 40"/>
                <a:gd name="T4" fmla="*/ 16 w 35"/>
                <a:gd name="T5" fmla="*/ 4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5" h="40">
                  <a:moveTo>
                    <a:pt x="16" y="4"/>
                  </a:moveTo>
                  <a:cubicBezTo>
                    <a:pt x="35" y="4"/>
                    <a:pt x="32" y="0"/>
                    <a:pt x="33" y="15"/>
                  </a:cubicBezTo>
                  <a:cubicBezTo>
                    <a:pt x="34" y="40"/>
                    <a:pt x="0" y="22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2" name="Freeform 38">
              <a:extLst>
                <a:ext uri="{FF2B5EF4-FFF2-40B4-BE49-F238E27FC236}">
                  <a16:creationId xmlns:a16="http://schemas.microsoft.com/office/drawing/2014/main" id="{6086BD94-D139-4DEE-9FB6-849360DABF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517418" y="6070840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3" name="Freeform 39">
              <a:extLst>
                <a:ext uri="{FF2B5EF4-FFF2-40B4-BE49-F238E27FC236}">
                  <a16:creationId xmlns:a16="http://schemas.microsoft.com/office/drawing/2014/main" id="{84B8A4B1-C709-4864-851E-6A76DE4E52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8268404" y="6058600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4" name="Freeform 40">
              <a:extLst>
                <a:ext uri="{FF2B5EF4-FFF2-40B4-BE49-F238E27FC236}">
                  <a16:creationId xmlns:a16="http://schemas.microsoft.com/office/drawing/2014/main" id="{51183B3E-65BA-45BB-9238-E5553DA7E2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809931" y="6055336"/>
              <a:ext cx="134697" cy="81603"/>
            </a:xfrm>
            <a:custGeom>
              <a:avLst/>
              <a:gdLst>
                <a:gd name="T0" fmla="*/ 19 w 41"/>
                <a:gd name="T1" fmla="*/ 0 h 27"/>
                <a:gd name="T2" fmla="*/ 7 w 41"/>
                <a:gd name="T3" fmla="*/ 20 h 27"/>
                <a:gd name="T4" fmla="*/ 19 w 41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7">
                  <a:moveTo>
                    <a:pt x="19" y="0"/>
                  </a:moveTo>
                  <a:cubicBezTo>
                    <a:pt x="41" y="9"/>
                    <a:pt x="28" y="27"/>
                    <a:pt x="7" y="20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5" name="Freeform 41">
              <a:extLst>
                <a:ext uri="{FF2B5EF4-FFF2-40B4-BE49-F238E27FC236}">
                  <a16:creationId xmlns:a16="http://schemas.microsoft.com/office/drawing/2014/main" id="{B456CBC6-D8DB-4226-8743-8355D0C1E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126136" y="6055335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6" name="Freeform 42">
              <a:extLst>
                <a:ext uri="{FF2B5EF4-FFF2-40B4-BE49-F238E27FC236}">
                  <a16:creationId xmlns:a16="http://schemas.microsoft.com/office/drawing/2014/main" id="{2A43AE63-9201-415C-A88E-C52685BF9A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798736" y="6034119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7" name="Freeform 44">
              <a:extLst>
                <a:ext uri="{FF2B5EF4-FFF2-40B4-BE49-F238E27FC236}">
                  <a16:creationId xmlns:a16="http://schemas.microsoft.com/office/drawing/2014/main" id="{0BB8C75E-6B9A-4E95-85CF-ACD2D2AD2B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327374" y="6037383"/>
              <a:ext cx="131153" cy="84866"/>
            </a:xfrm>
            <a:custGeom>
              <a:avLst/>
              <a:gdLst>
                <a:gd name="T0" fmla="*/ 27 w 40"/>
                <a:gd name="T1" fmla="*/ 1 h 28"/>
                <a:gd name="T2" fmla="*/ 38 w 40"/>
                <a:gd name="T3" fmla="*/ 17 h 28"/>
                <a:gd name="T4" fmla="*/ 27 w 40"/>
                <a:gd name="T5" fmla="*/ 1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8">
                  <a:moveTo>
                    <a:pt x="27" y="1"/>
                  </a:moveTo>
                  <a:cubicBezTo>
                    <a:pt x="35" y="0"/>
                    <a:pt x="40" y="10"/>
                    <a:pt x="38" y="17"/>
                  </a:cubicBezTo>
                  <a:cubicBezTo>
                    <a:pt x="17" y="28"/>
                    <a:pt x="0" y="7"/>
                    <a:pt x="2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8" name="Freeform 45">
              <a:extLst>
                <a:ext uri="{FF2B5EF4-FFF2-40B4-BE49-F238E27FC236}">
                  <a16:creationId xmlns:a16="http://schemas.microsoft.com/office/drawing/2014/main" id="{F593E6EC-FB46-40CB-825C-C1305B1FB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7555926" y="601290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09" name="Freeform 46">
              <a:extLst>
                <a:ext uri="{FF2B5EF4-FFF2-40B4-BE49-F238E27FC236}">
                  <a16:creationId xmlns:a16="http://schemas.microsoft.com/office/drawing/2014/main" id="{517F36F0-8630-4831-9057-6CA9B217BE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10583957" y="6061049"/>
              <a:ext cx="121406" cy="81603"/>
            </a:xfrm>
            <a:custGeom>
              <a:avLst/>
              <a:gdLst>
                <a:gd name="T0" fmla="*/ 19 w 37"/>
                <a:gd name="T1" fmla="*/ 1 h 27"/>
                <a:gd name="T2" fmla="*/ 21 w 37"/>
                <a:gd name="T3" fmla="*/ 27 h 27"/>
                <a:gd name="T4" fmla="*/ 19 w 37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7">
                  <a:moveTo>
                    <a:pt x="19" y="1"/>
                  </a:moveTo>
                  <a:cubicBezTo>
                    <a:pt x="31" y="2"/>
                    <a:pt x="37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0" name="Freeform 47">
              <a:extLst>
                <a:ext uri="{FF2B5EF4-FFF2-40B4-BE49-F238E27FC236}">
                  <a16:creationId xmlns:a16="http://schemas.microsoft.com/office/drawing/2014/main" id="{9614B5E6-3CE1-465E-8381-646179E1B1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553346" y="6034118"/>
              <a:ext cx="147990" cy="78339"/>
            </a:xfrm>
            <a:custGeom>
              <a:avLst/>
              <a:gdLst>
                <a:gd name="T0" fmla="*/ 22 w 45"/>
                <a:gd name="T1" fmla="*/ 0 h 26"/>
                <a:gd name="T2" fmla="*/ 28 w 45"/>
                <a:gd name="T3" fmla="*/ 26 h 26"/>
                <a:gd name="T4" fmla="*/ 22 w 45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6">
                  <a:moveTo>
                    <a:pt x="22" y="0"/>
                  </a:moveTo>
                  <a:cubicBezTo>
                    <a:pt x="32" y="2"/>
                    <a:pt x="45" y="22"/>
                    <a:pt x="28" y="26"/>
                  </a:cubicBezTo>
                  <a:cubicBezTo>
                    <a:pt x="10" y="24"/>
                    <a:pt x="0" y="9"/>
                    <a:pt x="2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1" name="Freeform 48">
              <a:extLst>
                <a:ext uri="{FF2B5EF4-FFF2-40B4-BE49-F238E27FC236}">
                  <a16:creationId xmlns:a16="http://schemas.microsoft.com/office/drawing/2014/main" id="{5A40C31A-16AE-42C0-AC3B-52DCA2F5A2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9804575" y="6052072"/>
              <a:ext cx="133812" cy="79154"/>
            </a:xfrm>
            <a:custGeom>
              <a:avLst/>
              <a:gdLst>
                <a:gd name="T0" fmla="*/ 19 w 41"/>
                <a:gd name="T1" fmla="*/ 0 h 26"/>
                <a:gd name="T2" fmla="*/ 7 w 41"/>
                <a:gd name="T3" fmla="*/ 19 h 26"/>
                <a:gd name="T4" fmla="*/ 19 w 41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6">
                  <a:moveTo>
                    <a:pt x="19" y="0"/>
                  </a:moveTo>
                  <a:cubicBezTo>
                    <a:pt x="41" y="9"/>
                    <a:pt x="28" y="26"/>
                    <a:pt x="7" y="19"/>
                  </a:cubicBezTo>
                  <a:cubicBezTo>
                    <a:pt x="0" y="8"/>
                    <a:pt x="7" y="1"/>
                    <a:pt x="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  <p:sp>
          <p:nvSpPr>
            <p:cNvPr id="112" name="Freeform 49">
              <a:extLst>
                <a:ext uri="{FF2B5EF4-FFF2-40B4-BE49-F238E27FC236}">
                  <a16:creationId xmlns:a16="http://schemas.microsoft.com/office/drawing/2014/main" id="{CE95CDB5-B8FA-431B-B9BE-7791AD92C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0800000">
              <a:off x="6903707" y="6016166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solidFill>
                  <a:srgbClr val="FFFFFF"/>
                </a:solidFill>
              </a:endParaRP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4AB16C4-3451-0140-9D06-41755413318D}"/>
              </a:ext>
            </a:extLst>
          </p:cNvPr>
          <p:cNvSpPr txBox="1"/>
          <p:nvPr/>
        </p:nvSpPr>
        <p:spPr>
          <a:xfrm>
            <a:off x="12738100" y="50165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pic>
        <p:nvPicPr>
          <p:cNvPr id="114" name="Immagine 113">
            <a:extLst>
              <a:ext uri="{FF2B5EF4-FFF2-40B4-BE49-F238E27FC236}">
                <a16:creationId xmlns:a16="http://schemas.microsoft.com/office/drawing/2014/main" id="{0C7BA9D4-0BB8-0645-B562-21A1C45113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85" y="5193317"/>
            <a:ext cx="2051718" cy="648000"/>
          </a:xfrm>
          <a:prstGeom prst="rect">
            <a:avLst/>
          </a:prstGeom>
        </p:spPr>
      </p:pic>
      <p:pic>
        <p:nvPicPr>
          <p:cNvPr id="115" name="Immagine 114">
            <a:extLst>
              <a:ext uri="{FF2B5EF4-FFF2-40B4-BE49-F238E27FC236}">
                <a16:creationId xmlns:a16="http://schemas.microsoft.com/office/drawing/2014/main" id="{EE89EE6E-1AF2-3D44-BB8A-CBAF99928E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925549" y="5193856"/>
            <a:ext cx="2177943" cy="59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3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601"/>
    </mc:Choice>
    <mc:Fallback xmlns="">
      <p:transition spd="slow" advTm="166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extLst>
    <p:ext uri="{E180D4A7-C9FB-4DFB-919C-405C955672EB}">
      <p14:showEvtLst xmlns:p14="http://schemas.microsoft.com/office/powerpoint/2010/main">
        <p14:playEvt time="559" objId="7"/>
        <p14:triggerEvt type="onClick" time="559" objId="7"/>
        <p14:stopEvt time="16502" objId="7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7" name="Rectangle 166">
            <a:extLst>
              <a:ext uri="{FF2B5EF4-FFF2-40B4-BE49-F238E27FC236}">
                <a16:creationId xmlns:a16="http://schemas.microsoft.com/office/drawing/2014/main" id="{CFB03654-F8D1-4066-85B5-5BA57499B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9" name="Rectangle 168">
            <a:extLst>
              <a:ext uri="{FF2B5EF4-FFF2-40B4-BE49-F238E27FC236}">
                <a16:creationId xmlns:a16="http://schemas.microsoft.com/office/drawing/2014/main" id="{EF061512-DEB6-4638-9292-91DD25463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86FCB83-FC03-B14E-95D1-CC8ABF9A53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37" y="285622"/>
            <a:ext cx="8514956" cy="145624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IDEA: </a:t>
            </a:r>
            <a:r>
              <a:rPr lang="en-US" kern="1200" dirty="0" err="1">
                <a:solidFill>
                  <a:schemeClr val="tx2"/>
                </a:solidFill>
                <a:latin typeface="+mj-lt"/>
                <a:ea typeface="+mj-ea"/>
                <a:cs typeface="+mj-cs"/>
              </a:rPr>
              <a:t>Creazione</a:t>
            </a:r>
            <a:r>
              <a:rPr lang="en-US" kern="12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dell</a:t>
            </a:r>
            <a:r>
              <a:rPr lang="en-US" dirty="0"/>
              <a:t>’ APP </a:t>
            </a:r>
            <a:r>
              <a:rPr lang="en-US" kern="1200" dirty="0" err="1">
                <a:latin typeface="+mj-lt"/>
                <a:ea typeface="+mj-ea"/>
                <a:cs typeface="+mj-cs"/>
              </a:rPr>
              <a:t>Scan&amp;Save</a:t>
            </a:r>
            <a:endParaRPr lang="en-US" kern="12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71" name="Rectangle 170">
            <a:extLst>
              <a:ext uri="{FF2B5EF4-FFF2-40B4-BE49-F238E27FC236}">
                <a16:creationId xmlns:a16="http://schemas.microsoft.com/office/drawing/2014/main" id="{7615BC76-014D-4BD0-A843-994E2D7598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0" y="1869762"/>
            <a:ext cx="12175432" cy="41119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CasellaDiTesto 159">
            <a:extLst>
              <a:ext uri="{FF2B5EF4-FFF2-40B4-BE49-F238E27FC236}">
                <a16:creationId xmlns:a16="http://schemas.microsoft.com/office/drawing/2014/main" id="{29B0546D-F814-1846-950C-F0CF60034095}"/>
              </a:ext>
            </a:extLst>
          </p:cNvPr>
          <p:cNvSpPr txBox="1"/>
          <p:nvPr/>
        </p:nvSpPr>
        <p:spPr>
          <a:xfrm>
            <a:off x="220226" y="2333844"/>
            <a:ext cx="4543218" cy="3328557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150000"/>
              </a:lnSpc>
              <a:spcAft>
                <a:spcPts val="600"/>
              </a:spcAft>
              <a:buClr>
                <a:schemeClr val="bg2">
                  <a:lumMod val="75000"/>
                </a:schemeClr>
              </a:buClr>
            </a:pPr>
            <a:r>
              <a:rPr lang="en-US" dirty="0">
                <a:solidFill>
                  <a:schemeClr val="tx2"/>
                </a:solidFill>
                <a:cs typeface="Sabon Next LT" panose="02000500000000000000" pitchFamily="2" charset="0"/>
              </a:rPr>
              <a:t>Per </a:t>
            </a:r>
            <a:r>
              <a:rPr lang="en-US" dirty="0" err="1">
                <a:solidFill>
                  <a:schemeClr val="tx2"/>
                </a:solidFill>
                <a:cs typeface="Sabon Next LT" panose="02000500000000000000" pitchFamily="2" charset="0"/>
              </a:rPr>
              <a:t>aumentare</a:t>
            </a:r>
            <a:r>
              <a:rPr lang="en-US" dirty="0">
                <a:solidFill>
                  <a:schemeClr val="tx2"/>
                </a:solidFill>
                <a:cs typeface="Sabon Next LT" panose="02000500000000000000" pitchFamily="2" charset="0"/>
              </a:rPr>
              <a:t> il 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cs typeface="Sabon Next LT" panose="02000500000000000000" pitchFamily="2" charset="0"/>
              </a:rPr>
              <a:t>COINVOLGIMENTO DEI CONSUMATORI</a:t>
            </a:r>
            <a:r>
              <a:rPr lang="en-US" dirty="0">
                <a:solidFill>
                  <a:schemeClr val="tx2"/>
                </a:solidFill>
                <a:cs typeface="Sabon Next LT" panose="02000500000000000000" pitchFamily="2" charset="0"/>
              </a:rPr>
              <a:t>, </a:t>
            </a:r>
            <a:r>
              <a:rPr lang="en-US" dirty="0" err="1">
                <a:solidFill>
                  <a:schemeClr val="tx2"/>
                </a:solidFill>
                <a:cs typeface="Sabon Next LT" panose="02000500000000000000" pitchFamily="2" charset="0"/>
              </a:rPr>
              <a:t>l’app</a:t>
            </a:r>
            <a:r>
              <a:rPr lang="en-US" dirty="0">
                <a:solidFill>
                  <a:schemeClr val="tx2"/>
                </a:solidFill>
                <a:cs typeface="Sabon Next LT" panose="02000500000000000000" pitchFamily="2" charset="0"/>
              </a:rPr>
              <a:t> </a:t>
            </a:r>
            <a:r>
              <a:rPr lang="en-US" dirty="0" err="1">
                <a:solidFill>
                  <a:schemeClr val="tx2"/>
                </a:solidFill>
                <a:cs typeface="Sabon Next LT" panose="02000500000000000000" pitchFamily="2" charset="0"/>
              </a:rPr>
              <a:t>permette</a:t>
            </a:r>
            <a:r>
              <a:rPr lang="en-US" dirty="0">
                <a:solidFill>
                  <a:schemeClr val="tx2"/>
                </a:solidFill>
                <a:cs typeface="Sabon Next LT" panose="02000500000000000000" pitchFamily="2" charset="0"/>
              </a:rPr>
              <a:t> di </a:t>
            </a:r>
            <a:r>
              <a:rPr lang="en-US" dirty="0" err="1">
                <a:solidFill>
                  <a:schemeClr val="tx2"/>
                </a:solidFill>
                <a:cs typeface="Sabon Next LT" panose="02000500000000000000" pitchFamily="2" charset="0"/>
              </a:rPr>
              <a:t>scanerizzare</a:t>
            </a:r>
            <a:r>
              <a:rPr lang="en-US" dirty="0">
                <a:solidFill>
                  <a:schemeClr val="tx2"/>
                </a:solidFill>
                <a:cs typeface="Sabon Next LT" panose="02000500000000000000" pitchFamily="2" charset="0"/>
              </a:rPr>
              <a:t> un </a:t>
            </a:r>
            <a:r>
              <a:rPr lang="en-US" b="1" dirty="0">
                <a:solidFill>
                  <a:schemeClr val="tx2">
                    <a:lumMod val="75000"/>
                    <a:lumOff val="25000"/>
                  </a:schemeClr>
                </a:solidFill>
                <a:cs typeface="Sabon Next LT" panose="02000500000000000000" pitchFamily="2" charset="0"/>
              </a:rPr>
              <a:t>QR code </a:t>
            </a:r>
            <a:r>
              <a:rPr lang="it-IT" dirty="0">
                <a:solidFill>
                  <a:schemeClr val="tx2"/>
                </a:solidFill>
                <a:cs typeface="Sabon Next LT" panose="02000500000000000000" pitchFamily="2" charset="0"/>
              </a:rPr>
              <a:t>all'interno della confezione e fornisce informazioni sul corretto smaltimento e sul processo produttivo.</a:t>
            </a:r>
          </a:p>
          <a:p>
            <a:pPr>
              <a:lnSpc>
                <a:spcPct val="150000"/>
              </a:lnSpc>
              <a:spcAft>
                <a:spcPts val="600"/>
              </a:spcAft>
              <a:buClr>
                <a:schemeClr val="bg2">
                  <a:lumMod val="75000"/>
                </a:schemeClr>
              </a:buClr>
            </a:pPr>
            <a:r>
              <a:rPr lang="it-IT" dirty="0">
                <a:solidFill>
                  <a:schemeClr val="tx2"/>
                </a:solidFill>
                <a:cs typeface="Sabon Next LT" panose="02000500000000000000" pitchFamily="2" charset="0"/>
              </a:rPr>
              <a:t>Inoltre, per ogni codice scansionato, il consumatore guadagna punti in base al colore assegnato alla confezione.</a:t>
            </a:r>
            <a:endParaRPr lang="en-US" dirty="0">
              <a:solidFill>
                <a:schemeClr val="tx2"/>
              </a:solidFill>
              <a:cs typeface="Sabon Next LT" panose="02000500000000000000" pitchFamily="2" charset="0"/>
            </a:endParaRP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86B666D3-7550-4348-AD73-27B831A5E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87075" y="-18787"/>
            <a:ext cx="1843554" cy="6861159"/>
            <a:chOff x="9487075" y="-18787"/>
            <a:chExt cx="1843554" cy="6861159"/>
          </a:xfrm>
        </p:grpSpPr>
        <p:sp>
          <p:nvSpPr>
            <p:cNvPr id="174" name="Freeform 78">
              <a:extLst>
                <a:ext uri="{FF2B5EF4-FFF2-40B4-BE49-F238E27FC236}">
                  <a16:creationId xmlns:a16="http://schemas.microsoft.com/office/drawing/2014/main" id="{2C8870C2-1368-48B0-A8CF-BC33DF7656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07" y="755028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5" name="Freeform 79">
              <a:extLst>
                <a:ext uri="{FF2B5EF4-FFF2-40B4-BE49-F238E27FC236}">
                  <a16:creationId xmlns:a16="http://schemas.microsoft.com/office/drawing/2014/main" id="{853F9E0D-F5F9-438C-B1DC-0AA3127C4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0625" y="1043258"/>
              <a:ext cx="124063" cy="69362"/>
            </a:xfrm>
            <a:custGeom>
              <a:avLst/>
              <a:gdLst>
                <a:gd name="T0" fmla="*/ 20 w 38"/>
                <a:gd name="T1" fmla="*/ 0 h 23"/>
                <a:gd name="T2" fmla="*/ 20 w 38"/>
                <a:gd name="T3" fmla="*/ 22 h 23"/>
                <a:gd name="T4" fmla="*/ 20 w 38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3">
                  <a:moveTo>
                    <a:pt x="20" y="0"/>
                  </a:moveTo>
                  <a:cubicBezTo>
                    <a:pt x="37" y="3"/>
                    <a:pt x="38" y="23"/>
                    <a:pt x="20" y="22"/>
                  </a:cubicBezTo>
                  <a:cubicBezTo>
                    <a:pt x="8" y="18"/>
                    <a:pt x="0" y="5"/>
                    <a:pt x="2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6" name="Freeform 80">
              <a:extLst>
                <a:ext uri="{FF2B5EF4-FFF2-40B4-BE49-F238E27FC236}">
                  <a16:creationId xmlns:a16="http://schemas.microsoft.com/office/drawing/2014/main" id="{B4E911B1-253E-4755-9AEC-BB1DAB8E21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34861" y="1256108"/>
              <a:ext cx="124951" cy="66098"/>
            </a:xfrm>
            <a:custGeom>
              <a:avLst/>
              <a:gdLst>
                <a:gd name="T0" fmla="*/ 21 w 38"/>
                <a:gd name="T1" fmla="*/ 0 h 22"/>
                <a:gd name="T2" fmla="*/ 21 w 38"/>
                <a:gd name="T3" fmla="*/ 22 h 22"/>
                <a:gd name="T4" fmla="*/ 21 w 38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2">
                  <a:moveTo>
                    <a:pt x="21" y="0"/>
                  </a:moveTo>
                  <a:cubicBezTo>
                    <a:pt x="37" y="2"/>
                    <a:pt x="38" y="20"/>
                    <a:pt x="21" y="22"/>
                  </a:cubicBezTo>
                  <a:cubicBezTo>
                    <a:pt x="9" y="16"/>
                    <a:pt x="0" y="6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7" name="Freeform 82">
              <a:extLst>
                <a:ext uri="{FF2B5EF4-FFF2-40B4-BE49-F238E27FC236}">
                  <a16:creationId xmlns:a16="http://schemas.microsoft.com/office/drawing/2014/main" id="{EDA30C63-7387-41DF-A6B0-5E3B1AF60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6627" y="1930102"/>
              <a:ext cx="128495" cy="69362"/>
            </a:xfrm>
            <a:custGeom>
              <a:avLst/>
              <a:gdLst>
                <a:gd name="T0" fmla="*/ 16 w 39"/>
                <a:gd name="T1" fmla="*/ 0 h 23"/>
                <a:gd name="T2" fmla="*/ 10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8"/>
                    <a:pt x="10" y="23"/>
                  </a:cubicBezTo>
                  <a:cubicBezTo>
                    <a:pt x="0" y="16"/>
                    <a:pt x="4" y="3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8" name="Freeform 83">
              <a:extLst>
                <a:ext uri="{FF2B5EF4-FFF2-40B4-BE49-F238E27FC236}">
                  <a16:creationId xmlns:a16="http://schemas.microsoft.com/office/drawing/2014/main" id="{2AF5DD4D-BF15-452D-937B-7F29FA3F28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77081" y="1699681"/>
              <a:ext cx="131153" cy="157493"/>
            </a:xfrm>
            <a:custGeom>
              <a:avLst/>
              <a:gdLst>
                <a:gd name="T0" fmla="*/ 13 w 40"/>
                <a:gd name="T1" fmla="*/ 7 h 52"/>
                <a:gd name="T2" fmla="*/ 0 w 40"/>
                <a:gd name="T3" fmla="*/ 24 h 52"/>
                <a:gd name="T4" fmla="*/ 13 w 40"/>
                <a:gd name="T5" fmla="*/ 7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52">
                  <a:moveTo>
                    <a:pt x="13" y="7"/>
                  </a:moveTo>
                  <a:cubicBezTo>
                    <a:pt x="40" y="12"/>
                    <a:pt x="18" y="52"/>
                    <a:pt x="0" y="24"/>
                  </a:cubicBezTo>
                  <a:cubicBezTo>
                    <a:pt x="2" y="0"/>
                    <a:pt x="6" y="17"/>
                    <a:pt x="13" y="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9" name="Freeform 84">
              <a:extLst>
                <a:ext uri="{FF2B5EF4-FFF2-40B4-BE49-F238E27FC236}">
                  <a16:creationId xmlns:a16="http://schemas.microsoft.com/office/drawing/2014/main" id="{5F821C6A-EDEE-4845-92EB-367AC6002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88097" y="550442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0" name="Freeform 86">
              <a:extLst>
                <a:ext uri="{FF2B5EF4-FFF2-40B4-BE49-F238E27FC236}">
                  <a16:creationId xmlns:a16="http://schemas.microsoft.com/office/drawing/2014/main" id="{504AA4DA-748D-4CFF-891A-5C8861EC49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8746" y="226097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1" name="Freeform 89">
              <a:extLst>
                <a:ext uri="{FF2B5EF4-FFF2-40B4-BE49-F238E27FC236}">
                  <a16:creationId xmlns:a16="http://schemas.microsoft.com/office/drawing/2014/main" id="{7CC3A8FA-D5F6-4A96-9B55-4479C1717A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52869" y="1487330"/>
              <a:ext cx="134697" cy="93027"/>
            </a:xfrm>
            <a:custGeom>
              <a:avLst/>
              <a:gdLst>
                <a:gd name="T0" fmla="*/ 23 w 41"/>
                <a:gd name="T1" fmla="*/ 0 h 31"/>
                <a:gd name="T2" fmla="*/ 16 w 41"/>
                <a:gd name="T3" fmla="*/ 25 h 31"/>
                <a:gd name="T4" fmla="*/ 23 w 41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1">
                  <a:moveTo>
                    <a:pt x="23" y="0"/>
                  </a:moveTo>
                  <a:cubicBezTo>
                    <a:pt x="40" y="3"/>
                    <a:pt x="41" y="31"/>
                    <a:pt x="16" y="25"/>
                  </a:cubicBezTo>
                  <a:cubicBezTo>
                    <a:pt x="0" y="7"/>
                    <a:pt x="14" y="4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2" name="Freeform 105">
              <a:extLst>
                <a:ext uri="{FF2B5EF4-FFF2-40B4-BE49-F238E27FC236}">
                  <a16:creationId xmlns:a16="http://schemas.microsoft.com/office/drawing/2014/main" id="{0234A262-1A84-446A-935F-3BDA4E38BF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4752" y="1907956"/>
              <a:ext cx="140901" cy="93027"/>
            </a:xfrm>
            <a:custGeom>
              <a:avLst/>
              <a:gdLst>
                <a:gd name="T0" fmla="*/ 26 w 43"/>
                <a:gd name="T1" fmla="*/ 3 h 31"/>
                <a:gd name="T2" fmla="*/ 39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4" y="0"/>
                    <a:pt x="43" y="17"/>
                    <a:pt x="39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3" name="Freeform 106">
              <a:extLst>
                <a:ext uri="{FF2B5EF4-FFF2-40B4-BE49-F238E27FC236}">
                  <a16:creationId xmlns:a16="http://schemas.microsoft.com/office/drawing/2014/main" id="{26E1DC3C-522F-46BF-9C95-47500176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3765" y="599147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4" name="Freeform 107">
              <a:extLst>
                <a:ext uri="{FF2B5EF4-FFF2-40B4-BE49-F238E27FC236}">
                  <a16:creationId xmlns:a16="http://schemas.microsoft.com/office/drawing/2014/main" id="{F7CDF92D-312E-42AB-960E-637D404934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45753" y="1240267"/>
              <a:ext cx="154193" cy="81603"/>
            </a:xfrm>
            <a:custGeom>
              <a:avLst/>
              <a:gdLst>
                <a:gd name="T0" fmla="*/ 31 w 47"/>
                <a:gd name="T1" fmla="*/ 0 h 27"/>
                <a:gd name="T2" fmla="*/ 17 w 47"/>
                <a:gd name="T3" fmla="*/ 23 h 27"/>
                <a:gd name="T4" fmla="*/ 31 w 47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7">
                  <a:moveTo>
                    <a:pt x="31" y="0"/>
                  </a:moveTo>
                  <a:cubicBezTo>
                    <a:pt x="47" y="10"/>
                    <a:pt x="32" y="27"/>
                    <a:pt x="17" y="23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5" name="Freeform 108">
              <a:extLst>
                <a:ext uri="{FF2B5EF4-FFF2-40B4-BE49-F238E27FC236}">
                  <a16:creationId xmlns:a16="http://schemas.microsoft.com/office/drawing/2014/main" id="{918FE320-F6B2-4BDB-95D8-DFD3B2B34F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31436" y="1208992"/>
              <a:ext cx="121406" cy="90579"/>
            </a:xfrm>
            <a:custGeom>
              <a:avLst/>
              <a:gdLst>
                <a:gd name="T0" fmla="*/ 26 w 37"/>
                <a:gd name="T1" fmla="*/ 1 h 30"/>
                <a:gd name="T2" fmla="*/ 35 w 37"/>
                <a:gd name="T3" fmla="*/ 21 h 30"/>
                <a:gd name="T4" fmla="*/ 26 w 37"/>
                <a:gd name="T5" fmla="*/ 1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0">
                  <a:moveTo>
                    <a:pt x="26" y="1"/>
                  </a:moveTo>
                  <a:cubicBezTo>
                    <a:pt x="35" y="0"/>
                    <a:pt x="37" y="13"/>
                    <a:pt x="35" y="21"/>
                  </a:cubicBezTo>
                  <a:cubicBezTo>
                    <a:pt x="14" y="30"/>
                    <a:pt x="0" y="8"/>
                    <a:pt x="26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6" name="Freeform 109">
              <a:extLst>
                <a:ext uri="{FF2B5EF4-FFF2-40B4-BE49-F238E27FC236}">
                  <a16:creationId xmlns:a16="http://schemas.microsoft.com/office/drawing/2014/main" id="{B90769B0-46E9-4B76-96A9-A247A0DF3D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4633" y="1710317"/>
              <a:ext cx="154193" cy="84866"/>
            </a:xfrm>
            <a:custGeom>
              <a:avLst/>
              <a:gdLst>
                <a:gd name="T0" fmla="*/ 26 w 47"/>
                <a:gd name="T1" fmla="*/ 0 h 28"/>
                <a:gd name="T2" fmla="*/ 10 w 47"/>
                <a:gd name="T3" fmla="*/ 26 h 28"/>
                <a:gd name="T4" fmla="*/ 26 w 47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7" h="28">
                  <a:moveTo>
                    <a:pt x="26" y="0"/>
                  </a:moveTo>
                  <a:cubicBezTo>
                    <a:pt x="47" y="13"/>
                    <a:pt x="28" y="28"/>
                    <a:pt x="10" y="26"/>
                  </a:cubicBezTo>
                  <a:cubicBezTo>
                    <a:pt x="0" y="13"/>
                    <a:pt x="15" y="4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7" name="Freeform 110">
              <a:extLst>
                <a:ext uri="{FF2B5EF4-FFF2-40B4-BE49-F238E27FC236}">
                  <a16:creationId xmlns:a16="http://schemas.microsoft.com/office/drawing/2014/main" id="{C0CC5855-0620-41C7-AA4D-3D30E24551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1489" y="351312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8" name="Freeform 111">
              <a:extLst>
                <a:ext uri="{FF2B5EF4-FFF2-40B4-BE49-F238E27FC236}">
                  <a16:creationId xmlns:a16="http://schemas.microsoft.com/office/drawing/2014/main" id="{7A99B1F4-089E-4A1A-833C-0D0C8E7705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12688" y="143881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20 w 40"/>
                <a:gd name="T3" fmla="*/ 25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1"/>
                    <a:pt x="35" y="29"/>
                    <a:pt x="20" y="25"/>
                  </a:cubicBezTo>
                  <a:cubicBezTo>
                    <a:pt x="0" y="19"/>
                    <a:pt x="5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9" name="Freeform 112">
              <a:extLst>
                <a:ext uri="{FF2B5EF4-FFF2-40B4-BE49-F238E27FC236}">
                  <a16:creationId xmlns:a16="http://schemas.microsoft.com/office/drawing/2014/main" id="{52C3D5C1-0862-4E4B-BAD8-C6244D0352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22191" y="920158"/>
              <a:ext cx="117860" cy="81603"/>
            </a:xfrm>
            <a:custGeom>
              <a:avLst/>
              <a:gdLst>
                <a:gd name="T0" fmla="*/ 19 w 36"/>
                <a:gd name="T1" fmla="*/ 1 h 27"/>
                <a:gd name="T2" fmla="*/ 21 w 36"/>
                <a:gd name="T3" fmla="*/ 27 h 27"/>
                <a:gd name="T4" fmla="*/ 19 w 36"/>
                <a:gd name="T5" fmla="*/ 1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7">
                  <a:moveTo>
                    <a:pt x="19" y="1"/>
                  </a:moveTo>
                  <a:cubicBezTo>
                    <a:pt x="31" y="1"/>
                    <a:pt x="36" y="24"/>
                    <a:pt x="21" y="27"/>
                  </a:cubicBezTo>
                  <a:cubicBezTo>
                    <a:pt x="1" y="27"/>
                    <a:pt x="0" y="0"/>
                    <a:pt x="1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0" name="Freeform 122">
              <a:extLst>
                <a:ext uri="{FF2B5EF4-FFF2-40B4-BE49-F238E27FC236}">
                  <a16:creationId xmlns:a16="http://schemas.microsoft.com/office/drawing/2014/main" id="{5E020019-37DA-47B1-A859-25E2009F7C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5982" y="1751917"/>
              <a:ext cx="127608" cy="81603"/>
            </a:xfrm>
            <a:custGeom>
              <a:avLst/>
              <a:gdLst>
                <a:gd name="T0" fmla="*/ 24 w 39"/>
                <a:gd name="T1" fmla="*/ 0 h 27"/>
                <a:gd name="T2" fmla="*/ 20 w 39"/>
                <a:gd name="T3" fmla="*/ 26 h 27"/>
                <a:gd name="T4" fmla="*/ 24 w 39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4" y="0"/>
                  </a:moveTo>
                  <a:cubicBezTo>
                    <a:pt x="39" y="3"/>
                    <a:pt x="36" y="27"/>
                    <a:pt x="20" y="26"/>
                  </a:cubicBezTo>
                  <a:cubicBezTo>
                    <a:pt x="0" y="19"/>
                    <a:pt x="4" y="3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1" name="Freeform 123">
              <a:extLst>
                <a:ext uri="{FF2B5EF4-FFF2-40B4-BE49-F238E27FC236}">
                  <a16:creationId xmlns:a16="http://schemas.microsoft.com/office/drawing/2014/main" id="{FC071985-7349-45B2-AD36-AB9014D81F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93201" y="205787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2" name="Freeform 130">
              <a:extLst>
                <a:ext uri="{FF2B5EF4-FFF2-40B4-BE49-F238E27FC236}">
                  <a16:creationId xmlns:a16="http://schemas.microsoft.com/office/drawing/2014/main" id="{8A8374B4-6CAE-4B1D-8AD8-BBD71C66E4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6422" y="495036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3" name="Freeform 131">
              <a:extLst>
                <a:ext uri="{FF2B5EF4-FFF2-40B4-BE49-F238E27FC236}">
                  <a16:creationId xmlns:a16="http://schemas.microsoft.com/office/drawing/2014/main" id="{4F0392BB-C222-4B4A-B3F7-86E1953966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0240" y="1050023"/>
              <a:ext cx="117860" cy="87315"/>
            </a:xfrm>
            <a:custGeom>
              <a:avLst/>
              <a:gdLst>
                <a:gd name="T0" fmla="*/ 15 w 36"/>
                <a:gd name="T1" fmla="*/ 0 h 29"/>
                <a:gd name="T2" fmla="*/ 25 w 36"/>
                <a:gd name="T3" fmla="*/ 15 h 29"/>
                <a:gd name="T4" fmla="*/ 13 w 36"/>
                <a:gd name="T5" fmla="*/ 21 h 29"/>
                <a:gd name="T6" fmla="*/ 15 w 36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29">
                  <a:moveTo>
                    <a:pt x="15" y="0"/>
                  </a:moveTo>
                  <a:cubicBezTo>
                    <a:pt x="21" y="0"/>
                    <a:pt x="36" y="13"/>
                    <a:pt x="25" y="15"/>
                  </a:cubicBezTo>
                  <a:cubicBezTo>
                    <a:pt x="20" y="19"/>
                    <a:pt x="20" y="22"/>
                    <a:pt x="13" y="21"/>
                  </a:cubicBezTo>
                  <a:cubicBezTo>
                    <a:pt x="0" y="29"/>
                    <a:pt x="0" y="0"/>
                    <a:pt x="1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4" name="Freeform 132">
              <a:extLst>
                <a:ext uri="{FF2B5EF4-FFF2-40B4-BE49-F238E27FC236}">
                  <a16:creationId xmlns:a16="http://schemas.microsoft.com/office/drawing/2014/main" id="{F1EE976D-D914-4545-9E10-F4A3C266AC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1895" y="1929658"/>
              <a:ext cx="127608" cy="69362"/>
            </a:xfrm>
            <a:custGeom>
              <a:avLst/>
              <a:gdLst>
                <a:gd name="T0" fmla="*/ 16 w 39"/>
                <a:gd name="T1" fmla="*/ 0 h 23"/>
                <a:gd name="T2" fmla="*/ 11 w 39"/>
                <a:gd name="T3" fmla="*/ 23 h 23"/>
                <a:gd name="T4" fmla="*/ 1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16" y="0"/>
                  </a:moveTo>
                  <a:cubicBezTo>
                    <a:pt x="39" y="8"/>
                    <a:pt x="31" y="17"/>
                    <a:pt x="11" y="23"/>
                  </a:cubicBezTo>
                  <a:cubicBezTo>
                    <a:pt x="0" y="16"/>
                    <a:pt x="4" y="2"/>
                    <a:pt x="1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5" name="Freeform 135">
              <a:extLst>
                <a:ext uri="{FF2B5EF4-FFF2-40B4-BE49-F238E27FC236}">
                  <a16:creationId xmlns:a16="http://schemas.microsoft.com/office/drawing/2014/main" id="{A602A52C-3AB9-4D97-AE2A-BB87DB6ACA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67579" y="820365"/>
              <a:ext cx="128495" cy="84051"/>
            </a:xfrm>
            <a:custGeom>
              <a:avLst/>
              <a:gdLst>
                <a:gd name="T0" fmla="*/ 21 w 39"/>
                <a:gd name="T1" fmla="*/ 0 h 28"/>
                <a:gd name="T2" fmla="*/ 6 w 39"/>
                <a:gd name="T3" fmla="*/ 20 h 28"/>
                <a:gd name="T4" fmla="*/ 21 w 39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8">
                  <a:moveTo>
                    <a:pt x="21" y="0"/>
                  </a:moveTo>
                  <a:cubicBezTo>
                    <a:pt x="39" y="12"/>
                    <a:pt x="22" y="28"/>
                    <a:pt x="6" y="20"/>
                  </a:cubicBezTo>
                  <a:cubicBezTo>
                    <a:pt x="0" y="7"/>
                    <a:pt x="7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6" name="Freeform 141">
              <a:extLst>
                <a:ext uri="{FF2B5EF4-FFF2-40B4-BE49-F238E27FC236}">
                  <a16:creationId xmlns:a16="http://schemas.microsoft.com/office/drawing/2014/main" id="{B30A965C-348F-4CA1-882F-46F532A33B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06131" y="142204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7" name="Freeform 70">
              <a:extLst>
                <a:ext uri="{FF2B5EF4-FFF2-40B4-BE49-F238E27FC236}">
                  <a16:creationId xmlns:a16="http://schemas.microsoft.com/office/drawing/2014/main" id="{0F9349DE-8C14-4D6E-B1C2-4750F704C0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9135" y="6127480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8" name="Freeform 77">
              <a:extLst>
                <a:ext uri="{FF2B5EF4-FFF2-40B4-BE49-F238E27FC236}">
                  <a16:creationId xmlns:a16="http://schemas.microsoft.com/office/drawing/2014/main" id="{3DB93D99-B20E-4CEF-A4B5-E355F2EF84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204834" y="19557"/>
              <a:ext cx="151535" cy="75075"/>
            </a:xfrm>
            <a:custGeom>
              <a:avLst/>
              <a:gdLst>
                <a:gd name="T0" fmla="*/ 23 w 46"/>
                <a:gd name="T1" fmla="*/ 0 h 25"/>
                <a:gd name="T2" fmla="*/ 29 w 46"/>
                <a:gd name="T3" fmla="*/ 25 h 25"/>
                <a:gd name="T4" fmla="*/ 23 w 46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6" h="25">
                  <a:moveTo>
                    <a:pt x="23" y="0"/>
                  </a:moveTo>
                  <a:cubicBezTo>
                    <a:pt x="33" y="1"/>
                    <a:pt x="46" y="21"/>
                    <a:pt x="29" y="25"/>
                  </a:cubicBezTo>
                  <a:cubicBezTo>
                    <a:pt x="10" y="23"/>
                    <a:pt x="0" y="9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9" name="Freeform 85">
              <a:extLst>
                <a:ext uri="{FF2B5EF4-FFF2-40B4-BE49-F238E27FC236}">
                  <a16:creationId xmlns:a16="http://schemas.microsoft.com/office/drawing/2014/main" id="{0093B34B-1559-4D7A-90CF-114125FD62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095912" y="6390891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0" name="Freeform 87">
              <a:extLst>
                <a:ext uri="{FF2B5EF4-FFF2-40B4-BE49-F238E27FC236}">
                  <a16:creationId xmlns:a16="http://schemas.microsoft.com/office/drawing/2014/main" id="{F32E37EB-F93F-4ACA-8EC5-8313085014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7214" y="6671777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1" name="Freeform 94">
              <a:extLst>
                <a:ext uri="{FF2B5EF4-FFF2-40B4-BE49-F238E27FC236}">
                  <a16:creationId xmlns:a16="http://schemas.microsoft.com/office/drawing/2014/main" id="{6486B439-14A8-40F4-BD01-2647D4752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1130171" y="6639040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2" name="Freeform 118">
              <a:extLst>
                <a:ext uri="{FF2B5EF4-FFF2-40B4-BE49-F238E27FC236}">
                  <a16:creationId xmlns:a16="http://schemas.microsoft.com/office/drawing/2014/main" id="{3EA0483A-6030-445C-9A9E-FC8847FD44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50965" y="6463048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3" name="Freeform 119">
              <a:extLst>
                <a:ext uri="{FF2B5EF4-FFF2-40B4-BE49-F238E27FC236}">
                  <a16:creationId xmlns:a16="http://schemas.microsoft.com/office/drawing/2014/main" id="{54E9F49B-F300-4A14-B0F3-36A75B1713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836655" y="627812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4" name="Freeform 121">
              <a:extLst>
                <a:ext uri="{FF2B5EF4-FFF2-40B4-BE49-F238E27FC236}">
                  <a16:creationId xmlns:a16="http://schemas.microsoft.com/office/drawing/2014/main" id="{59BF81A2-5680-4745-9838-B87F14A4E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685814" y="5686"/>
              <a:ext cx="133812" cy="84866"/>
            </a:xfrm>
            <a:custGeom>
              <a:avLst/>
              <a:gdLst>
                <a:gd name="T0" fmla="*/ 26 w 41"/>
                <a:gd name="T1" fmla="*/ 0 h 28"/>
                <a:gd name="T2" fmla="*/ 38 w 41"/>
                <a:gd name="T3" fmla="*/ 19 h 28"/>
                <a:gd name="T4" fmla="*/ 26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6" y="0"/>
                  </a:moveTo>
                  <a:cubicBezTo>
                    <a:pt x="33" y="0"/>
                    <a:pt x="41" y="10"/>
                    <a:pt x="38" y="19"/>
                  </a:cubicBezTo>
                  <a:cubicBezTo>
                    <a:pt x="16" y="28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5" name="Freeform 139">
              <a:extLst>
                <a:ext uri="{FF2B5EF4-FFF2-40B4-BE49-F238E27FC236}">
                  <a16:creationId xmlns:a16="http://schemas.microsoft.com/office/drawing/2014/main" id="{293DA61B-9566-467E-A357-E86CD8E7E2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1483" y="6473587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6" name="Freeform 144">
              <a:extLst>
                <a:ext uri="{FF2B5EF4-FFF2-40B4-BE49-F238E27FC236}">
                  <a16:creationId xmlns:a16="http://schemas.microsoft.com/office/drawing/2014/main" id="{A1A7223C-6F2C-487D-A45A-6EBBD051A5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240033" y="6057255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7" name="Freeform 145">
              <a:extLst>
                <a:ext uri="{FF2B5EF4-FFF2-40B4-BE49-F238E27FC236}">
                  <a16:creationId xmlns:a16="http://schemas.microsoft.com/office/drawing/2014/main" id="{DC4DE17D-AC51-4C89-AC1A-016A928A1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42048" y="610233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8" name="Freeform 8">
              <a:extLst>
                <a:ext uri="{FF2B5EF4-FFF2-40B4-BE49-F238E27FC236}">
                  <a16:creationId xmlns:a16="http://schemas.microsoft.com/office/drawing/2014/main" id="{95D0E198-D3C3-4790-881E-4DF6C9D7FD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557195" y="667477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9" name="Freeform 8">
              <a:extLst>
                <a:ext uri="{FF2B5EF4-FFF2-40B4-BE49-F238E27FC236}">
                  <a16:creationId xmlns:a16="http://schemas.microsoft.com/office/drawing/2014/main" id="{15D7F206-A93F-4CCC-B241-B733ECFCF9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5400000">
              <a:off x="10947246" y="10719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0" name="Freeform 8">
              <a:extLst>
                <a:ext uri="{FF2B5EF4-FFF2-40B4-BE49-F238E27FC236}">
                  <a16:creationId xmlns:a16="http://schemas.microsoft.com/office/drawing/2014/main" id="{96A9BAB0-CBD6-492F-BAE1-D79E07902F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328" y="65255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" name="Freeform 51">
              <a:extLst>
                <a:ext uri="{FF2B5EF4-FFF2-40B4-BE49-F238E27FC236}">
                  <a16:creationId xmlns:a16="http://schemas.microsoft.com/office/drawing/2014/main" id="{E9952623-7C81-47CA-85D8-C872DE84E4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919804" y="6044459"/>
              <a:ext cx="115202" cy="90579"/>
            </a:xfrm>
            <a:custGeom>
              <a:avLst/>
              <a:gdLst>
                <a:gd name="T0" fmla="*/ 19 w 35"/>
                <a:gd name="T1" fmla="*/ 0 h 30"/>
                <a:gd name="T2" fmla="*/ 33 w 35"/>
                <a:gd name="T3" fmla="*/ 15 h 30"/>
                <a:gd name="T4" fmla="*/ 25 w 35"/>
                <a:gd name="T5" fmla="*/ 19 h 30"/>
                <a:gd name="T6" fmla="*/ 19 w 35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30">
                  <a:moveTo>
                    <a:pt x="19" y="0"/>
                  </a:moveTo>
                  <a:cubicBezTo>
                    <a:pt x="26" y="0"/>
                    <a:pt x="35" y="8"/>
                    <a:pt x="33" y="15"/>
                  </a:cubicBezTo>
                  <a:cubicBezTo>
                    <a:pt x="30" y="12"/>
                    <a:pt x="27" y="17"/>
                    <a:pt x="25" y="19"/>
                  </a:cubicBezTo>
                  <a:cubicBezTo>
                    <a:pt x="7" y="30"/>
                    <a:pt x="0" y="5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" name="Freeform 54">
              <a:extLst>
                <a:ext uri="{FF2B5EF4-FFF2-40B4-BE49-F238E27FC236}">
                  <a16:creationId xmlns:a16="http://schemas.microsoft.com/office/drawing/2014/main" id="{05CFF839-C981-434A-9445-4E5A71BA7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721" y="6222293"/>
              <a:ext cx="134697" cy="105266"/>
            </a:xfrm>
            <a:custGeom>
              <a:avLst/>
              <a:gdLst>
                <a:gd name="T0" fmla="*/ 28 w 41"/>
                <a:gd name="T1" fmla="*/ 2 h 35"/>
                <a:gd name="T2" fmla="*/ 40 w 41"/>
                <a:gd name="T3" fmla="*/ 21 h 35"/>
                <a:gd name="T4" fmla="*/ 28 w 41"/>
                <a:gd name="T5" fmla="*/ 2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5">
                  <a:moveTo>
                    <a:pt x="28" y="2"/>
                  </a:moveTo>
                  <a:cubicBezTo>
                    <a:pt x="37" y="0"/>
                    <a:pt x="41" y="13"/>
                    <a:pt x="40" y="21"/>
                  </a:cubicBezTo>
                  <a:cubicBezTo>
                    <a:pt x="22" y="35"/>
                    <a:pt x="0" y="10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3" name="Freeform 59">
              <a:extLst>
                <a:ext uri="{FF2B5EF4-FFF2-40B4-BE49-F238E27FC236}">
                  <a16:creationId xmlns:a16="http://schemas.microsoft.com/office/drawing/2014/main" id="{954EA9BB-25B0-4D52-B1FA-D7ADAD3FBA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5778" y="6496289"/>
              <a:ext cx="124063" cy="78339"/>
            </a:xfrm>
            <a:custGeom>
              <a:avLst/>
              <a:gdLst>
                <a:gd name="T0" fmla="*/ 22 w 38"/>
                <a:gd name="T1" fmla="*/ 0 h 26"/>
                <a:gd name="T2" fmla="*/ 18 w 38"/>
                <a:gd name="T3" fmla="*/ 26 h 26"/>
                <a:gd name="T4" fmla="*/ 22 w 38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8" h="26">
                  <a:moveTo>
                    <a:pt x="22" y="0"/>
                  </a:moveTo>
                  <a:cubicBezTo>
                    <a:pt x="38" y="3"/>
                    <a:pt x="33" y="25"/>
                    <a:pt x="18" y="26"/>
                  </a:cubicBezTo>
                  <a:cubicBezTo>
                    <a:pt x="0" y="20"/>
                    <a:pt x="6" y="3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4" name="Freeform 61">
              <a:extLst>
                <a:ext uri="{FF2B5EF4-FFF2-40B4-BE49-F238E27FC236}">
                  <a16:creationId xmlns:a16="http://schemas.microsoft.com/office/drawing/2014/main" id="{1CF36179-928E-45AE-BFCB-8A51031D63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04784" y="6673032"/>
              <a:ext cx="137356" cy="99554"/>
            </a:xfrm>
            <a:custGeom>
              <a:avLst/>
              <a:gdLst>
                <a:gd name="T0" fmla="*/ 25 w 42"/>
                <a:gd name="T1" fmla="*/ 1 h 33"/>
                <a:gd name="T2" fmla="*/ 4 w 42"/>
                <a:gd name="T3" fmla="*/ 19 h 33"/>
                <a:gd name="T4" fmla="*/ 25 w 42"/>
                <a:gd name="T5" fmla="*/ 1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3">
                  <a:moveTo>
                    <a:pt x="25" y="1"/>
                  </a:moveTo>
                  <a:cubicBezTo>
                    <a:pt x="42" y="14"/>
                    <a:pt x="15" y="33"/>
                    <a:pt x="4" y="19"/>
                  </a:cubicBezTo>
                  <a:cubicBezTo>
                    <a:pt x="0" y="5"/>
                    <a:pt x="16" y="0"/>
                    <a:pt x="25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" name="Freeform 78">
              <a:extLst>
                <a:ext uri="{FF2B5EF4-FFF2-40B4-BE49-F238E27FC236}">
                  <a16:creationId xmlns:a16="http://schemas.microsoft.com/office/drawing/2014/main" id="{F90AA42C-D724-4AD8-81F3-CDFC42063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693918" y="6027834"/>
              <a:ext cx="147990" cy="75075"/>
            </a:xfrm>
            <a:custGeom>
              <a:avLst/>
              <a:gdLst>
                <a:gd name="T0" fmla="*/ 22 w 45"/>
                <a:gd name="T1" fmla="*/ 0 h 25"/>
                <a:gd name="T2" fmla="*/ 28 w 45"/>
                <a:gd name="T3" fmla="*/ 25 h 25"/>
                <a:gd name="T4" fmla="*/ 22 w 4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5" h="25">
                  <a:moveTo>
                    <a:pt x="22" y="0"/>
                  </a:moveTo>
                  <a:cubicBezTo>
                    <a:pt x="32" y="1"/>
                    <a:pt x="45" y="21"/>
                    <a:pt x="28" y="25"/>
                  </a:cubicBezTo>
                  <a:cubicBezTo>
                    <a:pt x="9" y="23"/>
                    <a:pt x="0" y="9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6" name="Freeform 84">
              <a:extLst>
                <a:ext uri="{FF2B5EF4-FFF2-40B4-BE49-F238E27FC236}">
                  <a16:creationId xmlns:a16="http://schemas.microsoft.com/office/drawing/2014/main" id="{CAB3A278-E8E7-4070-B30A-31B5DE9805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38047" y="6358428"/>
              <a:ext cx="131153" cy="88130"/>
            </a:xfrm>
            <a:custGeom>
              <a:avLst/>
              <a:gdLst>
                <a:gd name="T0" fmla="*/ 18 w 40"/>
                <a:gd name="T1" fmla="*/ 1 h 29"/>
                <a:gd name="T2" fmla="*/ 6 w 40"/>
                <a:gd name="T3" fmla="*/ 20 h 29"/>
                <a:gd name="T4" fmla="*/ 18 w 40"/>
                <a:gd name="T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18" y="1"/>
                  </a:moveTo>
                  <a:cubicBezTo>
                    <a:pt x="40" y="6"/>
                    <a:pt x="25" y="29"/>
                    <a:pt x="6" y="20"/>
                  </a:cubicBezTo>
                  <a:cubicBezTo>
                    <a:pt x="0" y="10"/>
                    <a:pt x="5" y="0"/>
                    <a:pt x="18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7" name="Freeform 86">
              <a:extLst>
                <a:ext uri="{FF2B5EF4-FFF2-40B4-BE49-F238E27FC236}">
                  <a16:creationId xmlns:a16="http://schemas.microsoft.com/office/drawing/2014/main" id="{910FC82B-A4C1-428C-A576-79B5F6D18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40367" y="6606831"/>
              <a:ext cx="131153" cy="112612"/>
            </a:xfrm>
            <a:custGeom>
              <a:avLst/>
              <a:gdLst>
                <a:gd name="T0" fmla="*/ 22 w 40"/>
                <a:gd name="T1" fmla="*/ 1 h 37"/>
                <a:gd name="T2" fmla="*/ 15 w 40"/>
                <a:gd name="T3" fmla="*/ 23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40" y="3"/>
                    <a:pt x="33" y="37"/>
                    <a:pt x="15" y="23"/>
                  </a:cubicBezTo>
                  <a:cubicBezTo>
                    <a:pt x="0" y="20"/>
                    <a:pt x="7" y="0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8" name="Freeform 106">
              <a:extLst>
                <a:ext uri="{FF2B5EF4-FFF2-40B4-BE49-F238E27FC236}">
                  <a16:creationId xmlns:a16="http://schemas.microsoft.com/office/drawing/2014/main" id="{B9CB6255-5C91-4496-B0AE-529737BC53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01124" y="6203718"/>
              <a:ext cx="134697" cy="97107"/>
            </a:xfrm>
            <a:custGeom>
              <a:avLst/>
              <a:gdLst>
                <a:gd name="T0" fmla="*/ 25 w 41"/>
                <a:gd name="T1" fmla="*/ 0 h 32"/>
                <a:gd name="T2" fmla="*/ 4 w 41"/>
                <a:gd name="T3" fmla="*/ 18 h 32"/>
                <a:gd name="T4" fmla="*/ 25 w 41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2">
                  <a:moveTo>
                    <a:pt x="25" y="0"/>
                  </a:moveTo>
                  <a:cubicBezTo>
                    <a:pt x="41" y="13"/>
                    <a:pt x="15" y="32"/>
                    <a:pt x="4" y="18"/>
                  </a:cubicBezTo>
                  <a:cubicBezTo>
                    <a:pt x="0" y="5"/>
                    <a:pt x="15" y="0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9" name="Freeform 110">
              <a:extLst>
                <a:ext uri="{FF2B5EF4-FFF2-40B4-BE49-F238E27FC236}">
                  <a16:creationId xmlns:a16="http://schemas.microsoft.com/office/drawing/2014/main" id="{A58DBA3F-B3E2-4AD9-A93C-FDF997582E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30489" y="6434417"/>
              <a:ext cx="127608" cy="114243"/>
            </a:xfrm>
            <a:custGeom>
              <a:avLst/>
              <a:gdLst>
                <a:gd name="T0" fmla="*/ 21 w 39"/>
                <a:gd name="T1" fmla="*/ 1 h 38"/>
                <a:gd name="T2" fmla="*/ 39 w 39"/>
                <a:gd name="T3" fmla="*/ 18 h 38"/>
                <a:gd name="T4" fmla="*/ 21 w 39"/>
                <a:gd name="T5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8">
                  <a:moveTo>
                    <a:pt x="21" y="1"/>
                  </a:moveTo>
                  <a:cubicBezTo>
                    <a:pt x="35" y="0"/>
                    <a:pt x="38" y="8"/>
                    <a:pt x="39" y="18"/>
                  </a:cubicBezTo>
                  <a:cubicBezTo>
                    <a:pt x="25" y="38"/>
                    <a:pt x="0" y="13"/>
                    <a:pt x="2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0" name="Freeform 123">
              <a:extLst>
                <a:ext uri="{FF2B5EF4-FFF2-40B4-BE49-F238E27FC236}">
                  <a16:creationId xmlns:a16="http://schemas.microsoft.com/office/drawing/2014/main" id="{AE100164-158F-422B-8A80-DFF4E0E06E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59198" y="6522255"/>
              <a:ext cx="140901" cy="93843"/>
            </a:xfrm>
            <a:custGeom>
              <a:avLst/>
              <a:gdLst>
                <a:gd name="T0" fmla="*/ 26 w 43"/>
                <a:gd name="T1" fmla="*/ 3 h 31"/>
                <a:gd name="T2" fmla="*/ 40 w 43"/>
                <a:gd name="T3" fmla="*/ 23 h 31"/>
                <a:gd name="T4" fmla="*/ 26 w 43"/>
                <a:gd name="T5" fmla="*/ 3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1">
                  <a:moveTo>
                    <a:pt x="26" y="3"/>
                  </a:moveTo>
                  <a:cubicBezTo>
                    <a:pt x="35" y="0"/>
                    <a:pt x="43" y="17"/>
                    <a:pt x="40" y="23"/>
                  </a:cubicBezTo>
                  <a:cubicBezTo>
                    <a:pt x="20" y="31"/>
                    <a:pt x="0" y="15"/>
                    <a:pt x="26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1" name="Freeform 130">
              <a:extLst>
                <a:ext uri="{FF2B5EF4-FFF2-40B4-BE49-F238E27FC236}">
                  <a16:creationId xmlns:a16="http://schemas.microsoft.com/office/drawing/2014/main" id="{1A0EF69A-22C3-4FF9-B6DD-55C6DAC3BB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245427" y="6305405"/>
              <a:ext cx="157737" cy="81603"/>
            </a:xfrm>
            <a:custGeom>
              <a:avLst/>
              <a:gdLst>
                <a:gd name="T0" fmla="*/ 31 w 48"/>
                <a:gd name="T1" fmla="*/ 0 h 27"/>
                <a:gd name="T2" fmla="*/ 18 w 48"/>
                <a:gd name="T3" fmla="*/ 24 h 27"/>
                <a:gd name="T4" fmla="*/ 31 w 48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8" h="27">
                  <a:moveTo>
                    <a:pt x="31" y="0"/>
                  </a:moveTo>
                  <a:cubicBezTo>
                    <a:pt x="48" y="10"/>
                    <a:pt x="32" y="27"/>
                    <a:pt x="18" y="24"/>
                  </a:cubicBezTo>
                  <a:cubicBezTo>
                    <a:pt x="0" y="14"/>
                    <a:pt x="18" y="0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2" name="Freeform 141">
              <a:extLst>
                <a:ext uri="{FF2B5EF4-FFF2-40B4-BE49-F238E27FC236}">
                  <a16:creationId xmlns:a16="http://schemas.microsoft.com/office/drawing/2014/main" id="{3963C700-CFE8-4ED2-8E1E-1139AC305D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04283" y="6678799"/>
              <a:ext cx="163941" cy="163205"/>
            </a:xfrm>
            <a:custGeom>
              <a:avLst/>
              <a:gdLst>
                <a:gd name="T0" fmla="*/ 37 w 50"/>
                <a:gd name="T1" fmla="*/ 3 h 54"/>
                <a:gd name="T2" fmla="*/ 42 w 50"/>
                <a:gd name="T3" fmla="*/ 17 h 54"/>
                <a:gd name="T4" fmla="*/ 37 w 50"/>
                <a:gd name="T5" fmla="*/ 3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0" h="54">
                  <a:moveTo>
                    <a:pt x="37" y="3"/>
                  </a:moveTo>
                  <a:cubicBezTo>
                    <a:pt x="50" y="3"/>
                    <a:pt x="36" y="13"/>
                    <a:pt x="42" y="17"/>
                  </a:cubicBezTo>
                  <a:cubicBezTo>
                    <a:pt x="35" y="54"/>
                    <a:pt x="0" y="0"/>
                    <a:pt x="37" y="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34">
              <a:extLst>
                <a:ext uri="{FF2B5EF4-FFF2-40B4-BE49-F238E27FC236}">
                  <a16:creationId xmlns:a16="http://schemas.microsoft.com/office/drawing/2014/main" id="{F9B166DD-EFD8-42F3-A6E1-C6A4A0260F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61752" y="1403097"/>
              <a:ext cx="134697" cy="84051"/>
            </a:xfrm>
            <a:custGeom>
              <a:avLst/>
              <a:gdLst>
                <a:gd name="T0" fmla="*/ 22 w 41"/>
                <a:gd name="T1" fmla="*/ 0 h 28"/>
                <a:gd name="T2" fmla="*/ 8 w 41"/>
                <a:gd name="T3" fmla="*/ 21 h 28"/>
                <a:gd name="T4" fmla="*/ 22 w 41"/>
                <a:gd name="T5" fmla="*/ 0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28">
                  <a:moveTo>
                    <a:pt x="22" y="0"/>
                  </a:moveTo>
                  <a:cubicBezTo>
                    <a:pt x="41" y="13"/>
                    <a:pt x="24" y="28"/>
                    <a:pt x="8" y="21"/>
                  </a:cubicBezTo>
                  <a:cubicBezTo>
                    <a:pt x="0" y="8"/>
                    <a:pt x="8" y="0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4" name="Freeform 36">
              <a:extLst>
                <a:ext uri="{FF2B5EF4-FFF2-40B4-BE49-F238E27FC236}">
                  <a16:creationId xmlns:a16="http://schemas.microsoft.com/office/drawing/2014/main" id="{D432A7B3-E9F3-476E-9D42-6174AF6947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722440"/>
              <a:ext cx="144445" cy="102819"/>
            </a:xfrm>
            <a:custGeom>
              <a:avLst/>
              <a:gdLst>
                <a:gd name="T0" fmla="*/ 31 w 44"/>
                <a:gd name="T1" fmla="*/ 1 h 34"/>
                <a:gd name="T2" fmla="*/ 25 w 44"/>
                <a:gd name="T3" fmla="*/ 22 h 34"/>
                <a:gd name="T4" fmla="*/ 31 w 44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1"/>
                  </a:moveTo>
                  <a:cubicBezTo>
                    <a:pt x="44" y="3"/>
                    <a:pt x="38" y="34"/>
                    <a:pt x="25" y="22"/>
                  </a:cubicBezTo>
                  <a:cubicBezTo>
                    <a:pt x="0" y="28"/>
                    <a:pt x="14" y="0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5" name="Freeform 38">
              <a:extLst>
                <a:ext uri="{FF2B5EF4-FFF2-40B4-BE49-F238E27FC236}">
                  <a16:creationId xmlns:a16="http://schemas.microsoft.com/office/drawing/2014/main" id="{F17E4864-342C-497A-A8C4-307CF70C29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1617" y="1902264"/>
              <a:ext cx="127608" cy="69362"/>
            </a:xfrm>
            <a:custGeom>
              <a:avLst/>
              <a:gdLst>
                <a:gd name="T0" fmla="*/ 26 w 39"/>
                <a:gd name="T1" fmla="*/ 0 h 23"/>
                <a:gd name="T2" fmla="*/ 26 w 39"/>
                <a:gd name="T3" fmla="*/ 23 h 23"/>
                <a:gd name="T4" fmla="*/ 26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6" y="0"/>
                  </a:moveTo>
                  <a:cubicBezTo>
                    <a:pt x="39" y="1"/>
                    <a:pt x="38" y="21"/>
                    <a:pt x="26" y="23"/>
                  </a:cubicBezTo>
                  <a:cubicBezTo>
                    <a:pt x="0" y="23"/>
                    <a:pt x="5" y="2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6" name="Freeform 39">
              <a:extLst>
                <a:ext uri="{FF2B5EF4-FFF2-40B4-BE49-F238E27FC236}">
                  <a16:creationId xmlns:a16="http://schemas.microsoft.com/office/drawing/2014/main" id="{F2484BDA-CEC5-42AD-8874-C782F6A442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825" y="1732534"/>
              <a:ext cx="131153" cy="81603"/>
            </a:xfrm>
            <a:custGeom>
              <a:avLst/>
              <a:gdLst>
                <a:gd name="T0" fmla="*/ 25 w 40"/>
                <a:gd name="T1" fmla="*/ 0 h 27"/>
                <a:gd name="T2" fmla="*/ 38 w 40"/>
                <a:gd name="T3" fmla="*/ 20 h 27"/>
                <a:gd name="T4" fmla="*/ 25 w 40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7">
                  <a:moveTo>
                    <a:pt x="25" y="0"/>
                  </a:moveTo>
                  <a:cubicBezTo>
                    <a:pt x="34" y="0"/>
                    <a:pt x="40" y="11"/>
                    <a:pt x="38" y="20"/>
                  </a:cubicBezTo>
                  <a:cubicBezTo>
                    <a:pt x="17" y="27"/>
                    <a:pt x="0" y="12"/>
                    <a:pt x="2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7" name="Freeform 41">
              <a:extLst>
                <a:ext uri="{FF2B5EF4-FFF2-40B4-BE49-F238E27FC236}">
                  <a16:creationId xmlns:a16="http://schemas.microsoft.com/office/drawing/2014/main" id="{4F6B7DAB-E92D-43BB-ACF1-F06D8925DF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84215" y="514912"/>
              <a:ext cx="144445" cy="78339"/>
            </a:xfrm>
            <a:custGeom>
              <a:avLst/>
              <a:gdLst>
                <a:gd name="T0" fmla="*/ 29 w 44"/>
                <a:gd name="T1" fmla="*/ 0 h 26"/>
                <a:gd name="T2" fmla="*/ 26 w 44"/>
                <a:gd name="T3" fmla="*/ 26 h 26"/>
                <a:gd name="T4" fmla="*/ 29 w 44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26">
                  <a:moveTo>
                    <a:pt x="29" y="0"/>
                  </a:moveTo>
                  <a:cubicBezTo>
                    <a:pt x="44" y="3"/>
                    <a:pt x="40" y="22"/>
                    <a:pt x="26" y="26"/>
                  </a:cubicBezTo>
                  <a:cubicBezTo>
                    <a:pt x="0" y="25"/>
                    <a:pt x="11" y="6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8" name="Freeform 42">
              <a:extLst>
                <a:ext uri="{FF2B5EF4-FFF2-40B4-BE49-F238E27FC236}">
                  <a16:creationId xmlns:a16="http://schemas.microsoft.com/office/drawing/2014/main" id="{DDFDB6E2-654D-48A3-83FB-86F3AD241A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496047" y="1178128"/>
              <a:ext cx="144445" cy="97107"/>
            </a:xfrm>
            <a:custGeom>
              <a:avLst/>
              <a:gdLst>
                <a:gd name="T0" fmla="*/ 31 w 44"/>
                <a:gd name="T1" fmla="*/ 1 h 32"/>
                <a:gd name="T2" fmla="*/ 43 w 44"/>
                <a:gd name="T3" fmla="*/ 16 h 32"/>
                <a:gd name="T4" fmla="*/ 31 w 44"/>
                <a:gd name="T5" fmla="*/ 1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2">
                  <a:moveTo>
                    <a:pt x="31" y="1"/>
                  </a:moveTo>
                  <a:cubicBezTo>
                    <a:pt x="40" y="0"/>
                    <a:pt x="44" y="8"/>
                    <a:pt x="43" y="16"/>
                  </a:cubicBezTo>
                  <a:cubicBezTo>
                    <a:pt x="29" y="32"/>
                    <a:pt x="0" y="7"/>
                    <a:pt x="31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9" name="Freeform 45">
              <a:extLst>
                <a:ext uri="{FF2B5EF4-FFF2-40B4-BE49-F238E27FC236}">
                  <a16:creationId xmlns:a16="http://schemas.microsoft.com/office/drawing/2014/main" id="{ECD09C44-52C9-455A-865A-65084B500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14408" y="932462"/>
              <a:ext cx="144445" cy="102819"/>
            </a:xfrm>
            <a:custGeom>
              <a:avLst/>
              <a:gdLst>
                <a:gd name="T0" fmla="*/ 31 w 44"/>
                <a:gd name="T1" fmla="*/ 0 h 34"/>
                <a:gd name="T2" fmla="*/ 42 w 44"/>
                <a:gd name="T3" fmla="*/ 19 h 34"/>
                <a:gd name="T4" fmla="*/ 31 w 44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4">
                  <a:moveTo>
                    <a:pt x="31" y="0"/>
                  </a:moveTo>
                  <a:cubicBezTo>
                    <a:pt x="39" y="0"/>
                    <a:pt x="44" y="12"/>
                    <a:pt x="42" y="19"/>
                  </a:cubicBezTo>
                  <a:cubicBezTo>
                    <a:pt x="25" y="34"/>
                    <a:pt x="0" y="8"/>
                    <a:pt x="3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0" name="Freeform 49">
              <a:extLst>
                <a:ext uri="{FF2B5EF4-FFF2-40B4-BE49-F238E27FC236}">
                  <a16:creationId xmlns:a16="http://schemas.microsoft.com/office/drawing/2014/main" id="{F6C27999-BDBB-4644-8A53-B87F3F144F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530170" y="282433"/>
              <a:ext cx="127608" cy="81603"/>
            </a:xfrm>
            <a:custGeom>
              <a:avLst/>
              <a:gdLst>
                <a:gd name="T0" fmla="*/ 21 w 39"/>
                <a:gd name="T1" fmla="*/ 2 h 27"/>
                <a:gd name="T2" fmla="*/ 26 w 39"/>
                <a:gd name="T3" fmla="*/ 24 h 27"/>
                <a:gd name="T4" fmla="*/ 21 w 39"/>
                <a:gd name="T5" fmla="*/ 2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7">
                  <a:moveTo>
                    <a:pt x="21" y="2"/>
                  </a:moveTo>
                  <a:cubicBezTo>
                    <a:pt x="36" y="0"/>
                    <a:pt x="39" y="17"/>
                    <a:pt x="26" y="24"/>
                  </a:cubicBezTo>
                  <a:cubicBezTo>
                    <a:pt x="8" y="27"/>
                    <a:pt x="0" y="9"/>
                    <a:pt x="21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1" name="Freeform 65">
              <a:extLst>
                <a:ext uri="{FF2B5EF4-FFF2-40B4-BE49-F238E27FC236}">
                  <a16:creationId xmlns:a16="http://schemas.microsoft.com/office/drawing/2014/main" id="{654163CC-9199-4986-9A5E-84365169D9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83885" y="121615"/>
              <a:ext cx="121406" cy="79154"/>
            </a:xfrm>
            <a:custGeom>
              <a:avLst/>
              <a:gdLst>
                <a:gd name="T0" fmla="*/ 19 w 37"/>
                <a:gd name="T1" fmla="*/ 0 h 26"/>
                <a:gd name="T2" fmla="*/ 22 w 37"/>
                <a:gd name="T3" fmla="*/ 26 h 26"/>
                <a:gd name="T4" fmla="*/ 19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19" y="0"/>
                  </a:moveTo>
                  <a:cubicBezTo>
                    <a:pt x="31" y="1"/>
                    <a:pt x="37" y="23"/>
                    <a:pt x="22" y="26"/>
                  </a:cubicBezTo>
                  <a:cubicBezTo>
                    <a:pt x="2" y="26"/>
                    <a:pt x="0" y="0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2" name="Freeform 66">
              <a:extLst>
                <a:ext uri="{FF2B5EF4-FFF2-40B4-BE49-F238E27FC236}">
                  <a16:creationId xmlns:a16="http://schemas.microsoft.com/office/drawing/2014/main" id="{C744DB98-E4B6-40B4-92A4-5DC3D9594B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965" y="1387451"/>
              <a:ext cx="131153" cy="111796"/>
            </a:xfrm>
            <a:custGeom>
              <a:avLst/>
              <a:gdLst>
                <a:gd name="T0" fmla="*/ 22 w 40"/>
                <a:gd name="T1" fmla="*/ 1 h 37"/>
                <a:gd name="T2" fmla="*/ 40 w 40"/>
                <a:gd name="T3" fmla="*/ 18 h 37"/>
                <a:gd name="T4" fmla="*/ 22 w 40"/>
                <a:gd name="T5" fmla="*/ 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7">
                  <a:moveTo>
                    <a:pt x="22" y="1"/>
                  </a:moveTo>
                  <a:cubicBezTo>
                    <a:pt x="36" y="0"/>
                    <a:pt x="40" y="8"/>
                    <a:pt x="40" y="18"/>
                  </a:cubicBezTo>
                  <a:cubicBezTo>
                    <a:pt x="27" y="37"/>
                    <a:pt x="0" y="14"/>
                    <a:pt x="22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3" name="Freeform 69">
              <a:extLst>
                <a:ext uri="{FF2B5EF4-FFF2-40B4-BE49-F238E27FC236}">
                  <a16:creationId xmlns:a16="http://schemas.microsoft.com/office/drawing/2014/main" id="{3618E05D-0BAF-4A26-858E-F0EF2BA89D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6848" y="1105206"/>
              <a:ext cx="144445" cy="111796"/>
            </a:xfrm>
            <a:custGeom>
              <a:avLst/>
              <a:gdLst>
                <a:gd name="T0" fmla="*/ 29 w 44"/>
                <a:gd name="T1" fmla="*/ 0 h 37"/>
                <a:gd name="T2" fmla="*/ 42 w 44"/>
                <a:gd name="T3" fmla="*/ 21 h 37"/>
                <a:gd name="T4" fmla="*/ 29 w 44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4" h="37">
                  <a:moveTo>
                    <a:pt x="29" y="0"/>
                  </a:moveTo>
                  <a:cubicBezTo>
                    <a:pt x="36" y="2"/>
                    <a:pt x="44" y="12"/>
                    <a:pt x="42" y="21"/>
                  </a:cubicBezTo>
                  <a:cubicBezTo>
                    <a:pt x="25" y="37"/>
                    <a:pt x="0" y="7"/>
                    <a:pt x="2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4" name="Freeform 70">
              <a:extLst>
                <a:ext uri="{FF2B5EF4-FFF2-40B4-BE49-F238E27FC236}">
                  <a16:creationId xmlns:a16="http://schemas.microsoft.com/office/drawing/2014/main" id="{8506E091-91B5-45A6-B0D7-8778EF36C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5927" y="549368"/>
              <a:ext cx="131153" cy="75890"/>
            </a:xfrm>
            <a:custGeom>
              <a:avLst/>
              <a:gdLst>
                <a:gd name="T0" fmla="*/ 18 w 40"/>
                <a:gd name="T1" fmla="*/ 0 h 25"/>
                <a:gd name="T2" fmla="*/ 7 w 40"/>
                <a:gd name="T3" fmla="*/ 21 h 25"/>
                <a:gd name="T4" fmla="*/ 18 w 40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5">
                  <a:moveTo>
                    <a:pt x="18" y="0"/>
                  </a:moveTo>
                  <a:cubicBezTo>
                    <a:pt x="40" y="9"/>
                    <a:pt x="26" y="25"/>
                    <a:pt x="7" y="21"/>
                  </a:cubicBezTo>
                  <a:cubicBezTo>
                    <a:pt x="0" y="11"/>
                    <a:pt x="5" y="0"/>
                    <a:pt x="1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5" name="Freeform 71">
              <a:extLst>
                <a:ext uri="{FF2B5EF4-FFF2-40B4-BE49-F238E27FC236}">
                  <a16:creationId xmlns:a16="http://schemas.microsoft.com/office/drawing/2014/main" id="{A5F1AA22-6DD8-43AB-AC2B-AA9371DD96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798597" y="1647073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6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39" y="3"/>
                    <a:pt x="40" y="30"/>
                    <a:pt x="16" y="26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6" name="Freeform 72">
              <a:extLst>
                <a:ext uri="{FF2B5EF4-FFF2-40B4-BE49-F238E27FC236}">
                  <a16:creationId xmlns:a16="http://schemas.microsoft.com/office/drawing/2014/main" id="{580946E1-6BC9-4EEE-AE4C-F8F08C8F1C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01860" y="1873932"/>
              <a:ext cx="131153" cy="90579"/>
            </a:xfrm>
            <a:custGeom>
              <a:avLst/>
              <a:gdLst>
                <a:gd name="T0" fmla="*/ 22 w 40"/>
                <a:gd name="T1" fmla="*/ 0 h 30"/>
                <a:gd name="T2" fmla="*/ 17 w 40"/>
                <a:gd name="T3" fmla="*/ 26 h 30"/>
                <a:gd name="T4" fmla="*/ 22 w 40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0">
                  <a:moveTo>
                    <a:pt x="22" y="0"/>
                  </a:moveTo>
                  <a:cubicBezTo>
                    <a:pt x="40" y="1"/>
                    <a:pt x="40" y="30"/>
                    <a:pt x="17" y="26"/>
                  </a:cubicBezTo>
                  <a:cubicBezTo>
                    <a:pt x="0" y="7"/>
                    <a:pt x="15" y="5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7" name="Freeform 74">
              <a:extLst>
                <a:ext uri="{FF2B5EF4-FFF2-40B4-BE49-F238E27FC236}">
                  <a16:creationId xmlns:a16="http://schemas.microsoft.com/office/drawing/2014/main" id="{06858C12-FAE6-4F6D-AAD0-BC164D3C64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22832" y="763091"/>
              <a:ext cx="137356" cy="120771"/>
            </a:xfrm>
            <a:custGeom>
              <a:avLst/>
              <a:gdLst>
                <a:gd name="T0" fmla="*/ 19 w 42"/>
                <a:gd name="T1" fmla="*/ 0 h 40"/>
                <a:gd name="T2" fmla="*/ 4 w 42"/>
                <a:gd name="T3" fmla="*/ 19 h 40"/>
                <a:gd name="T4" fmla="*/ 19 w 42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40">
                  <a:moveTo>
                    <a:pt x="19" y="0"/>
                  </a:moveTo>
                  <a:cubicBezTo>
                    <a:pt x="42" y="10"/>
                    <a:pt x="20" y="40"/>
                    <a:pt x="4" y="19"/>
                  </a:cubicBezTo>
                  <a:cubicBezTo>
                    <a:pt x="0" y="6"/>
                    <a:pt x="8" y="1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8" name="Freeform 85">
              <a:extLst>
                <a:ext uri="{FF2B5EF4-FFF2-40B4-BE49-F238E27FC236}">
                  <a16:creationId xmlns:a16="http://schemas.microsoft.com/office/drawing/2014/main" id="{FE64B3B9-8F70-4C7C-980A-CBFFDFB93D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46066" y="340257"/>
              <a:ext cx="127608" cy="97107"/>
            </a:xfrm>
            <a:custGeom>
              <a:avLst/>
              <a:gdLst>
                <a:gd name="T0" fmla="*/ 21 w 39"/>
                <a:gd name="T1" fmla="*/ 0 h 32"/>
                <a:gd name="T2" fmla="*/ 13 w 39"/>
                <a:gd name="T3" fmla="*/ 20 h 32"/>
                <a:gd name="T4" fmla="*/ 21 w 39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2">
                  <a:moveTo>
                    <a:pt x="21" y="0"/>
                  </a:moveTo>
                  <a:cubicBezTo>
                    <a:pt x="39" y="2"/>
                    <a:pt x="32" y="32"/>
                    <a:pt x="13" y="20"/>
                  </a:cubicBezTo>
                  <a:cubicBezTo>
                    <a:pt x="3" y="23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9" name="Freeform 87">
              <a:extLst>
                <a:ext uri="{FF2B5EF4-FFF2-40B4-BE49-F238E27FC236}">
                  <a16:creationId xmlns:a16="http://schemas.microsoft.com/office/drawing/2014/main" id="{88E77691-B7C1-4F5D-98EC-C5508CDFB6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11402" y="67225"/>
              <a:ext cx="134697" cy="90579"/>
            </a:xfrm>
            <a:custGeom>
              <a:avLst/>
              <a:gdLst>
                <a:gd name="T0" fmla="*/ 27 w 41"/>
                <a:gd name="T1" fmla="*/ 0 h 30"/>
                <a:gd name="T2" fmla="*/ 41 w 41"/>
                <a:gd name="T3" fmla="*/ 19 h 30"/>
                <a:gd name="T4" fmla="*/ 27 w 41"/>
                <a:gd name="T5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1" h="30">
                  <a:moveTo>
                    <a:pt x="27" y="0"/>
                  </a:moveTo>
                  <a:cubicBezTo>
                    <a:pt x="35" y="0"/>
                    <a:pt x="40" y="11"/>
                    <a:pt x="41" y="19"/>
                  </a:cubicBezTo>
                  <a:cubicBezTo>
                    <a:pt x="21" y="30"/>
                    <a:pt x="0" y="10"/>
                    <a:pt x="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0" name="Freeform 88">
              <a:extLst>
                <a:ext uri="{FF2B5EF4-FFF2-40B4-BE49-F238E27FC236}">
                  <a16:creationId xmlns:a16="http://schemas.microsoft.com/office/drawing/2014/main" id="{22997A7B-4811-4158-8F88-4839256501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9879430" y="1161387"/>
              <a:ext cx="6204" cy="6527"/>
            </a:xfrm>
            <a:custGeom>
              <a:avLst/>
              <a:gdLst>
                <a:gd name="T0" fmla="*/ 0 w 2"/>
                <a:gd name="T1" fmla="*/ 0 h 2"/>
                <a:gd name="T2" fmla="*/ 2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0"/>
                    <a:pt x="1" y="1"/>
                    <a:pt x="2" y="2"/>
                  </a:cubicBezTo>
                  <a:cubicBezTo>
                    <a:pt x="1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1" name="Freeform 94">
              <a:extLst>
                <a:ext uri="{FF2B5EF4-FFF2-40B4-BE49-F238E27FC236}">
                  <a16:creationId xmlns:a16="http://schemas.microsoft.com/office/drawing/2014/main" id="{B15258A7-A882-4D79-B870-C92A57D6B6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64748" y="1306068"/>
              <a:ext cx="138242" cy="102819"/>
            </a:xfrm>
            <a:custGeom>
              <a:avLst/>
              <a:gdLst>
                <a:gd name="T0" fmla="*/ 29 w 42"/>
                <a:gd name="T1" fmla="*/ 1 h 34"/>
                <a:gd name="T2" fmla="*/ 40 w 42"/>
                <a:gd name="T3" fmla="*/ 20 h 34"/>
                <a:gd name="T4" fmla="*/ 29 w 42"/>
                <a:gd name="T5" fmla="*/ 1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34">
                  <a:moveTo>
                    <a:pt x="29" y="1"/>
                  </a:moveTo>
                  <a:cubicBezTo>
                    <a:pt x="38" y="0"/>
                    <a:pt x="42" y="12"/>
                    <a:pt x="40" y="20"/>
                  </a:cubicBezTo>
                  <a:cubicBezTo>
                    <a:pt x="22" y="34"/>
                    <a:pt x="0" y="9"/>
                    <a:pt x="29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2" name="Freeform 97">
              <a:extLst>
                <a:ext uri="{FF2B5EF4-FFF2-40B4-BE49-F238E27FC236}">
                  <a16:creationId xmlns:a16="http://schemas.microsoft.com/office/drawing/2014/main" id="{CF3D5844-0132-49FA-BD1E-5263802F47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59415" y="1756925"/>
              <a:ext cx="190526" cy="121588"/>
            </a:xfrm>
            <a:custGeom>
              <a:avLst/>
              <a:gdLst>
                <a:gd name="T0" fmla="*/ 42 w 58"/>
                <a:gd name="T1" fmla="*/ 0 h 40"/>
                <a:gd name="T2" fmla="*/ 53 w 58"/>
                <a:gd name="T3" fmla="*/ 17 h 40"/>
                <a:gd name="T4" fmla="*/ 42 w 58"/>
                <a:gd name="T5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8" h="40">
                  <a:moveTo>
                    <a:pt x="42" y="0"/>
                  </a:moveTo>
                  <a:cubicBezTo>
                    <a:pt x="52" y="0"/>
                    <a:pt x="50" y="9"/>
                    <a:pt x="53" y="17"/>
                  </a:cubicBezTo>
                  <a:cubicBezTo>
                    <a:pt x="58" y="40"/>
                    <a:pt x="0" y="6"/>
                    <a:pt x="4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3" name="Freeform 99">
              <a:extLst>
                <a:ext uri="{FF2B5EF4-FFF2-40B4-BE49-F238E27FC236}">
                  <a16:creationId xmlns:a16="http://schemas.microsoft.com/office/drawing/2014/main" id="{86FC694B-4A70-4160-A64D-DA282DE95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44896" y="1960730"/>
              <a:ext cx="219770" cy="121588"/>
            </a:xfrm>
            <a:custGeom>
              <a:avLst/>
              <a:gdLst>
                <a:gd name="T0" fmla="*/ 36 w 67"/>
                <a:gd name="T1" fmla="*/ 0 h 40"/>
                <a:gd name="T2" fmla="*/ 44 w 67"/>
                <a:gd name="T3" fmla="*/ 2 h 40"/>
                <a:gd name="T4" fmla="*/ 31 w 67"/>
                <a:gd name="T5" fmla="*/ 2 h 40"/>
                <a:gd name="T6" fmla="*/ 36 w 67"/>
                <a:gd name="T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7" h="40">
                  <a:moveTo>
                    <a:pt x="36" y="0"/>
                  </a:moveTo>
                  <a:cubicBezTo>
                    <a:pt x="39" y="3"/>
                    <a:pt x="41" y="0"/>
                    <a:pt x="44" y="2"/>
                  </a:cubicBezTo>
                  <a:cubicBezTo>
                    <a:pt x="67" y="40"/>
                    <a:pt x="0" y="25"/>
                    <a:pt x="31" y="2"/>
                  </a:cubicBezTo>
                  <a:cubicBezTo>
                    <a:pt x="24" y="11"/>
                    <a:pt x="31" y="5"/>
                    <a:pt x="3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4" name="Freeform 101">
              <a:extLst>
                <a:ext uri="{FF2B5EF4-FFF2-40B4-BE49-F238E27FC236}">
                  <a16:creationId xmlns:a16="http://schemas.microsoft.com/office/drawing/2014/main" id="{A399F043-AB24-4109-800A-BD94939A40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72093" y="1478722"/>
              <a:ext cx="138242" cy="81603"/>
            </a:xfrm>
            <a:custGeom>
              <a:avLst/>
              <a:gdLst>
                <a:gd name="T0" fmla="*/ 22 w 42"/>
                <a:gd name="T1" fmla="*/ 0 h 27"/>
                <a:gd name="T2" fmla="*/ 14 w 42"/>
                <a:gd name="T3" fmla="*/ 25 h 27"/>
                <a:gd name="T4" fmla="*/ 22 w 4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2" h="27">
                  <a:moveTo>
                    <a:pt x="22" y="0"/>
                  </a:moveTo>
                  <a:cubicBezTo>
                    <a:pt x="42" y="7"/>
                    <a:pt x="28" y="27"/>
                    <a:pt x="14" y="25"/>
                  </a:cubicBezTo>
                  <a:cubicBezTo>
                    <a:pt x="0" y="18"/>
                    <a:pt x="9" y="2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5" name="Freeform 102">
              <a:extLst>
                <a:ext uri="{FF2B5EF4-FFF2-40B4-BE49-F238E27FC236}">
                  <a16:creationId xmlns:a16="http://schemas.microsoft.com/office/drawing/2014/main" id="{796159AE-3178-456B-B411-196E260E5E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2750" y="1109557"/>
              <a:ext cx="121406" cy="99554"/>
            </a:xfrm>
            <a:custGeom>
              <a:avLst/>
              <a:gdLst>
                <a:gd name="T0" fmla="*/ 21 w 37"/>
                <a:gd name="T1" fmla="*/ 0 h 33"/>
                <a:gd name="T2" fmla="*/ 19 w 37"/>
                <a:gd name="T3" fmla="*/ 23 h 33"/>
                <a:gd name="T4" fmla="*/ 21 w 37"/>
                <a:gd name="T5" fmla="*/ 0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33">
                  <a:moveTo>
                    <a:pt x="21" y="0"/>
                  </a:moveTo>
                  <a:cubicBezTo>
                    <a:pt x="37" y="0"/>
                    <a:pt x="29" y="33"/>
                    <a:pt x="19" y="23"/>
                  </a:cubicBezTo>
                  <a:cubicBezTo>
                    <a:pt x="0" y="30"/>
                    <a:pt x="3" y="0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6" name="Freeform 103">
              <a:extLst>
                <a:ext uri="{FF2B5EF4-FFF2-40B4-BE49-F238E27FC236}">
                  <a16:creationId xmlns:a16="http://schemas.microsoft.com/office/drawing/2014/main" id="{B0562100-3934-4A15-8C23-D55F111D9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90347" y="835870"/>
              <a:ext cx="140901" cy="102819"/>
            </a:xfrm>
            <a:custGeom>
              <a:avLst/>
              <a:gdLst>
                <a:gd name="T0" fmla="*/ 28 w 43"/>
                <a:gd name="T1" fmla="*/ 0 h 34"/>
                <a:gd name="T2" fmla="*/ 41 w 43"/>
                <a:gd name="T3" fmla="*/ 21 h 34"/>
                <a:gd name="T4" fmla="*/ 28 w 43"/>
                <a:gd name="T5" fmla="*/ 0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4">
                  <a:moveTo>
                    <a:pt x="28" y="0"/>
                  </a:moveTo>
                  <a:cubicBezTo>
                    <a:pt x="35" y="1"/>
                    <a:pt x="43" y="11"/>
                    <a:pt x="41" y="21"/>
                  </a:cubicBezTo>
                  <a:cubicBezTo>
                    <a:pt x="23" y="34"/>
                    <a:pt x="0" y="7"/>
                    <a:pt x="2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7" name="Freeform 113">
              <a:extLst>
                <a:ext uri="{FF2B5EF4-FFF2-40B4-BE49-F238E27FC236}">
                  <a16:creationId xmlns:a16="http://schemas.microsoft.com/office/drawing/2014/main" id="{B1A3BF1A-EF96-468A-B04F-AFDF6621D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4699" y="2010881"/>
              <a:ext cx="9748" cy="8977"/>
            </a:xfrm>
            <a:custGeom>
              <a:avLst/>
              <a:gdLst>
                <a:gd name="T0" fmla="*/ 1 w 3"/>
                <a:gd name="T1" fmla="*/ 0 h 3"/>
                <a:gd name="T2" fmla="*/ 3 w 3"/>
                <a:gd name="T3" fmla="*/ 1 h 3"/>
                <a:gd name="T4" fmla="*/ 1 w 3"/>
                <a:gd name="T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">
                  <a:moveTo>
                    <a:pt x="1" y="0"/>
                  </a:moveTo>
                  <a:cubicBezTo>
                    <a:pt x="1" y="0"/>
                    <a:pt x="2" y="1"/>
                    <a:pt x="3" y="1"/>
                  </a:cubicBezTo>
                  <a:cubicBezTo>
                    <a:pt x="2" y="3"/>
                    <a:pt x="0" y="1"/>
                    <a:pt x="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8" name="Freeform 117">
              <a:extLst>
                <a:ext uri="{FF2B5EF4-FFF2-40B4-BE49-F238E27FC236}">
                  <a16:creationId xmlns:a16="http://schemas.microsoft.com/office/drawing/2014/main" id="{6DD7C928-63AE-4BCB-9843-570F9E04E9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2350" y="889298"/>
              <a:ext cx="7089" cy="5712"/>
            </a:xfrm>
            <a:custGeom>
              <a:avLst/>
              <a:gdLst>
                <a:gd name="T0" fmla="*/ 0 w 2"/>
                <a:gd name="T1" fmla="*/ 0 h 2"/>
                <a:gd name="T2" fmla="*/ 1 w 2"/>
                <a:gd name="T3" fmla="*/ 2 h 2"/>
                <a:gd name="T4" fmla="*/ 0 w 2"/>
                <a:gd name="T5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2">
                  <a:moveTo>
                    <a:pt x="0" y="0"/>
                  </a:moveTo>
                  <a:cubicBezTo>
                    <a:pt x="1" y="1"/>
                    <a:pt x="2" y="1"/>
                    <a:pt x="1" y="2"/>
                  </a:cubicBezTo>
                  <a:cubicBezTo>
                    <a:pt x="0" y="2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9" name="Freeform 118">
              <a:extLst>
                <a:ext uri="{FF2B5EF4-FFF2-40B4-BE49-F238E27FC236}">
                  <a16:creationId xmlns:a16="http://schemas.microsoft.com/office/drawing/2014/main" id="{5AC011E4-1DCA-418C-8008-AE4E1E61D0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58870" y="221033"/>
              <a:ext cx="131153" cy="96290"/>
            </a:xfrm>
            <a:custGeom>
              <a:avLst/>
              <a:gdLst>
                <a:gd name="T0" fmla="*/ 22 w 40"/>
                <a:gd name="T1" fmla="*/ 0 h 32"/>
                <a:gd name="T2" fmla="*/ 16 w 40"/>
                <a:gd name="T3" fmla="*/ 25 h 32"/>
                <a:gd name="T4" fmla="*/ 22 w 40"/>
                <a:gd name="T5" fmla="*/ 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32">
                  <a:moveTo>
                    <a:pt x="22" y="0"/>
                  </a:moveTo>
                  <a:cubicBezTo>
                    <a:pt x="40" y="3"/>
                    <a:pt x="40" y="32"/>
                    <a:pt x="16" y="25"/>
                  </a:cubicBezTo>
                  <a:cubicBezTo>
                    <a:pt x="0" y="7"/>
                    <a:pt x="14" y="4"/>
                    <a:pt x="2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0" name="Freeform 119">
              <a:extLst>
                <a:ext uri="{FF2B5EF4-FFF2-40B4-BE49-F238E27FC236}">
                  <a16:creationId xmlns:a16="http://schemas.microsoft.com/office/drawing/2014/main" id="{5B2D3B89-E1F5-40D8-AEC0-8E7B2E67AE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175741" y="434733"/>
              <a:ext cx="127608" cy="150965"/>
            </a:xfrm>
            <a:custGeom>
              <a:avLst/>
              <a:gdLst>
                <a:gd name="T0" fmla="*/ 13 w 39"/>
                <a:gd name="T1" fmla="*/ 6 h 50"/>
                <a:gd name="T2" fmla="*/ 0 w 39"/>
                <a:gd name="T3" fmla="*/ 23 h 50"/>
                <a:gd name="T4" fmla="*/ 13 w 39"/>
                <a:gd name="T5" fmla="*/ 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50">
                  <a:moveTo>
                    <a:pt x="13" y="6"/>
                  </a:moveTo>
                  <a:cubicBezTo>
                    <a:pt x="39" y="10"/>
                    <a:pt x="16" y="50"/>
                    <a:pt x="0" y="23"/>
                  </a:cubicBezTo>
                  <a:cubicBezTo>
                    <a:pt x="1" y="0"/>
                    <a:pt x="5" y="14"/>
                    <a:pt x="13" y="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1" name="Freeform 136">
              <a:extLst>
                <a:ext uri="{FF2B5EF4-FFF2-40B4-BE49-F238E27FC236}">
                  <a16:creationId xmlns:a16="http://schemas.microsoft.com/office/drawing/2014/main" id="{DBB111D7-2067-4503-A6F9-647407E181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67505" y="1263253"/>
              <a:ext cx="127608" cy="69362"/>
            </a:xfrm>
            <a:custGeom>
              <a:avLst/>
              <a:gdLst>
                <a:gd name="T0" fmla="*/ 21 w 39"/>
                <a:gd name="T1" fmla="*/ 0 h 23"/>
                <a:gd name="T2" fmla="*/ 22 w 39"/>
                <a:gd name="T3" fmla="*/ 23 h 23"/>
                <a:gd name="T4" fmla="*/ 21 w 39"/>
                <a:gd name="T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23">
                  <a:moveTo>
                    <a:pt x="21" y="0"/>
                  </a:moveTo>
                  <a:cubicBezTo>
                    <a:pt x="37" y="0"/>
                    <a:pt x="39" y="22"/>
                    <a:pt x="22" y="23"/>
                  </a:cubicBezTo>
                  <a:cubicBezTo>
                    <a:pt x="7" y="22"/>
                    <a:pt x="0" y="5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2" name="Freeform 137">
              <a:extLst>
                <a:ext uri="{FF2B5EF4-FFF2-40B4-BE49-F238E27FC236}">
                  <a16:creationId xmlns:a16="http://schemas.microsoft.com/office/drawing/2014/main" id="{20B3ED41-DE4C-4CE7-A8DE-B4ED03137D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3010" y="1588642"/>
              <a:ext cx="127608" cy="93843"/>
            </a:xfrm>
            <a:custGeom>
              <a:avLst/>
              <a:gdLst>
                <a:gd name="T0" fmla="*/ 23 w 39"/>
                <a:gd name="T1" fmla="*/ 0 h 31"/>
                <a:gd name="T2" fmla="*/ 17 w 39"/>
                <a:gd name="T3" fmla="*/ 26 h 31"/>
                <a:gd name="T4" fmla="*/ 23 w 39"/>
                <a:gd name="T5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9" h="31">
                  <a:moveTo>
                    <a:pt x="23" y="0"/>
                  </a:moveTo>
                  <a:cubicBezTo>
                    <a:pt x="39" y="3"/>
                    <a:pt x="39" y="31"/>
                    <a:pt x="17" y="26"/>
                  </a:cubicBezTo>
                  <a:cubicBezTo>
                    <a:pt x="0" y="6"/>
                    <a:pt x="15" y="5"/>
                    <a:pt x="2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3" name="Freeform 138">
              <a:extLst>
                <a:ext uri="{FF2B5EF4-FFF2-40B4-BE49-F238E27FC236}">
                  <a16:creationId xmlns:a16="http://schemas.microsoft.com/office/drawing/2014/main" id="{11F9FD14-D3BA-43C4-96E8-5D5EE6AF31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11645" y="6072976"/>
              <a:ext cx="117860" cy="79154"/>
            </a:xfrm>
            <a:custGeom>
              <a:avLst/>
              <a:gdLst>
                <a:gd name="T0" fmla="*/ 21 w 36"/>
                <a:gd name="T1" fmla="*/ 0 h 26"/>
                <a:gd name="T2" fmla="*/ 21 w 36"/>
                <a:gd name="T3" fmla="*/ 26 h 26"/>
                <a:gd name="T4" fmla="*/ 21 w 36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6" h="26">
                  <a:moveTo>
                    <a:pt x="21" y="0"/>
                  </a:moveTo>
                  <a:cubicBezTo>
                    <a:pt x="32" y="4"/>
                    <a:pt x="36" y="23"/>
                    <a:pt x="21" y="26"/>
                  </a:cubicBezTo>
                  <a:cubicBezTo>
                    <a:pt x="1" y="24"/>
                    <a:pt x="0" y="2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4" name="Freeform 139">
              <a:extLst>
                <a:ext uri="{FF2B5EF4-FFF2-40B4-BE49-F238E27FC236}">
                  <a16:creationId xmlns:a16="http://schemas.microsoft.com/office/drawing/2014/main" id="{F4EE6DAD-6518-47B6-A04F-484A162676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6950" y="321142"/>
              <a:ext cx="131153" cy="87315"/>
            </a:xfrm>
            <a:custGeom>
              <a:avLst/>
              <a:gdLst>
                <a:gd name="T0" fmla="*/ 24 w 40"/>
                <a:gd name="T1" fmla="*/ 0 h 29"/>
                <a:gd name="T2" fmla="*/ 19 w 40"/>
                <a:gd name="T3" fmla="*/ 26 h 29"/>
                <a:gd name="T4" fmla="*/ 24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4" y="0"/>
                  </a:moveTo>
                  <a:cubicBezTo>
                    <a:pt x="40" y="2"/>
                    <a:pt x="34" y="29"/>
                    <a:pt x="19" y="26"/>
                  </a:cubicBezTo>
                  <a:cubicBezTo>
                    <a:pt x="0" y="19"/>
                    <a:pt x="4" y="2"/>
                    <a:pt x="2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5" name="Freeform 143">
              <a:extLst>
                <a:ext uri="{FF2B5EF4-FFF2-40B4-BE49-F238E27FC236}">
                  <a16:creationId xmlns:a16="http://schemas.microsoft.com/office/drawing/2014/main" id="{B6867974-B4C0-48AA-A205-B435998B74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20791" y="1074883"/>
              <a:ext cx="121406" cy="78339"/>
            </a:xfrm>
            <a:custGeom>
              <a:avLst/>
              <a:gdLst>
                <a:gd name="T0" fmla="*/ 21 w 37"/>
                <a:gd name="T1" fmla="*/ 0 h 26"/>
                <a:gd name="T2" fmla="*/ 22 w 37"/>
                <a:gd name="T3" fmla="*/ 26 h 26"/>
                <a:gd name="T4" fmla="*/ 21 w 3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6">
                  <a:moveTo>
                    <a:pt x="21" y="0"/>
                  </a:moveTo>
                  <a:cubicBezTo>
                    <a:pt x="32" y="2"/>
                    <a:pt x="37" y="23"/>
                    <a:pt x="22" y="26"/>
                  </a:cubicBezTo>
                  <a:cubicBezTo>
                    <a:pt x="3" y="26"/>
                    <a:pt x="0" y="1"/>
                    <a:pt x="2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6" name="Freeform 144">
              <a:extLst>
                <a:ext uri="{FF2B5EF4-FFF2-40B4-BE49-F238E27FC236}">
                  <a16:creationId xmlns:a16="http://schemas.microsoft.com/office/drawing/2014/main" id="{21F27A0E-A6C1-4AFE-8CBA-28E4FE70BC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3458" y="790064"/>
              <a:ext cx="141786" cy="90579"/>
            </a:xfrm>
            <a:custGeom>
              <a:avLst/>
              <a:gdLst>
                <a:gd name="T0" fmla="*/ 28 w 43"/>
                <a:gd name="T1" fmla="*/ 2 h 30"/>
                <a:gd name="T2" fmla="*/ 41 w 43"/>
                <a:gd name="T3" fmla="*/ 20 h 30"/>
                <a:gd name="T4" fmla="*/ 28 w 43"/>
                <a:gd name="T5" fmla="*/ 2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" h="30">
                  <a:moveTo>
                    <a:pt x="28" y="2"/>
                  </a:moveTo>
                  <a:cubicBezTo>
                    <a:pt x="36" y="0"/>
                    <a:pt x="43" y="12"/>
                    <a:pt x="41" y="20"/>
                  </a:cubicBezTo>
                  <a:cubicBezTo>
                    <a:pt x="24" y="30"/>
                    <a:pt x="0" y="14"/>
                    <a:pt x="28" y="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7" name="Freeform 145">
              <a:extLst>
                <a:ext uri="{FF2B5EF4-FFF2-40B4-BE49-F238E27FC236}">
                  <a16:creationId xmlns:a16="http://schemas.microsoft.com/office/drawing/2014/main" id="{AAA114B9-98D7-4840-8602-457F0741B7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417528" y="602066"/>
              <a:ext cx="121406" cy="66913"/>
            </a:xfrm>
            <a:custGeom>
              <a:avLst/>
              <a:gdLst>
                <a:gd name="T0" fmla="*/ 19 w 37"/>
                <a:gd name="T1" fmla="*/ 0 h 22"/>
                <a:gd name="T2" fmla="*/ 19 w 37"/>
                <a:gd name="T3" fmla="*/ 22 h 22"/>
                <a:gd name="T4" fmla="*/ 19 w 37"/>
                <a:gd name="T5" fmla="*/ 0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7" h="22">
                  <a:moveTo>
                    <a:pt x="19" y="0"/>
                  </a:moveTo>
                  <a:cubicBezTo>
                    <a:pt x="35" y="1"/>
                    <a:pt x="37" y="22"/>
                    <a:pt x="19" y="22"/>
                  </a:cubicBezTo>
                  <a:cubicBezTo>
                    <a:pt x="6" y="18"/>
                    <a:pt x="0" y="4"/>
                    <a:pt x="1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8" name="Freeform 8">
              <a:extLst>
                <a:ext uri="{FF2B5EF4-FFF2-40B4-BE49-F238E27FC236}">
                  <a16:creationId xmlns:a16="http://schemas.microsoft.com/office/drawing/2014/main" id="{4E9E63DF-694C-4693-8D8B-0275BB744D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381238" y="131093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9" name="Freeform 8">
              <a:extLst>
                <a:ext uri="{FF2B5EF4-FFF2-40B4-BE49-F238E27FC236}">
                  <a16:creationId xmlns:a16="http://schemas.microsoft.com/office/drawing/2014/main" id="{2A55A10A-49CA-42B6-84C9-8A1A1596D7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rot="16200000">
              <a:off x="10028159" y="6693540"/>
              <a:ext cx="131153" cy="88130"/>
            </a:xfrm>
            <a:custGeom>
              <a:avLst/>
              <a:gdLst>
                <a:gd name="T0" fmla="*/ 26 w 40"/>
                <a:gd name="T1" fmla="*/ 0 h 29"/>
                <a:gd name="T2" fmla="*/ 39 w 40"/>
                <a:gd name="T3" fmla="*/ 20 h 29"/>
                <a:gd name="T4" fmla="*/ 26 w 40"/>
                <a:gd name="T5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0" h="29">
                  <a:moveTo>
                    <a:pt x="26" y="0"/>
                  </a:moveTo>
                  <a:cubicBezTo>
                    <a:pt x="34" y="0"/>
                    <a:pt x="40" y="10"/>
                    <a:pt x="39" y="20"/>
                  </a:cubicBezTo>
                  <a:cubicBezTo>
                    <a:pt x="17" y="29"/>
                    <a:pt x="0" y="10"/>
                    <a:pt x="2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89" name="Rettangolo 288">
            <a:extLst>
              <a:ext uri="{FF2B5EF4-FFF2-40B4-BE49-F238E27FC236}">
                <a16:creationId xmlns:a16="http://schemas.microsoft.com/office/drawing/2014/main" id="{55175148-49FA-1643-83DA-0C85F589B456}"/>
              </a:ext>
            </a:extLst>
          </p:cNvPr>
          <p:cNvSpPr/>
          <p:nvPr/>
        </p:nvSpPr>
        <p:spPr>
          <a:xfrm>
            <a:off x="4778633" y="2448431"/>
            <a:ext cx="1401277" cy="2880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0" name="Rettangolo 289">
            <a:extLst>
              <a:ext uri="{FF2B5EF4-FFF2-40B4-BE49-F238E27FC236}">
                <a16:creationId xmlns:a16="http://schemas.microsoft.com/office/drawing/2014/main" id="{64419BD8-3B56-F944-9E04-69D9F8FE6C0C}"/>
              </a:ext>
            </a:extLst>
          </p:cNvPr>
          <p:cNvSpPr/>
          <p:nvPr/>
        </p:nvSpPr>
        <p:spPr>
          <a:xfrm>
            <a:off x="5569325" y="2642687"/>
            <a:ext cx="623454" cy="55171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1" name="Rettangolo 290">
            <a:extLst>
              <a:ext uri="{FF2B5EF4-FFF2-40B4-BE49-F238E27FC236}">
                <a16:creationId xmlns:a16="http://schemas.microsoft.com/office/drawing/2014/main" id="{B7620341-1E8E-3B40-B760-851E6A7E3762}"/>
              </a:ext>
            </a:extLst>
          </p:cNvPr>
          <p:cNvSpPr/>
          <p:nvPr/>
        </p:nvSpPr>
        <p:spPr>
          <a:xfrm>
            <a:off x="5569325" y="3298120"/>
            <a:ext cx="623454" cy="551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2" name="Rettangolo 291">
            <a:extLst>
              <a:ext uri="{FF2B5EF4-FFF2-40B4-BE49-F238E27FC236}">
                <a16:creationId xmlns:a16="http://schemas.microsoft.com/office/drawing/2014/main" id="{52F759FE-0651-334A-840E-48DD11A6AE7C}"/>
              </a:ext>
            </a:extLst>
          </p:cNvPr>
          <p:cNvSpPr/>
          <p:nvPr/>
        </p:nvSpPr>
        <p:spPr>
          <a:xfrm>
            <a:off x="5569325" y="4008382"/>
            <a:ext cx="623454" cy="5517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3" name="Rettangolo 292">
            <a:extLst>
              <a:ext uri="{FF2B5EF4-FFF2-40B4-BE49-F238E27FC236}">
                <a16:creationId xmlns:a16="http://schemas.microsoft.com/office/drawing/2014/main" id="{52D00946-1697-C54F-8BDA-F9AD48AC0102}"/>
              </a:ext>
            </a:extLst>
          </p:cNvPr>
          <p:cNvSpPr/>
          <p:nvPr/>
        </p:nvSpPr>
        <p:spPr>
          <a:xfrm>
            <a:off x="5564377" y="4742454"/>
            <a:ext cx="623454" cy="5517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4" name="CasellaDiTesto 293">
            <a:extLst>
              <a:ext uri="{FF2B5EF4-FFF2-40B4-BE49-F238E27FC236}">
                <a16:creationId xmlns:a16="http://schemas.microsoft.com/office/drawing/2014/main" id="{FED12583-FA41-024C-A11F-487053449967}"/>
              </a:ext>
            </a:extLst>
          </p:cNvPr>
          <p:cNvSpPr txBox="1"/>
          <p:nvPr/>
        </p:nvSpPr>
        <p:spPr>
          <a:xfrm rot="16200000">
            <a:off x="3849794" y="3728373"/>
            <a:ext cx="2743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/>
              <a:t>SUSTAINABILITY INDEX</a:t>
            </a:r>
          </a:p>
        </p:txBody>
      </p:sp>
      <p:cxnSp>
        <p:nvCxnSpPr>
          <p:cNvPr id="295" name="Connettore 1 294">
            <a:extLst>
              <a:ext uri="{FF2B5EF4-FFF2-40B4-BE49-F238E27FC236}">
                <a16:creationId xmlns:a16="http://schemas.microsoft.com/office/drawing/2014/main" id="{8D675E91-9036-8640-A286-209B27682F35}"/>
              </a:ext>
            </a:extLst>
          </p:cNvPr>
          <p:cNvCxnSpPr>
            <a:cxnSpLocks/>
          </p:cNvCxnSpPr>
          <p:nvPr/>
        </p:nvCxnSpPr>
        <p:spPr>
          <a:xfrm>
            <a:off x="6011643" y="3742024"/>
            <a:ext cx="2952606" cy="85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6" name="Connettore 1 295">
            <a:extLst>
              <a:ext uri="{FF2B5EF4-FFF2-40B4-BE49-F238E27FC236}">
                <a16:creationId xmlns:a16="http://schemas.microsoft.com/office/drawing/2014/main" id="{864818FB-3504-8449-9536-2DF3FF7A5970}"/>
              </a:ext>
            </a:extLst>
          </p:cNvPr>
          <p:cNvCxnSpPr>
            <a:cxnSpLocks/>
          </p:cNvCxnSpPr>
          <p:nvPr/>
        </p:nvCxnSpPr>
        <p:spPr>
          <a:xfrm>
            <a:off x="6011643" y="4442256"/>
            <a:ext cx="2952606" cy="85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7" name="Connettore 1 296">
            <a:extLst>
              <a:ext uri="{FF2B5EF4-FFF2-40B4-BE49-F238E27FC236}">
                <a16:creationId xmlns:a16="http://schemas.microsoft.com/office/drawing/2014/main" id="{EBA3328F-BE96-794B-943C-3DAF697E99AF}"/>
              </a:ext>
            </a:extLst>
          </p:cNvPr>
          <p:cNvCxnSpPr>
            <a:cxnSpLocks/>
          </p:cNvCxnSpPr>
          <p:nvPr/>
        </p:nvCxnSpPr>
        <p:spPr>
          <a:xfrm>
            <a:off x="6003010" y="3070593"/>
            <a:ext cx="2952606" cy="85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8" name="Connettore 1 297">
            <a:extLst>
              <a:ext uri="{FF2B5EF4-FFF2-40B4-BE49-F238E27FC236}">
                <a16:creationId xmlns:a16="http://schemas.microsoft.com/office/drawing/2014/main" id="{44799A63-7156-854D-827A-0497941672AF}"/>
              </a:ext>
            </a:extLst>
          </p:cNvPr>
          <p:cNvCxnSpPr>
            <a:cxnSpLocks/>
          </p:cNvCxnSpPr>
          <p:nvPr/>
        </p:nvCxnSpPr>
        <p:spPr>
          <a:xfrm>
            <a:off x="6003010" y="5168719"/>
            <a:ext cx="2952606" cy="85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99" name="CasellaDiTesto 298">
            <a:extLst>
              <a:ext uri="{FF2B5EF4-FFF2-40B4-BE49-F238E27FC236}">
                <a16:creationId xmlns:a16="http://schemas.microsoft.com/office/drawing/2014/main" id="{D63FD0F3-FE95-C747-A527-656A7211945B}"/>
              </a:ext>
            </a:extLst>
          </p:cNvPr>
          <p:cNvSpPr txBox="1"/>
          <p:nvPr/>
        </p:nvSpPr>
        <p:spPr>
          <a:xfrm>
            <a:off x="7866220" y="2702079"/>
            <a:ext cx="1311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6 PUNTI</a:t>
            </a:r>
          </a:p>
        </p:txBody>
      </p:sp>
      <p:sp>
        <p:nvSpPr>
          <p:cNvPr id="300" name="CasellaDiTesto 299">
            <a:extLst>
              <a:ext uri="{FF2B5EF4-FFF2-40B4-BE49-F238E27FC236}">
                <a16:creationId xmlns:a16="http://schemas.microsoft.com/office/drawing/2014/main" id="{9E5D4F0F-D7D9-A54C-9AE5-43245C7D2B47}"/>
              </a:ext>
            </a:extLst>
          </p:cNvPr>
          <p:cNvSpPr txBox="1"/>
          <p:nvPr/>
        </p:nvSpPr>
        <p:spPr>
          <a:xfrm>
            <a:off x="7866219" y="3342404"/>
            <a:ext cx="1311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3 PUNTI</a:t>
            </a:r>
          </a:p>
        </p:txBody>
      </p:sp>
      <p:sp>
        <p:nvSpPr>
          <p:cNvPr id="301" name="CasellaDiTesto 300">
            <a:extLst>
              <a:ext uri="{FF2B5EF4-FFF2-40B4-BE49-F238E27FC236}">
                <a16:creationId xmlns:a16="http://schemas.microsoft.com/office/drawing/2014/main" id="{F5D94D41-0831-4248-85D8-046512215C74}"/>
              </a:ext>
            </a:extLst>
          </p:cNvPr>
          <p:cNvSpPr txBox="1"/>
          <p:nvPr/>
        </p:nvSpPr>
        <p:spPr>
          <a:xfrm>
            <a:off x="7898711" y="4074689"/>
            <a:ext cx="1311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2 PUNTI</a:t>
            </a:r>
          </a:p>
        </p:txBody>
      </p:sp>
      <p:sp>
        <p:nvSpPr>
          <p:cNvPr id="302" name="CasellaDiTesto 301">
            <a:extLst>
              <a:ext uri="{FF2B5EF4-FFF2-40B4-BE49-F238E27FC236}">
                <a16:creationId xmlns:a16="http://schemas.microsoft.com/office/drawing/2014/main" id="{77A9E1C5-F46C-A84F-8D0C-BAA99D26444C}"/>
              </a:ext>
            </a:extLst>
          </p:cNvPr>
          <p:cNvSpPr txBox="1"/>
          <p:nvPr/>
        </p:nvSpPr>
        <p:spPr>
          <a:xfrm>
            <a:off x="8008719" y="4803777"/>
            <a:ext cx="13117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1 PUNTO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0D5EBBC0-BF2B-1040-A30A-9AE56A0C02FF}"/>
              </a:ext>
            </a:extLst>
          </p:cNvPr>
          <p:cNvSpPr txBox="1"/>
          <p:nvPr/>
        </p:nvSpPr>
        <p:spPr>
          <a:xfrm>
            <a:off x="9384350" y="3071765"/>
            <a:ext cx="2587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RISPARMIA DENARO</a:t>
            </a:r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r>
              <a:rPr lang="it-IT" dirty="0"/>
              <a:t>SALVA IL PIANETA</a:t>
            </a:r>
          </a:p>
          <a:p>
            <a:endParaRPr lang="it-IT" dirty="0"/>
          </a:p>
        </p:txBody>
      </p:sp>
      <p:pic>
        <p:nvPicPr>
          <p:cNvPr id="9" name="Elemento grafico 8" descr="Soldi volanti contorno">
            <a:extLst>
              <a:ext uri="{FF2B5EF4-FFF2-40B4-BE49-F238E27FC236}">
                <a16:creationId xmlns:a16="http://schemas.microsoft.com/office/drawing/2014/main" id="{739230E3-4849-8B46-B5A6-2018583CB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1010" y="3384997"/>
            <a:ext cx="582832" cy="582832"/>
          </a:xfrm>
          <a:prstGeom prst="rect">
            <a:avLst/>
          </a:prstGeom>
        </p:spPr>
      </p:pic>
      <p:pic>
        <p:nvPicPr>
          <p:cNvPr id="168" name="Elemento grafico 167" descr="Globo terrestre: Africa ed Europa con riempimento a tinta unita">
            <a:extLst>
              <a:ext uri="{FF2B5EF4-FFF2-40B4-BE49-F238E27FC236}">
                <a16:creationId xmlns:a16="http://schemas.microsoft.com/office/drawing/2014/main" id="{EA81328A-4735-B543-B062-63C58667E8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356114" y="4158854"/>
            <a:ext cx="619993" cy="619993"/>
          </a:xfrm>
          <a:prstGeom prst="rect">
            <a:avLst/>
          </a:prstGeom>
        </p:spPr>
      </p:pic>
      <p:pic>
        <p:nvPicPr>
          <p:cNvPr id="5" name="Immagine 4" descr="Immagine che contiene piazza&#10;&#10;Descrizione generata automaticamente">
            <a:extLst>
              <a:ext uri="{FF2B5EF4-FFF2-40B4-BE49-F238E27FC236}">
                <a16:creationId xmlns:a16="http://schemas.microsoft.com/office/drawing/2014/main" id="{3E79EDFF-0DF6-A647-8446-0C4F72F204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63962" y="255270"/>
            <a:ext cx="1204099" cy="1181496"/>
          </a:xfrm>
          <a:prstGeom prst="rect">
            <a:avLst/>
          </a:prstGeom>
        </p:spPr>
      </p:pic>
      <p:sp>
        <p:nvSpPr>
          <p:cNvPr id="113" name="Nuvola 112">
            <a:extLst>
              <a:ext uri="{FF2B5EF4-FFF2-40B4-BE49-F238E27FC236}">
                <a16:creationId xmlns:a16="http://schemas.microsoft.com/office/drawing/2014/main" id="{1BA6899F-5B64-9C45-8E41-E57DAAB1295A}"/>
              </a:ext>
            </a:extLst>
          </p:cNvPr>
          <p:cNvSpPr/>
          <p:nvPr/>
        </p:nvSpPr>
        <p:spPr>
          <a:xfrm>
            <a:off x="10042712" y="140850"/>
            <a:ext cx="2051278" cy="1153341"/>
          </a:xfrm>
          <a:prstGeom prst="cloud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4" name="CasellaDiTesto 113">
            <a:extLst>
              <a:ext uri="{FF2B5EF4-FFF2-40B4-BE49-F238E27FC236}">
                <a16:creationId xmlns:a16="http://schemas.microsoft.com/office/drawing/2014/main" id="{448B507B-7192-4D4E-AF75-33D4AD501ECD}"/>
              </a:ext>
            </a:extLst>
          </p:cNvPr>
          <p:cNvSpPr txBox="1"/>
          <p:nvPr/>
        </p:nvSpPr>
        <p:spPr>
          <a:xfrm>
            <a:off x="10151627" y="547395"/>
            <a:ext cx="216799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+mj-lt"/>
              </a:rPr>
              <a:t>Cosa è stato fatto?</a:t>
            </a:r>
          </a:p>
        </p:txBody>
      </p:sp>
    </p:spTree>
    <p:extLst>
      <p:ext uri="{BB962C8B-B14F-4D97-AF65-F5344CB8AC3E}">
        <p14:creationId xmlns:p14="http://schemas.microsoft.com/office/powerpoint/2010/main" val="2366608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421"/>
    </mc:Choice>
    <mc:Fallback xmlns="">
      <p:transition spd="slow" advTm="62421"/>
    </mc:Fallback>
  </mc:AlternateContent>
  <p:extLst>
    <p:ext uri="{E180D4A7-C9FB-4DFB-919C-405C955672EB}">
      <p14:showEvtLst xmlns:p14="http://schemas.microsoft.com/office/powerpoint/2010/main">
        <p14:playEvt time="811" objId="3"/>
        <p14:triggerEvt type="onClick" time="812" objId="3"/>
        <p14:stopEvt time="62421" objId="3"/>
      </p14:showEvtLst>
    </p:ext>
  </p:extLs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3520AF1-1509-A944-891A-08A579EF3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2980" y="189276"/>
            <a:ext cx="4035316" cy="1325563"/>
          </a:xfrm>
        </p:spPr>
        <p:txBody>
          <a:bodyPr>
            <a:normAutofit/>
          </a:bodyPr>
          <a:lstStyle/>
          <a:p>
            <a:r>
              <a:rPr lang="it-IT" sz="4400" dirty="0"/>
              <a:t>Prototipo app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1306FB7C-F285-F843-B04E-C0E0E649D4C7}"/>
              </a:ext>
            </a:extLst>
          </p:cNvPr>
          <p:cNvSpPr/>
          <p:nvPr/>
        </p:nvSpPr>
        <p:spPr>
          <a:xfrm>
            <a:off x="440544" y="1805967"/>
            <a:ext cx="2390893" cy="308027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2A3E5CF7-1FB8-E74C-B6D5-E09519A85F5E}"/>
              </a:ext>
            </a:extLst>
          </p:cNvPr>
          <p:cNvSpPr/>
          <p:nvPr/>
        </p:nvSpPr>
        <p:spPr>
          <a:xfrm>
            <a:off x="3277635" y="1805967"/>
            <a:ext cx="2390893" cy="308027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99B19A4-2748-1D44-8E94-0DA2F7C169E6}"/>
              </a:ext>
            </a:extLst>
          </p:cNvPr>
          <p:cNvSpPr/>
          <p:nvPr/>
        </p:nvSpPr>
        <p:spPr>
          <a:xfrm>
            <a:off x="6113400" y="1805967"/>
            <a:ext cx="2390893" cy="308027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4F415A7-8E13-2947-8B3A-7F71825BAB5F}"/>
              </a:ext>
            </a:extLst>
          </p:cNvPr>
          <p:cNvSpPr txBox="1"/>
          <p:nvPr/>
        </p:nvSpPr>
        <p:spPr>
          <a:xfrm>
            <a:off x="706046" y="1850574"/>
            <a:ext cx="1859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Benvenuto in </a:t>
            </a:r>
            <a:r>
              <a:rPr lang="it-IT" sz="1600" dirty="0" err="1"/>
              <a:t>Scan&amp;Save</a:t>
            </a:r>
            <a:endParaRPr lang="it-IT" sz="1600" dirty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218E486-D822-2C41-ADCE-50193B2AA0D2}"/>
              </a:ext>
            </a:extLst>
          </p:cNvPr>
          <p:cNvSpPr/>
          <p:nvPr/>
        </p:nvSpPr>
        <p:spPr>
          <a:xfrm>
            <a:off x="841656" y="3366372"/>
            <a:ext cx="1647620" cy="4433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Consumatore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01A2BF6-95CC-ED49-9354-5579630780FC}"/>
              </a:ext>
            </a:extLst>
          </p:cNvPr>
          <p:cNvSpPr/>
          <p:nvPr/>
        </p:nvSpPr>
        <p:spPr>
          <a:xfrm>
            <a:off x="832588" y="4073843"/>
            <a:ext cx="1647620" cy="4433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Industria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CDAD7DE-2AC7-D24F-904E-D0C6D0D3C386}"/>
              </a:ext>
            </a:extLst>
          </p:cNvPr>
          <p:cNvSpPr/>
          <p:nvPr/>
        </p:nvSpPr>
        <p:spPr>
          <a:xfrm>
            <a:off x="3239325" y="1958769"/>
            <a:ext cx="230177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rgbClr val="000000"/>
                </a:solidFill>
              </a:rPr>
              <a:t>Consenti a </a:t>
            </a:r>
            <a:r>
              <a:rPr lang="it-IT" sz="1600" dirty="0" err="1">
                <a:solidFill>
                  <a:srgbClr val="000000"/>
                </a:solidFill>
              </a:rPr>
              <a:t>Scan&amp;Save</a:t>
            </a:r>
            <a:r>
              <a:rPr lang="it-IT" sz="1600" dirty="0">
                <a:solidFill>
                  <a:srgbClr val="000000"/>
                </a:solidFill>
              </a:rPr>
              <a:t> di accedere alla posizione di questo dispositivo?​</a:t>
            </a:r>
            <a:endParaRPr lang="it-IT" sz="1600" dirty="0"/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E9A138CE-3E74-B046-B9B2-E1D8CCC7B058}"/>
              </a:ext>
            </a:extLst>
          </p:cNvPr>
          <p:cNvSpPr/>
          <p:nvPr/>
        </p:nvSpPr>
        <p:spPr>
          <a:xfrm>
            <a:off x="3539956" y="3378703"/>
            <a:ext cx="1920460" cy="4433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Consenti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75ACF24D-4EE8-1948-9980-CEF4EF2B1234}"/>
              </a:ext>
            </a:extLst>
          </p:cNvPr>
          <p:cNvSpPr/>
          <p:nvPr/>
        </p:nvSpPr>
        <p:spPr>
          <a:xfrm>
            <a:off x="3566849" y="4073842"/>
            <a:ext cx="1920461" cy="4433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Non consentire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E259A8EB-16A2-1640-B89F-88118E2D930D}"/>
              </a:ext>
            </a:extLst>
          </p:cNvPr>
          <p:cNvSpPr/>
          <p:nvPr/>
        </p:nvSpPr>
        <p:spPr>
          <a:xfrm>
            <a:off x="6132754" y="1996914"/>
            <a:ext cx="227314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600" dirty="0">
                <a:solidFill>
                  <a:srgbClr val="000000"/>
                </a:solidFill>
              </a:rPr>
              <a:t>Consenti a </a:t>
            </a:r>
            <a:r>
              <a:rPr lang="it-IT" sz="1600" dirty="0" err="1">
                <a:solidFill>
                  <a:srgbClr val="000000"/>
                </a:solidFill>
              </a:rPr>
              <a:t>Scan&amp;Save</a:t>
            </a:r>
            <a:r>
              <a:rPr lang="it-IT" sz="1600" dirty="0">
                <a:solidFill>
                  <a:srgbClr val="000000"/>
                </a:solidFill>
              </a:rPr>
              <a:t>  di accedere alla fotocamera per scattare foto?</a:t>
            </a:r>
            <a:endParaRPr lang="it-IT" sz="1600" dirty="0"/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52D27D1B-9AD2-4846-8371-B2372C16A889}"/>
              </a:ext>
            </a:extLst>
          </p:cNvPr>
          <p:cNvSpPr/>
          <p:nvPr/>
        </p:nvSpPr>
        <p:spPr>
          <a:xfrm>
            <a:off x="6407075" y="3443220"/>
            <a:ext cx="1875566" cy="4433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Consenti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DC20B1BA-8C66-2544-8662-7CB08FE35CB8}"/>
              </a:ext>
            </a:extLst>
          </p:cNvPr>
          <p:cNvSpPr/>
          <p:nvPr/>
        </p:nvSpPr>
        <p:spPr>
          <a:xfrm>
            <a:off x="6422751" y="4073842"/>
            <a:ext cx="1875567" cy="443311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dirty="0"/>
              <a:t>Non consentire</a:t>
            </a:r>
          </a:p>
        </p:txBody>
      </p:sp>
      <p:sp>
        <p:nvSpPr>
          <p:cNvPr id="37" name="Rettangolo 36">
            <a:extLst>
              <a:ext uri="{FF2B5EF4-FFF2-40B4-BE49-F238E27FC236}">
                <a16:creationId xmlns:a16="http://schemas.microsoft.com/office/drawing/2014/main" id="{E0B31403-FF90-4F4C-B4DB-D3606B9F8EBF}"/>
              </a:ext>
            </a:extLst>
          </p:cNvPr>
          <p:cNvSpPr/>
          <p:nvPr/>
        </p:nvSpPr>
        <p:spPr>
          <a:xfrm>
            <a:off x="8982013" y="1783124"/>
            <a:ext cx="2390893" cy="3080274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DE43AB1A-A724-AB42-9777-D30A50FEF05D}"/>
              </a:ext>
            </a:extLst>
          </p:cNvPr>
          <p:cNvSpPr txBox="1"/>
          <p:nvPr/>
        </p:nvSpPr>
        <p:spPr>
          <a:xfrm>
            <a:off x="9030537" y="1835185"/>
            <a:ext cx="216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REGISTRAZIONE :</a:t>
            </a:r>
          </a:p>
        </p:txBody>
      </p:sp>
      <p:pic>
        <p:nvPicPr>
          <p:cNvPr id="19" name="Immagine 18" descr="Immagine che contiene piazza&#10;&#10;Descrizione generata automaticamente">
            <a:extLst>
              <a:ext uri="{FF2B5EF4-FFF2-40B4-BE49-F238E27FC236}">
                <a16:creationId xmlns:a16="http://schemas.microsoft.com/office/drawing/2014/main" id="{57827828-9480-A846-B303-E42122380F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7313" y="2510781"/>
            <a:ext cx="737352" cy="723511"/>
          </a:xfrm>
          <a:prstGeom prst="rect">
            <a:avLst/>
          </a:prstGeom>
        </p:spPr>
      </p:pic>
      <p:pic>
        <p:nvPicPr>
          <p:cNvPr id="20" name="Immagine 19" descr="Immagine che contiene piazza&#10;&#10;Descrizione generata automaticamente">
            <a:extLst>
              <a:ext uri="{FF2B5EF4-FFF2-40B4-BE49-F238E27FC236}">
                <a16:creationId xmlns:a16="http://schemas.microsoft.com/office/drawing/2014/main" id="{750F80B9-3047-534B-A586-40B011CCCB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602" y="267704"/>
            <a:ext cx="1090107" cy="1069644"/>
          </a:xfrm>
          <a:prstGeom prst="rect">
            <a:avLst/>
          </a:prstGeom>
        </p:spPr>
      </p:pic>
      <p:sp>
        <p:nvSpPr>
          <p:cNvPr id="21" name="Nuvola 20">
            <a:extLst>
              <a:ext uri="{FF2B5EF4-FFF2-40B4-BE49-F238E27FC236}">
                <a16:creationId xmlns:a16="http://schemas.microsoft.com/office/drawing/2014/main" id="{165DC37D-D365-F140-979B-7403C4CE8B90}"/>
              </a:ext>
            </a:extLst>
          </p:cNvPr>
          <p:cNvSpPr/>
          <p:nvPr/>
        </p:nvSpPr>
        <p:spPr>
          <a:xfrm>
            <a:off x="10093392" y="90311"/>
            <a:ext cx="2098607" cy="1153341"/>
          </a:xfrm>
          <a:prstGeom prst="cloud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448989F9-4FD1-4446-881F-2388773966D0}"/>
              </a:ext>
            </a:extLst>
          </p:cNvPr>
          <p:cNvSpPr txBox="1"/>
          <p:nvPr/>
        </p:nvSpPr>
        <p:spPr>
          <a:xfrm>
            <a:off x="10179353" y="513503"/>
            <a:ext cx="209860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+mj-lt"/>
              </a:rPr>
              <a:t>Cosa è stato fatto ?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F6611E47-1299-4A08-B814-B2B9A5DABD98}"/>
              </a:ext>
            </a:extLst>
          </p:cNvPr>
          <p:cNvSpPr txBox="1"/>
          <p:nvPr/>
        </p:nvSpPr>
        <p:spPr>
          <a:xfrm>
            <a:off x="9003966" y="2368150"/>
            <a:ext cx="74126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/>
              <a:t>Nome: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7A51513-B972-42DE-9125-293E108212AA}"/>
              </a:ext>
            </a:extLst>
          </p:cNvPr>
          <p:cNvSpPr txBox="1"/>
          <p:nvPr/>
        </p:nvSpPr>
        <p:spPr>
          <a:xfrm>
            <a:off x="8989850" y="2691064"/>
            <a:ext cx="8638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/>
              <a:t>Cognome: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C4C7F4B0-4CDD-413E-A124-67490ADC22B0}"/>
              </a:ext>
            </a:extLst>
          </p:cNvPr>
          <p:cNvSpPr txBox="1"/>
          <p:nvPr/>
        </p:nvSpPr>
        <p:spPr>
          <a:xfrm>
            <a:off x="8989850" y="3107334"/>
            <a:ext cx="86383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/>
              <a:t>Email: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35C18E5-961C-4899-8E47-04C95D94CFAE}"/>
              </a:ext>
            </a:extLst>
          </p:cNvPr>
          <p:cNvSpPr txBox="1"/>
          <p:nvPr/>
        </p:nvSpPr>
        <p:spPr>
          <a:xfrm>
            <a:off x="8970755" y="3557629"/>
            <a:ext cx="98797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/>
              <a:t>Username: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3FA8316C-87C2-4298-A326-51B0BF53C6BF}"/>
              </a:ext>
            </a:extLst>
          </p:cNvPr>
          <p:cNvSpPr txBox="1"/>
          <p:nvPr/>
        </p:nvSpPr>
        <p:spPr>
          <a:xfrm>
            <a:off x="8965108" y="4007924"/>
            <a:ext cx="12095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/>
              <a:t>Tipo di profilo:</a:t>
            </a:r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471F68A4-E696-4FC8-AD09-EAB48E60E958}"/>
              </a:ext>
            </a:extLst>
          </p:cNvPr>
          <p:cNvSpPr txBox="1"/>
          <p:nvPr/>
        </p:nvSpPr>
        <p:spPr>
          <a:xfrm>
            <a:off x="8989850" y="4406474"/>
            <a:ext cx="120958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50" b="1" dirty="0"/>
              <a:t>Password: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F396A0E-34E9-4EB5-97A2-872E293F1DB5}"/>
              </a:ext>
            </a:extLst>
          </p:cNvPr>
          <p:cNvSpPr/>
          <p:nvPr/>
        </p:nvSpPr>
        <p:spPr>
          <a:xfrm>
            <a:off x="10064682" y="2680912"/>
            <a:ext cx="1234201" cy="2286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86629628-EE57-47FB-A18A-8AEC01A76765}"/>
              </a:ext>
            </a:extLst>
          </p:cNvPr>
          <p:cNvSpPr/>
          <p:nvPr/>
        </p:nvSpPr>
        <p:spPr>
          <a:xfrm>
            <a:off x="10065599" y="3094647"/>
            <a:ext cx="1234201" cy="2286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BA6CDFC9-160A-4DC5-AAF7-A78151ED313C}"/>
              </a:ext>
            </a:extLst>
          </p:cNvPr>
          <p:cNvSpPr/>
          <p:nvPr/>
        </p:nvSpPr>
        <p:spPr>
          <a:xfrm>
            <a:off x="10065599" y="3569594"/>
            <a:ext cx="1234201" cy="2286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" name="Rettangolo 31">
            <a:extLst>
              <a:ext uri="{FF2B5EF4-FFF2-40B4-BE49-F238E27FC236}">
                <a16:creationId xmlns:a16="http://schemas.microsoft.com/office/drawing/2014/main" id="{6389D2FF-63C7-4542-861D-F421D9E22855}"/>
              </a:ext>
            </a:extLst>
          </p:cNvPr>
          <p:cNvSpPr/>
          <p:nvPr/>
        </p:nvSpPr>
        <p:spPr>
          <a:xfrm>
            <a:off x="10065599" y="3965058"/>
            <a:ext cx="1234201" cy="2286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37711235-581D-4CE8-B0FE-E6007EFFA784}"/>
              </a:ext>
            </a:extLst>
          </p:cNvPr>
          <p:cNvSpPr/>
          <p:nvPr/>
        </p:nvSpPr>
        <p:spPr>
          <a:xfrm>
            <a:off x="10088098" y="4388910"/>
            <a:ext cx="1234201" cy="2286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4" name="Rettangolo 33">
            <a:extLst>
              <a:ext uri="{FF2B5EF4-FFF2-40B4-BE49-F238E27FC236}">
                <a16:creationId xmlns:a16="http://schemas.microsoft.com/office/drawing/2014/main" id="{917808D3-6293-4379-94F7-8721EB0C1336}"/>
              </a:ext>
            </a:extLst>
          </p:cNvPr>
          <p:cNvSpPr/>
          <p:nvPr/>
        </p:nvSpPr>
        <p:spPr>
          <a:xfrm>
            <a:off x="10064681" y="2354429"/>
            <a:ext cx="1234201" cy="22861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01932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777"/>
    </mc:Choice>
    <mc:Fallback xmlns="">
      <p:transition spd="slow" advTm="28777"/>
    </mc:Fallback>
  </mc:AlternateContent>
  <p:extLst>
    <p:ext uri="{E180D4A7-C9FB-4DFB-919C-405C955672EB}">
      <p14:showEvtLst xmlns:p14="http://schemas.microsoft.com/office/powerpoint/2010/main">
        <p14:playEvt time="233" objId="3"/>
        <p14:triggerEvt type="onClick" time="233" objId="3"/>
        <p14:stopEvt time="27791" objId="3"/>
      </p14:showEvtLst>
    </p:ext>
  </p:extLs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>
            <a:extLst>
              <a:ext uri="{FF2B5EF4-FFF2-40B4-BE49-F238E27FC236}">
                <a16:creationId xmlns:a16="http://schemas.microsoft.com/office/drawing/2014/main" id="{B7B175AC-18C4-4548-BD0D-83F28265B03F}"/>
              </a:ext>
            </a:extLst>
          </p:cNvPr>
          <p:cNvSpPr/>
          <p:nvPr/>
        </p:nvSpPr>
        <p:spPr>
          <a:xfrm>
            <a:off x="3247924" y="1317713"/>
            <a:ext cx="2277686" cy="309047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/>
          </a:p>
          <a:p>
            <a:pPr algn="ctr"/>
            <a:endParaRPr lang="it-IT" dirty="0">
              <a:solidFill>
                <a:schemeClr val="tx2"/>
              </a:solidFill>
              <a:latin typeface="Sabon Next LT" panose="02000500000000000000" pitchFamily="2" charset="0"/>
              <a:cs typeface="Sabon Next LT" panose="02000500000000000000" pitchFamily="2" charset="0"/>
            </a:endParaRP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0003A7B6-762B-1D42-92A2-49E33D769674}"/>
              </a:ext>
            </a:extLst>
          </p:cNvPr>
          <p:cNvSpPr/>
          <p:nvPr/>
        </p:nvSpPr>
        <p:spPr>
          <a:xfrm>
            <a:off x="3661922" y="1434816"/>
            <a:ext cx="1533237" cy="152322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C79B1E8-4CB3-5E47-A85C-517B8F3DCDDD}"/>
              </a:ext>
            </a:extLst>
          </p:cNvPr>
          <p:cNvSpPr/>
          <p:nvPr/>
        </p:nvSpPr>
        <p:spPr>
          <a:xfrm>
            <a:off x="6096000" y="1373869"/>
            <a:ext cx="2277686" cy="309047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1400" dirty="0">
                <a:solidFill>
                  <a:schemeClr val="tx2"/>
                </a:solidFill>
                <a:cs typeface="Sabon Next LT" panose="02000500000000000000" pitchFamily="2" charset="0"/>
              </a:rPr>
              <a:t>Sei a Salerno e la confezione scansionata deve essere riposta in plastica. Ricordati di rimuovere l'etichetta e di appiattire la superficie laterale della bottiglia ​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6C45546-7344-104E-8600-B9B8607542B9}"/>
              </a:ext>
            </a:extLst>
          </p:cNvPr>
          <p:cNvSpPr/>
          <p:nvPr/>
        </p:nvSpPr>
        <p:spPr>
          <a:xfrm>
            <a:off x="8892853" y="1375484"/>
            <a:ext cx="2277686" cy="309047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it-IT" sz="1600" dirty="0">
              <a:solidFill>
                <a:schemeClr val="tx2"/>
              </a:solidFill>
              <a:cs typeface="Sabon Next LT" panose="02000500000000000000" pitchFamily="2" charset="0"/>
            </a:endParaRPr>
          </a:p>
        </p:txBody>
      </p:sp>
      <p:sp>
        <p:nvSpPr>
          <p:cNvPr id="10" name="Titolo 1">
            <a:extLst>
              <a:ext uri="{FF2B5EF4-FFF2-40B4-BE49-F238E27FC236}">
                <a16:creationId xmlns:a16="http://schemas.microsoft.com/office/drawing/2014/main" id="{6E74C8A2-C6EB-4847-8804-7F4FAACBF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3093" y="67044"/>
            <a:ext cx="9634011" cy="1325563"/>
          </a:xfrm>
        </p:spPr>
        <p:txBody>
          <a:bodyPr/>
          <a:lstStyle/>
          <a:p>
            <a:r>
              <a:rPr lang="it-IT" dirty="0"/>
              <a:t>Profilo del consumatore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23435E66-BDD6-B742-9A6E-E81FBB0E5F1B}"/>
              </a:ext>
            </a:extLst>
          </p:cNvPr>
          <p:cNvSpPr/>
          <p:nvPr/>
        </p:nvSpPr>
        <p:spPr>
          <a:xfrm>
            <a:off x="442923" y="1341090"/>
            <a:ext cx="2277686" cy="3090471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2" name="Immagine 11" descr="Immagine che contiene testo&#10;&#10;Descrizione generata automaticamente">
            <a:extLst>
              <a:ext uri="{FF2B5EF4-FFF2-40B4-BE49-F238E27FC236}">
                <a16:creationId xmlns:a16="http://schemas.microsoft.com/office/drawing/2014/main" id="{78789694-3B71-D74C-A028-833C435062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23" y="1412404"/>
            <a:ext cx="855870" cy="855870"/>
          </a:xfrm>
          <a:prstGeom prst="rect">
            <a:avLst/>
          </a:prstGeom>
        </p:spPr>
      </p:pic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560D55C-032D-4C42-95AB-E3E6E85A813C}"/>
              </a:ext>
            </a:extLst>
          </p:cNvPr>
          <p:cNvSpPr txBox="1"/>
          <p:nvPr/>
        </p:nvSpPr>
        <p:spPr>
          <a:xfrm>
            <a:off x="1577307" y="1523857"/>
            <a:ext cx="12237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000" dirty="0"/>
              <a:t>CONSUMATORE:</a:t>
            </a:r>
          </a:p>
          <a:p>
            <a:r>
              <a:rPr lang="it-IT" sz="1000" dirty="0"/>
              <a:t>MARIO ROSSI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B75A4E8B-204C-FC4D-9C9D-856EEDCB556F}"/>
              </a:ext>
            </a:extLst>
          </p:cNvPr>
          <p:cNvSpPr txBox="1"/>
          <p:nvPr/>
        </p:nvSpPr>
        <p:spPr>
          <a:xfrm>
            <a:off x="5990048" y="4603497"/>
            <a:ext cx="23836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>
                <a:cs typeface="Sabon Next LT" panose="02000500000000000000" pitchFamily="2" charset="0"/>
              </a:rPr>
              <a:t>L'app deve avere accesso a tutte le norme per la raccolta differenziata dei rifiuti di ogni comune (database Corepla)</a:t>
            </a:r>
            <a:endParaRPr lang="it-IT" dirty="0">
              <a:cs typeface="Sabon Next LT" panose="02000500000000000000" pitchFamily="2" charset="0"/>
            </a:endParaRP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CB446D75-C3A0-974E-9A25-FA0FA5930EA1}"/>
              </a:ext>
            </a:extLst>
          </p:cNvPr>
          <p:cNvSpPr/>
          <p:nvPr/>
        </p:nvSpPr>
        <p:spPr>
          <a:xfrm>
            <a:off x="327398" y="4603497"/>
            <a:ext cx="2401359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1400" dirty="0">
                <a:cs typeface="Sabon Next LT" panose="02000500000000000000" pitchFamily="2" charset="0"/>
              </a:rPr>
              <a:t>La funzione "cerca prodotto" permette al consumatore di ricercare prodotti specifici e restituisce l'elenco di tutti i prodotti registrati, in ordine decrescente di sostenibilità</a:t>
            </a:r>
          </a:p>
        </p:txBody>
      </p:sp>
      <p:pic>
        <p:nvPicPr>
          <p:cNvPr id="16" name="Immagine 15" descr="Immagine che contiene piazza&#10;&#10;Descrizione generata automaticamente">
            <a:extLst>
              <a:ext uri="{FF2B5EF4-FFF2-40B4-BE49-F238E27FC236}">
                <a16:creationId xmlns:a16="http://schemas.microsoft.com/office/drawing/2014/main" id="{D07F0AA9-AF05-F342-A71D-14127DAB75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5811" y="175439"/>
            <a:ext cx="989085" cy="970518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6A38A776-DDBF-6F61-1555-9A318A4C04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78" b="28710"/>
          <a:stretch/>
        </p:blipFill>
        <p:spPr bwMode="auto">
          <a:xfrm>
            <a:off x="3766970" y="1524875"/>
            <a:ext cx="1320489" cy="131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8AD9D78-EDAC-4F5A-9216-B8577077A096}"/>
              </a:ext>
            </a:extLst>
          </p:cNvPr>
          <p:cNvSpPr txBox="1"/>
          <p:nvPr/>
        </p:nvSpPr>
        <p:spPr>
          <a:xfrm>
            <a:off x="3235395" y="3161294"/>
            <a:ext cx="238363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Scansiona il QR Code e differenzia in base al tuo comune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35D1942C-2C51-4722-BB12-B2F16DAA45ED}"/>
              </a:ext>
            </a:extLst>
          </p:cNvPr>
          <p:cNvSpPr txBox="1"/>
          <p:nvPr/>
        </p:nvSpPr>
        <p:spPr>
          <a:xfrm>
            <a:off x="9059788" y="1481923"/>
            <a:ext cx="192162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400" dirty="0"/>
              <a:t>L'imballaggio scelto consente di risparmiare CO2 ed è composto per il 70% da plastica riciclata. Grazie a questa confezione guadagni 6 punti. Hai ancora 100 punti rimasti e puoi riscattare il tuo primo sconto. Continua così!</a:t>
            </a:r>
            <a:endParaRPr lang="it-IT" sz="1400" baseline="-25000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53B1315-69C0-4A50-927B-DF3C5429ACE2}"/>
              </a:ext>
            </a:extLst>
          </p:cNvPr>
          <p:cNvSpPr txBox="1"/>
          <p:nvPr/>
        </p:nvSpPr>
        <p:spPr>
          <a:xfrm>
            <a:off x="610353" y="2402006"/>
            <a:ext cx="19417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Hai guadagnato 45 punti. Ti mancano ancora 5 punti per riscattare il tuo premio!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234579A5-9BE2-42F0-9E07-9D7F41386B59}"/>
              </a:ext>
            </a:extLst>
          </p:cNvPr>
          <p:cNvSpPr/>
          <p:nvPr/>
        </p:nvSpPr>
        <p:spPr>
          <a:xfrm>
            <a:off x="646496" y="3263918"/>
            <a:ext cx="1491402" cy="28204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6A11C78E-FC24-4CAD-B6DB-9D79770056CE}"/>
              </a:ext>
            </a:extLst>
          </p:cNvPr>
          <p:cNvSpPr/>
          <p:nvPr/>
        </p:nvSpPr>
        <p:spPr>
          <a:xfrm>
            <a:off x="642479" y="3617916"/>
            <a:ext cx="1491402" cy="28204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38F54A44-D917-4948-807F-8D6F0AE6673D}"/>
              </a:ext>
            </a:extLst>
          </p:cNvPr>
          <p:cNvSpPr/>
          <p:nvPr/>
        </p:nvSpPr>
        <p:spPr>
          <a:xfrm>
            <a:off x="646496" y="3960360"/>
            <a:ext cx="1491402" cy="28204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81A9E81A-E4B2-4D8F-9037-FC2F909FE213}"/>
              </a:ext>
            </a:extLst>
          </p:cNvPr>
          <p:cNvSpPr txBox="1"/>
          <p:nvPr/>
        </p:nvSpPr>
        <p:spPr>
          <a:xfrm>
            <a:off x="644204" y="3277566"/>
            <a:ext cx="13941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Cerca prodotto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9A704B23-D175-465D-8B61-CC5BEB53746D}"/>
              </a:ext>
            </a:extLst>
          </p:cNvPr>
          <p:cNvSpPr txBox="1"/>
          <p:nvPr/>
        </p:nvSpPr>
        <p:spPr>
          <a:xfrm>
            <a:off x="642479" y="3632701"/>
            <a:ext cx="13941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Cerca azienda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D1FC49E9-B1E0-495D-A5B5-AFF58A4B1FED}"/>
              </a:ext>
            </a:extLst>
          </p:cNvPr>
          <p:cNvSpPr txBox="1"/>
          <p:nvPr/>
        </p:nvSpPr>
        <p:spPr>
          <a:xfrm>
            <a:off x="634646" y="3933394"/>
            <a:ext cx="139414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Sconti</a:t>
            </a:r>
          </a:p>
        </p:txBody>
      </p:sp>
      <p:pic>
        <p:nvPicPr>
          <p:cNvPr id="27" name="Elemento grafico 26" descr="Lente di ingrandimento con riempimento a tinta unita">
            <a:extLst>
              <a:ext uri="{FF2B5EF4-FFF2-40B4-BE49-F238E27FC236}">
                <a16:creationId xmlns:a16="http://schemas.microsoft.com/office/drawing/2014/main" id="{827B9502-8693-4B49-AE70-02382393D4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30352" y="3248278"/>
            <a:ext cx="268073" cy="268073"/>
          </a:xfrm>
          <a:prstGeom prst="rect">
            <a:avLst/>
          </a:prstGeom>
        </p:spPr>
      </p:pic>
      <p:pic>
        <p:nvPicPr>
          <p:cNvPr id="29" name="Elemento grafico 28" descr="Lente di ingrandimento con riempimento a tinta unita">
            <a:extLst>
              <a:ext uri="{FF2B5EF4-FFF2-40B4-BE49-F238E27FC236}">
                <a16:creationId xmlns:a16="http://schemas.microsoft.com/office/drawing/2014/main" id="{057DD4AD-E16E-4DF7-B7F0-C6B04A1488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832042" y="3602170"/>
            <a:ext cx="268073" cy="268073"/>
          </a:xfrm>
          <a:prstGeom prst="rect">
            <a:avLst/>
          </a:prstGeom>
        </p:spPr>
      </p:pic>
      <p:pic>
        <p:nvPicPr>
          <p:cNvPr id="30" name="Immagine 29">
            <a:extLst>
              <a:ext uri="{FF2B5EF4-FFF2-40B4-BE49-F238E27FC236}">
                <a16:creationId xmlns:a16="http://schemas.microsoft.com/office/drawing/2014/main" id="{9BBC67C9-CB07-44FA-ABEE-9A9A88273A6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6529" y="3971694"/>
            <a:ext cx="266814" cy="266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81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091"/>
    </mc:Choice>
    <mc:Fallback xmlns="">
      <p:transition spd="slow" advTm="5309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9DECF4-1D92-2F44-8D6D-910B9DD911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72126" y="79818"/>
            <a:ext cx="4623873" cy="1325563"/>
          </a:xfrm>
        </p:spPr>
        <p:txBody>
          <a:bodyPr/>
          <a:lstStyle/>
          <a:p>
            <a:r>
              <a:rPr lang="it-IT" dirty="0"/>
              <a:t>Profilo aziendale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C5D4353-0EBD-5142-AA8A-6B316EC749F3}"/>
              </a:ext>
            </a:extLst>
          </p:cNvPr>
          <p:cNvSpPr/>
          <p:nvPr/>
        </p:nvSpPr>
        <p:spPr>
          <a:xfrm>
            <a:off x="1229691" y="1777366"/>
            <a:ext cx="2581797" cy="3551635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20C85287-3679-634D-802C-1EDB274F3829}"/>
              </a:ext>
            </a:extLst>
          </p:cNvPr>
          <p:cNvSpPr txBox="1"/>
          <p:nvPr/>
        </p:nvSpPr>
        <p:spPr>
          <a:xfrm>
            <a:off x="2326594" y="1882132"/>
            <a:ext cx="153177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dirty="0"/>
              <a:t>PRODUTTORE DI IMBALLAGGI INDUSTRIALI</a:t>
            </a:r>
          </a:p>
        </p:txBody>
      </p:sp>
      <p:pic>
        <p:nvPicPr>
          <p:cNvPr id="6" name="Immagine 5" descr="Immagine che contiene testo&#10;&#10;Descrizione generata automaticamente">
            <a:extLst>
              <a:ext uri="{FF2B5EF4-FFF2-40B4-BE49-F238E27FC236}">
                <a16:creationId xmlns:a16="http://schemas.microsoft.com/office/drawing/2014/main" id="{3F79FA5B-F7B3-C34D-808E-CC99A95743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9909" y="1830620"/>
            <a:ext cx="1014396" cy="101439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5AE1776-2D6F-C34A-8247-1A251207A4DE}"/>
              </a:ext>
            </a:extLst>
          </p:cNvPr>
          <p:cNvSpPr txBox="1"/>
          <p:nvPr/>
        </p:nvSpPr>
        <p:spPr>
          <a:xfrm>
            <a:off x="5283293" y="1679457"/>
            <a:ext cx="4966609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/>
              <a:t>Ogni azienda deve effettuare, per ogni nuovo prodotto, un </a:t>
            </a:r>
            <a:r>
              <a:rPr lang="it-IT" b="1" dirty="0">
                <a:solidFill>
                  <a:schemeClr val="tx2"/>
                </a:solidFill>
              </a:rPr>
              <a:t>AUTOVALUTAZIONE : </a:t>
            </a:r>
            <a:r>
              <a:rPr lang="it-IT" dirty="0"/>
              <a:t>compilare un questionario sull'app, redatto dall'Unione Europea, sulla base dell'elenco degli indici. In base all'esito del questionario, l'app attribuisce il colore al packaging e genera il codice QR associato; l'app fornisce anche un </a:t>
            </a:r>
            <a:r>
              <a:rPr lang="it-IT" b="1" dirty="0">
                <a:solidFill>
                  <a:schemeClr val="tx2"/>
                </a:solidFill>
              </a:rPr>
              <a:t>GRADUATORIA DI TUTTE LE AZIENDE REGISTRATE</a:t>
            </a:r>
            <a:r>
              <a:rPr lang="it-IT" dirty="0"/>
              <a:t>, sulla base di una media ponderata sul punteggio di ogni bollino colorato e sulla dimensione dell’azienda;</a:t>
            </a:r>
          </a:p>
        </p:txBody>
      </p:sp>
      <p:pic>
        <p:nvPicPr>
          <p:cNvPr id="9" name="Immagine 8" descr="Immagine che contiene piazza&#10;&#10;Descrizione generata automaticamente">
            <a:extLst>
              <a:ext uri="{FF2B5EF4-FFF2-40B4-BE49-F238E27FC236}">
                <a16:creationId xmlns:a16="http://schemas.microsoft.com/office/drawing/2014/main" id="{B24245E1-5FC8-C141-9D37-00772C27C7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73" y="160397"/>
            <a:ext cx="992133" cy="973509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D0359993-C87B-4EA4-8AA4-723107B6C3DA}"/>
              </a:ext>
            </a:extLst>
          </p:cNvPr>
          <p:cNvSpPr txBox="1"/>
          <p:nvPr/>
        </p:nvSpPr>
        <p:spPr>
          <a:xfrm>
            <a:off x="1292258" y="2945702"/>
            <a:ext cx="246984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1600" dirty="0"/>
              <a:t>La tua azienda ha 9 prodotti con bollino verde,3 con bollino giallo e uno con bollino arancione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17B0B635-0D3D-4FE0-840B-FCFB7B615E7D}"/>
              </a:ext>
            </a:extLst>
          </p:cNvPr>
          <p:cNvSpPr txBox="1"/>
          <p:nvPr/>
        </p:nvSpPr>
        <p:spPr>
          <a:xfrm>
            <a:off x="1395664" y="4798957"/>
            <a:ext cx="153828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Modifica prodotto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9E00918-85E6-4FAB-BC0F-8FDFAD303A2E}"/>
              </a:ext>
            </a:extLst>
          </p:cNvPr>
          <p:cNvSpPr txBox="1"/>
          <p:nvPr/>
        </p:nvSpPr>
        <p:spPr>
          <a:xfrm>
            <a:off x="1376644" y="4357673"/>
            <a:ext cx="150968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200" dirty="0"/>
              <a:t>Aggiungi prodotto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5AE2AE2D-2965-40E3-B2C6-A29D4B6BB740}"/>
              </a:ext>
            </a:extLst>
          </p:cNvPr>
          <p:cNvSpPr/>
          <p:nvPr/>
        </p:nvSpPr>
        <p:spPr>
          <a:xfrm>
            <a:off x="1461599" y="4813735"/>
            <a:ext cx="1571680" cy="28204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F4762D09-1C24-483D-9EB5-F9C698399818}"/>
              </a:ext>
            </a:extLst>
          </p:cNvPr>
          <p:cNvSpPr/>
          <p:nvPr/>
        </p:nvSpPr>
        <p:spPr>
          <a:xfrm>
            <a:off x="1443319" y="4376008"/>
            <a:ext cx="1589960" cy="282042"/>
          </a:xfrm>
          <a:prstGeom prst="rect">
            <a:avLst/>
          </a:prstGeom>
          <a:noFill/>
          <a:ln w="190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B050"/>
              </a:solidFill>
            </a:endParaRPr>
          </a:p>
        </p:txBody>
      </p:sp>
      <p:pic>
        <p:nvPicPr>
          <p:cNvPr id="17" name="Elemento grafico 16" descr="Matita con riempimento a tinta unita">
            <a:extLst>
              <a:ext uri="{FF2B5EF4-FFF2-40B4-BE49-F238E27FC236}">
                <a16:creationId xmlns:a16="http://schemas.microsoft.com/office/drawing/2014/main" id="{81FBF7DF-91AD-41B4-BA92-5ABB685701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89865" y="4837113"/>
            <a:ext cx="192922" cy="192922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DE42B6FC-D2A7-4E10-B622-E466904963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1138" y="4421051"/>
            <a:ext cx="174759" cy="174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179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625"/>
    </mc:Choice>
    <mc:Fallback xmlns="">
      <p:transition spd="slow" advTm="38625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FB4684-3D94-684F-878C-8F1F71E34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082" y="351788"/>
            <a:ext cx="9634011" cy="1325563"/>
          </a:xfrm>
        </p:spPr>
        <p:txBody>
          <a:bodyPr/>
          <a:lstStyle/>
          <a:p>
            <a:r>
              <a:rPr lang="it-IT" dirty="0"/>
              <a:t>Prototipo etichetta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EAE9561-84FC-DA41-A59B-D32B6CDD3F50}"/>
              </a:ext>
            </a:extLst>
          </p:cNvPr>
          <p:cNvSpPr txBox="1"/>
          <p:nvPr/>
        </p:nvSpPr>
        <p:spPr>
          <a:xfrm>
            <a:off x="902043" y="1938641"/>
            <a:ext cx="4646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+mj-lt"/>
              </a:rPr>
              <a:t>ETICHETTA ESTERNA: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8A033731-DB02-4B43-8C8A-C05FD90CAB72}"/>
              </a:ext>
            </a:extLst>
          </p:cNvPr>
          <p:cNvSpPr txBox="1"/>
          <p:nvPr/>
        </p:nvSpPr>
        <p:spPr>
          <a:xfrm>
            <a:off x="6107145" y="1960614"/>
            <a:ext cx="4596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+mj-lt"/>
              </a:rPr>
              <a:t>ETICHETTA INTERNA: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3A06D399-3166-D54C-AA2D-AC58057973EC}"/>
              </a:ext>
            </a:extLst>
          </p:cNvPr>
          <p:cNvSpPr/>
          <p:nvPr/>
        </p:nvSpPr>
        <p:spPr>
          <a:xfrm>
            <a:off x="642938" y="2830552"/>
            <a:ext cx="4629150" cy="269871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6" name="Gruppo 5">
            <a:extLst>
              <a:ext uri="{FF2B5EF4-FFF2-40B4-BE49-F238E27FC236}">
                <a16:creationId xmlns:a16="http://schemas.microsoft.com/office/drawing/2014/main" id="{4A25865F-5B16-8649-A530-1C7BDD9BB5D1}"/>
              </a:ext>
            </a:extLst>
          </p:cNvPr>
          <p:cNvGrpSpPr/>
          <p:nvPr/>
        </p:nvGrpSpPr>
        <p:grpSpPr>
          <a:xfrm>
            <a:off x="771574" y="2810328"/>
            <a:ext cx="1724490" cy="2698710"/>
            <a:chOff x="5863961" y="3204903"/>
            <a:chExt cx="950517" cy="1980839"/>
          </a:xfrm>
        </p:grpSpPr>
        <p:sp>
          <p:nvSpPr>
            <p:cNvPr id="7" name="Rettangolo 6">
              <a:extLst>
                <a:ext uri="{FF2B5EF4-FFF2-40B4-BE49-F238E27FC236}">
                  <a16:creationId xmlns:a16="http://schemas.microsoft.com/office/drawing/2014/main" id="{35CB344C-32C5-DB40-8139-05FD16C317E7}"/>
                </a:ext>
              </a:extLst>
            </p:cNvPr>
            <p:cNvSpPr/>
            <p:nvPr/>
          </p:nvSpPr>
          <p:spPr>
            <a:xfrm>
              <a:off x="5874014" y="3370934"/>
              <a:ext cx="940464" cy="171599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8" name="Rettangolo 7">
              <a:extLst>
                <a:ext uri="{FF2B5EF4-FFF2-40B4-BE49-F238E27FC236}">
                  <a16:creationId xmlns:a16="http://schemas.microsoft.com/office/drawing/2014/main" id="{AF3ECDC6-7ECC-BA48-9FE5-81FB86099CA3}"/>
                </a:ext>
              </a:extLst>
            </p:cNvPr>
            <p:cNvSpPr/>
            <p:nvPr/>
          </p:nvSpPr>
          <p:spPr>
            <a:xfrm>
              <a:off x="6132031" y="3412218"/>
              <a:ext cx="437256" cy="551718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9" name="Rettangolo 8">
              <a:extLst>
                <a:ext uri="{FF2B5EF4-FFF2-40B4-BE49-F238E27FC236}">
                  <a16:creationId xmlns:a16="http://schemas.microsoft.com/office/drawing/2014/main" id="{7E4C33B4-16AA-504A-B0D4-967B88C77099}"/>
                </a:ext>
              </a:extLst>
            </p:cNvPr>
            <p:cNvSpPr/>
            <p:nvPr/>
          </p:nvSpPr>
          <p:spPr>
            <a:xfrm>
              <a:off x="6120163" y="4056946"/>
              <a:ext cx="230940" cy="273049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0" name="Rettangolo 9">
              <a:extLst>
                <a:ext uri="{FF2B5EF4-FFF2-40B4-BE49-F238E27FC236}">
                  <a16:creationId xmlns:a16="http://schemas.microsoft.com/office/drawing/2014/main" id="{FF3C3EF4-FC82-8F4F-98AF-82A4BDEAA50D}"/>
                </a:ext>
              </a:extLst>
            </p:cNvPr>
            <p:cNvSpPr/>
            <p:nvPr/>
          </p:nvSpPr>
          <p:spPr>
            <a:xfrm>
              <a:off x="6120517" y="4391308"/>
              <a:ext cx="230587" cy="277748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1" name="Rettangolo 10">
              <a:extLst>
                <a:ext uri="{FF2B5EF4-FFF2-40B4-BE49-F238E27FC236}">
                  <a16:creationId xmlns:a16="http://schemas.microsoft.com/office/drawing/2014/main" id="{F7D71FD5-28F3-4543-81D0-0962C2916589}"/>
                </a:ext>
              </a:extLst>
            </p:cNvPr>
            <p:cNvSpPr/>
            <p:nvPr/>
          </p:nvSpPr>
          <p:spPr>
            <a:xfrm>
              <a:off x="6116484" y="4751305"/>
              <a:ext cx="230587" cy="275943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10E7AFE6-586C-5C4E-92E0-82AC8D57A0B2}"/>
                </a:ext>
              </a:extLst>
            </p:cNvPr>
            <p:cNvSpPr txBox="1"/>
            <p:nvPr/>
          </p:nvSpPr>
          <p:spPr>
            <a:xfrm rot="16200000">
              <a:off x="4966845" y="4102019"/>
              <a:ext cx="1980839" cy="1866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1600" dirty="0"/>
                <a:t>INDICE DI SOSTENIBILITÀ</a:t>
              </a:r>
            </a:p>
          </p:txBody>
        </p:sp>
      </p:grpSp>
      <p:sp>
        <p:nvSpPr>
          <p:cNvPr id="15" name="Rettangolo 14">
            <a:extLst>
              <a:ext uri="{FF2B5EF4-FFF2-40B4-BE49-F238E27FC236}">
                <a16:creationId xmlns:a16="http://schemas.microsoft.com/office/drawing/2014/main" id="{59B4AD8D-4049-2A46-99F4-59C6C0A4FE1D}"/>
              </a:ext>
            </a:extLst>
          </p:cNvPr>
          <p:cNvSpPr/>
          <p:nvPr/>
        </p:nvSpPr>
        <p:spPr>
          <a:xfrm>
            <a:off x="6107145" y="2830552"/>
            <a:ext cx="4629150" cy="269871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0345AA0-EF2F-4A41-B8ED-701B1AAF0D29}"/>
              </a:ext>
            </a:extLst>
          </p:cNvPr>
          <p:cNvSpPr txBox="1"/>
          <p:nvPr/>
        </p:nvSpPr>
        <p:spPr>
          <a:xfrm>
            <a:off x="2823688" y="3672212"/>
            <a:ext cx="1361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LOGO DEL PRODOTTO</a:t>
            </a:r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222A93DB-44FE-F348-8E84-0A3EACAAE7DB}"/>
              </a:ext>
            </a:extLst>
          </p:cNvPr>
          <p:cNvSpPr/>
          <p:nvPr/>
        </p:nvSpPr>
        <p:spPr>
          <a:xfrm>
            <a:off x="2784931" y="3231270"/>
            <a:ext cx="1439077" cy="1436244"/>
          </a:xfrm>
          <a:prstGeom prst="ellipse">
            <a:avLst/>
          </a:prstGeom>
          <a:noFill/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0AEFA6DD-1431-5642-9B97-9B22E4C74BC1}"/>
              </a:ext>
            </a:extLst>
          </p:cNvPr>
          <p:cNvSpPr/>
          <p:nvPr/>
        </p:nvSpPr>
        <p:spPr>
          <a:xfrm>
            <a:off x="1455705" y="4749398"/>
            <a:ext cx="3751043" cy="830997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it-IT" sz="1600" dirty="0">
                <a:solidFill>
                  <a:srgbClr val="000000"/>
                </a:solidFill>
              </a:rPr>
              <a:t>Non dimenticare di scannerizzare il  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QR code </a:t>
            </a:r>
            <a:endParaRPr lang="it-IT" dirty="0"/>
          </a:p>
          <a:p>
            <a:pPr algn="ctr"/>
            <a:r>
              <a:rPr lang="it-IT" sz="1600" dirty="0">
                <a:solidFill>
                  <a:srgbClr val="000000"/>
                </a:solidFill>
              </a:rPr>
              <a:t>all’interno del prodotto!</a:t>
            </a:r>
            <a:endParaRPr lang="it-IT" sz="1600" dirty="0"/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EA5AA8E4-33BE-2741-885A-F4CC29636B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3970" y="3281047"/>
            <a:ext cx="1605998" cy="1848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CD0165D2-F535-574E-BCAA-FBA02EB5C9D1}"/>
              </a:ext>
            </a:extLst>
          </p:cNvPr>
          <p:cNvSpPr txBox="1"/>
          <p:nvPr/>
        </p:nvSpPr>
        <p:spPr>
          <a:xfrm>
            <a:off x="8268816" y="3140162"/>
            <a:ext cx="22765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600" dirty="0"/>
              <a:t>Scarica l’app </a:t>
            </a:r>
            <a:r>
              <a:rPr lang="it-IT" sz="1600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Scan&amp;Save</a:t>
            </a:r>
            <a:r>
              <a:rPr lang="it-IT" sz="1600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</a:t>
            </a:r>
            <a:r>
              <a:rPr lang="it-IT" sz="1600" dirty="0"/>
              <a:t> e scannerizza il QR code​</a:t>
            </a:r>
          </a:p>
        </p:txBody>
      </p:sp>
      <p:pic>
        <p:nvPicPr>
          <p:cNvPr id="21" name="Immagine 20" descr="Immagine che contiene piazza&#10;&#10;Descrizione generata automaticamente">
            <a:extLst>
              <a:ext uri="{FF2B5EF4-FFF2-40B4-BE49-F238E27FC236}">
                <a16:creationId xmlns:a16="http://schemas.microsoft.com/office/drawing/2014/main" id="{2ED05048-6543-C34D-B599-81DD95E25A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6837" y="4060259"/>
            <a:ext cx="1090107" cy="1069644"/>
          </a:xfrm>
          <a:prstGeom prst="rect">
            <a:avLst/>
          </a:prstGeom>
        </p:spPr>
      </p:pic>
      <p:sp>
        <p:nvSpPr>
          <p:cNvPr id="22" name="Nuvola 21">
            <a:extLst>
              <a:ext uri="{FF2B5EF4-FFF2-40B4-BE49-F238E27FC236}">
                <a16:creationId xmlns:a16="http://schemas.microsoft.com/office/drawing/2014/main" id="{5E8BA20C-ECAC-8343-BE57-719576ABEBA2}"/>
              </a:ext>
            </a:extLst>
          </p:cNvPr>
          <p:cNvSpPr/>
          <p:nvPr/>
        </p:nvSpPr>
        <p:spPr>
          <a:xfrm>
            <a:off x="10093393" y="103959"/>
            <a:ext cx="2051278" cy="1153341"/>
          </a:xfrm>
          <a:prstGeom prst="cloud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64DCD1DA-72B1-3740-BF72-B5D1F13359BC}"/>
              </a:ext>
            </a:extLst>
          </p:cNvPr>
          <p:cNvSpPr txBox="1"/>
          <p:nvPr/>
        </p:nvSpPr>
        <p:spPr>
          <a:xfrm>
            <a:off x="10420350" y="351788"/>
            <a:ext cx="1917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+mj-lt"/>
              </a:rPr>
              <a:t>Cosa è stato fatto?</a:t>
            </a:r>
          </a:p>
        </p:txBody>
      </p:sp>
    </p:spTree>
    <p:extLst>
      <p:ext uri="{BB962C8B-B14F-4D97-AF65-F5344CB8AC3E}">
        <p14:creationId xmlns:p14="http://schemas.microsoft.com/office/powerpoint/2010/main" val="1311585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004"/>
    </mc:Choice>
    <mc:Fallback xmlns="">
      <p:transition spd="slow" advTm="34004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4CB4A86-B727-0B17-1837-B03C1BA24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436" y="105159"/>
            <a:ext cx="9917024" cy="1013545"/>
          </a:xfrm>
        </p:spPr>
        <p:txBody>
          <a:bodyPr>
            <a:normAutofit fontScale="90000"/>
          </a:bodyPr>
          <a:lstStyle/>
          <a:p>
            <a:pPr algn="ctr"/>
            <a:r>
              <a:rPr lang="it-IT" dirty="0"/>
              <a:t>Esempi del nuovo sistema di etichettatura </a:t>
            </a:r>
          </a:p>
        </p:txBody>
      </p:sp>
      <p:pic>
        <p:nvPicPr>
          <p:cNvPr id="4" name="Immagine 4" descr="Immagine che contiene testo&#10;&#10;Descrizione generata automaticamente">
            <a:extLst>
              <a:ext uri="{FF2B5EF4-FFF2-40B4-BE49-F238E27FC236}">
                <a16:creationId xmlns:a16="http://schemas.microsoft.com/office/drawing/2014/main" id="{8F419D3C-34A5-44AC-9B68-40A71309525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6323" t="16037" r="17612" b="15000"/>
          <a:stretch/>
        </p:blipFill>
        <p:spPr>
          <a:xfrm>
            <a:off x="247635" y="998267"/>
            <a:ext cx="3233398" cy="2535968"/>
          </a:xfrm>
          <a:prstGeom prst="rect">
            <a:avLst/>
          </a:prstGeom>
        </p:spPr>
      </p:pic>
      <p:pic>
        <p:nvPicPr>
          <p:cNvPr id="8" name="Immagine 8" descr="Immagine che contiene testo&#10;&#10;Descrizione generata automaticamente">
            <a:extLst>
              <a:ext uri="{FF2B5EF4-FFF2-40B4-BE49-F238E27FC236}">
                <a16:creationId xmlns:a16="http://schemas.microsoft.com/office/drawing/2014/main" id="{FDD3061B-8892-1CC8-35A0-21816E06B96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1364" t="188" r="14773" b="18690"/>
          <a:stretch/>
        </p:blipFill>
        <p:spPr>
          <a:xfrm>
            <a:off x="247635" y="3774091"/>
            <a:ext cx="3233398" cy="2563761"/>
          </a:xfrm>
          <a:prstGeom prst="rect">
            <a:avLst/>
          </a:prstGeom>
        </p:spPr>
      </p:pic>
      <p:pic>
        <p:nvPicPr>
          <p:cNvPr id="9" name="Immagine 9">
            <a:extLst>
              <a:ext uri="{FF2B5EF4-FFF2-40B4-BE49-F238E27FC236}">
                <a16:creationId xmlns:a16="http://schemas.microsoft.com/office/drawing/2014/main" id="{0FED3C23-791D-5DB3-96C4-3E44DBF066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220000">
            <a:off x="2381592" y="4876532"/>
            <a:ext cx="983531" cy="545743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91603B8-D55F-4340-904C-05C370C3C3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71594" y="2291172"/>
            <a:ext cx="1277992" cy="749628"/>
          </a:xfrm>
          <a:prstGeom prst="rect">
            <a:avLst/>
          </a:prstGeom>
        </p:spPr>
      </p:pic>
      <p:pic>
        <p:nvPicPr>
          <p:cNvPr id="12" name="Immagine 11" descr="Immagine che contiene testo&#10;&#10;Descrizione generata automaticamente">
            <a:extLst>
              <a:ext uri="{FF2B5EF4-FFF2-40B4-BE49-F238E27FC236}">
                <a16:creationId xmlns:a16="http://schemas.microsoft.com/office/drawing/2014/main" id="{CC31AF58-9BE8-454E-909A-D6E3B999A9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5893" y="998267"/>
            <a:ext cx="3289300" cy="2529358"/>
          </a:xfrm>
          <a:prstGeom prst="rect">
            <a:avLst/>
          </a:prstGeom>
        </p:spPr>
      </p:pic>
      <p:pic>
        <p:nvPicPr>
          <p:cNvPr id="37" name="Immagine 36">
            <a:extLst>
              <a:ext uri="{FF2B5EF4-FFF2-40B4-BE49-F238E27FC236}">
                <a16:creationId xmlns:a16="http://schemas.microsoft.com/office/drawing/2014/main" id="{05546225-48DB-6B49-982B-8777B3ADE3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372157">
            <a:off x="5066315" y="1311264"/>
            <a:ext cx="1094501" cy="637631"/>
          </a:xfrm>
          <a:prstGeom prst="rect">
            <a:avLst/>
          </a:prstGeom>
        </p:spPr>
      </p:pic>
      <p:pic>
        <p:nvPicPr>
          <p:cNvPr id="39" name="Immagine 38">
            <a:extLst>
              <a:ext uri="{FF2B5EF4-FFF2-40B4-BE49-F238E27FC236}">
                <a16:creationId xmlns:a16="http://schemas.microsoft.com/office/drawing/2014/main" id="{ECFD47AA-D02F-5343-AAB8-AA0D2F58414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15894" y="3771658"/>
            <a:ext cx="3289300" cy="2561538"/>
          </a:xfrm>
          <a:prstGeom prst="rect">
            <a:avLst/>
          </a:prstGeom>
        </p:spPr>
      </p:pic>
      <p:pic>
        <p:nvPicPr>
          <p:cNvPr id="40" name="Immagine 9">
            <a:extLst>
              <a:ext uri="{FF2B5EF4-FFF2-40B4-BE49-F238E27FC236}">
                <a16:creationId xmlns:a16="http://schemas.microsoft.com/office/drawing/2014/main" id="{6C881AFB-1066-9246-A25D-4B4B7A9EED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3856690">
            <a:off x="5871329" y="4627566"/>
            <a:ext cx="983531" cy="567387"/>
          </a:xfrm>
          <a:prstGeom prst="rect">
            <a:avLst/>
          </a:prstGeom>
        </p:spPr>
      </p:pic>
      <p:pic>
        <p:nvPicPr>
          <p:cNvPr id="41" name="Immagine 40">
            <a:extLst>
              <a:ext uri="{FF2B5EF4-FFF2-40B4-BE49-F238E27FC236}">
                <a16:creationId xmlns:a16="http://schemas.microsoft.com/office/drawing/2014/main" id="{D40AB73F-6F6D-1741-9A03-F41214830A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05193" y="803480"/>
            <a:ext cx="4022074" cy="2625520"/>
          </a:xfrm>
          <a:prstGeom prst="rect">
            <a:avLst/>
          </a:prstGeom>
        </p:spPr>
      </p:pic>
      <p:pic>
        <p:nvPicPr>
          <p:cNvPr id="42" name="Immagine 41" descr="Immagine che contiene testo&#10;&#10;Descrizione generata automaticamente">
            <a:extLst>
              <a:ext uri="{FF2B5EF4-FFF2-40B4-BE49-F238E27FC236}">
                <a16:creationId xmlns:a16="http://schemas.microsoft.com/office/drawing/2014/main" id="{3BE51210-6118-D04D-B210-9906E566F4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47580" y="1567845"/>
            <a:ext cx="854330" cy="498359"/>
          </a:xfrm>
          <a:prstGeom prst="rect">
            <a:avLst/>
          </a:prstGeom>
        </p:spPr>
      </p:pic>
      <p:pic>
        <p:nvPicPr>
          <p:cNvPr id="43" name="Immagine 42" descr="Immagine che contiene tazza, caffè, tavolo, bevanda&#10;&#10;Descrizione generata automaticamente">
            <a:extLst>
              <a:ext uri="{FF2B5EF4-FFF2-40B4-BE49-F238E27FC236}">
                <a16:creationId xmlns:a16="http://schemas.microsoft.com/office/drawing/2014/main" id="{CE647A6D-7FDD-744B-9457-E038BF8299F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18025" y="3776313"/>
            <a:ext cx="1694674" cy="2561539"/>
          </a:xfrm>
          <a:prstGeom prst="rect">
            <a:avLst/>
          </a:prstGeom>
        </p:spPr>
      </p:pic>
      <p:pic>
        <p:nvPicPr>
          <p:cNvPr id="44" name="Immagine 9">
            <a:extLst>
              <a:ext uri="{FF2B5EF4-FFF2-40B4-BE49-F238E27FC236}">
                <a16:creationId xmlns:a16="http://schemas.microsoft.com/office/drawing/2014/main" id="{9AFBEDD8-B5DB-A94A-A0D5-4228F950B27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9076" y="4009868"/>
            <a:ext cx="1102129" cy="657312"/>
          </a:xfrm>
          <a:prstGeom prst="rect">
            <a:avLst/>
          </a:prstGeom>
          <a:scene3d>
            <a:camera prst="isometricOffAxis1Top"/>
            <a:lightRig rig="threePt" dir="t"/>
          </a:scene3d>
        </p:spPr>
      </p:pic>
    </p:spTree>
    <p:extLst>
      <p:ext uri="{BB962C8B-B14F-4D97-AF65-F5344CB8AC3E}">
        <p14:creationId xmlns:p14="http://schemas.microsoft.com/office/powerpoint/2010/main" val="398869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84"/>
    </mc:Choice>
    <mc:Fallback xmlns="">
      <p:transition spd="slow" advTm="11884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3E62DC-55A3-C145-94C3-00296769B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52672" y="-129091"/>
            <a:ext cx="2242024" cy="1325563"/>
          </a:xfrm>
        </p:spPr>
        <p:txBody>
          <a:bodyPr/>
          <a:lstStyle/>
          <a:p>
            <a:r>
              <a:rPr lang="it-IT" dirty="0"/>
              <a:t>Benefici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3A95949-9EA3-284D-9F12-23A9716F6AA4}"/>
              </a:ext>
            </a:extLst>
          </p:cNvPr>
          <p:cNvSpPr txBox="1"/>
          <p:nvPr/>
        </p:nvSpPr>
        <p:spPr>
          <a:xfrm>
            <a:off x="196478" y="3429000"/>
            <a:ext cx="5074722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Consumatore</a:t>
            </a:r>
            <a:r>
              <a:rPr lang="it-IT" sz="20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u="sng" dirty="0">
                <a:solidFill>
                  <a:schemeClr val="tx2">
                    <a:lumMod val="75000"/>
                    <a:lumOff val="25000"/>
                  </a:schemeClr>
                </a:solidFill>
              </a:rPr>
              <a:t>Sconto sulla tassa sui rifiuti, a seconda del punteggio accumulato</a:t>
            </a:r>
            <a:r>
              <a:rPr lang="it-IT" dirty="0"/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Maggiore consapevolezza nella scelta del packaging e coinvolgimento del consumatore;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/>
              <a:t>Guida facile e veloce alla raccolta differenziata in ogni sede, grazie all'identificazione della posizione;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>
              <a:latin typeface="+mj-lt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3035F255-861D-6D45-B719-8529EC0D9D39}"/>
              </a:ext>
            </a:extLst>
          </p:cNvPr>
          <p:cNvSpPr txBox="1"/>
          <p:nvPr/>
        </p:nvSpPr>
        <p:spPr>
          <a:xfrm>
            <a:off x="5603547" y="3429000"/>
            <a:ext cx="566803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>
                <a:solidFill>
                  <a:schemeClr val="tx2">
                    <a:lumMod val="75000"/>
                    <a:lumOff val="25000"/>
                  </a:schemeClr>
                </a:solidFill>
                <a:latin typeface="+mj-lt"/>
              </a:rPr>
              <a:t>Aziende: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u="sng" dirty="0">
                <a:solidFill>
                  <a:schemeClr val="tx2">
                    <a:lumMod val="75000"/>
                    <a:lumOff val="25000"/>
                  </a:schemeClr>
                </a:solidFill>
                <a:cs typeface="Sabon Next LT" panose="02000500000000000000" pitchFamily="2" charset="0"/>
              </a:rPr>
              <a:t>Sconto sul contributo </a:t>
            </a:r>
            <a:r>
              <a:rPr lang="it-IT" u="sng" dirty="0" err="1">
                <a:solidFill>
                  <a:schemeClr val="tx2">
                    <a:lumMod val="75000"/>
                    <a:lumOff val="25000"/>
                  </a:schemeClr>
                </a:solidFill>
                <a:cs typeface="Sabon Next LT" panose="02000500000000000000" pitchFamily="2" charset="0"/>
              </a:rPr>
              <a:t>Conai</a:t>
            </a:r>
            <a:r>
              <a:rPr lang="it-IT" u="sng" dirty="0">
                <a:solidFill>
                  <a:schemeClr val="tx2">
                    <a:lumMod val="75000"/>
                    <a:lumOff val="25000"/>
                  </a:schemeClr>
                </a:solidFill>
                <a:cs typeface="Sabon Next LT" panose="02000500000000000000" pitchFamily="2" charset="0"/>
              </a:rPr>
              <a:t>, a seconda del numero di imballaggi verdi;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cs typeface="Sabon Next LT" panose="02000500000000000000" pitchFamily="2" charset="0"/>
              </a:rPr>
              <a:t>Maggiore visibilità e migliore immagine;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cs typeface="Sabon Next LT" panose="02000500000000000000" pitchFamily="2" charset="0"/>
              </a:rPr>
              <a:t>Possibilità di miglioramento;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cs typeface="Sabon Next LT" panose="02000500000000000000" pitchFamily="2" charset="0"/>
              </a:rPr>
              <a:t>Guida per raggiungere gli obiettivi UE 2030;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dirty="0">
                <a:cs typeface="Sabon Next LT" panose="02000500000000000000" pitchFamily="2" charset="0"/>
              </a:rPr>
              <a:t>Creazione di nuovi posti di lavoro (nuova figura professionale per ogni azienda, che si occupa di inserire i prodotti nell'app e di valutare dove inserire il QR code su ogni prodotto)​</a:t>
            </a:r>
            <a:endParaRPr lang="it-IT" sz="2000" dirty="0">
              <a:cs typeface="Sabon Next LT" panose="02000500000000000000" pitchFamily="2" charset="0"/>
            </a:endParaRPr>
          </a:p>
          <a:p>
            <a:pPr fontAlgn="base"/>
            <a:r>
              <a:rPr lang="it-IT" dirty="0"/>
              <a:t>​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>
              <a:cs typeface="Sabon Next LT" panose="02000500000000000000" pitchFamily="2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it-IT" sz="2000" dirty="0">
              <a:cs typeface="Sabon Next LT" panose="02000500000000000000" pitchFamily="2" charset="0"/>
            </a:endParaRPr>
          </a:p>
        </p:txBody>
      </p:sp>
      <p:pic>
        <p:nvPicPr>
          <p:cNvPr id="345" name="Immagine 344" descr="Immagine che contiene testo, lavagna, grafica vettoriale&#10;&#10;Descrizione generata automaticamente">
            <a:extLst>
              <a:ext uri="{FF2B5EF4-FFF2-40B4-BE49-F238E27FC236}">
                <a16:creationId xmlns:a16="http://schemas.microsoft.com/office/drawing/2014/main" id="{0DC99B72-6B9B-8A41-8E73-B8AC58AB3ED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8255" y="894243"/>
            <a:ext cx="3551167" cy="2368737"/>
          </a:xfrm>
          <a:prstGeom prst="rect">
            <a:avLst/>
          </a:prstGeom>
        </p:spPr>
      </p:pic>
      <p:pic>
        <p:nvPicPr>
          <p:cNvPr id="347" name="Immagine 346" descr="Immagine che contiene testo, interni&#10;&#10;Descrizione generata automaticamente">
            <a:extLst>
              <a:ext uri="{FF2B5EF4-FFF2-40B4-BE49-F238E27FC236}">
                <a16:creationId xmlns:a16="http://schemas.microsoft.com/office/drawing/2014/main" id="{5C3D099B-6DB6-3540-8BF1-811B99B82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61979" y="894244"/>
            <a:ext cx="3551166" cy="2368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205"/>
    </mc:Choice>
    <mc:Fallback xmlns="">
      <p:transition spd="slow" advTm="59205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F551D1DD-3BC2-46E7-81EB-4C17838E8A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-33944"/>
            <a:ext cx="12177689" cy="453724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9F68FC4-336E-7A40-94A8-89DF1D936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1556" y="5405037"/>
            <a:ext cx="8895351" cy="81276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 err="1"/>
              <a:t>Analisi</a:t>
            </a:r>
            <a:r>
              <a:rPr lang="en-US" dirty="0"/>
              <a:t> SWOT</a:t>
            </a:r>
          </a:p>
        </p:txBody>
      </p:sp>
      <p:pic>
        <p:nvPicPr>
          <p:cNvPr id="7" name="Elemento grafico 6" descr="Avviso con riempimento a tinta unita">
            <a:extLst>
              <a:ext uri="{FF2B5EF4-FFF2-40B4-BE49-F238E27FC236}">
                <a16:creationId xmlns:a16="http://schemas.microsoft.com/office/drawing/2014/main" id="{028701E9-BA20-1E49-99AA-AC5EA60762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36776" y="3763812"/>
            <a:ext cx="606968" cy="606968"/>
          </a:xfrm>
          <a:prstGeom prst="rect">
            <a:avLst/>
          </a:prstGeom>
        </p:spPr>
      </p:pic>
      <p:pic>
        <p:nvPicPr>
          <p:cNvPr id="237" name="Elemento grafico 236" descr="Avviso con riempimento a tinta unita">
            <a:extLst>
              <a:ext uri="{FF2B5EF4-FFF2-40B4-BE49-F238E27FC236}">
                <a16:creationId xmlns:a16="http://schemas.microsoft.com/office/drawing/2014/main" id="{7ED163B4-2075-3344-AB4F-C64AD84AD4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27720" y="758864"/>
            <a:ext cx="606968" cy="606968"/>
          </a:xfrm>
          <a:prstGeom prst="rect">
            <a:avLst/>
          </a:prstGeom>
        </p:spPr>
      </p:pic>
      <p:pic>
        <p:nvPicPr>
          <p:cNvPr id="238" name="Elemento grafico 237" descr="Avviso con riempimento a tinta unita">
            <a:extLst>
              <a:ext uri="{FF2B5EF4-FFF2-40B4-BE49-F238E27FC236}">
                <a16:creationId xmlns:a16="http://schemas.microsoft.com/office/drawing/2014/main" id="{4BF53B08-110B-3640-A7F5-9F0A0FC194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70720" y="758864"/>
            <a:ext cx="606968" cy="606968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C51075E-2FAE-4A95-B964-D0490F049967}"/>
              </a:ext>
            </a:extLst>
          </p:cNvPr>
          <p:cNvSpPr txBox="1"/>
          <p:nvPr/>
        </p:nvSpPr>
        <p:spPr>
          <a:xfrm>
            <a:off x="0" y="-14897"/>
            <a:ext cx="167867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dirty="0"/>
              <a:t>IDEA SELEZIONATA</a:t>
            </a:r>
          </a:p>
        </p:txBody>
      </p:sp>
    </p:spTree>
    <p:extLst>
      <p:ext uri="{BB962C8B-B14F-4D97-AF65-F5344CB8AC3E}">
        <p14:creationId xmlns:p14="http://schemas.microsoft.com/office/powerpoint/2010/main" val="189160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256"/>
    </mc:Choice>
    <mc:Fallback xmlns="">
      <p:transition spd="slow" advTm="36256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3CA59B-69F4-6943-A675-0432DB0037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3174" y="-4043"/>
            <a:ext cx="2546564" cy="1325563"/>
          </a:xfrm>
        </p:spPr>
        <p:txBody>
          <a:bodyPr/>
          <a:lstStyle/>
          <a:p>
            <a:r>
              <a:rPr lang="it-IT" dirty="0">
                <a:solidFill>
                  <a:srgbClr val="C00000"/>
                </a:solidFill>
              </a:rPr>
              <a:t>Problemi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256B6B84-7107-534A-8567-6C2D02543AD9}"/>
              </a:ext>
            </a:extLst>
          </p:cNvPr>
          <p:cNvSpPr/>
          <p:nvPr/>
        </p:nvSpPr>
        <p:spPr>
          <a:xfrm>
            <a:off x="-218825" y="1174406"/>
            <a:ext cx="471232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Rischio di svantaggio e di creare </a:t>
            </a:r>
            <a:r>
              <a:rPr lang="it-IT" u="sng" dirty="0">
                <a:solidFill>
                  <a:srgbClr val="C00000"/>
                </a:solidFill>
              </a:rPr>
              <a:t>malcontento tra le aziende meno sostenibili</a:t>
            </a:r>
          </a:p>
        </p:txBody>
      </p:sp>
      <p:sp>
        <p:nvSpPr>
          <p:cNvPr id="6" name="Titolo 1">
            <a:extLst>
              <a:ext uri="{FF2B5EF4-FFF2-40B4-BE49-F238E27FC236}">
                <a16:creationId xmlns:a16="http://schemas.microsoft.com/office/drawing/2014/main" id="{F1443587-0C7E-0D40-B71D-9E8A366529CD}"/>
              </a:ext>
            </a:extLst>
          </p:cNvPr>
          <p:cNvSpPr txBox="1">
            <a:spLocks/>
          </p:cNvSpPr>
          <p:nvPr/>
        </p:nvSpPr>
        <p:spPr>
          <a:xfrm>
            <a:off x="7083555" y="-34832"/>
            <a:ext cx="254656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dirty="0"/>
              <a:t>Soluzioni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65C0D516-7FA5-9E46-80BD-B02F932A5F82}"/>
              </a:ext>
            </a:extLst>
          </p:cNvPr>
          <p:cNvSpPr/>
          <p:nvPr/>
        </p:nvSpPr>
        <p:spPr>
          <a:xfrm>
            <a:off x="5740825" y="978711"/>
            <a:ext cx="4815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>
                <a:solidFill>
                  <a:srgbClr val="000000"/>
                </a:solidFill>
              </a:rPr>
              <a:t>La costruzione degli indici richiede il </a:t>
            </a:r>
            <a:r>
              <a:rPr lang="it-IT" u="sng" dirty="0">
                <a:solidFill>
                  <a:schemeClr val="accent5">
                    <a:lumMod val="75000"/>
                  </a:schemeClr>
                </a:solidFill>
              </a:rPr>
              <a:t>minimo investimento </a:t>
            </a:r>
            <a:r>
              <a:rPr lang="it-IT" dirty="0">
                <a:solidFill>
                  <a:srgbClr val="000000"/>
                </a:solidFill>
              </a:rPr>
              <a:t>da parte dell'azienda e il </a:t>
            </a:r>
            <a:r>
              <a:rPr lang="it-IT" u="sng" dirty="0">
                <a:solidFill>
                  <a:schemeClr val="accent5">
                    <a:lumMod val="75000"/>
                  </a:schemeClr>
                </a:solidFill>
              </a:rPr>
              <a:t>massimo rendimento </a:t>
            </a:r>
            <a:r>
              <a:rPr lang="it-IT" dirty="0">
                <a:solidFill>
                  <a:srgbClr val="000000"/>
                </a:solidFill>
              </a:rPr>
              <a:t>in termini di sostenibilità</a:t>
            </a:r>
            <a:endParaRPr lang="it-IT" u="sng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Freccia destra 7">
            <a:extLst>
              <a:ext uri="{FF2B5EF4-FFF2-40B4-BE49-F238E27FC236}">
                <a16:creationId xmlns:a16="http://schemas.microsoft.com/office/drawing/2014/main" id="{C67A7AF8-4C31-3D45-BA29-9A5774B1DA4E}"/>
              </a:ext>
            </a:extLst>
          </p:cNvPr>
          <p:cNvSpPr/>
          <p:nvPr/>
        </p:nvSpPr>
        <p:spPr>
          <a:xfrm>
            <a:off x="4428856" y="1223412"/>
            <a:ext cx="1149178" cy="506627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DB1ECC30-FE22-7245-8526-04A81D849723}"/>
              </a:ext>
            </a:extLst>
          </p:cNvPr>
          <p:cNvSpPr/>
          <p:nvPr/>
        </p:nvSpPr>
        <p:spPr>
          <a:xfrm>
            <a:off x="-197742" y="2730304"/>
            <a:ext cx="47123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u="sng" dirty="0">
                <a:solidFill>
                  <a:srgbClr val="C00000"/>
                </a:solidFill>
              </a:rPr>
              <a:t>Costi aggiuntivi per la valutazione </a:t>
            </a:r>
            <a:r>
              <a:rPr lang="it-IT" dirty="0"/>
              <a:t>delle aziende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94334E4-0449-494D-BF56-63F984E0533E}"/>
              </a:ext>
            </a:extLst>
          </p:cNvPr>
          <p:cNvSpPr/>
          <p:nvPr/>
        </p:nvSpPr>
        <p:spPr>
          <a:xfrm>
            <a:off x="5740824" y="2316605"/>
            <a:ext cx="481526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Le aziende possono effettuare un'</a:t>
            </a:r>
            <a:r>
              <a:rPr lang="it-IT" u="sng" dirty="0">
                <a:solidFill>
                  <a:schemeClr val="accent5">
                    <a:lumMod val="75000"/>
                  </a:schemeClr>
                </a:solidFill>
              </a:rPr>
              <a:t>autovalutazione</a:t>
            </a:r>
            <a:r>
              <a:rPr lang="it-IT" dirty="0"/>
              <a:t>. Inoltre, possono richiedere </a:t>
            </a:r>
            <a:r>
              <a:rPr lang="it-IT" u="sng" dirty="0">
                <a:solidFill>
                  <a:schemeClr val="accent5">
                    <a:lumMod val="75000"/>
                  </a:schemeClr>
                </a:solidFill>
              </a:rPr>
              <a:t>una valutazione esterna</a:t>
            </a:r>
            <a:r>
              <a:rPr lang="it-IT" dirty="0"/>
              <a:t>, valida come certificazione, che consente di guadagnare punti nella graduatoria generale dei settori</a:t>
            </a:r>
          </a:p>
        </p:txBody>
      </p:sp>
      <p:sp>
        <p:nvSpPr>
          <p:cNvPr id="11" name="Freccia destra 10">
            <a:extLst>
              <a:ext uri="{FF2B5EF4-FFF2-40B4-BE49-F238E27FC236}">
                <a16:creationId xmlns:a16="http://schemas.microsoft.com/office/drawing/2014/main" id="{26F0B061-7E2F-D443-8D88-A5A820AA543A}"/>
              </a:ext>
            </a:extLst>
          </p:cNvPr>
          <p:cNvSpPr/>
          <p:nvPr/>
        </p:nvSpPr>
        <p:spPr>
          <a:xfrm>
            <a:off x="4428856" y="2730304"/>
            <a:ext cx="1149178" cy="506627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227B7608-2EFB-DE4D-A105-42AD5380FE18}"/>
              </a:ext>
            </a:extLst>
          </p:cNvPr>
          <p:cNvSpPr/>
          <p:nvPr/>
        </p:nvSpPr>
        <p:spPr>
          <a:xfrm>
            <a:off x="-197742" y="4218791"/>
            <a:ext cx="471232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Chi è responsabile </a:t>
            </a:r>
            <a:r>
              <a:rPr lang="it-IT" u="sng" dirty="0">
                <a:solidFill>
                  <a:srgbClr val="C00000"/>
                </a:solidFill>
              </a:rPr>
              <a:t>della creazione dell'app?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2F3430D8-3589-9942-9490-53396B3A56B9}"/>
              </a:ext>
            </a:extLst>
          </p:cNvPr>
          <p:cNvSpPr/>
          <p:nvPr/>
        </p:nvSpPr>
        <p:spPr>
          <a:xfrm>
            <a:off x="5740825" y="4121890"/>
            <a:ext cx="48152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it-IT" dirty="0"/>
              <a:t>L'app è implementata </a:t>
            </a:r>
            <a:r>
              <a:rPr lang="it-IT" u="sng" dirty="0">
                <a:solidFill>
                  <a:schemeClr val="accent5">
                    <a:lumMod val="75000"/>
                  </a:schemeClr>
                </a:solidFill>
              </a:rPr>
              <a:t>dall'ente responsabile della raccolta differenziata (COREPLA/CONAI).​</a:t>
            </a:r>
          </a:p>
        </p:txBody>
      </p:sp>
      <p:sp>
        <p:nvSpPr>
          <p:cNvPr id="14" name="Freccia destra 13">
            <a:extLst>
              <a:ext uri="{FF2B5EF4-FFF2-40B4-BE49-F238E27FC236}">
                <a16:creationId xmlns:a16="http://schemas.microsoft.com/office/drawing/2014/main" id="{9C31751E-CEFB-AE44-B3AC-1BE5F93515E4}"/>
              </a:ext>
            </a:extLst>
          </p:cNvPr>
          <p:cNvSpPr/>
          <p:nvPr/>
        </p:nvSpPr>
        <p:spPr>
          <a:xfrm>
            <a:off x="4472545" y="4191743"/>
            <a:ext cx="1149178" cy="506627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24545D8-D9D2-5E43-B3CE-35AC8EC508CD}"/>
              </a:ext>
            </a:extLst>
          </p:cNvPr>
          <p:cNvSpPr/>
          <p:nvPr/>
        </p:nvSpPr>
        <p:spPr>
          <a:xfrm>
            <a:off x="124056" y="5339839"/>
            <a:ext cx="4304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dirty="0"/>
              <a:t>Come </a:t>
            </a:r>
            <a:r>
              <a:rPr lang="it-IT" u="sng" dirty="0">
                <a:solidFill>
                  <a:srgbClr val="C00000"/>
                </a:solidFill>
              </a:rPr>
              <a:t>informare rapidamente </a:t>
            </a:r>
            <a:r>
              <a:rPr lang="it-IT" dirty="0"/>
              <a:t>i consumatori e le industrie sul nuovo sistema di etichettatura?</a:t>
            </a:r>
          </a:p>
        </p:txBody>
      </p:sp>
      <p:sp>
        <p:nvSpPr>
          <p:cNvPr id="15" name="Freccia destra 14">
            <a:extLst>
              <a:ext uri="{FF2B5EF4-FFF2-40B4-BE49-F238E27FC236}">
                <a16:creationId xmlns:a16="http://schemas.microsoft.com/office/drawing/2014/main" id="{A48E8E0A-A48C-BB42-A686-824EC6C17B1D}"/>
              </a:ext>
            </a:extLst>
          </p:cNvPr>
          <p:cNvSpPr/>
          <p:nvPr/>
        </p:nvSpPr>
        <p:spPr>
          <a:xfrm>
            <a:off x="4428856" y="5430280"/>
            <a:ext cx="1149178" cy="506627"/>
          </a:xfrm>
          <a:prstGeom prst="rightArrow">
            <a:avLst/>
          </a:prstGeom>
          <a:solidFill>
            <a:schemeClr val="tx2">
              <a:lumMod val="10000"/>
              <a:lumOff val="9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tx2">
                  <a:lumMod val="10000"/>
                  <a:lumOff val="90000"/>
                </a:schemeClr>
              </a:solidFill>
            </a:endParaRP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375AB85-2A46-CB4C-8E37-AEDA8A50BB56}"/>
              </a:ext>
            </a:extLst>
          </p:cNvPr>
          <p:cNvSpPr/>
          <p:nvPr/>
        </p:nvSpPr>
        <p:spPr>
          <a:xfrm>
            <a:off x="5731114" y="5221928"/>
            <a:ext cx="50209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u="sng" dirty="0">
                <a:solidFill>
                  <a:schemeClr val="accent5">
                    <a:lumMod val="75000"/>
                  </a:schemeClr>
                </a:solidFill>
              </a:rPr>
              <a:t>Attraverso la pubblicità </a:t>
            </a:r>
            <a:r>
              <a:rPr lang="it-IT" dirty="0">
                <a:solidFill>
                  <a:srgbClr val="000000"/>
                </a:solidFill>
              </a:rPr>
              <a:t>su social media, TV, radio, manifesti informativi all'interno dei supermercati e una sezione speciale sui volantini dei supermercati.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9801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216"/>
    </mc:Choice>
    <mc:Fallback xmlns="">
      <p:transition spd="slow" advTm="47216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50D26DD-AC04-3F41-9F48-E8F63EB00F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Risultati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FC518AA-0039-8642-A5E3-6CA0590FE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2048" y="1658034"/>
            <a:ext cx="9634011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Considerando la sfida assegnata, il nostro obiettivo è ideare una strategia per aumentare la quantità di raccolta e riciclabilità della plastica:</a:t>
            </a:r>
          </a:p>
          <a:p>
            <a:r>
              <a:rPr lang="it-IT" dirty="0"/>
              <a:t>Aiutare il consumatore a fare scelte consapevoli e responsabilizzare le aziende, grazie al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nuovo sistema di etichettatura;</a:t>
            </a:r>
          </a:p>
          <a:p>
            <a:r>
              <a:rPr lang="it-IT" dirty="0"/>
              <a:t>Coinvolgere industrie e cittadini attraverso l’app </a:t>
            </a:r>
            <a:r>
              <a:rPr lang="it-IT" b="1" dirty="0" err="1">
                <a:solidFill>
                  <a:schemeClr val="tx2">
                    <a:lumMod val="75000"/>
                    <a:lumOff val="25000"/>
                  </a:schemeClr>
                </a:solidFill>
              </a:rPr>
              <a:t>Scan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&amp; Save </a:t>
            </a:r>
            <a:r>
              <a:rPr lang="it-IT" dirty="0"/>
              <a:t>e migliorare il loro atteggiamento verso il riciclo, prevedendo un «</a:t>
            </a:r>
            <a:r>
              <a:rPr lang="it-IT" dirty="0" err="1"/>
              <a:t>cashback</a:t>
            </a:r>
            <a:r>
              <a:rPr lang="it-IT" dirty="0"/>
              <a:t>»;</a:t>
            </a:r>
          </a:p>
          <a:p>
            <a:r>
              <a:rPr lang="it-IT" dirty="0"/>
              <a:t>Aiutare le industrie a essere conformi agli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obiettivi</a:t>
            </a:r>
            <a:r>
              <a:rPr lang="it-IT" dirty="0"/>
              <a:t> </a:t>
            </a:r>
            <a:r>
              <a:rPr lang="it-IT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2030 </a:t>
            </a:r>
            <a:r>
              <a:rPr lang="it-IT" dirty="0"/>
              <a:t>grazie al nuovo regolamento europeo;</a:t>
            </a:r>
          </a:p>
          <a:p>
            <a:r>
              <a:rPr lang="it-IT" dirty="0"/>
              <a:t>Aumentare l'efficienza del sistema di raccolta differenziata tra comuni.</a:t>
            </a:r>
          </a:p>
        </p:txBody>
      </p:sp>
    </p:spTree>
    <p:extLst>
      <p:ext uri="{BB962C8B-B14F-4D97-AF65-F5344CB8AC3E}">
        <p14:creationId xmlns:p14="http://schemas.microsoft.com/office/powerpoint/2010/main" val="1059677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418"/>
    </mc:Choice>
    <mc:Fallback xmlns="">
      <p:transition spd="slow" advTm="36418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AB8A92C-390F-5B43-B8D8-9075ED9C4E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8845" y="-123618"/>
            <a:ext cx="9634011" cy="1325563"/>
          </a:xfrm>
        </p:spPr>
        <p:txBody>
          <a:bodyPr/>
          <a:lstStyle/>
          <a:p>
            <a:r>
              <a:rPr lang="it-IT" dirty="0"/>
              <a:t>Analisi del problema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199A8773-1A10-8348-8FE6-4137E9A60E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2247"/>
            <a:ext cx="4242000" cy="4099302"/>
          </a:xfrm>
          <a:prstGeom prst="rect">
            <a:avLst/>
          </a:prstGeom>
        </p:spPr>
      </p:pic>
      <p:pic>
        <p:nvPicPr>
          <p:cNvPr id="8" name="Elemento grafico 7" descr="Lente di ingrandimento con riempimento a tinta unita">
            <a:extLst>
              <a:ext uri="{FF2B5EF4-FFF2-40B4-BE49-F238E27FC236}">
                <a16:creationId xmlns:a16="http://schemas.microsoft.com/office/drawing/2014/main" id="{D5A0A182-B9E8-ED44-9774-A11860DCB8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5775993" flipH="1">
            <a:off x="1153610" y="3220195"/>
            <a:ext cx="1205573" cy="1205573"/>
          </a:xfrm>
          <a:prstGeom prst="rect">
            <a:avLst/>
          </a:prstGeom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B7A4BFDD-ED73-DE40-BC63-A2B3796FB845}"/>
              </a:ext>
            </a:extLst>
          </p:cNvPr>
          <p:cNvSpPr/>
          <p:nvPr/>
        </p:nvSpPr>
        <p:spPr>
          <a:xfrm>
            <a:off x="379333" y="5347587"/>
            <a:ext cx="6542248" cy="1477328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it-IT" dirty="0"/>
              <a:t>Se la destinazione finale</a:t>
            </a:r>
            <a:r>
              <a:rPr lang="it-IT" b="1" dirty="0">
                <a:solidFill>
                  <a:srgbClr val="FF0000"/>
                </a:solidFill>
              </a:rPr>
              <a:t> della plastica </a:t>
            </a:r>
            <a:r>
              <a:rPr lang="it-IT" dirty="0"/>
              <a:t>non viene gestita bene, essa è estremamente inquinante e ha un impatto negativo sull'ambiente. La filiera del packaging necessita di una profonda trasformazione in vista degli obiettivi dell'</a:t>
            </a:r>
            <a:r>
              <a:rPr lang="it-IT" b="1" dirty="0">
                <a:solidFill>
                  <a:srgbClr val="FF0000"/>
                </a:solidFill>
              </a:rPr>
              <a:t>Agenda 2030.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82C1C56-E219-458E-BDD7-2EC141F5D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0872" y="1106631"/>
            <a:ext cx="6691128" cy="36401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reccia destra con strisce 9">
            <a:extLst>
              <a:ext uri="{FF2B5EF4-FFF2-40B4-BE49-F238E27FC236}">
                <a16:creationId xmlns:a16="http://schemas.microsoft.com/office/drawing/2014/main" id="{FF85F795-5E05-E44C-911A-140C0F7FD0DA}"/>
              </a:ext>
            </a:extLst>
          </p:cNvPr>
          <p:cNvSpPr/>
          <p:nvPr/>
        </p:nvSpPr>
        <p:spPr>
          <a:xfrm>
            <a:off x="3932616" y="2819042"/>
            <a:ext cx="1642410" cy="663149"/>
          </a:xfrm>
          <a:prstGeom prst="striped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9" name="Elemento grafico 8" descr="Lente di ingrandimento con riempimento a tinta unita">
            <a:extLst>
              <a:ext uri="{FF2B5EF4-FFF2-40B4-BE49-F238E27FC236}">
                <a16:creationId xmlns:a16="http://schemas.microsoft.com/office/drawing/2014/main" id="{2302DF6A-3346-7345-8240-7D8BCDFA34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97894" flipH="1">
            <a:off x="7214595" y="3882561"/>
            <a:ext cx="1225898" cy="1225898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82C4816D-D197-4121-AF8D-E77FF7B90D1C}"/>
              </a:ext>
            </a:extLst>
          </p:cNvPr>
          <p:cNvSpPr txBox="1"/>
          <p:nvPr/>
        </p:nvSpPr>
        <p:spPr>
          <a:xfrm>
            <a:off x="0" y="1666875"/>
            <a:ext cx="838200" cy="20005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700" dirty="0">
                <a:solidFill>
                  <a:srgbClr val="235AA2"/>
                </a:solidFill>
              </a:rPr>
              <a:t>AGRICOLTURA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686B80B5-E37C-4B9E-8D66-71C04C8E45DB}"/>
              </a:ext>
            </a:extLst>
          </p:cNvPr>
          <p:cNvSpPr txBox="1"/>
          <p:nvPr/>
        </p:nvSpPr>
        <p:spPr>
          <a:xfrm>
            <a:off x="114300" y="2190750"/>
            <a:ext cx="838200" cy="4154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700" dirty="0">
                <a:solidFill>
                  <a:srgbClr val="3BA6D1"/>
                </a:solidFill>
              </a:rPr>
              <a:t>CASA, TEMPO LIBERO E SPORT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3F76F44-E71B-4E1E-A8CA-7F08473DF2A3}"/>
              </a:ext>
            </a:extLst>
          </p:cNvPr>
          <p:cNvSpPr txBox="1"/>
          <p:nvPr/>
        </p:nvSpPr>
        <p:spPr>
          <a:xfrm>
            <a:off x="260846" y="3029212"/>
            <a:ext cx="894854" cy="6617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700" dirty="0">
                <a:solidFill>
                  <a:srgbClr val="76658C"/>
                </a:solidFill>
              </a:rPr>
              <a:t>ALTRO</a:t>
            </a:r>
          </a:p>
          <a:p>
            <a:pPr algn="r"/>
            <a:r>
              <a:rPr lang="it-IT" sz="600" dirty="0">
                <a:solidFill>
                  <a:srgbClr val="76658C"/>
                </a:solidFill>
              </a:rPr>
              <a:t>Altro include elettrodomestici, meccanica, ingegneria, mobili, medicina, ecc.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2B8C0D2-A9A0-4330-81E6-CACE016BCEA6}"/>
              </a:ext>
            </a:extLst>
          </p:cNvPr>
          <p:cNvSpPr txBox="1"/>
          <p:nvPr/>
        </p:nvSpPr>
        <p:spPr>
          <a:xfrm>
            <a:off x="1719789" y="1106631"/>
            <a:ext cx="838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700" dirty="0">
                <a:solidFill>
                  <a:srgbClr val="A7217A"/>
                </a:solidFill>
              </a:rPr>
              <a:t>ELETTRICA ED ELETTRONICA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17C57D2-13C2-4724-B0DF-16008159A393}"/>
              </a:ext>
            </a:extLst>
          </p:cNvPr>
          <p:cNvSpPr txBox="1"/>
          <p:nvPr/>
        </p:nvSpPr>
        <p:spPr>
          <a:xfrm>
            <a:off x="1987356" y="1517974"/>
            <a:ext cx="1190394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700" dirty="0">
                <a:solidFill>
                  <a:srgbClr val="CCA3C6"/>
                </a:solidFill>
              </a:rPr>
              <a:t>SETTORE AUTOMOBILISTICO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D67427C9-8081-41B8-AF66-9D9B9559DA75}"/>
              </a:ext>
            </a:extLst>
          </p:cNvPr>
          <p:cNvSpPr txBox="1"/>
          <p:nvPr/>
        </p:nvSpPr>
        <p:spPr>
          <a:xfrm>
            <a:off x="3139078" y="1546453"/>
            <a:ext cx="8382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700" dirty="0">
                <a:solidFill>
                  <a:srgbClr val="3BA6D1"/>
                </a:solidFill>
              </a:rPr>
              <a:t>EDILIZIA E COSTRUZIONE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F000F70-8F65-47C2-B873-62CAEC235A10}"/>
              </a:ext>
            </a:extLst>
          </p:cNvPr>
          <p:cNvSpPr txBox="1"/>
          <p:nvPr/>
        </p:nvSpPr>
        <p:spPr>
          <a:xfrm>
            <a:off x="200025" y="4385103"/>
            <a:ext cx="2743199" cy="63094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it-IT" sz="700" dirty="0"/>
              <a:t>Domanda totale dei trasformatori di materie plastiche in Europa</a:t>
            </a:r>
          </a:p>
          <a:p>
            <a:endParaRPr lang="it-IT" sz="700" dirty="0"/>
          </a:p>
          <a:p>
            <a:endParaRPr lang="it-IT" sz="700" dirty="0"/>
          </a:p>
          <a:p>
            <a:endParaRPr lang="it-IT" sz="700" dirty="0"/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69D289D9-79B2-4C8B-8A52-BE1C5C7EE9DC}"/>
              </a:ext>
            </a:extLst>
          </p:cNvPr>
          <p:cNvSpPr/>
          <p:nvPr/>
        </p:nvSpPr>
        <p:spPr>
          <a:xfrm>
            <a:off x="591671" y="4255247"/>
            <a:ext cx="705223" cy="1298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A8A9CCA-9157-451C-8199-B0B5032E9E0E}"/>
              </a:ext>
            </a:extLst>
          </p:cNvPr>
          <p:cNvSpPr/>
          <p:nvPr/>
        </p:nvSpPr>
        <p:spPr>
          <a:xfrm>
            <a:off x="1296894" y="4341788"/>
            <a:ext cx="1535953" cy="866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957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1625"/>
    </mc:Choice>
    <mc:Fallback xmlns="">
      <p:transition spd="slow" advTm="61625"/>
    </mc:Fallback>
  </mc:AlternateContent>
  <p:extLst>
    <p:ext uri="{E180D4A7-C9FB-4DFB-919C-405C955672EB}">
      <p14:showEvtLst xmlns:p14="http://schemas.microsoft.com/office/powerpoint/2010/main">
        <p14:playEvt time="672" objId="11"/>
        <p14:triggerEvt type="onClick" time="672" objId="11"/>
        <p14:stopEvt time="60777" objId="11"/>
      </p14:showEvtLst>
    </p:ext>
  </p:extLs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60DAE5-2014-8A4D-B0D9-9C7C7BB3F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1621" y="329002"/>
            <a:ext cx="5224002" cy="4298948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it-IT" sz="5400" dirty="0"/>
              <a:t>Grazie per l'attenzione e la fiducia!</a:t>
            </a:r>
            <a:endParaRPr lang="en-US" sz="5400" dirty="0"/>
          </a:p>
        </p:txBody>
      </p:sp>
      <p:pic>
        <p:nvPicPr>
          <p:cNvPr id="254" name="Immagine 253">
            <a:extLst>
              <a:ext uri="{FF2B5EF4-FFF2-40B4-BE49-F238E27FC236}">
                <a16:creationId xmlns:a16="http://schemas.microsoft.com/office/drawing/2014/main" id="{DEACDAA4-AED5-F144-A9CA-AE7245C3876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1341"/>
          <a:stretch/>
        </p:blipFill>
        <p:spPr>
          <a:xfrm>
            <a:off x="424297" y="4376637"/>
            <a:ext cx="3894904" cy="2161466"/>
          </a:xfrm>
          <a:prstGeom prst="rect">
            <a:avLst/>
          </a:prstGeom>
        </p:spPr>
      </p:pic>
      <p:pic>
        <p:nvPicPr>
          <p:cNvPr id="256" name="Immagine 255" descr="Immagine che contiene testo, screenshot, monitor, schermo&#10;&#10;Descrizione generata automaticamente">
            <a:extLst>
              <a:ext uri="{FF2B5EF4-FFF2-40B4-BE49-F238E27FC236}">
                <a16:creationId xmlns:a16="http://schemas.microsoft.com/office/drawing/2014/main" id="{BC46402D-ED20-DE43-8637-6E41D121E56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1" b="1341"/>
          <a:stretch/>
        </p:blipFill>
        <p:spPr>
          <a:xfrm>
            <a:off x="1765099" y="2340711"/>
            <a:ext cx="3894901" cy="2161463"/>
          </a:xfrm>
          <a:prstGeom prst="rect">
            <a:avLst/>
          </a:prstGeom>
        </p:spPr>
      </p:pic>
      <p:pic>
        <p:nvPicPr>
          <p:cNvPr id="255" name="Immagine 254" descr="Immagine che contiene testo, monitor, elettronico, interni&#10;&#10;Descrizione generata automaticamente">
            <a:extLst>
              <a:ext uri="{FF2B5EF4-FFF2-40B4-BE49-F238E27FC236}">
                <a16:creationId xmlns:a16="http://schemas.microsoft.com/office/drawing/2014/main" id="{4BB6BEC8-6C79-4843-B231-8C0C6EA97900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343" r="-1" b="-1"/>
          <a:stretch/>
        </p:blipFill>
        <p:spPr>
          <a:xfrm>
            <a:off x="424297" y="232640"/>
            <a:ext cx="3894902" cy="2161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441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758"/>
    </mc:Choice>
    <mc:Fallback xmlns="">
      <p:transition spd="slow" advTm="375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A6EFAEC-08A2-EC41-B293-CA81A0638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496" y="274320"/>
            <a:ext cx="4327007" cy="8021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dirty="0" err="1"/>
              <a:t>Obiettivo</a:t>
            </a:r>
            <a:endParaRPr lang="en-US" sz="4400" dirty="0"/>
          </a:p>
        </p:txBody>
      </p:sp>
      <p:pic>
        <p:nvPicPr>
          <p:cNvPr id="414" name="Picture 2">
            <a:extLst>
              <a:ext uri="{FF2B5EF4-FFF2-40B4-BE49-F238E27FC236}">
                <a16:creationId xmlns:a16="http://schemas.microsoft.com/office/drawing/2014/main" id="{6A28EEF7-472E-7241-BB87-BB2FDE2E40B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9"/>
          <a:stretch/>
        </p:blipFill>
        <p:spPr bwMode="auto">
          <a:xfrm>
            <a:off x="251833" y="1546044"/>
            <a:ext cx="5897858" cy="330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0" name="Immagine 539">
            <a:extLst>
              <a:ext uri="{FF2B5EF4-FFF2-40B4-BE49-F238E27FC236}">
                <a16:creationId xmlns:a16="http://schemas.microsoft.com/office/drawing/2014/main" id="{C5BD6BA0-C309-2045-B317-AE4D957AB3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3056" y="5180610"/>
            <a:ext cx="1185021" cy="1185021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9C225C37-FB03-AA47-B1DA-8BD82B20C337}"/>
              </a:ext>
            </a:extLst>
          </p:cNvPr>
          <p:cNvSpPr/>
          <p:nvPr/>
        </p:nvSpPr>
        <p:spPr>
          <a:xfrm>
            <a:off x="6889174" y="445147"/>
            <a:ext cx="28828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1400" b="1" dirty="0">
                <a:solidFill>
                  <a:srgbClr val="AB7942"/>
                </a:solidFill>
              </a:rPr>
              <a:t>Ridurre la produzione di rifiuti </a:t>
            </a:r>
            <a:r>
              <a:rPr lang="it-IT" sz="1400" dirty="0"/>
              <a:t>tramite la </a:t>
            </a:r>
            <a:r>
              <a:rPr lang="it-IT" sz="1400" dirty="0" err="1"/>
              <a:t>prevenzione,la</a:t>
            </a:r>
            <a:r>
              <a:rPr lang="it-IT" sz="1400" dirty="0"/>
              <a:t> </a:t>
            </a:r>
            <a:r>
              <a:rPr lang="it-IT" sz="1400" dirty="0" err="1"/>
              <a:t>riduzione,il</a:t>
            </a:r>
            <a:r>
              <a:rPr lang="it-IT" sz="1400" dirty="0"/>
              <a:t> riciclo e il riutilizzo;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50343B7-2C1F-2A4E-B831-04423F33E22C}"/>
              </a:ext>
            </a:extLst>
          </p:cNvPr>
          <p:cNvSpPr/>
          <p:nvPr/>
        </p:nvSpPr>
        <p:spPr>
          <a:xfrm>
            <a:off x="6446905" y="4272669"/>
            <a:ext cx="20353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1400" b="1" dirty="0">
                <a:solidFill>
                  <a:srgbClr val="AB7942"/>
                </a:solidFill>
              </a:rPr>
              <a:t>Coinvolgere i consumatori </a:t>
            </a:r>
            <a:r>
              <a:rPr lang="it-IT" sz="1400" dirty="0"/>
              <a:t>in iniziative di sensibilizzazione e stili di vita sostenibili, offrendo loro adeguate informazioni su standard ed etichette.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1769608-63A5-F24C-A8A1-76E619FADF81}"/>
              </a:ext>
            </a:extLst>
          </p:cNvPr>
          <p:cNvSpPr/>
          <p:nvPr/>
        </p:nvSpPr>
        <p:spPr>
          <a:xfrm>
            <a:off x="8908427" y="1953260"/>
            <a:ext cx="288925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it-IT" sz="1400" b="1" dirty="0">
                <a:solidFill>
                  <a:srgbClr val="AB7942"/>
                </a:solidFill>
              </a:rPr>
              <a:t>Incoraggiare le industrie </a:t>
            </a:r>
            <a:r>
              <a:rPr lang="it-IT" sz="1400" dirty="0"/>
              <a:t>ad adottare pratiche sostenibili ed integrare informazioni sulla sostenibilità nei loro imballaggi;</a:t>
            </a:r>
          </a:p>
        </p:txBody>
      </p:sp>
      <p:pic>
        <p:nvPicPr>
          <p:cNvPr id="15" name="Elemento grafico 14" descr="Freccia: curva in senso antiorario contorno">
            <a:extLst>
              <a:ext uri="{FF2B5EF4-FFF2-40B4-BE49-F238E27FC236}">
                <a16:creationId xmlns:a16="http://schemas.microsoft.com/office/drawing/2014/main" id="{9204BCF1-DFEA-9846-9664-23E633048A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0572580">
            <a:off x="6414191" y="610575"/>
            <a:ext cx="5176250" cy="5176250"/>
          </a:xfrm>
          <a:prstGeom prst="rect">
            <a:avLst/>
          </a:prstGeom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AB52CE-413E-4C69-A618-1D49B9978F46}"/>
              </a:ext>
            </a:extLst>
          </p:cNvPr>
          <p:cNvSpPr txBox="1"/>
          <p:nvPr/>
        </p:nvSpPr>
        <p:spPr>
          <a:xfrm>
            <a:off x="513221" y="2556597"/>
            <a:ext cx="5375081" cy="246221"/>
          </a:xfrm>
          <a:prstGeom prst="rect">
            <a:avLst/>
          </a:prstGeom>
          <a:solidFill>
            <a:srgbClr val="30AADD"/>
          </a:solidFill>
        </p:spPr>
        <p:txBody>
          <a:bodyPr wrap="square" rtlCol="0">
            <a:spAutoFit/>
          </a:bodyPr>
          <a:lstStyle/>
          <a:p>
            <a:r>
              <a:rPr lang="it-IT" sz="1000"/>
              <a:t>Qual è la strategia migliore per aumentare la quantità di raccolta plastica e riciclabilità</a:t>
            </a:r>
            <a:endParaRPr lang="it-IT" sz="10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F4683F9E-16B8-4817-B937-BA2671B94A86}"/>
              </a:ext>
            </a:extLst>
          </p:cNvPr>
          <p:cNvSpPr txBox="1"/>
          <p:nvPr/>
        </p:nvSpPr>
        <p:spPr>
          <a:xfrm>
            <a:off x="502920" y="3149285"/>
            <a:ext cx="2472183" cy="1892826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900" dirty="0"/>
              <a:t>Le proposte dell'UE mirano a rafforzare gli obiettivi di riciclaggio, creare posti di lavoro nelle industrie verdi e affrontare lo spreco alimentare al fine di trasformare l'attuale economia lineare in un'economia circolare e promuovere una crescita sostenibile. Tra gli obiettivi dichiarati vi è aumentare il riciclaggio degli imballaggi (60% entro il 2020, 70% entro il 2025, 80% entro il 2030). Altri obiettivi dichiarati includono il 90% di riciclaggio della carta e il 60% per gli imballaggi in plastica, nonché l'80% per gli imballaggi in legno entro il 2030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D99BC85-CB14-4AF8-AD35-ECA61F9C588D}"/>
              </a:ext>
            </a:extLst>
          </p:cNvPr>
          <p:cNvSpPr txBox="1"/>
          <p:nvPr/>
        </p:nvSpPr>
        <p:spPr>
          <a:xfrm>
            <a:off x="3333169" y="3168335"/>
            <a:ext cx="2564657" cy="1323439"/>
          </a:xfrm>
          <a:prstGeom prst="rect">
            <a:avLst/>
          </a:prstGeom>
          <a:solidFill>
            <a:schemeClr val="bg1"/>
          </a:solidFill>
          <a:ln>
            <a:solidFill>
              <a:srgbClr val="00B0F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it-IT" sz="1000" dirty="0"/>
              <a:t>Creare un nuovo modello per il riciclo con l'obiettivo di facilitare l'attitudine dei consumatori al riciclo e aiutare il sistema di gestione dei rifiuti a raggiungere gli obiettivi 2030</a:t>
            </a:r>
          </a:p>
          <a:p>
            <a:pPr algn="just"/>
            <a:endParaRPr lang="it-IT" sz="1000" dirty="0"/>
          </a:p>
          <a:p>
            <a:pPr algn="just"/>
            <a:endParaRPr lang="it-IT" sz="1000" dirty="0"/>
          </a:p>
          <a:p>
            <a:pPr algn="just"/>
            <a:endParaRPr lang="it-IT" sz="1000" dirty="0"/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92CE73FA-F87B-4B9B-97B2-5069C95404E1}"/>
              </a:ext>
            </a:extLst>
          </p:cNvPr>
          <p:cNvSpPr txBox="1"/>
          <p:nvPr/>
        </p:nvSpPr>
        <p:spPr>
          <a:xfrm>
            <a:off x="513221" y="2903064"/>
            <a:ext cx="2461882" cy="246221"/>
          </a:xfrm>
          <a:prstGeom prst="rect">
            <a:avLst/>
          </a:prstGeom>
          <a:solidFill>
            <a:srgbClr val="30AADD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Motivazione della challenge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FB6684F4-C932-4ADE-8509-7C2A268F66BD}"/>
              </a:ext>
            </a:extLst>
          </p:cNvPr>
          <p:cNvSpPr txBox="1"/>
          <p:nvPr/>
        </p:nvSpPr>
        <p:spPr>
          <a:xfrm>
            <a:off x="3323646" y="2899319"/>
            <a:ext cx="2574180" cy="246221"/>
          </a:xfrm>
          <a:prstGeom prst="rect">
            <a:avLst/>
          </a:prstGeom>
          <a:solidFill>
            <a:srgbClr val="30AADD"/>
          </a:solidFill>
        </p:spPr>
        <p:txBody>
          <a:bodyPr wrap="square" rtlCol="0">
            <a:spAutoFit/>
          </a:bodyPr>
          <a:lstStyle/>
          <a:p>
            <a:r>
              <a:rPr lang="it-IT" sz="1000" dirty="0"/>
              <a:t>Risultati previsti</a:t>
            </a:r>
          </a:p>
        </p:txBody>
      </p:sp>
    </p:spTree>
    <p:extLst>
      <p:ext uri="{BB962C8B-B14F-4D97-AF65-F5344CB8AC3E}">
        <p14:creationId xmlns:p14="http://schemas.microsoft.com/office/powerpoint/2010/main" val="2563791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979"/>
    </mc:Choice>
    <mc:Fallback xmlns="">
      <p:transition spd="slow" advTm="39979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Immagine 18">
            <a:extLst>
              <a:ext uri="{FF2B5EF4-FFF2-40B4-BE49-F238E27FC236}">
                <a16:creationId xmlns:a16="http://schemas.microsoft.com/office/drawing/2014/main" id="{7C3A2811-1E15-40FB-94B4-AA29D3E2EA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487" y="-90231"/>
            <a:ext cx="7286217" cy="6804657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36E81332-BF7D-A040-92FC-B3145C140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683" y="2537786"/>
            <a:ext cx="4016188" cy="15486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STEP 1: </a:t>
            </a:r>
            <a:r>
              <a:rPr lang="en-US" dirty="0" err="1"/>
              <a:t>Iniziare</a:t>
            </a:r>
            <a:r>
              <a:rPr lang="en-US" dirty="0"/>
              <a:t> </a:t>
            </a:r>
            <a:r>
              <a:rPr lang="en-US" dirty="0" err="1"/>
              <a:t>dalla</a:t>
            </a:r>
            <a:r>
              <a:rPr lang="en-US" dirty="0"/>
              <a:t> fine</a:t>
            </a:r>
          </a:p>
        </p:txBody>
      </p:sp>
      <p:pic>
        <p:nvPicPr>
          <p:cNvPr id="662" name="Immagine 661" descr="Immagine che contiene testo&#10;&#10;Descrizione generata automaticamente">
            <a:extLst>
              <a:ext uri="{FF2B5EF4-FFF2-40B4-BE49-F238E27FC236}">
                <a16:creationId xmlns:a16="http://schemas.microsoft.com/office/drawing/2014/main" id="{B4A034E6-0BE5-1545-9F4C-8B99719281D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467" t="18068" b="16101"/>
          <a:stretch/>
        </p:blipFill>
        <p:spPr>
          <a:xfrm>
            <a:off x="7498219" y="6319748"/>
            <a:ext cx="3090140" cy="484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6" name="Elemento grafico 65" descr="Lente di ingrandimento con riempimento a tinta unita">
            <a:extLst>
              <a:ext uri="{FF2B5EF4-FFF2-40B4-BE49-F238E27FC236}">
                <a16:creationId xmlns:a16="http://schemas.microsoft.com/office/drawing/2014/main" id="{D6690B44-BF08-0F4C-A6DC-8FB0C19237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436742" flipH="1">
            <a:off x="6373920" y="617063"/>
            <a:ext cx="1225778" cy="1225778"/>
          </a:xfrm>
          <a:prstGeom prst="rect">
            <a:avLst/>
          </a:prstGeom>
        </p:spPr>
      </p:pic>
      <p:pic>
        <p:nvPicPr>
          <p:cNvPr id="67" name="Elemento grafico 66" descr="Lente di ingrandimento con riempimento a tinta unita">
            <a:extLst>
              <a:ext uri="{FF2B5EF4-FFF2-40B4-BE49-F238E27FC236}">
                <a16:creationId xmlns:a16="http://schemas.microsoft.com/office/drawing/2014/main" id="{E8D7211A-FFF9-E948-8A85-80974D5093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536396" flipH="1">
            <a:off x="5422597" y="363322"/>
            <a:ext cx="1225778" cy="1225778"/>
          </a:xfrm>
          <a:prstGeom prst="rect">
            <a:avLst/>
          </a:prstGeom>
        </p:spPr>
      </p:pic>
      <p:pic>
        <p:nvPicPr>
          <p:cNvPr id="68" name="Elemento grafico 67" descr="Lente di ingrandimento con riempimento a tinta unita">
            <a:extLst>
              <a:ext uri="{FF2B5EF4-FFF2-40B4-BE49-F238E27FC236}">
                <a16:creationId xmlns:a16="http://schemas.microsoft.com/office/drawing/2014/main" id="{14926161-4CCA-C040-834C-C0F692132B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436742" flipH="1">
            <a:off x="6427023" y="1847015"/>
            <a:ext cx="1225778" cy="1225778"/>
          </a:xfrm>
          <a:prstGeom prst="rect">
            <a:avLst/>
          </a:prstGeom>
        </p:spPr>
      </p:pic>
      <p:pic>
        <p:nvPicPr>
          <p:cNvPr id="69" name="Elemento grafico 68" descr="Lente di ingrandimento con riempimento a tinta unita">
            <a:extLst>
              <a:ext uri="{FF2B5EF4-FFF2-40B4-BE49-F238E27FC236}">
                <a16:creationId xmlns:a16="http://schemas.microsoft.com/office/drawing/2014/main" id="{81DB3406-0060-BE45-83F4-06BA3B60C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602979" flipH="1">
            <a:off x="4691725" y="1257988"/>
            <a:ext cx="1225778" cy="1225778"/>
          </a:xfrm>
          <a:prstGeom prst="rect">
            <a:avLst/>
          </a:prstGeom>
        </p:spPr>
      </p:pic>
      <p:pic>
        <p:nvPicPr>
          <p:cNvPr id="70" name="Elemento grafico 69" descr="Lente di ingrandimento con riempimento a tinta unita">
            <a:extLst>
              <a:ext uri="{FF2B5EF4-FFF2-40B4-BE49-F238E27FC236}">
                <a16:creationId xmlns:a16="http://schemas.microsoft.com/office/drawing/2014/main" id="{6984363E-1D5E-A642-964F-6AE8BBD57D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436742" flipH="1">
            <a:off x="4380329" y="3602630"/>
            <a:ext cx="1562786" cy="1562786"/>
          </a:xfrm>
          <a:prstGeom prst="rect">
            <a:avLst/>
          </a:prstGeom>
        </p:spPr>
      </p:pic>
      <p:pic>
        <p:nvPicPr>
          <p:cNvPr id="71" name="Elemento grafico 70" descr="Lente di ingrandimento con riempimento a tinta unita">
            <a:extLst>
              <a:ext uri="{FF2B5EF4-FFF2-40B4-BE49-F238E27FC236}">
                <a16:creationId xmlns:a16="http://schemas.microsoft.com/office/drawing/2014/main" id="{69C5421B-99F4-BE4C-8549-A6597B6F12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436742" flipH="1">
            <a:off x="5279100" y="3770986"/>
            <a:ext cx="1225778" cy="1225778"/>
          </a:xfrm>
          <a:prstGeom prst="rect">
            <a:avLst/>
          </a:prstGeom>
        </p:spPr>
      </p:pic>
      <p:pic>
        <p:nvPicPr>
          <p:cNvPr id="72" name="Elemento grafico 71" descr="Lente di ingrandimento con riempimento a tinta unita">
            <a:extLst>
              <a:ext uri="{FF2B5EF4-FFF2-40B4-BE49-F238E27FC236}">
                <a16:creationId xmlns:a16="http://schemas.microsoft.com/office/drawing/2014/main" id="{8EB368F2-9E3E-E142-BDA6-6016D0DFBF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21372473" flipH="1">
            <a:off x="2652924" y="3763887"/>
            <a:ext cx="1405101" cy="1405101"/>
          </a:xfrm>
          <a:prstGeom prst="rect">
            <a:avLst/>
          </a:prstGeom>
        </p:spPr>
      </p:pic>
      <p:pic>
        <p:nvPicPr>
          <p:cNvPr id="73" name="Elemento grafico 72" descr="Lente di ingrandimento con riempimento a tinta unita">
            <a:extLst>
              <a:ext uri="{FF2B5EF4-FFF2-40B4-BE49-F238E27FC236}">
                <a16:creationId xmlns:a16="http://schemas.microsoft.com/office/drawing/2014/main" id="{FB3F7AE4-8DBE-CB4F-8CC3-C108CA79C2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436742" flipH="1">
            <a:off x="5616739" y="4626344"/>
            <a:ext cx="1777498" cy="1777498"/>
          </a:xfrm>
          <a:prstGeom prst="rect">
            <a:avLst/>
          </a:prstGeom>
        </p:spPr>
      </p:pic>
      <p:pic>
        <p:nvPicPr>
          <p:cNvPr id="74" name="Elemento grafico 73" descr="Lente di ingrandimento con riempimento a tinta unita">
            <a:extLst>
              <a:ext uri="{FF2B5EF4-FFF2-40B4-BE49-F238E27FC236}">
                <a16:creationId xmlns:a16="http://schemas.microsoft.com/office/drawing/2014/main" id="{57CE9D3A-06B1-1F4E-B8EB-AAC7D0C771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flipH="1">
            <a:off x="2344845" y="5624916"/>
            <a:ext cx="1403721" cy="1403721"/>
          </a:xfrm>
          <a:prstGeom prst="rect">
            <a:avLst/>
          </a:prstGeom>
        </p:spPr>
      </p:pic>
      <p:pic>
        <p:nvPicPr>
          <p:cNvPr id="75" name="Elemento grafico 74" descr="Lente di ingrandimento con riempimento a tinta unita">
            <a:extLst>
              <a:ext uri="{FF2B5EF4-FFF2-40B4-BE49-F238E27FC236}">
                <a16:creationId xmlns:a16="http://schemas.microsoft.com/office/drawing/2014/main" id="{2B5548DD-2D38-7249-8F63-51E40F544D9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5436742" flipH="1">
            <a:off x="4997651" y="5554115"/>
            <a:ext cx="1604803" cy="1604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55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8409"/>
    </mc:Choice>
    <mc:Fallback xmlns="">
      <p:transition spd="slow" advTm="384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3BAC2790-588A-4AD9-88C8-E041995F1D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991" y="931708"/>
            <a:ext cx="11436017" cy="3784282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5C8941E2-11D8-2A4C-BBA8-E5A8CEFAC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8495" y="5353494"/>
            <a:ext cx="9905999" cy="71386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dirty="0"/>
              <a:t>STEP 2: Cosa </a:t>
            </a:r>
            <a:r>
              <a:rPr lang="en-US" dirty="0" err="1"/>
              <a:t>potremmo</a:t>
            </a:r>
            <a:r>
              <a:rPr lang="en-US" dirty="0"/>
              <a:t> fare?</a:t>
            </a:r>
          </a:p>
        </p:txBody>
      </p:sp>
      <p:pic>
        <p:nvPicPr>
          <p:cNvPr id="68" name="Elemento grafico 67" descr="Lente di ingrandimento con riempimento a tinta unita">
            <a:extLst>
              <a:ext uri="{FF2B5EF4-FFF2-40B4-BE49-F238E27FC236}">
                <a16:creationId xmlns:a16="http://schemas.microsoft.com/office/drawing/2014/main" id="{106F8EFB-ED2F-404E-9137-84A8EB18A1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-138794" y="599511"/>
            <a:ext cx="2054731" cy="2054731"/>
          </a:xfrm>
          <a:prstGeom prst="rect">
            <a:avLst/>
          </a:prstGeom>
        </p:spPr>
      </p:pic>
      <p:pic>
        <p:nvPicPr>
          <p:cNvPr id="70" name="Elemento grafico 69" descr="Lente di ingrandimento con riempimento a tinta unita">
            <a:extLst>
              <a:ext uri="{FF2B5EF4-FFF2-40B4-BE49-F238E27FC236}">
                <a16:creationId xmlns:a16="http://schemas.microsoft.com/office/drawing/2014/main" id="{C55E9AE2-5C54-6642-833D-8A9DC1FD7C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5436742">
            <a:off x="2451781" y="522956"/>
            <a:ext cx="2054731" cy="2054731"/>
          </a:xfrm>
          <a:prstGeom prst="rect">
            <a:avLst/>
          </a:prstGeom>
        </p:spPr>
      </p:pic>
      <p:pic>
        <p:nvPicPr>
          <p:cNvPr id="71" name="Elemento grafico 70" descr="Lente di ingrandimento con riempimento a tinta unita">
            <a:extLst>
              <a:ext uri="{FF2B5EF4-FFF2-40B4-BE49-F238E27FC236}">
                <a16:creationId xmlns:a16="http://schemas.microsoft.com/office/drawing/2014/main" id="{13257A92-0718-1247-A012-3BBD885A88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3808770">
            <a:off x="-64828" y="2628468"/>
            <a:ext cx="2054731" cy="2054731"/>
          </a:xfrm>
          <a:prstGeom prst="rect">
            <a:avLst/>
          </a:prstGeom>
        </p:spPr>
      </p:pic>
      <p:pic>
        <p:nvPicPr>
          <p:cNvPr id="72" name="Elemento grafico 71" descr="Lente di ingrandimento con riempimento a tinta unita">
            <a:extLst>
              <a:ext uri="{FF2B5EF4-FFF2-40B4-BE49-F238E27FC236}">
                <a16:creationId xmlns:a16="http://schemas.microsoft.com/office/drawing/2014/main" id="{521E60C1-47CD-3A46-A6FD-5BA25CE8B0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5436742">
            <a:off x="5780221" y="7941"/>
            <a:ext cx="2694955" cy="2694955"/>
          </a:xfrm>
          <a:prstGeom prst="rect">
            <a:avLst/>
          </a:prstGeom>
        </p:spPr>
      </p:pic>
      <p:pic>
        <p:nvPicPr>
          <p:cNvPr id="73" name="Immagine 72" descr="Immagine che contiene testo&#10;&#10;Descrizione generata automaticamente">
            <a:extLst>
              <a:ext uri="{FF2B5EF4-FFF2-40B4-BE49-F238E27FC236}">
                <a16:creationId xmlns:a16="http://schemas.microsoft.com/office/drawing/2014/main" id="{94203392-511A-4D42-B823-A2597414E31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467" t="18068" b="16101"/>
          <a:stretch/>
        </p:blipFill>
        <p:spPr>
          <a:xfrm>
            <a:off x="984755" y="4425027"/>
            <a:ext cx="3090140" cy="484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5001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723"/>
    </mc:Choice>
    <mc:Fallback xmlns="">
      <p:transition spd="slow" advTm="35723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93E5F3CF-5554-45E4-8F7F-8271DBE54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9094" y="0"/>
            <a:ext cx="7772400" cy="685800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0793425D-CABF-BE40-B339-93381D0966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812" y="1117751"/>
            <a:ext cx="4016188" cy="289261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STEP 3: </a:t>
            </a:r>
            <a:r>
              <a:rPr lang="en-US" dirty="0" err="1"/>
              <a:t>Parti</a:t>
            </a:r>
            <a:r>
              <a:rPr lang="en-US" dirty="0"/>
              <a:t> </a:t>
            </a:r>
            <a:r>
              <a:rPr lang="en-US" dirty="0" err="1"/>
              <a:t>interessate</a:t>
            </a:r>
            <a:endParaRPr lang="en-US" dirty="0"/>
          </a:p>
        </p:txBody>
      </p:sp>
      <p:pic>
        <p:nvPicPr>
          <p:cNvPr id="302" name="Elemento grafico 301" descr="Lente di ingrandimento con riempimento a tinta unita">
            <a:extLst>
              <a:ext uri="{FF2B5EF4-FFF2-40B4-BE49-F238E27FC236}">
                <a16:creationId xmlns:a16="http://schemas.microsoft.com/office/drawing/2014/main" id="{F0A6E4AA-3CBA-4740-9496-1117713DA7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6015439" y="401075"/>
            <a:ext cx="1511260" cy="1511260"/>
          </a:xfrm>
          <a:prstGeom prst="rect">
            <a:avLst/>
          </a:prstGeom>
        </p:spPr>
      </p:pic>
      <p:pic>
        <p:nvPicPr>
          <p:cNvPr id="303" name="Elemento grafico 302" descr="Lente di ingrandimento con riempimento a tinta unita">
            <a:extLst>
              <a:ext uri="{FF2B5EF4-FFF2-40B4-BE49-F238E27FC236}">
                <a16:creationId xmlns:a16="http://schemas.microsoft.com/office/drawing/2014/main" id="{9A6B3B2A-3770-5047-B5E8-8BAC530C86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891023">
            <a:off x="8864564" y="1374017"/>
            <a:ext cx="1708890" cy="1708890"/>
          </a:xfrm>
          <a:prstGeom prst="rect">
            <a:avLst/>
          </a:prstGeom>
        </p:spPr>
      </p:pic>
      <p:pic>
        <p:nvPicPr>
          <p:cNvPr id="304" name="Elemento grafico 303" descr="Lente di ingrandimento con riempimento a tinta unita">
            <a:extLst>
              <a:ext uri="{FF2B5EF4-FFF2-40B4-BE49-F238E27FC236}">
                <a16:creationId xmlns:a16="http://schemas.microsoft.com/office/drawing/2014/main" id="{32BF9D9B-2B52-104A-B04E-9F0FEC06FB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775886">
            <a:off x="10008327" y="2434972"/>
            <a:ext cx="1756313" cy="1756313"/>
          </a:xfrm>
          <a:prstGeom prst="rect">
            <a:avLst/>
          </a:prstGeom>
        </p:spPr>
      </p:pic>
      <p:pic>
        <p:nvPicPr>
          <p:cNvPr id="305" name="Elemento grafico 304" descr="Lente di ingrandimento con riempimento a tinta unita">
            <a:extLst>
              <a:ext uri="{FF2B5EF4-FFF2-40B4-BE49-F238E27FC236}">
                <a16:creationId xmlns:a16="http://schemas.microsoft.com/office/drawing/2014/main" id="{2B98E891-CA4C-C141-80E7-127D7A6A77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57553">
            <a:off x="8747380" y="3218035"/>
            <a:ext cx="1145142" cy="1145142"/>
          </a:xfrm>
          <a:prstGeom prst="rect">
            <a:avLst/>
          </a:prstGeom>
        </p:spPr>
      </p:pic>
      <p:pic>
        <p:nvPicPr>
          <p:cNvPr id="306" name="Elemento grafico 305" descr="Lente di ingrandimento con riempimento a tinta unita">
            <a:extLst>
              <a:ext uri="{FF2B5EF4-FFF2-40B4-BE49-F238E27FC236}">
                <a16:creationId xmlns:a16="http://schemas.microsoft.com/office/drawing/2014/main" id="{9003A283-E486-3843-8B65-569D9A74FA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8650983">
            <a:off x="7027646" y="5425768"/>
            <a:ext cx="1511260" cy="1511260"/>
          </a:xfrm>
          <a:prstGeom prst="rect">
            <a:avLst/>
          </a:prstGeom>
        </p:spPr>
      </p:pic>
      <p:pic>
        <p:nvPicPr>
          <p:cNvPr id="307" name="Immagine 306" descr="Immagine che contiene testo&#10;&#10;Descrizione generata automaticamente">
            <a:extLst>
              <a:ext uri="{FF2B5EF4-FFF2-40B4-BE49-F238E27FC236}">
                <a16:creationId xmlns:a16="http://schemas.microsoft.com/office/drawing/2014/main" id="{B7F07EB7-7A44-FC4F-9F4C-A0AFC2A72AE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467" t="18068" b="16101"/>
          <a:stretch/>
        </p:blipFill>
        <p:spPr>
          <a:xfrm>
            <a:off x="4470369" y="515"/>
            <a:ext cx="3090140" cy="484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32953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823"/>
    </mc:Choice>
    <mc:Fallback xmlns="">
      <p:transition spd="slow" advTm="1482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>
            <a:extLst>
              <a:ext uri="{FF2B5EF4-FFF2-40B4-BE49-F238E27FC236}">
                <a16:creationId xmlns:a16="http://schemas.microsoft.com/office/drawing/2014/main" id="{51F05D1C-8873-4A6C-9CEF-F209A6EB8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7247" y="1828483"/>
            <a:ext cx="10423147" cy="3971816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EA57C0B3-4A38-814C-8D59-9353B358AF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248" y="381692"/>
            <a:ext cx="9634011" cy="1325563"/>
          </a:xfrm>
        </p:spPr>
        <p:txBody>
          <a:bodyPr/>
          <a:lstStyle/>
          <a:p>
            <a:r>
              <a:rPr lang="it-IT" dirty="0"/>
              <a:t>STEP 4: Scegli un obiettivo</a:t>
            </a:r>
          </a:p>
        </p:txBody>
      </p:sp>
      <p:pic>
        <p:nvPicPr>
          <p:cNvPr id="4" name="Elemento grafico 3" descr="Tiro a segno con riempimento a tinta unita">
            <a:extLst>
              <a:ext uri="{FF2B5EF4-FFF2-40B4-BE49-F238E27FC236}">
                <a16:creationId xmlns:a16="http://schemas.microsoft.com/office/drawing/2014/main" id="{69A7F513-434B-4740-91FA-0A0A2D2CB9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896203" y="1787427"/>
            <a:ext cx="914400" cy="914400"/>
          </a:xfrm>
          <a:prstGeom prst="rect">
            <a:avLst/>
          </a:prstGeom>
        </p:spPr>
      </p:pic>
      <p:pic>
        <p:nvPicPr>
          <p:cNvPr id="8" name="Elemento grafico 7" descr="Tiro a segno con riempimento a tinta unita">
            <a:extLst>
              <a:ext uri="{FF2B5EF4-FFF2-40B4-BE49-F238E27FC236}">
                <a16:creationId xmlns:a16="http://schemas.microsoft.com/office/drawing/2014/main" id="{002B706E-89ED-AB4B-8E0F-29F94AF227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4809" y="1787427"/>
            <a:ext cx="914400" cy="914400"/>
          </a:xfrm>
          <a:prstGeom prst="rect">
            <a:avLst/>
          </a:prstGeom>
        </p:spPr>
      </p:pic>
      <p:cxnSp>
        <p:nvCxnSpPr>
          <p:cNvPr id="9" name="Connettore 1 8">
            <a:extLst>
              <a:ext uri="{FF2B5EF4-FFF2-40B4-BE49-F238E27FC236}">
                <a16:creationId xmlns:a16="http://schemas.microsoft.com/office/drawing/2014/main" id="{0473C1C0-831C-BE40-BD18-7425622A1E3A}"/>
              </a:ext>
            </a:extLst>
          </p:cNvPr>
          <p:cNvCxnSpPr>
            <a:cxnSpLocks/>
          </p:cNvCxnSpPr>
          <p:nvPr/>
        </p:nvCxnSpPr>
        <p:spPr>
          <a:xfrm>
            <a:off x="2565400" y="2438400"/>
            <a:ext cx="10922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Connettore 1 9">
            <a:extLst>
              <a:ext uri="{FF2B5EF4-FFF2-40B4-BE49-F238E27FC236}">
                <a16:creationId xmlns:a16="http://schemas.microsoft.com/office/drawing/2014/main" id="{2522E9F7-9DDE-A94D-B516-B9FB6835DDE4}"/>
              </a:ext>
            </a:extLst>
          </p:cNvPr>
          <p:cNvCxnSpPr>
            <a:cxnSpLocks/>
          </p:cNvCxnSpPr>
          <p:nvPr/>
        </p:nvCxnSpPr>
        <p:spPr>
          <a:xfrm>
            <a:off x="7543800" y="2451100"/>
            <a:ext cx="21590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11" name="Immagine 10" descr="Immagine che contiene testo&#10;&#10;Descrizione generata automaticamente">
            <a:extLst>
              <a:ext uri="{FF2B5EF4-FFF2-40B4-BE49-F238E27FC236}">
                <a16:creationId xmlns:a16="http://schemas.microsoft.com/office/drawing/2014/main" id="{0848AB95-4431-4342-8B2C-4F5497D5E56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7467" t="18068" b="16101"/>
          <a:stretch/>
        </p:blipFill>
        <p:spPr>
          <a:xfrm>
            <a:off x="377248" y="1464800"/>
            <a:ext cx="3090140" cy="4849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24106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691"/>
    </mc:Choice>
    <mc:Fallback xmlns="">
      <p:transition spd="slow" advTm="3469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ight bulbs on a green surface with only one light bulb on">
            <a:extLst>
              <a:ext uri="{FF2B5EF4-FFF2-40B4-BE49-F238E27FC236}">
                <a16:creationId xmlns:a16="http://schemas.microsoft.com/office/drawing/2014/main" id="{0D3580A8-9152-30B8-D5A9-A2A767E8459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6" name="Rettangolo 5">
            <a:extLst>
              <a:ext uri="{FF2B5EF4-FFF2-40B4-BE49-F238E27FC236}">
                <a16:creationId xmlns:a16="http://schemas.microsoft.com/office/drawing/2014/main" id="{280EB063-C73B-3948-B132-244F6C6807F6}"/>
              </a:ext>
            </a:extLst>
          </p:cNvPr>
          <p:cNvSpPr/>
          <p:nvPr/>
        </p:nvSpPr>
        <p:spPr>
          <a:xfrm>
            <a:off x="573379" y="-386"/>
            <a:ext cx="7642087" cy="685761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4C73279-C1BA-284B-BED2-2DA7A54F0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161" y="-276848"/>
            <a:ext cx="7130788" cy="182365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dirty="0"/>
              <a:t>IDEA: </a:t>
            </a:r>
            <a:r>
              <a:rPr lang="en-US" dirty="0" err="1"/>
              <a:t>Creazione</a:t>
            </a:r>
            <a:r>
              <a:rPr lang="en-US" dirty="0"/>
              <a:t> di un </a:t>
            </a:r>
            <a:r>
              <a:rPr lang="en-US" dirty="0" err="1"/>
              <a:t>indice</a:t>
            </a:r>
            <a:r>
              <a:rPr lang="en-US" dirty="0"/>
              <a:t> di </a:t>
            </a:r>
            <a:r>
              <a:rPr lang="en-US" dirty="0" err="1"/>
              <a:t>sostenibilità</a:t>
            </a:r>
            <a:endParaRPr lang="en-US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CE27C85F-7287-2B4A-B529-FF3ABD3A0380}"/>
              </a:ext>
            </a:extLst>
          </p:cNvPr>
          <p:cNvSpPr txBox="1"/>
          <p:nvPr/>
        </p:nvSpPr>
        <p:spPr>
          <a:xfrm>
            <a:off x="618891" y="1593418"/>
            <a:ext cx="80069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cs typeface="Sabon Next LT" panose="02000500000000000000" pitchFamily="2" charset="0"/>
              </a:rPr>
              <a:t>Scala di colori per la valutazione della sostenibilità delle industrie e dei loro imballaggi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AE814D6-BA8B-7D41-8783-2EDC57E65F37}"/>
              </a:ext>
            </a:extLst>
          </p:cNvPr>
          <p:cNvSpPr/>
          <p:nvPr/>
        </p:nvSpPr>
        <p:spPr>
          <a:xfrm>
            <a:off x="306780" y="2939158"/>
            <a:ext cx="1401277" cy="288041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7" name="Rettangolo 66">
            <a:extLst>
              <a:ext uri="{FF2B5EF4-FFF2-40B4-BE49-F238E27FC236}">
                <a16:creationId xmlns:a16="http://schemas.microsoft.com/office/drawing/2014/main" id="{752FE2DC-F2FE-854B-8E07-0A5233FA1080}"/>
              </a:ext>
            </a:extLst>
          </p:cNvPr>
          <p:cNvSpPr/>
          <p:nvPr/>
        </p:nvSpPr>
        <p:spPr>
          <a:xfrm>
            <a:off x="966840" y="3068098"/>
            <a:ext cx="623454" cy="551718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2" name="Rettangolo 701">
            <a:extLst>
              <a:ext uri="{FF2B5EF4-FFF2-40B4-BE49-F238E27FC236}">
                <a16:creationId xmlns:a16="http://schemas.microsoft.com/office/drawing/2014/main" id="{23BA8D15-FD53-6242-8503-A1A2EEF11B2D}"/>
              </a:ext>
            </a:extLst>
          </p:cNvPr>
          <p:cNvSpPr/>
          <p:nvPr/>
        </p:nvSpPr>
        <p:spPr>
          <a:xfrm>
            <a:off x="966840" y="3723531"/>
            <a:ext cx="623454" cy="551718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3" name="Rettangolo 702">
            <a:extLst>
              <a:ext uri="{FF2B5EF4-FFF2-40B4-BE49-F238E27FC236}">
                <a16:creationId xmlns:a16="http://schemas.microsoft.com/office/drawing/2014/main" id="{D1861FDC-2F87-474F-85EE-134FB9DD6956}"/>
              </a:ext>
            </a:extLst>
          </p:cNvPr>
          <p:cNvSpPr/>
          <p:nvPr/>
        </p:nvSpPr>
        <p:spPr>
          <a:xfrm>
            <a:off x="966840" y="4433793"/>
            <a:ext cx="623454" cy="551718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04" name="Rettangolo 703">
            <a:extLst>
              <a:ext uri="{FF2B5EF4-FFF2-40B4-BE49-F238E27FC236}">
                <a16:creationId xmlns:a16="http://schemas.microsoft.com/office/drawing/2014/main" id="{1C1E5A64-49E3-414B-B82C-5DEC14BD990A}"/>
              </a:ext>
            </a:extLst>
          </p:cNvPr>
          <p:cNvSpPr/>
          <p:nvPr/>
        </p:nvSpPr>
        <p:spPr>
          <a:xfrm>
            <a:off x="961892" y="5167865"/>
            <a:ext cx="623454" cy="55171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9" name="CasellaDiTesto 68">
            <a:extLst>
              <a:ext uri="{FF2B5EF4-FFF2-40B4-BE49-F238E27FC236}">
                <a16:creationId xmlns:a16="http://schemas.microsoft.com/office/drawing/2014/main" id="{0D77C1DC-CA26-1E41-9064-847F0724C5E9}"/>
              </a:ext>
            </a:extLst>
          </p:cNvPr>
          <p:cNvSpPr txBox="1"/>
          <p:nvPr/>
        </p:nvSpPr>
        <p:spPr>
          <a:xfrm rot="16200000">
            <a:off x="-972809" y="4029917"/>
            <a:ext cx="31834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INDICE DI SOSTENIBILITÀ</a:t>
            </a:r>
          </a:p>
        </p:txBody>
      </p:sp>
      <p:sp>
        <p:nvSpPr>
          <p:cNvPr id="71" name="CasellaDiTesto 70">
            <a:extLst>
              <a:ext uri="{FF2B5EF4-FFF2-40B4-BE49-F238E27FC236}">
                <a16:creationId xmlns:a16="http://schemas.microsoft.com/office/drawing/2014/main" id="{B8EF0932-D1DD-FC45-8CBF-C19EE0E9503C}"/>
              </a:ext>
            </a:extLst>
          </p:cNvPr>
          <p:cNvSpPr txBox="1"/>
          <p:nvPr/>
        </p:nvSpPr>
        <p:spPr>
          <a:xfrm>
            <a:off x="2308407" y="3223568"/>
            <a:ext cx="2086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cs typeface="Sabon Next LT" panose="02000500000000000000" pitchFamily="2" charset="0"/>
              </a:rPr>
              <a:t>Alta sostenibilità </a:t>
            </a:r>
          </a:p>
        </p:txBody>
      </p:sp>
      <p:sp>
        <p:nvSpPr>
          <p:cNvPr id="707" name="CasellaDiTesto 706">
            <a:extLst>
              <a:ext uri="{FF2B5EF4-FFF2-40B4-BE49-F238E27FC236}">
                <a16:creationId xmlns:a16="http://schemas.microsoft.com/office/drawing/2014/main" id="{C024F52D-88C7-734F-9C9B-7DC9FC50AE10}"/>
              </a:ext>
            </a:extLst>
          </p:cNvPr>
          <p:cNvSpPr txBox="1"/>
          <p:nvPr/>
        </p:nvSpPr>
        <p:spPr>
          <a:xfrm>
            <a:off x="2103081" y="3818160"/>
            <a:ext cx="25519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cs typeface="Sabon Next LT" panose="02000500000000000000" pitchFamily="2" charset="0"/>
              </a:rPr>
              <a:t>Media sostenibilità </a:t>
            </a:r>
          </a:p>
        </p:txBody>
      </p:sp>
      <p:sp>
        <p:nvSpPr>
          <p:cNvPr id="708" name="CasellaDiTesto 707">
            <a:extLst>
              <a:ext uri="{FF2B5EF4-FFF2-40B4-BE49-F238E27FC236}">
                <a16:creationId xmlns:a16="http://schemas.microsoft.com/office/drawing/2014/main" id="{457EDA41-05BB-5541-BA9E-DA61BE82A4F9}"/>
              </a:ext>
            </a:extLst>
          </p:cNvPr>
          <p:cNvSpPr txBox="1"/>
          <p:nvPr/>
        </p:nvSpPr>
        <p:spPr>
          <a:xfrm>
            <a:off x="2177956" y="4510389"/>
            <a:ext cx="21736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cs typeface="Sabon Next LT" panose="02000500000000000000" pitchFamily="2" charset="0"/>
              </a:rPr>
              <a:t>Bassa sostenibilità</a:t>
            </a:r>
          </a:p>
        </p:txBody>
      </p:sp>
      <p:sp>
        <p:nvSpPr>
          <p:cNvPr id="709" name="CasellaDiTesto 708">
            <a:extLst>
              <a:ext uri="{FF2B5EF4-FFF2-40B4-BE49-F238E27FC236}">
                <a16:creationId xmlns:a16="http://schemas.microsoft.com/office/drawing/2014/main" id="{80FE378E-5F26-6143-ACC1-42C6C5CBB937}"/>
              </a:ext>
            </a:extLst>
          </p:cNvPr>
          <p:cNvSpPr txBox="1"/>
          <p:nvPr/>
        </p:nvSpPr>
        <p:spPr>
          <a:xfrm>
            <a:off x="2427389" y="5248283"/>
            <a:ext cx="1975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cs typeface="Sabon Next LT" panose="02000500000000000000" pitchFamily="2" charset="0"/>
              </a:rPr>
              <a:t>Non sostenibile</a:t>
            </a:r>
            <a:r>
              <a:rPr lang="it-IT" dirty="0"/>
              <a:t>  </a:t>
            </a:r>
          </a:p>
        </p:txBody>
      </p:sp>
      <p:cxnSp>
        <p:nvCxnSpPr>
          <p:cNvPr id="710" name="Connettore 1 709">
            <a:extLst>
              <a:ext uri="{FF2B5EF4-FFF2-40B4-BE49-F238E27FC236}">
                <a16:creationId xmlns:a16="http://schemas.microsoft.com/office/drawing/2014/main" id="{E57661C4-CE46-A84E-BD5F-B61B78EB1587}"/>
              </a:ext>
            </a:extLst>
          </p:cNvPr>
          <p:cNvCxnSpPr>
            <a:cxnSpLocks/>
          </p:cNvCxnSpPr>
          <p:nvPr/>
        </p:nvCxnSpPr>
        <p:spPr>
          <a:xfrm>
            <a:off x="1322879" y="4191690"/>
            <a:ext cx="2952606" cy="85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2" name="Connettore 1 711">
            <a:extLst>
              <a:ext uri="{FF2B5EF4-FFF2-40B4-BE49-F238E27FC236}">
                <a16:creationId xmlns:a16="http://schemas.microsoft.com/office/drawing/2014/main" id="{629963FF-A628-F045-8241-140175D80296}"/>
              </a:ext>
            </a:extLst>
          </p:cNvPr>
          <p:cNvCxnSpPr>
            <a:cxnSpLocks/>
          </p:cNvCxnSpPr>
          <p:nvPr/>
        </p:nvCxnSpPr>
        <p:spPr>
          <a:xfrm>
            <a:off x="1322879" y="4891922"/>
            <a:ext cx="2952606" cy="85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3" name="Connettore 1 712">
            <a:extLst>
              <a:ext uri="{FF2B5EF4-FFF2-40B4-BE49-F238E27FC236}">
                <a16:creationId xmlns:a16="http://schemas.microsoft.com/office/drawing/2014/main" id="{50A4EC86-E59B-4942-8035-10D0987B4493}"/>
              </a:ext>
            </a:extLst>
          </p:cNvPr>
          <p:cNvCxnSpPr>
            <a:cxnSpLocks/>
          </p:cNvCxnSpPr>
          <p:nvPr/>
        </p:nvCxnSpPr>
        <p:spPr>
          <a:xfrm>
            <a:off x="1314246" y="3520259"/>
            <a:ext cx="2952606" cy="85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14" name="Connettore 1 713">
            <a:extLst>
              <a:ext uri="{FF2B5EF4-FFF2-40B4-BE49-F238E27FC236}">
                <a16:creationId xmlns:a16="http://schemas.microsoft.com/office/drawing/2014/main" id="{08E67C26-95E1-604B-8459-ACA87EDF771D}"/>
              </a:ext>
            </a:extLst>
          </p:cNvPr>
          <p:cNvCxnSpPr>
            <a:cxnSpLocks/>
          </p:cNvCxnSpPr>
          <p:nvPr/>
        </p:nvCxnSpPr>
        <p:spPr>
          <a:xfrm>
            <a:off x="1314246" y="5618385"/>
            <a:ext cx="2952606" cy="8557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715" name="Immagine 714">
            <a:extLst>
              <a:ext uri="{FF2B5EF4-FFF2-40B4-BE49-F238E27FC236}">
                <a16:creationId xmlns:a16="http://schemas.microsoft.com/office/drawing/2014/main" id="{DAB068BD-4F39-FB46-BDBD-0643A0550E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19395" y="1722963"/>
            <a:ext cx="3973679" cy="5155042"/>
          </a:xfrm>
          <a:prstGeom prst="rect">
            <a:avLst/>
          </a:prstGeom>
        </p:spPr>
      </p:pic>
      <p:pic>
        <p:nvPicPr>
          <p:cNvPr id="726" name="Immagine 725" descr="Immagine che contiene piazza&#10;&#10;Descrizione generata automaticamente">
            <a:extLst>
              <a:ext uri="{FF2B5EF4-FFF2-40B4-BE49-F238E27FC236}">
                <a16:creationId xmlns:a16="http://schemas.microsoft.com/office/drawing/2014/main" id="{81ED17C7-EEBD-2442-AF13-16CCE9CAA1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043294" y="3381348"/>
            <a:ext cx="530890" cy="994268"/>
          </a:xfrm>
          <a:prstGeom prst="rect">
            <a:avLst/>
          </a:prstGeom>
        </p:spPr>
      </p:pic>
      <p:sp>
        <p:nvSpPr>
          <p:cNvPr id="4" name="Nuvola 3">
            <a:extLst>
              <a:ext uri="{FF2B5EF4-FFF2-40B4-BE49-F238E27FC236}">
                <a16:creationId xmlns:a16="http://schemas.microsoft.com/office/drawing/2014/main" id="{7FF347AA-AE2C-5F48-9B25-27DF838598A9}"/>
              </a:ext>
            </a:extLst>
          </p:cNvPr>
          <p:cNvSpPr/>
          <p:nvPr/>
        </p:nvSpPr>
        <p:spPr>
          <a:xfrm>
            <a:off x="10093393" y="103959"/>
            <a:ext cx="2051278" cy="1153341"/>
          </a:xfrm>
          <a:prstGeom prst="cloud">
            <a:avLst/>
          </a:prstGeom>
          <a:solidFill>
            <a:schemeClr val="tx2">
              <a:lumMod val="25000"/>
              <a:lumOff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24CDF3A-0BEF-4E45-8197-BE05E6BC90DB}"/>
              </a:ext>
            </a:extLst>
          </p:cNvPr>
          <p:cNvSpPr txBox="1"/>
          <p:nvPr/>
        </p:nvSpPr>
        <p:spPr>
          <a:xfrm>
            <a:off x="10297965" y="511352"/>
            <a:ext cx="1917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+mj-lt"/>
              </a:rPr>
              <a:t>Cosa è stato fatto?</a:t>
            </a:r>
          </a:p>
        </p:txBody>
      </p:sp>
    </p:spTree>
    <p:extLst>
      <p:ext uri="{BB962C8B-B14F-4D97-AF65-F5344CB8AC3E}">
        <p14:creationId xmlns:p14="http://schemas.microsoft.com/office/powerpoint/2010/main" val="2717732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891"/>
    </mc:Choice>
    <mc:Fallback xmlns="">
      <p:transition spd="slow" advTm="318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Titolo 1">
            <a:extLst>
              <a:ext uri="{FF2B5EF4-FFF2-40B4-BE49-F238E27FC236}">
                <a16:creationId xmlns:a16="http://schemas.microsoft.com/office/drawing/2014/main" id="{18B92AB4-968E-9C4C-862D-28A814973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18" y="278770"/>
            <a:ext cx="11787789" cy="1509137"/>
          </a:xfrm>
        </p:spPr>
        <p:txBody>
          <a:bodyPr/>
          <a:lstStyle/>
          <a:p>
            <a:pPr algn="ctr"/>
            <a:r>
              <a:rPr lang="it-IT" dirty="0"/>
              <a:t>INDICI </a:t>
            </a:r>
            <a:r>
              <a:rPr lang="it-IT" sz="3600" dirty="0"/>
              <a:t>per l'assegnazione del colore corrispondente alla confezione</a:t>
            </a:r>
            <a:endParaRPr lang="it-IT" dirty="0"/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7EF02BA1-DB5F-134C-A080-3EC4CDDA77D0}"/>
              </a:ext>
            </a:extLst>
          </p:cNvPr>
          <p:cNvSpPr txBox="1"/>
          <p:nvPr/>
        </p:nvSpPr>
        <p:spPr>
          <a:xfrm>
            <a:off x="232135" y="1716894"/>
            <a:ext cx="10916144" cy="43088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000" b="1" dirty="0">
                <a:solidFill>
                  <a:schemeClr val="tx2"/>
                </a:solidFill>
                <a:cs typeface="Sabon Next LT"/>
              </a:rPr>
              <a:t>ORIGINE DELLE MATERIE PRIME </a:t>
            </a:r>
            <a:r>
              <a:rPr lang="it-IT" sz="2000" dirty="0">
                <a:cs typeface="Sabon Next LT"/>
              </a:rPr>
              <a:t>: percentuale di plastica riciclata, presenza di bioplastica. Nota bene: il prodotto deve essere conforme alle norme minime per la conservazione degli alimenti;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cs typeface="Sabon Next LT"/>
              </a:rPr>
              <a:t>NUMERO DI MATERIALI DIVERSI</a:t>
            </a:r>
            <a:r>
              <a:rPr lang="en-US" sz="2000" dirty="0">
                <a:cs typeface="Sabon Next LT"/>
              </a:rPr>
              <a:t> </a:t>
            </a:r>
            <a:r>
              <a:rPr lang="it-IT" sz="2000" dirty="0">
                <a:cs typeface="Sabon Next LT"/>
              </a:rPr>
              <a:t>nell’imballaggio: monostrato o multistrato</a:t>
            </a:r>
            <a:r>
              <a:rPr lang="en-US" sz="2000" dirty="0">
                <a:cs typeface="Sabon Next 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cs typeface="Sabon Next LT"/>
              </a:rPr>
              <a:t>CICLO CHIUSO </a:t>
            </a:r>
            <a:r>
              <a:rPr lang="en-US" sz="2000" dirty="0">
                <a:cs typeface="Sabon Next LT"/>
              </a:rPr>
              <a:t>or </a:t>
            </a:r>
            <a:r>
              <a:rPr lang="en-US" sz="2000" b="1" dirty="0">
                <a:solidFill>
                  <a:schemeClr val="tx2"/>
                </a:solidFill>
                <a:cs typeface="Sabon Next LT"/>
              </a:rPr>
              <a:t>CICLO APERTO</a:t>
            </a:r>
            <a:r>
              <a:rPr lang="en-US" sz="2000" dirty="0">
                <a:cs typeface="Sabon Next 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cs typeface="Sabon Next LT"/>
              </a:rPr>
              <a:t>Possibilità</a:t>
            </a:r>
            <a:r>
              <a:rPr lang="en-US" sz="2000" dirty="0">
                <a:cs typeface="Sabon Next LT"/>
              </a:rPr>
              <a:t> di </a:t>
            </a:r>
            <a:r>
              <a:rPr lang="en-US" sz="2000" b="1" dirty="0">
                <a:solidFill>
                  <a:schemeClr val="tx2"/>
                </a:solidFill>
                <a:cs typeface="Sabon Next LT"/>
              </a:rPr>
              <a:t>COMPOSTAGGIO</a:t>
            </a:r>
            <a:r>
              <a:rPr lang="en-US" sz="2000" dirty="0">
                <a:cs typeface="Sabon Next 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cs typeface="Sabon Next LT"/>
              </a:rPr>
              <a:t>Possibilità</a:t>
            </a:r>
            <a:r>
              <a:rPr lang="en-US" sz="2000" dirty="0">
                <a:cs typeface="Sabon Next LT"/>
              </a:rPr>
              <a:t> di </a:t>
            </a:r>
            <a:r>
              <a:rPr lang="en-US" sz="2000" b="1" dirty="0">
                <a:solidFill>
                  <a:schemeClr val="tx2"/>
                </a:solidFill>
                <a:cs typeface="Sabon Next LT"/>
              </a:rPr>
              <a:t>DISPERSIONE</a:t>
            </a:r>
            <a:r>
              <a:rPr lang="en-US" sz="2000" dirty="0">
                <a:cs typeface="Sabon Next LT"/>
              </a:rPr>
              <a:t> </a:t>
            </a:r>
            <a:r>
              <a:rPr lang="en-US" sz="2000" dirty="0" err="1">
                <a:cs typeface="Sabon Next LT"/>
              </a:rPr>
              <a:t>dell’imballaggio</a:t>
            </a:r>
            <a:r>
              <a:rPr lang="en-US" sz="2000" dirty="0">
                <a:cs typeface="Sabon Next 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cs typeface="Sabon Next LT"/>
              </a:rPr>
              <a:t>Quantità</a:t>
            </a:r>
            <a:r>
              <a:rPr lang="en-US" sz="2000" dirty="0">
                <a:cs typeface="Sabon Next LT"/>
              </a:rPr>
              <a:t> of </a:t>
            </a:r>
            <a:r>
              <a:rPr lang="en-US" sz="2000" b="1" dirty="0">
                <a:solidFill>
                  <a:schemeClr val="tx2"/>
                </a:solidFill>
                <a:cs typeface="Sabon Next LT"/>
              </a:rPr>
              <a:t>RIFIUTO</a:t>
            </a:r>
            <a:r>
              <a:rPr lang="en-US" sz="2000" dirty="0">
                <a:cs typeface="Sabon Next LT"/>
              </a:rPr>
              <a:t> </a:t>
            </a:r>
            <a:r>
              <a:rPr lang="en-US" sz="2000" dirty="0" err="1">
                <a:cs typeface="Sabon Next LT"/>
              </a:rPr>
              <a:t>prodotto</a:t>
            </a:r>
            <a:r>
              <a:rPr lang="en-US" sz="2000" dirty="0">
                <a:cs typeface="Sabon Next LT"/>
              </a:rPr>
              <a:t>​;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chemeClr val="tx2"/>
                </a:solidFill>
                <a:cs typeface="Sabon Next LT"/>
              </a:rPr>
              <a:t>EMISSIONI GENERATE</a:t>
            </a:r>
            <a:r>
              <a:rPr lang="en-US" sz="2000" dirty="0">
                <a:solidFill>
                  <a:schemeClr val="tx2"/>
                </a:solidFill>
                <a:cs typeface="Sabon Next LT"/>
              </a:rPr>
              <a:t> </a:t>
            </a:r>
            <a:r>
              <a:rPr lang="en-US" sz="2000" dirty="0" err="1">
                <a:solidFill>
                  <a:schemeClr val="tx2"/>
                </a:solidFill>
                <a:cs typeface="Sabon Next LT"/>
              </a:rPr>
              <a:t>durante</a:t>
            </a:r>
            <a:r>
              <a:rPr lang="en-US" sz="2000" dirty="0">
                <a:solidFill>
                  <a:schemeClr val="tx2"/>
                </a:solidFill>
                <a:cs typeface="Sabon Next LT"/>
              </a:rPr>
              <a:t> il </a:t>
            </a:r>
            <a:r>
              <a:rPr lang="en-US" sz="2000" dirty="0" err="1">
                <a:solidFill>
                  <a:schemeClr val="tx2"/>
                </a:solidFill>
                <a:cs typeface="Sabon Next LT"/>
              </a:rPr>
              <a:t>processo</a:t>
            </a:r>
            <a:r>
              <a:rPr lang="en-US" sz="2000" dirty="0">
                <a:solidFill>
                  <a:schemeClr val="tx2"/>
                </a:solidFill>
                <a:cs typeface="Sabon Next LT"/>
              </a:rPr>
              <a:t> di </a:t>
            </a:r>
            <a:r>
              <a:rPr lang="en-US" sz="2000" dirty="0" err="1">
                <a:solidFill>
                  <a:schemeClr val="tx2"/>
                </a:solidFill>
                <a:cs typeface="Sabon Next LT"/>
              </a:rPr>
              <a:t>produzione</a:t>
            </a:r>
            <a:r>
              <a:rPr lang="en-US" sz="2000" dirty="0">
                <a:solidFill>
                  <a:schemeClr val="tx2"/>
                </a:solidFill>
                <a:cs typeface="Sabon Next LT"/>
              </a:rPr>
              <a:t> </a:t>
            </a:r>
            <a:r>
              <a:rPr lang="en-US" sz="2000" dirty="0" err="1">
                <a:solidFill>
                  <a:schemeClr val="tx2"/>
                </a:solidFill>
                <a:cs typeface="Sabon Next LT"/>
              </a:rPr>
              <a:t>dell’imballaggio</a:t>
            </a:r>
            <a:r>
              <a:rPr lang="en-US" sz="2000" dirty="0">
                <a:cs typeface="Sabon Next LT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err="1">
                <a:cs typeface="Sabon Next LT"/>
              </a:rPr>
              <a:t>Quantità</a:t>
            </a:r>
            <a:r>
              <a:rPr lang="en-US" sz="2000" dirty="0">
                <a:cs typeface="Sabon Next LT"/>
              </a:rPr>
              <a:t> di </a:t>
            </a:r>
            <a:r>
              <a:rPr lang="en-US" sz="2000" b="1" dirty="0">
                <a:solidFill>
                  <a:schemeClr val="tx2"/>
                </a:solidFill>
                <a:cs typeface="Sabon Next LT"/>
              </a:rPr>
              <a:t>ENERGIA RINNOVABILE</a:t>
            </a:r>
            <a:r>
              <a:rPr lang="en-US" sz="2000" dirty="0">
                <a:solidFill>
                  <a:schemeClr val="tx2"/>
                </a:solidFill>
                <a:cs typeface="Sabon Next LT"/>
              </a:rPr>
              <a:t> </a:t>
            </a:r>
            <a:r>
              <a:rPr lang="en-US" sz="2000" dirty="0" err="1">
                <a:solidFill>
                  <a:schemeClr val="tx2"/>
                </a:solidFill>
                <a:cs typeface="Sabon Next LT"/>
              </a:rPr>
              <a:t>utilizzata</a:t>
            </a:r>
            <a:r>
              <a:rPr lang="en-US" sz="2000" dirty="0">
                <a:solidFill>
                  <a:schemeClr val="tx2"/>
                </a:solidFill>
                <a:cs typeface="Sabon Next LT"/>
              </a:rPr>
              <a:t> </a:t>
            </a:r>
            <a:r>
              <a:rPr lang="en-US" sz="2000" dirty="0" err="1">
                <a:solidFill>
                  <a:schemeClr val="tx2"/>
                </a:solidFill>
                <a:cs typeface="Sabon Next LT"/>
              </a:rPr>
              <a:t>durante</a:t>
            </a:r>
            <a:r>
              <a:rPr lang="en-US" sz="2000" dirty="0">
                <a:solidFill>
                  <a:schemeClr val="tx2"/>
                </a:solidFill>
                <a:cs typeface="Sabon Next LT"/>
              </a:rPr>
              <a:t> la </a:t>
            </a:r>
            <a:r>
              <a:rPr lang="en-US" sz="2000" dirty="0" err="1">
                <a:solidFill>
                  <a:schemeClr val="tx2"/>
                </a:solidFill>
                <a:cs typeface="Sabon Next LT"/>
              </a:rPr>
              <a:t>realizzazione</a:t>
            </a:r>
            <a:r>
              <a:rPr lang="en-US" sz="2000" dirty="0">
                <a:solidFill>
                  <a:schemeClr val="tx2"/>
                </a:solidFill>
                <a:cs typeface="Sabon Next LT"/>
              </a:rPr>
              <a:t> </a:t>
            </a:r>
            <a:r>
              <a:rPr lang="en-US" sz="2000" dirty="0" err="1">
                <a:solidFill>
                  <a:schemeClr val="tx2"/>
                </a:solidFill>
                <a:cs typeface="Sabon Next LT"/>
              </a:rPr>
              <a:t>dell’imballaggio</a:t>
            </a:r>
            <a:r>
              <a:rPr lang="en-US" sz="2000" dirty="0">
                <a:cs typeface="Sabon Next LT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>
              <a:cs typeface="Sabon Next LT" panose="02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Sabon Next LT" panose="02000500000000000000" pitchFamily="2" charset="0"/>
              <a:cs typeface="Sabon Next LT" panose="02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Sabon Next LT" panose="02000500000000000000" pitchFamily="2" charset="0"/>
              <a:cs typeface="Sabon Next LT" panose="020005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A09526EB-3D00-D04D-B6AD-1135386D339C}"/>
              </a:ext>
            </a:extLst>
          </p:cNvPr>
          <p:cNvSpPr txBox="1"/>
          <p:nvPr/>
        </p:nvSpPr>
        <p:spPr>
          <a:xfrm>
            <a:off x="2359053" y="5309341"/>
            <a:ext cx="821772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it-IT" dirty="0">
                <a:cs typeface="Sabon Next LT"/>
              </a:rPr>
              <a:t>Il sistema di etichettatura dovrà essere implementato attraverso a </a:t>
            </a:r>
            <a:r>
              <a:rPr lang="it-IT" b="1" dirty="0">
                <a:solidFill>
                  <a:schemeClr val="tx2"/>
                </a:solidFill>
                <a:cs typeface="Sabon Next LT"/>
              </a:rPr>
              <a:t>REGOLAMENTAZIONE EUROPEA</a:t>
            </a:r>
            <a:r>
              <a:rPr lang="it-IT" dirty="0">
                <a:cs typeface="Sabon Next LT"/>
              </a:rPr>
              <a:t> che deve coinvolgere tutte le industrie di confezionamento europee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B9E1876-F1A8-CB44-A417-A640B2B818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33" y="5207008"/>
            <a:ext cx="1548456" cy="1029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811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4592"/>
    </mc:Choice>
    <mc:Fallback xmlns="">
      <p:transition spd="slow" advTm="44592"/>
    </mc:Fallback>
  </mc:AlternateContent>
</p:sld>
</file>

<file path=ppt/theme/theme1.xml><?xml version="1.0" encoding="utf-8"?>
<a:theme xmlns:a="http://schemas.openxmlformats.org/drawingml/2006/main" name="BohemianVTI">
  <a:themeElements>
    <a:clrScheme name="AnalogousFromLightSeedLeftStep">
      <a:dk1>
        <a:srgbClr val="000000"/>
      </a:dk1>
      <a:lt1>
        <a:srgbClr val="FFFFFF"/>
      </a:lt1>
      <a:dk2>
        <a:srgbClr val="273B21"/>
      </a:dk2>
      <a:lt2>
        <a:srgbClr val="E8E5E2"/>
      </a:lt2>
      <a:accent1>
        <a:srgbClr val="8EA6C2"/>
      </a:accent1>
      <a:accent2>
        <a:srgbClr val="79AAB1"/>
      </a:accent2>
      <a:accent3>
        <a:srgbClr val="80AA9E"/>
      </a:accent3>
      <a:accent4>
        <a:srgbClr val="77AF88"/>
      </a:accent4>
      <a:accent5>
        <a:srgbClr val="86AB81"/>
      </a:accent5>
      <a:accent6>
        <a:srgbClr val="90A974"/>
      </a:accent6>
      <a:hlink>
        <a:srgbClr val="997E5D"/>
      </a:hlink>
      <a:folHlink>
        <a:srgbClr val="7F7F7F"/>
      </a:folHlink>
    </a:clrScheme>
    <a:fontScheme name="modern love avenir">
      <a:majorFont>
        <a:latin typeface="Modern Love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ohemianVTI" id="{B5E50611-F7C7-47BC-81A6-BE9493DF8677}" vid="{7A26D0DD-A1A5-444B-B0FB-E7DB9E2D047F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707</TotalTime>
  <Words>1288</Words>
  <Application>Microsoft Office PowerPoint</Application>
  <PresentationFormat>Widescreen</PresentationFormat>
  <Paragraphs>160</Paragraphs>
  <Slides>20</Slides>
  <Notes>20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6" baseType="lpstr">
      <vt:lpstr>Arial</vt:lpstr>
      <vt:lpstr>Avenir Next LT Pro</vt:lpstr>
      <vt:lpstr>Calibri</vt:lpstr>
      <vt:lpstr>Modern Love</vt:lpstr>
      <vt:lpstr>Sabon Next LT</vt:lpstr>
      <vt:lpstr>BohemianVTI</vt:lpstr>
      <vt:lpstr>Indice di sostenibilità</vt:lpstr>
      <vt:lpstr>Analisi del problema </vt:lpstr>
      <vt:lpstr>Obiettivo</vt:lpstr>
      <vt:lpstr>STEP 1: Iniziare dalla fine</vt:lpstr>
      <vt:lpstr>STEP 2: Cosa potremmo fare?</vt:lpstr>
      <vt:lpstr>STEP 3: Parti interessate</vt:lpstr>
      <vt:lpstr>STEP 4: Scegli un obiettivo</vt:lpstr>
      <vt:lpstr>IDEA: Creazione di un indice di sostenibilità</vt:lpstr>
      <vt:lpstr>INDICI per l'assegnazione del colore corrispondente alla confezione</vt:lpstr>
      <vt:lpstr>IDEA: Creazione dell’ APP Scan&amp;Save</vt:lpstr>
      <vt:lpstr>Prototipo app</vt:lpstr>
      <vt:lpstr>Profilo del consumatore</vt:lpstr>
      <vt:lpstr>Profilo aziendale</vt:lpstr>
      <vt:lpstr>Prototipo etichetta</vt:lpstr>
      <vt:lpstr>Esempi del nuovo sistema di etichettatura </vt:lpstr>
      <vt:lpstr>Benefici</vt:lpstr>
      <vt:lpstr>Analisi SWOT</vt:lpstr>
      <vt:lpstr>Problemi</vt:lpstr>
      <vt:lpstr>Risultati</vt:lpstr>
      <vt:lpstr>Grazie per l'attenzione e la fiducia!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Sustainability Index</dc:title>
  <dc:creator>ANGELA MASTRILLI</dc:creator>
  <cp:lastModifiedBy>margherita grimaldi</cp:lastModifiedBy>
  <cp:revision>36</cp:revision>
  <dcterms:created xsi:type="dcterms:W3CDTF">2022-05-25T08:29:02Z</dcterms:created>
  <dcterms:modified xsi:type="dcterms:W3CDTF">2022-09-18T16:24:44Z</dcterms:modified>
</cp:coreProperties>
</file>