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9"/>
  </p:notesMasterIdLst>
  <p:sldIdLst>
    <p:sldId id="260" r:id="rId3"/>
    <p:sldId id="293" r:id="rId4"/>
    <p:sldId id="294" r:id="rId5"/>
    <p:sldId id="278" r:id="rId6"/>
    <p:sldId id="257" r:id="rId7"/>
    <p:sldId id="311" r:id="rId8"/>
    <p:sldId id="259" r:id="rId9"/>
    <p:sldId id="292" r:id="rId10"/>
    <p:sldId id="261" r:id="rId11"/>
    <p:sldId id="262" r:id="rId12"/>
    <p:sldId id="310" r:id="rId13"/>
    <p:sldId id="263" r:id="rId14"/>
    <p:sldId id="317" r:id="rId15"/>
    <p:sldId id="264" r:id="rId16"/>
    <p:sldId id="266" r:id="rId17"/>
    <p:sldId id="267" r:id="rId18"/>
    <p:sldId id="268" r:id="rId19"/>
    <p:sldId id="319" r:id="rId20"/>
    <p:sldId id="320" r:id="rId21"/>
    <p:sldId id="321" r:id="rId22"/>
    <p:sldId id="322" r:id="rId23"/>
    <p:sldId id="323" r:id="rId24"/>
    <p:sldId id="324" r:id="rId25"/>
    <p:sldId id="309" r:id="rId26"/>
    <p:sldId id="325" r:id="rId27"/>
    <p:sldId id="270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297" r:id="rId36"/>
    <p:sldId id="272" r:id="rId37"/>
    <p:sldId id="306" r:id="rId38"/>
    <p:sldId id="308" r:id="rId39"/>
    <p:sldId id="307" r:id="rId40"/>
    <p:sldId id="273" r:id="rId41"/>
    <p:sldId id="313" r:id="rId42"/>
    <p:sldId id="314" r:id="rId43"/>
    <p:sldId id="316" r:id="rId44"/>
    <p:sldId id="315" r:id="rId45"/>
    <p:sldId id="274" r:id="rId46"/>
    <p:sldId id="298" r:id="rId47"/>
    <p:sldId id="275" r:id="rId48"/>
    <p:sldId id="276" r:id="rId49"/>
    <p:sldId id="299" r:id="rId50"/>
    <p:sldId id="301" r:id="rId51"/>
    <p:sldId id="302" r:id="rId52"/>
    <p:sldId id="303" r:id="rId53"/>
    <p:sldId id="304" r:id="rId54"/>
    <p:sldId id="280" r:id="rId55"/>
    <p:sldId id="318" r:id="rId56"/>
    <p:sldId id="282" r:id="rId57"/>
    <p:sldId id="283" r:id="rId58"/>
    <p:sldId id="284" r:id="rId59"/>
    <p:sldId id="285" r:id="rId60"/>
    <p:sldId id="286" r:id="rId61"/>
    <p:sldId id="287" r:id="rId62"/>
    <p:sldId id="289" r:id="rId63"/>
    <p:sldId id="333" r:id="rId64"/>
    <p:sldId id="334" r:id="rId65"/>
    <p:sldId id="335" r:id="rId66"/>
    <p:sldId id="336" r:id="rId67"/>
    <p:sldId id="258" r:id="rId6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Navajas" initials="AN" lastIdx="1" clrIdx="0">
    <p:extLst>
      <p:ext uri="{19B8F6BF-5375-455C-9EA6-DF929625EA0E}">
        <p15:presenceInfo xmlns:p15="http://schemas.microsoft.com/office/powerpoint/2012/main" userId="f1230d9bdaf743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AB"/>
    <a:srgbClr val="B0645F"/>
    <a:srgbClr val="D2968D"/>
    <a:srgbClr val="30C5F5"/>
    <a:srgbClr val="15C1F6"/>
    <a:srgbClr val="0D7A90"/>
    <a:srgbClr val="E6EBE4"/>
    <a:srgbClr val="EC8D6A"/>
    <a:srgbClr val="3A585F"/>
    <a:srgbClr val="6D8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75" autoAdjust="0"/>
    <p:restoredTop sz="94533" autoAdjust="0"/>
  </p:normalViewPr>
  <p:slideViewPr>
    <p:cSldViewPr snapToGrid="0">
      <p:cViewPr varScale="1">
        <p:scale>
          <a:sx n="109" d="100"/>
          <a:sy n="109" d="100"/>
        </p:scale>
        <p:origin x="10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D5D82-2016-43F3-81FC-821C8538F8B2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74089-9DBD-45A4-B1E2-0E9B77AE54E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6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EB6F-7322-49BD-8737-1B7003BED56F}" type="datetime1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1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1FE-659D-4748-86B1-F74C3D4624BF}" type="datetime1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90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963B-2F20-43A4-AEBC-10BB8347B3E4}" type="datetime1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67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5068-5D5E-44DA-8D1A-40009D81B2CB}" type="datetime1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1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2847-6BDB-469A-B7AF-7A0F29062304}" type="datetime1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93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E0E-34E2-4419-86DD-263CA8A58DF6}" type="datetime1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84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464E-C18B-4D0F-B3BC-A3F8C70FAF73}" type="datetime1">
              <a:rPr lang="it-IT" smtClean="0"/>
              <a:t>12/09/22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C05C-C206-43EF-9642-5B0D08375025}" type="datetime1">
              <a:rPr lang="it-IT" smtClean="0"/>
              <a:t>12/09/22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06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38AA-7899-4E82-88E7-8471CD8E576D}" type="datetime1">
              <a:rPr lang="it-IT" smtClean="0"/>
              <a:t>12/09/22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69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F251-895E-4BF2-B4C8-C65706CD05E9}" type="datetime1">
              <a:rPr lang="it-IT" smtClean="0"/>
              <a:t>12/09/22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43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B338-095C-458B-BEB9-3581C41B847E}" type="datetime1">
              <a:rPr lang="it-IT" smtClean="0"/>
              <a:t>12/09/22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8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5572-AC01-4719-952B-6683AB8E0B81}" type="datetime1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69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D90-A6F0-499E-9A3F-B7D4C8F39F10}" type="datetime1">
              <a:rPr lang="it-IT" smtClean="0"/>
              <a:t>12/09/22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333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A4F9-3BE0-4772-8DF0-38238A6D29EA}" type="datetime1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319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F384-8EE5-458E-9628-D26A340D0A46}" type="datetime1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68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A425-C4F9-49A0-AAD5-DCBE37644240}" type="datetime1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47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D1DD-0276-400F-9F5F-C116C8095183}" type="datetime1">
              <a:rPr lang="it-IT" smtClean="0"/>
              <a:t>12/09/22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F101-2726-465A-9F50-2A05600972A0}" type="datetime1">
              <a:rPr lang="it-IT" smtClean="0"/>
              <a:t>12/09/22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9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92B0-D1C1-403F-A5DF-41CBC8D5CB4C}" type="datetime1">
              <a:rPr lang="it-IT" smtClean="0"/>
              <a:t>12/09/22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3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91F-ABB8-4E4A-9205-9A3ADDB3B899}" type="datetime1">
              <a:rPr lang="it-IT" smtClean="0"/>
              <a:t>12/09/22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91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F42A-912C-4698-BFB1-8B12EA5C28E4}" type="datetime1">
              <a:rPr lang="it-IT" smtClean="0"/>
              <a:t>12/09/22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4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2A5F-CE74-4A26-A291-CC6890F4C873}" type="datetime1">
              <a:rPr lang="it-IT" smtClean="0"/>
              <a:t>12/09/22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38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6C2E8-7777-45B0-890A-9FD8C5ACAF47}" type="datetime1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4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0BC14-6383-49BD-BC12-9FC58A40FB5E}" type="datetime1">
              <a:rPr lang="it-IT" smtClean="0"/>
              <a:t>12/09/22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24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sticenergy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enval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tia-group.com/operations-for-thermal-processing/pyrolysi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ecyclingtechnologies.co.uk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asf.com/global/en/who-we-are/sustainability/we-drive-sustainable-solutions/circular-economy/mass-balance-approach/chemcycling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hyperlink" Target="https://creativecommons.org/licenses/by-nc-sa/4.0/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3.jpe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Programma di formazione SPECIALISTA IN ECONOMIA CIRCOLARE DEGLI IMBALLAGGI IN PLASTICA: moduli</a:t>
            </a:r>
            <a:endParaRPr lang="en-US" sz="2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it-IT" sz="2400" dirty="0"/>
              <a:t> Eco-design </a:t>
            </a:r>
            <a:r>
              <a:rPr lang="en-US" sz="2400" dirty="0"/>
              <a:t>&amp;</a:t>
            </a:r>
            <a:r>
              <a:rPr lang="it-IT" sz="2400" dirty="0"/>
              <a:t> nuovi processi produttivi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Nuovi materiali e biomateriali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Coinvolgimento dei Cittadini e dei Consumatori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b="1" dirty="0"/>
              <a:t>Gestione e valorizzazione dei residui</a:t>
            </a:r>
            <a:endParaRPr lang="en-US" sz="24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1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E9806A6-5AF0-231C-845F-9617CDEF68D6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21785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438667" y="935698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438667" y="1523204"/>
            <a:ext cx="198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Gassificazione</a:t>
            </a:r>
          </a:p>
        </p:txBody>
      </p:sp>
      <p:sp>
        <p:nvSpPr>
          <p:cNvPr id="7" name="Rettangolo 9"/>
          <p:cNvSpPr/>
          <p:nvPr/>
        </p:nvSpPr>
        <p:spPr>
          <a:xfrm>
            <a:off x="438669" y="2023029"/>
            <a:ext cx="7730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/>
              <a:t>Tecnologia a letto fluido</a:t>
            </a:r>
          </a:p>
          <a:p>
            <a:endParaRPr lang="it-IT" sz="2400" i="1" dirty="0"/>
          </a:p>
          <a:p>
            <a:r>
              <a:rPr lang="it-IT" sz="2400" dirty="0"/>
              <a:t>Se un gas viene fatto passare verso l'alto attraverso un letto di solidi con una velocità sufficientemente elevata perché le particelle si separino e si sostengano liberamente nel fluido, il letto si dice fluidizzato.</a:t>
            </a:r>
          </a:p>
          <a:p>
            <a:endParaRPr lang="it-IT" sz="2400" i="1" dirty="0"/>
          </a:p>
          <a:p>
            <a:r>
              <a:rPr lang="it-IT" sz="2400" dirty="0"/>
              <a:t>Vantaggi rispetto al letto fisso:</a:t>
            </a:r>
          </a:p>
          <a:p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Contatto più intimo tra solidi e gas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Elevata velocità di trasferimento del calore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Temperature uniformi all'interno del letto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68" y="1458918"/>
            <a:ext cx="3503139" cy="42563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pic>
        <p:nvPicPr>
          <p:cNvPr id="9" name="Immagin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10</a:t>
            </a:fld>
            <a:endParaRPr lang="it-IT"/>
          </a:p>
        </p:txBody>
      </p:sp>
      <p:sp>
        <p:nvSpPr>
          <p:cNvPr id="11" name="CuadroTexto 10"/>
          <p:cNvSpPr txBox="1"/>
          <p:nvPr/>
        </p:nvSpPr>
        <p:spPr>
          <a:xfrm>
            <a:off x="8610600" y="5849172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Figura 3</a:t>
            </a:r>
            <a:r>
              <a:rPr lang="it-IT" sz="1400" dirty="0"/>
              <a:t>-</a:t>
            </a:r>
            <a:r>
              <a:rPr lang="it-IT" sz="1400" b="1" dirty="0"/>
              <a:t> </a:t>
            </a:r>
            <a:r>
              <a:rPr lang="it-IT" sz="1400" dirty="0"/>
              <a:t>Reattore di gassificazione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D78DCA-5844-2436-CFA6-5CB0EA3FEEFD}"/>
              </a:ext>
            </a:extLst>
          </p:cNvPr>
          <p:cNvSpPr txBox="1"/>
          <p:nvPr/>
        </p:nvSpPr>
        <p:spPr>
          <a:xfrm>
            <a:off x="8020050" y="2127250"/>
            <a:ext cx="5905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Solido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6968692-3486-4CEF-4BF1-36694B217584}"/>
              </a:ext>
            </a:extLst>
          </p:cNvPr>
          <p:cNvSpPr txBox="1"/>
          <p:nvPr/>
        </p:nvSpPr>
        <p:spPr>
          <a:xfrm>
            <a:off x="8145756" y="3587075"/>
            <a:ext cx="76528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Bolla di gas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4E5893A-924D-89C0-7600-CD295DAAF193}"/>
              </a:ext>
            </a:extLst>
          </p:cNvPr>
          <p:cNvSpPr txBox="1"/>
          <p:nvPr/>
        </p:nvSpPr>
        <p:spPr>
          <a:xfrm>
            <a:off x="7893397" y="4337297"/>
            <a:ext cx="101764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Particella solida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3569E86-EC07-4F15-B1A6-448FBFF5C4BA}"/>
              </a:ext>
            </a:extLst>
          </p:cNvPr>
          <p:cNvSpPr txBox="1"/>
          <p:nvPr/>
        </p:nvSpPr>
        <p:spPr>
          <a:xfrm>
            <a:off x="11248975" y="4285186"/>
            <a:ext cx="5905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Solido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6FDF241-18F6-966C-0DE7-EC52BE6E2C78}"/>
              </a:ext>
            </a:extLst>
          </p:cNvPr>
          <p:cNvSpPr txBox="1"/>
          <p:nvPr/>
        </p:nvSpPr>
        <p:spPr>
          <a:xfrm>
            <a:off x="10947659" y="5130687"/>
            <a:ext cx="80825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Distributore</a:t>
            </a:r>
          </a:p>
        </p:txBody>
      </p:sp>
    </p:spTree>
    <p:extLst>
      <p:ext uri="{BB962C8B-B14F-4D97-AF65-F5344CB8AC3E}">
        <p14:creationId xmlns:p14="http://schemas.microsoft.com/office/powerpoint/2010/main" val="352014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438667" y="935698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438667" y="1523204"/>
            <a:ext cx="198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Gassificazione</a:t>
            </a:r>
          </a:p>
        </p:txBody>
      </p:sp>
      <p:sp>
        <p:nvSpPr>
          <p:cNvPr id="7" name="Rettangolo 9"/>
          <p:cNvSpPr/>
          <p:nvPr/>
        </p:nvSpPr>
        <p:spPr>
          <a:xfrm>
            <a:off x="438668" y="2023029"/>
            <a:ext cx="7975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/>
              <a:t>Tecnologia a letto fluido</a:t>
            </a:r>
          </a:p>
          <a:p>
            <a:endParaRPr lang="en-U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pic>
        <p:nvPicPr>
          <p:cNvPr id="9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11</a:t>
            </a:fld>
            <a:endParaRPr lang="it-IT"/>
          </a:p>
        </p:txBody>
      </p:sp>
      <p:sp>
        <p:nvSpPr>
          <p:cNvPr id="12" name="CuadroTexto 11"/>
          <p:cNvSpPr txBox="1"/>
          <p:nvPr/>
        </p:nvSpPr>
        <p:spPr>
          <a:xfrm>
            <a:off x="3603593" y="6094740"/>
            <a:ext cx="764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Figura</a:t>
            </a:r>
            <a:r>
              <a:rPr lang="en-US" sz="1400" b="1" dirty="0"/>
              <a:t> 4</a:t>
            </a:r>
            <a:r>
              <a:rPr lang="en-US" sz="1400" dirty="0"/>
              <a:t>- Tipi di </a:t>
            </a:r>
            <a:r>
              <a:rPr lang="en-US" sz="1400" dirty="0" err="1"/>
              <a:t>fluidizzazione</a:t>
            </a:r>
            <a:r>
              <a:rPr lang="en-US" sz="1400" dirty="0"/>
              <a:t>. D. Kunii, O. </a:t>
            </a:r>
            <a:r>
              <a:rPr lang="en-US" sz="1400" dirty="0" err="1"/>
              <a:t>Levenspiel</a:t>
            </a:r>
            <a:r>
              <a:rPr lang="en-US" sz="1400" dirty="0"/>
              <a:t>, Fluidization Engineering. Butterworth-Heinemann, 1991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662" y="2442302"/>
            <a:ext cx="4938116" cy="31798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907812-A489-BD56-1B4F-1E577349EE4C}"/>
              </a:ext>
            </a:extLst>
          </p:cNvPr>
          <p:cNvSpPr txBox="1"/>
          <p:nvPr/>
        </p:nvSpPr>
        <p:spPr>
          <a:xfrm>
            <a:off x="4806950" y="2592416"/>
            <a:ext cx="8445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Letto fisso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4CF0F74-DA9E-25A5-FB05-95A18B071E15}"/>
              </a:ext>
            </a:extLst>
          </p:cNvPr>
          <p:cNvSpPr txBox="1"/>
          <p:nvPr/>
        </p:nvSpPr>
        <p:spPr>
          <a:xfrm>
            <a:off x="4661045" y="5022037"/>
            <a:ext cx="113635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Gas o liquido (bassa velocità)</a:t>
            </a:r>
          </a:p>
          <a:p>
            <a:pPr algn="ctr"/>
            <a:r>
              <a:rPr lang="it-IT" sz="1100" b="1" dirty="0"/>
              <a:t>(a)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0861ECF-EFF9-1C1C-0D1C-D5CF8FA1B773}"/>
              </a:ext>
            </a:extLst>
          </p:cNvPr>
          <p:cNvSpPr txBox="1"/>
          <p:nvPr/>
        </p:nvSpPr>
        <p:spPr>
          <a:xfrm>
            <a:off x="6327540" y="5022037"/>
            <a:ext cx="113635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Gas o liquido</a:t>
            </a:r>
          </a:p>
          <a:p>
            <a:pPr algn="ctr"/>
            <a:endParaRPr lang="it-IT" sz="1100" b="1" dirty="0"/>
          </a:p>
          <a:p>
            <a:pPr algn="ctr"/>
            <a:r>
              <a:rPr lang="it-IT" sz="1100" b="1" dirty="0"/>
              <a:t>(b)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14FF84F-92A4-E5B8-24F9-AE91E8ACABEA}"/>
              </a:ext>
            </a:extLst>
          </p:cNvPr>
          <p:cNvSpPr txBox="1"/>
          <p:nvPr/>
        </p:nvSpPr>
        <p:spPr>
          <a:xfrm>
            <a:off x="8042420" y="5022037"/>
            <a:ext cx="113635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Liquido</a:t>
            </a:r>
          </a:p>
          <a:p>
            <a:pPr algn="ctr"/>
            <a:endParaRPr lang="it-IT" sz="1100" b="1" dirty="0"/>
          </a:p>
          <a:p>
            <a:pPr algn="ctr"/>
            <a:r>
              <a:rPr lang="it-IT" sz="1100" b="1" dirty="0"/>
              <a:t>(c)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17EB95B-28E2-FD43-1630-83C4618E8113}"/>
              </a:ext>
            </a:extLst>
          </p:cNvPr>
          <p:cNvSpPr txBox="1"/>
          <p:nvPr/>
        </p:nvSpPr>
        <p:spPr>
          <a:xfrm>
            <a:off x="6429334" y="2507777"/>
            <a:ext cx="99695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Fluidizzazione minima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499ADC8-813F-C0CB-233D-52DF18CB84C7}"/>
              </a:ext>
            </a:extLst>
          </p:cNvPr>
          <p:cNvSpPr txBox="1"/>
          <p:nvPr/>
        </p:nvSpPr>
        <p:spPr>
          <a:xfrm>
            <a:off x="8112124" y="2507776"/>
            <a:ext cx="99695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Fluidizzazione uniforme</a:t>
            </a:r>
          </a:p>
        </p:txBody>
      </p:sp>
    </p:spTree>
    <p:extLst>
      <p:ext uri="{BB962C8B-B14F-4D97-AF65-F5344CB8AC3E}">
        <p14:creationId xmlns:p14="http://schemas.microsoft.com/office/powerpoint/2010/main" val="256983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198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Gassificazione</a:t>
            </a:r>
          </a:p>
        </p:txBody>
      </p:sp>
      <p:sp>
        <p:nvSpPr>
          <p:cNvPr id="7" name="Rettangolo 9"/>
          <p:cNvSpPr/>
          <p:nvPr/>
        </p:nvSpPr>
        <p:spPr>
          <a:xfrm>
            <a:off x="484387" y="1878049"/>
            <a:ext cx="77778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/>
              <a:t>Tecnologia a letto fluido</a:t>
            </a:r>
          </a:p>
          <a:p>
            <a:endParaRPr lang="it-IT" sz="2400" dirty="0"/>
          </a:p>
          <a:p>
            <a:r>
              <a:rPr lang="it-IT" sz="2400" dirty="0"/>
              <a:t>Le particelle di plastica vengono rapidamente fuse e ricoperte dalle particelle di sabbia.</a:t>
            </a:r>
          </a:p>
          <a:p>
            <a:endParaRPr lang="it-IT" sz="2400" dirty="0"/>
          </a:p>
          <a:p>
            <a:r>
              <a:rPr lang="it-IT" sz="2400" dirty="0"/>
              <a:t>Il polimero si scinde in composti a basso peso molecolare alle alte temperature del letto.</a:t>
            </a:r>
          </a:p>
          <a:p>
            <a:endParaRPr lang="it-IT" sz="2400" dirty="0"/>
          </a:p>
          <a:p>
            <a:r>
              <a:rPr lang="it-IT" sz="2400" dirty="0"/>
              <a:t>I componenti a più alta volatilità vengono trasformati in gas di sintesi, lasciando le frazioni metalliche e minerali più pesanti da raccogliere sul fondo.</a:t>
            </a:r>
          </a:p>
          <a:p>
            <a:endParaRPr lang="en-US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pic>
        <p:nvPicPr>
          <p:cNvPr id="10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12</a:t>
            </a:fld>
            <a:endParaRPr lang="it-IT"/>
          </a:p>
        </p:txBody>
      </p:sp>
      <p:grpSp>
        <p:nvGrpSpPr>
          <p:cNvPr id="11" name="Grupo 10"/>
          <p:cNvGrpSpPr/>
          <p:nvPr/>
        </p:nvGrpSpPr>
        <p:grpSpPr>
          <a:xfrm>
            <a:off x="7104185" y="1736674"/>
            <a:ext cx="4737801" cy="2994318"/>
            <a:chOff x="4651807" y="1545479"/>
            <a:chExt cx="7338027" cy="3185513"/>
          </a:xfrm>
        </p:grpSpPr>
        <p:grpSp>
          <p:nvGrpSpPr>
            <p:cNvPr id="13" name="Grupo 12"/>
            <p:cNvGrpSpPr/>
            <p:nvPr/>
          </p:nvGrpSpPr>
          <p:grpSpPr>
            <a:xfrm>
              <a:off x="4651807" y="1545479"/>
              <a:ext cx="6920790" cy="395432"/>
              <a:chOff x="6420231" y="1554137"/>
              <a:chExt cx="6920790" cy="395432"/>
            </a:xfrm>
          </p:grpSpPr>
          <p:grpSp>
            <p:nvGrpSpPr>
              <p:cNvPr id="46" name="Grupo 45"/>
              <p:cNvGrpSpPr/>
              <p:nvPr/>
            </p:nvGrpSpPr>
            <p:grpSpPr>
              <a:xfrm>
                <a:off x="6420231" y="1554137"/>
                <a:ext cx="3460395" cy="365074"/>
                <a:chOff x="6542314" y="1371600"/>
                <a:chExt cx="5822930" cy="474480"/>
              </a:xfrm>
            </p:grpSpPr>
            <p:grpSp>
              <p:nvGrpSpPr>
                <p:cNvPr id="63" name="Grupo 62"/>
                <p:cNvGrpSpPr/>
                <p:nvPr/>
              </p:nvGrpSpPr>
              <p:grpSpPr>
                <a:xfrm>
                  <a:off x="6542314" y="1371600"/>
                  <a:ext cx="1175657" cy="446314"/>
                  <a:chOff x="6542314" y="1371600"/>
                  <a:chExt cx="1175657" cy="446314"/>
                </a:xfrm>
              </p:grpSpPr>
              <p:cxnSp>
                <p:nvCxnSpPr>
                  <p:cNvPr id="76" name="Conector recto 75"/>
                  <p:cNvCxnSpPr/>
                  <p:nvPr/>
                </p:nvCxnSpPr>
                <p:spPr>
                  <a:xfrm flipV="1">
                    <a:off x="6542314" y="1371600"/>
                    <a:ext cx="576943" cy="4463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Conector recto 76"/>
                  <p:cNvCxnSpPr/>
                  <p:nvPr/>
                </p:nvCxnSpPr>
                <p:spPr>
                  <a:xfrm>
                    <a:off x="7119257" y="1382485"/>
                    <a:ext cx="598714" cy="4354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upo 63"/>
                <p:cNvGrpSpPr/>
                <p:nvPr/>
              </p:nvGrpSpPr>
              <p:grpSpPr>
                <a:xfrm>
                  <a:off x="7696200" y="1382485"/>
                  <a:ext cx="1175657" cy="446314"/>
                  <a:chOff x="6542314" y="1371600"/>
                  <a:chExt cx="1175657" cy="446314"/>
                </a:xfrm>
              </p:grpSpPr>
              <p:cxnSp>
                <p:nvCxnSpPr>
                  <p:cNvPr id="74" name="Conector recto 73"/>
                  <p:cNvCxnSpPr/>
                  <p:nvPr/>
                </p:nvCxnSpPr>
                <p:spPr>
                  <a:xfrm flipV="1">
                    <a:off x="6542314" y="1371600"/>
                    <a:ext cx="576943" cy="4463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Conector recto 74"/>
                  <p:cNvCxnSpPr/>
                  <p:nvPr/>
                </p:nvCxnSpPr>
                <p:spPr>
                  <a:xfrm>
                    <a:off x="7119257" y="1382485"/>
                    <a:ext cx="598714" cy="4354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upo 64"/>
                <p:cNvGrpSpPr/>
                <p:nvPr/>
              </p:nvGrpSpPr>
              <p:grpSpPr>
                <a:xfrm>
                  <a:off x="8860971" y="1382485"/>
                  <a:ext cx="1175657" cy="446314"/>
                  <a:chOff x="6542314" y="1371600"/>
                  <a:chExt cx="1175657" cy="446314"/>
                </a:xfrm>
              </p:grpSpPr>
              <p:cxnSp>
                <p:nvCxnSpPr>
                  <p:cNvPr id="72" name="Conector recto 71"/>
                  <p:cNvCxnSpPr/>
                  <p:nvPr/>
                </p:nvCxnSpPr>
                <p:spPr>
                  <a:xfrm flipV="1">
                    <a:off x="6542314" y="1371600"/>
                    <a:ext cx="576943" cy="4463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Conector recto 72"/>
                  <p:cNvCxnSpPr/>
                  <p:nvPr/>
                </p:nvCxnSpPr>
                <p:spPr>
                  <a:xfrm>
                    <a:off x="7119257" y="1382485"/>
                    <a:ext cx="598714" cy="4354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upo 65"/>
                <p:cNvGrpSpPr/>
                <p:nvPr/>
              </p:nvGrpSpPr>
              <p:grpSpPr>
                <a:xfrm>
                  <a:off x="11189587" y="1399766"/>
                  <a:ext cx="1175657" cy="446314"/>
                  <a:chOff x="6542314" y="1371600"/>
                  <a:chExt cx="1175657" cy="446314"/>
                </a:xfrm>
              </p:grpSpPr>
              <p:cxnSp>
                <p:nvCxnSpPr>
                  <p:cNvPr id="70" name="Conector recto 69"/>
                  <p:cNvCxnSpPr/>
                  <p:nvPr/>
                </p:nvCxnSpPr>
                <p:spPr>
                  <a:xfrm flipV="1">
                    <a:off x="6542314" y="1371600"/>
                    <a:ext cx="576943" cy="4463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Conector recto 70"/>
                  <p:cNvCxnSpPr/>
                  <p:nvPr/>
                </p:nvCxnSpPr>
                <p:spPr>
                  <a:xfrm>
                    <a:off x="7119257" y="1382485"/>
                    <a:ext cx="598714" cy="4354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Grupo 66"/>
                <p:cNvGrpSpPr/>
                <p:nvPr/>
              </p:nvGrpSpPr>
              <p:grpSpPr>
                <a:xfrm>
                  <a:off x="10036165" y="1388881"/>
                  <a:ext cx="1175657" cy="446314"/>
                  <a:chOff x="6542314" y="1371600"/>
                  <a:chExt cx="1175657" cy="446314"/>
                </a:xfrm>
              </p:grpSpPr>
              <p:cxnSp>
                <p:nvCxnSpPr>
                  <p:cNvPr id="68" name="Conector recto 67"/>
                  <p:cNvCxnSpPr/>
                  <p:nvPr/>
                </p:nvCxnSpPr>
                <p:spPr>
                  <a:xfrm flipV="1">
                    <a:off x="6542314" y="1371600"/>
                    <a:ext cx="576943" cy="4463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Conector recto 68"/>
                  <p:cNvCxnSpPr/>
                  <p:nvPr/>
                </p:nvCxnSpPr>
                <p:spPr>
                  <a:xfrm>
                    <a:off x="7119257" y="1382485"/>
                    <a:ext cx="598714" cy="4354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" name="Grupo 46"/>
              <p:cNvGrpSpPr/>
              <p:nvPr/>
            </p:nvGrpSpPr>
            <p:grpSpPr>
              <a:xfrm>
                <a:off x="9880626" y="1584495"/>
                <a:ext cx="3460395" cy="365074"/>
                <a:chOff x="6542314" y="1371600"/>
                <a:chExt cx="5822930" cy="474480"/>
              </a:xfrm>
            </p:grpSpPr>
            <p:grpSp>
              <p:nvGrpSpPr>
                <p:cNvPr id="48" name="Grupo 47"/>
                <p:cNvGrpSpPr/>
                <p:nvPr/>
              </p:nvGrpSpPr>
              <p:grpSpPr>
                <a:xfrm>
                  <a:off x="6542314" y="1371600"/>
                  <a:ext cx="1175657" cy="446314"/>
                  <a:chOff x="6542314" y="1371600"/>
                  <a:chExt cx="1175657" cy="446314"/>
                </a:xfrm>
              </p:grpSpPr>
              <p:cxnSp>
                <p:nvCxnSpPr>
                  <p:cNvPr id="61" name="Conector recto 60"/>
                  <p:cNvCxnSpPr/>
                  <p:nvPr/>
                </p:nvCxnSpPr>
                <p:spPr>
                  <a:xfrm flipV="1">
                    <a:off x="6542314" y="1371600"/>
                    <a:ext cx="576943" cy="4463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Conector recto 61"/>
                  <p:cNvCxnSpPr/>
                  <p:nvPr/>
                </p:nvCxnSpPr>
                <p:spPr>
                  <a:xfrm>
                    <a:off x="7119257" y="1382485"/>
                    <a:ext cx="598714" cy="4354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upo 48"/>
                <p:cNvGrpSpPr/>
                <p:nvPr/>
              </p:nvGrpSpPr>
              <p:grpSpPr>
                <a:xfrm>
                  <a:off x="7696200" y="1382485"/>
                  <a:ext cx="1175657" cy="446314"/>
                  <a:chOff x="6542314" y="1371600"/>
                  <a:chExt cx="1175657" cy="446314"/>
                </a:xfrm>
              </p:grpSpPr>
              <p:cxnSp>
                <p:nvCxnSpPr>
                  <p:cNvPr id="59" name="Conector recto 58"/>
                  <p:cNvCxnSpPr/>
                  <p:nvPr/>
                </p:nvCxnSpPr>
                <p:spPr>
                  <a:xfrm flipV="1">
                    <a:off x="6542314" y="1371600"/>
                    <a:ext cx="576943" cy="4463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ector recto 59"/>
                  <p:cNvCxnSpPr/>
                  <p:nvPr/>
                </p:nvCxnSpPr>
                <p:spPr>
                  <a:xfrm>
                    <a:off x="7119257" y="1382485"/>
                    <a:ext cx="598714" cy="4354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upo 49"/>
                <p:cNvGrpSpPr/>
                <p:nvPr/>
              </p:nvGrpSpPr>
              <p:grpSpPr>
                <a:xfrm>
                  <a:off x="8860971" y="1382485"/>
                  <a:ext cx="1175657" cy="446314"/>
                  <a:chOff x="6542314" y="1371600"/>
                  <a:chExt cx="1175657" cy="446314"/>
                </a:xfrm>
              </p:grpSpPr>
              <p:cxnSp>
                <p:nvCxnSpPr>
                  <p:cNvPr id="57" name="Conector recto 56"/>
                  <p:cNvCxnSpPr/>
                  <p:nvPr/>
                </p:nvCxnSpPr>
                <p:spPr>
                  <a:xfrm flipV="1">
                    <a:off x="6542314" y="1371600"/>
                    <a:ext cx="576943" cy="4463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ector recto 57"/>
                  <p:cNvCxnSpPr/>
                  <p:nvPr/>
                </p:nvCxnSpPr>
                <p:spPr>
                  <a:xfrm>
                    <a:off x="7119257" y="1382485"/>
                    <a:ext cx="598714" cy="4354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upo 50"/>
                <p:cNvGrpSpPr/>
                <p:nvPr/>
              </p:nvGrpSpPr>
              <p:grpSpPr>
                <a:xfrm>
                  <a:off x="11189587" y="1399766"/>
                  <a:ext cx="1175657" cy="446314"/>
                  <a:chOff x="6542314" y="1371600"/>
                  <a:chExt cx="1175657" cy="446314"/>
                </a:xfrm>
              </p:grpSpPr>
              <p:cxnSp>
                <p:nvCxnSpPr>
                  <p:cNvPr id="55" name="Conector recto 54"/>
                  <p:cNvCxnSpPr/>
                  <p:nvPr/>
                </p:nvCxnSpPr>
                <p:spPr>
                  <a:xfrm flipV="1">
                    <a:off x="6542314" y="1371600"/>
                    <a:ext cx="576943" cy="4463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ector recto 55"/>
                  <p:cNvCxnSpPr/>
                  <p:nvPr/>
                </p:nvCxnSpPr>
                <p:spPr>
                  <a:xfrm>
                    <a:off x="7119257" y="1382485"/>
                    <a:ext cx="598714" cy="4354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upo 51"/>
                <p:cNvGrpSpPr/>
                <p:nvPr/>
              </p:nvGrpSpPr>
              <p:grpSpPr>
                <a:xfrm>
                  <a:off x="10036165" y="1388881"/>
                  <a:ext cx="1175657" cy="446314"/>
                  <a:chOff x="6542314" y="1371600"/>
                  <a:chExt cx="1175657" cy="446314"/>
                </a:xfrm>
              </p:grpSpPr>
              <p:cxnSp>
                <p:nvCxnSpPr>
                  <p:cNvPr id="53" name="Conector recto 52"/>
                  <p:cNvCxnSpPr/>
                  <p:nvPr/>
                </p:nvCxnSpPr>
                <p:spPr>
                  <a:xfrm flipV="1">
                    <a:off x="6542314" y="1371600"/>
                    <a:ext cx="576943" cy="4463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Conector recto 53"/>
                  <p:cNvCxnSpPr/>
                  <p:nvPr/>
                </p:nvCxnSpPr>
                <p:spPr>
                  <a:xfrm>
                    <a:off x="7119257" y="1382485"/>
                    <a:ext cx="598714" cy="4354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4" name="Flecha abajo 13"/>
            <p:cNvSpPr/>
            <p:nvPr/>
          </p:nvSpPr>
          <p:spPr>
            <a:xfrm>
              <a:off x="7613047" y="2139475"/>
              <a:ext cx="698658" cy="7737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6519501" y="3043257"/>
              <a:ext cx="698658" cy="343403"/>
              <a:chOff x="6542314" y="1371600"/>
              <a:chExt cx="1175657" cy="446314"/>
            </a:xfrm>
          </p:grpSpPr>
          <p:cxnSp>
            <p:nvCxnSpPr>
              <p:cNvPr id="44" name="Conector recto 43"/>
              <p:cNvCxnSpPr/>
              <p:nvPr/>
            </p:nvCxnSpPr>
            <p:spPr>
              <a:xfrm flipV="1">
                <a:off x="6542314" y="1371600"/>
                <a:ext cx="576943" cy="446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/>
              <p:cNvCxnSpPr/>
              <p:nvPr/>
            </p:nvCxnSpPr>
            <p:spPr>
              <a:xfrm>
                <a:off x="7119257" y="1382485"/>
                <a:ext cx="598714" cy="4354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o 15"/>
            <p:cNvGrpSpPr/>
            <p:nvPr/>
          </p:nvGrpSpPr>
          <p:grpSpPr>
            <a:xfrm>
              <a:off x="7229342" y="3049564"/>
              <a:ext cx="698658" cy="343403"/>
              <a:chOff x="6542314" y="1371600"/>
              <a:chExt cx="1175657" cy="446314"/>
            </a:xfrm>
          </p:grpSpPr>
          <p:cxnSp>
            <p:nvCxnSpPr>
              <p:cNvPr id="42" name="Conector recto 41"/>
              <p:cNvCxnSpPr/>
              <p:nvPr/>
            </p:nvCxnSpPr>
            <p:spPr>
              <a:xfrm flipV="1">
                <a:off x="6542314" y="1371600"/>
                <a:ext cx="576943" cy="446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/>
              <p:cNvCxnSpPr/>
              <p:nvPr/>
            </p:nvCxnSpPr>
            <p:spPr>
              <a:xfrm>
                <a:off x="7119257" y="1382485"/>
                <a:ext cx="598714" cy="4354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o 16"/>
            <p:cNvGrpSpPr/>
            <p:nvPr/>
          </p:nvGrpSpPr>
          <p:grpSpPr>
            <a:xfrm>
              <a:off x="8831708" y="3007911"/>
              <a:ext cx="698658" cy="343403"/>
              <a:chOff x="6542314" y="1371600"/>
              <a:chExt cx="1175657" cy="446314"/>
            </a:xfrm>
          </p:grpSpPr>
          <p:cxnSp>
            <p:nvCxnSpPr>
              <p:cNvPr id="40" name="Conector recto 39"/>
              <p:cNvCxnSpPr/>
              <p:nvPr/>
            </p:nvCxnSpPr>
            <p:spPr>
              <a:xfrm flipV="1">
                <a:off x="6542314" y="1371600"/>
                <a:ext cx="576943" cy="446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40"/>
              <p:cNvCxnSpPr/>
              <p:nvPr/>
            </p:nvCxnSpPr>
            <p:spPr>
              <a:xfrm>
                <a:off x="7119257" y="1382485"/>
                <a:ext cx="598714" cy="4354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o 17"/>
            <p:cNvGrpSpPr/>
            <p:nvPr/>
          </p:nvGrpSpPr>
          <p:grpSpPr>
            <a:xfrm>
              <a:off x="7813890" y="3682447"/>
              <a:ext cx="698658" cy="343403"/>
              <a:chOff x="6542314" y="1371600"/>
              <a:chExt cx="1175657" cy="446314"/>
            </a:xfrm>
          </p:grpSpPr>
          <p:cxnSp>
            <p:nvCxnSpPr>
              <p:cNvPr id="38" name="Conector recto 37"/>
              <p:cNvCxnSpPr/>
              <p:nvPr/>
            </p:nvCxnSpPr>
            <p:spPr>
              <a:xfrm flipV="1">
                <a:off x="6542314" y="1371600"/>
                <a:ext cx="576943" cy="446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cto 38"/>
              <p:cNvCxnSpPr/>
              <p:nvPr/>
            </p:nvCxnSpPr>
            <p:spPr>
              <a:xfrm>
                <a:off x="7119257" y="1382485"/>
                <a:ext cx="598714" cy="4354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o 18"/>
            <p:cNvGrpSpPr/>
            <p:nvPr/>
          </p:nvGrpSpPr>
          <p:grpSpPr>
            <a:xfrm>
              <a:off x="7128170" y="3701748"/>
              <a:ext cx="698658" cy="343403"/>
              <a:chOff x="6542314" y="1371600"/>
              <a:chExt cx="1175657" cy="446314"/>
            </a:xfrm>
          </p:grpSpPr>
          <p:cxnSp>
            <p:nvCxnSpPr>
              <p:cNvPr id="36" name="Conector recto 35"/>
              <p:cNvCxnSpPr/>
              <p:nvPr/>
            </p:nvCxnSpPr>
            <p:spPr>
              <a:xfrm flipV="1">
                <a:off x="6542314" y="1371600"/>
                <a:ext cx="576943" cy="446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cto 36"/>
              <p:cNvCxnSpPr/>
              <p:nvPr/>
            </p:nvCxnSpPr>
            <p:spPr>
              <a:xfrm>
                <a:off x="7119257" y="1382485"/>
                <a:ext cx="598714" cy="4354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upo 19"/>
            <p:cNvGrpSpPr/>
            <p:nvPr/>
          </p:nvGrpSpPr>
          <p:grpSpPr>
            <a:xfrm>
              <a:off x="7064215" y="4353608"/>
              <a:ext cx="698658" cy="343403"/>
              <a:chOff x="6542314" y="1371600"/>
              <a:chExt cx="1175657" cy="446314"/>
            </a:xfrm>
          </p:grpSpPr>
          <p:cxnSp>
            <p:nvCxnSpPr>
              <p:cNvPr id="34" name="Conector recto 33"/>
              <p:cNvCxnSpPr/>
              <p:nvPr/>
            </p:nvCxnSpPr>
            <p:spPr>
              <a:xfrm flipV="1">
                <a:off x="6542314" y="1371600"/>
                <a:ext cx="576943" cy="446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/>
              <p:cNvCxnSpPr/>
              <p:nvPr/>
            </p:nvCxnSpPr>
            <p:spPr>
              <a:xfrm>
                <a:off x="7119257" y="1382485"/>
                <a:ext cx="598714" cy="4354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o 20"/>
            <p:cNvGrpSpPr/>
            <p:nvPr/>
          </p:nvGrpSpPr>
          <p:grpSpPr>
            <a:xfrm>
              <a:off x="8239905" y="4387589"/>
              <a:ext cx="698658" cy="343403"/>
              <a:chOff x="6542314" y="1371600"/>
              <a:chExt cx="1175657" cy="446314"/>
            </a:xfrm>
          </p:grpSpPr>
          <p:cxnSp>
            <p:nvCxnSpPr>
              <p:cNvPr id="32" name="Conector recto 31"/>
              <p:cNvCxnSpPr/>
              <p:nvPr/>
            </p:nvCxnSpPr>
            <p:spPr>
              <a:xfrm flipV="1">
                <a:off x="6542314" y="1371600"/>
                <a:ext cx="576943" cy="446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/>
              <p:cNvCxnSpPr/>
              <p:nvPr/>
            </p:nvCxnSpPr>
            <p:spPr>
              <a:xfrm>
                <a:off x="7119257" y="1382485"/>
                <a:ext cx="598714" cy="4354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o 21"/>
            <p:cNvGrpSpPr/>
            <p:nvPr/>
          </p:nvGrpSpPr>
          <p:grpSpPr>
            <a:xfrm>
              <a:off x="9159956" y="3854148"/>
              <a:ext cx="698658" cy="343403"/>
              <a:chOff x="6542314" y="1371600"/>
              <a:chExt cx="1175657" cy="446314"/>
            </a:xfrm>
          </p:grpSpPr>
          <p:cxnSp>
            <p:nvCxnSpPr>
              <p:cNvPr id="30" name="Conector recto 29"/>
              <p:cNvCxnSpPr/>
              <p:nvPr/>
            </p:nvCxnSpPr>
            <p:spPr>
              <a:xfrm flipV="1">
                <a:off x="6542314" y="1371600"/>
                <a:ext cx="576943" cy="446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30"/>
              <p:cNvCxnSpPr/>
              <p:nvPr/>
            </p:nvCxnSpPr>
            <p:spPr>
              <a:xfrm>
                <a:off x="7119257" y="1382485"/>
                <a:ext cx="598714" cy="4354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o 22"/>
            <p:cNvGrpSpPr/>
            <p:nvPr/>
          </p:nvGrpSpPr>
          <p:grpSpPr>
            <a:xfrm>
              <a:off x="10531354" y="3794392"/>
              <a:ext cx="698658" cy="343403"/>
              <a:chOff x="6542314" y="1371600"/>
              <a:chExt cx="1175657" cy="446314"/>
            </a:xfrm>
          </p:grpSpPr>
          <p:cxnSp>
            <p:nvCxnSpPr>
              <p:cNvPr id="28" name="Conector recto 27"/>
              <p:cNvCxnSpPr/>
              <p:nvPr/>
            </p:nvCxnSpPr>
            <p:spPr>
              <a:xfrm flipV="1">
                <a:off x="6542314" y="1371600"/>
                <a:ext cx="576943" cy="446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>
              <a:xfrm>
                <a:off x="7119257" y="1382485"/>
                <a:ext cx="598714" cy="4354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o 23"/>
            <p:cNvGrpSpPr/>
            <p:nvPr/>
          </p:nvGrpSpPr>
          <p:grpSpPr>
            <a:xfrm>
              <a:off x="9858614" y="3838802"/>
              <a:ext cx="698658" cy="343403"/>
              <a:chOff x="6542314" y="1371600"/>
              <a:chExt cx="1175657" cy="446314"/>
            </a:xfrm>
          </p:grpSpPr>
          <p:cxnSp>
            <p:nvCxnSpPr>
              <p:cNvPr id="26" name="Conector recto 25"/>
              <p:cNvCxnSpPr/>
              <p:nvPr/>
            </p:nvCxnSpPr>
            <p:spPr>
              <a:xfrm flipV="1">
                <a:off x="6542314" y="1371600"/>
                <a:ext cx="576943" cy="446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26"/>
              <p:cNvCxnSpPr/>
              <p:nvPr/>
            </p:nvCxnSpPr>
            <p:spPr>
              <a:xfrm>
                <a:off x="7119257" y="1382485"/>
                <a:ext cx="598714" cy="4354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CuadroTexto 24"/>
            <p:cNvSpPr txBox="1"/>
            <p:nvPr/>
          </p:nvSpPr>
          <p:spPr>
            <a:xfrm>
              <a:off x="8408584" y="2221819"/>
              <a:ext cx="3581250" cy="392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Scissione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del polimero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8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13</a:t>
            </a:fld>
            <a:endParaRPr lang="it-IT"/>
          </a:p>
        </p:txBody>
      </p:sp>
      <p:grpSp>
        <p:nvGrpSpPr>
          <p:cNvPr id="6" name="Grupo 5"/>
          <p:cNvGrpSpPr/>
          <p:nvPr/>
        </p:nvGrpSpPr>
        <p:grpSpPr>
          <a:xfrm>
            <a:off x="2626715" y="2933539"/>
            <a:ext cx="451089" cy="322792"/>
            <a:chOff x="6542314" y="1371600"/>
            <a:chExt cx="1175657" cy="446314"/>
          </a:xfrm>
        </p:grpSpPr>
        <p:cxnSp>
          <p:nvCxnSpPr>
            <p:cNvPr id="35" name="Conector recto 34"/>
            <p:cNvCxnSpPr/>
            <p:nvPr/>
          </p:nvCxnSpPr>
          <p:spPr>
            <a:xfrm flipV="1">
              <a:off x="6542314" y="1371600"/>
              <a:ext cx="576943" cy="446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7119257" y="1382485"/>
              <a:ext cx="598714" cy="43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/>
          <p:cNvGrpSpPr/>
          <p:nvPr/>
        </p:nvGrpSpPr>
        <p:grpSpPr>
          <a:xfrm>
            <a:off x="3085024" y="2939468"/>
            <a:ext cx="451089" cy="322792"/>
            <a:chOff x="6542314" y="1371600"/>
            <a:chExt cx="1175657" cy="446314"/>
          </a:xfrm>
        </p:grpSpPr>
        <p:cxnSp>
          <p:nvCxnSpPr>
            <p:cNvPr id="33" name="Conector recto 32"/>
            <p:cNvCxnSpPr/>
            <p:nvPr/>
          </p:nvCxnSpPr>
          <p:spPr>
            <a:xfrm flipV="1">
              <a:off x="6542314" y="1371600"/>
              <a:ext cx="576943" cy="446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7119257" y="1382485"/>
              <a:ext cx="598714" cy="43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/>
          <p:cNvGrpSpPr/>
          <p:nvPr/>
        </p:nvGrpSpPr>
        <p:grpSpPr>
          <a:xfrm>
            <a:off x="4119592" y="2900315"/>
            <a:ext cx="451089" cy="322792"/>
            <a:chOff x="6542314" y="1371600"/>
            <a:chExt cx="1175657" cy="446314"/>
          </a:xfrm>
        </p:grpSpPr>
        <p:cxnSp>
          <p:nvCxnSpPr>
            <p:cNvPr id="31" name="Conector recto 30"/>
            <p:cNvCxnSpPr/>
            <p:nvPr/>
          </p:nvCxnSpPr>
          <p:spPr>
            <a:xfrm flipV="1">
              <a:off x="6542314" y="1371600"/>
              <a:ext cx="576943" cy="446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>
              <a:off x="7119257" y="1382485"/>
              <a:ext cx="598714" cy="43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/>
          <p:cNvGrpSpPr/>
          <p:nvPr/>
        </p:nvGrpSpPr>
        <p:grpSpPr>
          <a:xfrm>
            <a:off x="3462438" y="3534365"/>
            <a:ext cx="451089" cy="322792"/>
            <a:chOff x="6542314" y="1371600"/>
            <a:chExt cx="1175657" cy="446314"/>
          </a:xfrm>
        </p:grpSpPr>
        <p:cxnSp>
          <p:nvCxnSpPr>
            <p:cNvPr id="29" name="Conector recto 28"/>
            <p:cNvCxnSpPr/>
            <p:nvPr/>
          </p:nvCxnSpPr>
          <p:spPr>
            <a:xfrm flipV="1">
              <a:off x="6542314" y="1371600"/>
              <a:ext cx="576943" cy="446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7119257" y="1382485"/>
              <a:ext cx="598714" cy="43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/>
          <p:cNvGrpSpPr/>
          <p:nvPr/>
        </p:nvGrpSpPr>
        <p:grpSpPr>
          <a:xfrm>
            <a:off x="3019702" y="3552507"/>
            <a:ext cx="451089" cy="322792"/>
            <a:chOff x="6542314" y="1371600"/>
            <a:chExt cx="1175657" cy="446314"/>
          </a:xfrm>
        </p:grpSpPr>
        <p:cxnSp>
          <p:nvCxnSpPr>
            <p:cNvPr id="27" name="Conector recto 26"/>
            <p:cNvCxnSpPr/>
            <p:nvPr/>
          </p:nvCxnSpPr>
          <p:spPr>
            <a:xfrm flipV="1">
              <a:off x="6542314" y="1371600"/>
              <a:ext cx="576943" cy="446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7119257" y="1382485"/>
              <a:ext cx="598714" cy="43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/>
          <p:cNvGrpSpPr/>
          <p:nvPr/>
        </p:nvGrpSpPr>
        <p:grpSpPr>
          <a:xfrm>
            <a:off x="2978410" y="4165243"/>
            <a:ext cx="451089" cy="322792"/>
            <a:chOff x="6542314" y="1371600"/>
            <a:chExt cx="1175657" cy="446314"/>
          </a:xfrm>
        </p:grpSpPr>
        <p:cxnSp>
          <p:nvCxnSpPr>
            <p:cNvPr id="25" name="Conector recto 24"/>
            <p:cNvCxnSpPr/>
            <p:nvPr/>
          </p:nvCxnSpPr>
          <p:spPr>
            <a:xfrm flipV="1">
              <a:off x="6542314" y="1371600"/>
              <a:ext cx="576943" cy="446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7119257" y="1382485"/>
              <a:ext cx="598714" cy="43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/>
          <p:cNvGrpSpPr/>
          <p:nvPr/>
        </p:nvGrpSpPr>
        <p:grpSpPr>
          <a:xfrm>
            <a:off x="3737495" y="4197184"/>
            <a:ext cx="451089" cy="322792"/>
            <a:chOff x="6542314" y="1371600"/>
            <a:chExt cx="1175657" cy="446314"/>
          </a:xfrm>
        </p:grpSpPr>
        <p:cxnSp>
          <p:nvCxnSpPr>
            <p:cNvPr id="23" name="Conector recto 22"/>
            <p:cNvCxnSpPr/>
            <p:nvPr/>
          </p:nvCxnSpPr>
          <p:spPr>
            <a:xfrm flipV="1">
              <a:off x="6542314" y="1371600"/>
              <a:ext cx="576943" cy="446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7119257" y="1382485"/>
              <a:ext cx="598714" cy="43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/>
          <p:cNvGrpSpPr/>
          <p:nvPr/>
        </p:nvGrpSpPr>
        <p:grpSpPr>
          <a:xfrm>
            <a:off x="3229971" y="4842020"/>
            <a:ext cx="451089" cy="322792"/>
            <a:chOff x="6542314" y="1371600"/>
            <a:chExt cx="1175657" cy="446314"/>
          </a:xfrm>
        </p:grpSpPr>
        <p:cxnSp>
          <p:nvCxnSpPr>
            <p:cNvPr id="21" name="Conector recto 20"/>
            <p:cNvCxnSpPr/>
            <p:nvPr/>
          </p:nvCxnSpPr>
          <p:spPr>
            <a:xfrm flipV="1">
              <a:off x="6542314" y="1371600"/>
              <a:ext cx="576943" cy="446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7119257" y="1382485"/>
              <a:ext cx="598714" cy="43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4115415" y="4785851"/>
            <a:ext cx="451089" cy="322792"/>
            <a:chOff x="6542314" y="1371600"/>
            <a:chExt cx="1175657" cy="446314"/>
          </a:xfrm>
        </p:grpSpPr>
        <p:cxnSp>
          <p:nvCxnSpPr>
            <p:cNvPr id="19" name="Conector recto 18"/>
            <p:cNvCxnSpPr/>
            <p:nvPr/>
          </p:nvCxnSpPr>
          <p:spPr>
            <a:xfrm flipV="1">
              <a:off x="6542314" y="1371600"/>
              <a:ext cx="576943" cy="446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>
              <a:off x="7119257" y="1382485"/>
              <a:ext cx="598714" cy="43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/>
          <p:cNvGrpSpPr/>
          <p:nvPr/>
        </p:nvGrpSpPr>
        <p:grpSpPr>
          <a:xfrm>
            <a:off x="3681060" y="4827595"/>
            <a:ext cx="451089" cy="322792"/>
            <a:chOff x="6542314" y="1371600"/>
            <a:chExt cx="1175657" cy="446314"/>
          </a:xfrm>
        </p:grpSpPr>
        <p:cxnSp>
          <p:nvCxnSpPr>
            <p:cNvPr id="17" name="Conector recto 16"/>
            <p:cNvCxnSpPr/>
            <p:nvPr/>
          </p:nvCxnSpPr>
          <p:spPr>
            <a:xfrm flipV="1">
              <a:off x="6542314" y="1371600"/>
              <a:ext cx="576943" cy="446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7119257" y="1382485"/>
              <a:ext cx="598714" cy="43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Elipse 68"/>
          <p:cNvSpPr/>
          <p:nvPr/>
        </p:nvSpPr>
        <p:spPr>
          <a:xfrm>
            <a:off x="3958863" y="2672862"/>
            <a:ext cx="878616" cy="8875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lipse 69"/>
          <p:cNvSpPr/>
          <p:nvPr/>
        </p:nvSpPr>
        <p:spPr>
          <a:xfrm>
            <a:off x="3126114" y="4559657"/>
            <a:ext cx="1440389" cy="8875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echa arriba 70"/>
          <p:cNvSpPr/>
          <p:nvPr/>
        </p:nvSpPr>
        <p:spPr>
          <a:xfrm rot="3298446">
            <a:off x="5073941" y="1830935"/>
            <a:ext cx="760492" cy="9731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adroTexto 71"/>
          <p:cNvSpPr txBox="1"/>
          <p:nvPr/>
        </p:nvSpPr>
        <p:spPr>
          <a:xfrm>
            <a:off x="6070896" y="1614327"/>
            <a:ext cx="1810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Gas di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sintesi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Flecha arriba 72"/>
          <p:cNvSpPr/>
          <p:nvPr/>
        </p:nvSpPr>
        <p:spPr>
          <a:xfrm rot="7337864">
            <a:off x="4838863" y="5059110"/>
            <a:ext cx="760492" cy="9731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uadroTexto 73"/>
          <p:cNvSpPr txBox="1"/>
          <p:nvPr/>
        </p:nvSpPr>
        <p:spPr>
          <a:xfrm>
            <a:off x="5871714" y="5545703"/>
            <a:ext cx="260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Frazioni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più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pesanti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Rettangolo 9"/>
          <p:cNvSpPr/>
          <p:nvPr/>
        </p:nvSpPr>
        <p:spPr>
          <a:xfrm>
            <a:off x="908929" y="8399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41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4" y="301076"/>
            <a:ext cx="2279705" cy="720006"/>
          </a:xfrm>
          <a:prstGeom prst="rect">
            <a:avLst/>
          </a:prstGeom>
        </p:spPr>
      </p:pic>
      <p:sp>
        <p:nvSpPr>
          <p:cNvPr id="42" name="Rettangolo 9"/>
          <p:cNvSpPr/>
          <p:nvPr/>
        </p:nvSpPr>
        <p:spPr>
          <a:xfrm>
            <a:off x="908929" y="1427409"/>
            <a:ext cx="198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Gassificazione</a:t>
            </a: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26" y="249731"/>
            <a:ext cx="2178853" cy="1157610"/>
          </a:xfrm>
          <a:prstGeom prst="rect">
            <a:avLst/>
          </a:prstGeom>
        </p:spPr>
      </p:pic>
      <p:pic>
        <p:nvPicPr>
          <p:cNvPr id="44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0872" y="6374810"/>
            <a:ext cx="1621007" cy="440662"/>
          </a:xfrm>
          <a:prstGeom prst="rect">
            <a:avLst/>
          </a:prstGeom>
        </p:spPr>
      </p:pic>
      <p:sp>
        <p:nvSpPr>
          <p:cNvPr id="45" name="Marcador de número de diapositiva 2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EA01FA-0AA1-4447-B2B2-931DE577AD2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84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198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Gassificazione</a:t>
            </a:r>
          </a:p>
        </p:txBody>
      </p:sp>
      <p:sp>
        <p:nvSpPr>
          <p:cNvPr id="7" name="Rettangolo 9"/>
          <p:cNvSpPr/>
          <p:nvPr/>
        </p:nvSpPr>
        <p:spPr>
          <a:xfrm>
            <a:off x="647673" y="1698977"/>
            <a:ext cx="91176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/>
              <a:t>Tecnologia a letto fluido</a:t>
            </a:r>
          </a:p>
          <a:p>
            <a:endParaRPr lang="en-US" sz="2400" dirty="0"/>
          </a:p>
          <a:p>
            <a:r>
              <a:rPr lang="it-IT" sz="2400" dirty="0"/>
              <a:t>In genere viene recuperato l'80-90 % dei rifiuti plastici.</a:t>
            </a:r>
          </a:p>
          <a:p>
            <a:endParaRPr lang="it-IT" sz="2400" dirty="0"/>
          </a:p>
          <a:p>
            <a:r>
              <a:rPr lang="it-IT" sz="2400" dirty="0"/>
              <a:t>Se il PVC viene gassificato, si può generare HCl. Questo può essere rimosso in modo efficiente ed economico introducendo ossido di calcio nel letto.</a:t>
            </a:r>
          </a:p>
          <a:p>
            <a:endParaRPr lang="it-IT" sz="2400" dirty="0"/>
          </a:p>
          <a:p>
            <a:r>
              <a:rPr lang="it-IT" sz="2400" dirty="0"/>
              <a:t>Questo rende il letto fluido più interessante rispetto al letto fisso, dove la purificazione dei gas deve essere effettuata successivamente.</a:t>
            </a:r>
          </a:p>
          <a:p>
            <a:endParaRPr lang="en-US" sz="2400" u="sng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pic>
        <p:nvPicPr>
          <p:cNvPr id="10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516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198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Gassificazione</a:t>
            </a:r>
          </a:p>
        </p:txBody>
      </p:sp>
      <p:sp>
        <p:nvSpPr>
          <p:cNvPr id="7" name="Rettangolo 9"/>
          <p:cNvSpPr/>
          <p:nvPr/>
        </p:nvSpPr>
        <p:spPr>
          <a:xfrm>
            <a:off x="756529" y="1722582"/>
            <a:ext cx="47767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/>
              <a:t>Tecnologia a letto-fisso</a:t>
            </a:r>
          </a:p>
          <a:p>
            <a:endParaRPr lang="it-IT" sz="2400" i="1" dirty="0"/>
          </a:p>
          <a:p>
            <a:r>
              <a:rPr lang="it-IT" sz="2400" u="sng" dirty="0"/>
              <a:t>Il Sistema </a:t>
            </a:r>
            <a:r>
              <a:rPr lang="it-IT" sz="2400" u="sng" dirty="0" err="1"/>
              <a:t>Purox</a:t>
            </a: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Ossigeno come agente gassificante.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Temperature del reattore 1700°C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Si generano gas di scarico: CO, 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, H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it-IT" sz="2400" dirty="0"/>
              <a:t>e vapore acqueo.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I gas contengono l’80 % dell'energia dei rifiuti plastici, ma devono essere puliti.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La pulizia e l'ossigeno puro rendono il sistema costoso.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432341" y="1446486"/>
            <a:ext cx="6139354" cy="47759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pic>
        <p:nvPicPr>
          <p:cNvPr id="9" name="Immagin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15</a:t>
            </a:fld>
            <a:endParaRPr lang="it-IT"/>
          </a:p>
        </p:txBody>
      </p:sp>
      <p:sp>
        <p:nvSpPr>
          <p:cNvPr id="11" name="CuadroTexto 10"/>
          <p:cNvSpPr txBox="1"/>
          <p:nvPr/>
        </p:nvSpPr>
        <p:spPr>
          <a:xfrm>
            <a:off x="5432340" y="6413698"/>
            <a:ext cx="274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Figura</a:t>
            </a:r>
            <a:r>
              <a:rPr lang="en-US" sz="1400" b="1" dirty="0"/>
              <a:t> 5</a:t>
            </a:r>
            <a:r>
              <a:rPr lang="en-US" sz="1400" dirty="0"/>
              <a:t>- </a:t>
            </a:r>
            <a:r>
              <a:rPr lang="en-US" sz="1400" dirty="0" err="1"/>
              <a:t>Reattore</a:t>
            </a:r>
            <a:r>
              <a:rPr lang="en-US" sz="1400" dirty="0"/>
              <a:t> di </a:t>
            </a:r>
            <a:r>
              <a:rPr lang="en-US" sz="1400" dirty="0" err="1"/>
              <a:t>gassificazione</a:t>
            </a:r>
            <a:endParaRPr lang="en-US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BEEBA12-C5BD-C769-0FAB-D5129B73E2B4}"/>
              </a:ext>
            </a:extLst>
          </p:cNvPr>
          <p:cNvSpPr txBox="1"/>
          <p:nvPr/>
        </p:nvSpPr>
        <p:spPr>
          <a:xfrm>
            <a:off x="7264400" y="1576388"/>
            <a:ext cx="14351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Rifiuti misti (1.0)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7A221B-0FF7-91AD-67B9-20E6CE57FFDB}"/>
              </a:ext>
            </a:extLst>
          </p:cNvPr>
          <p:cNvSpPr txBox="1"/>
          <p:nvPr/>
        </p:nvSpPr>
        <p:spPr>
          <a:xfrm>
            <a:off x="9534952" y="2859088"/>
            <a:ext cx="14351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Gas di sintesi (0.7)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43C1381-5B8E-2D8E-5798-7F4707DC816C}"/>
              </a:ext>
            </a:extLst>
          </p:cNvPr>
          <p:cNvSpPr txBox="1"/>
          <p:nvPr/>
        </p:nvSpPr>
        <p:spPr>
          <a:xfrm>
            <a:off x="7837895" y="4577209"/>
            <a:ext cx="94415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Olio (0.03)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F95367F-9141-3715-2A9F-B6CE678CB149}"/>
              </a:ext>
            </a:extLst>
          </p:cNvPr>
          <p:cNvSpPr txBox="1"/>
          <p:nvPr/>
        </p:nvSpPr>
        <p:spPr>
          <a:xfrm>
            <a:off x="9534952" y="5214520"/>
            <a:ext cx="174165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Acqua di scarico (0.28)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5A13BD9-3081-8ADE-37A7-259F0DA9DBCD}"/>
              </a:ext>
            </a:extLst>
          </p:cNvPr>
          <p:cNvSpPr txBox="1"/>
          <p:nvPr/>
        </p:nvSpPr>
        <p:spPr>
          <a:xfrm>
            <a:off x="9659463" y="3834448"/>
            <a:ext cx="109717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Purificazione del gas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1919AC2-9CCD-39C7-77A4-CCA0BFA2FA22}"/>
              </a:ext>
            </a:extLst>
          </p:cNvPr>
          <p:cNvSpPr txBox="1"/>
          <p:nvPr/>
        </p:nvSpPr>
        <p:spPr>
          <a:xfrm>
            <a:off x="8091662" y="5636810"/>
            <a:ext cx="1603153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Residuo solido (0.22)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8FDD028-617D-C15B-183F-248B863EAD53}"/>
              </a:ext>
            </a:extLst>
          </p:cNvPr>
          <p:cNvSpPr txBox="1"/>
          <p:nvPr/>
        </p:nvSpPr>
        <p:spPr>
          <a:xfrm>
            <a:off x="5682616" y="5583769"/>
            <a:ext cx="137632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Tempra ad acqua </a:t>
            </a:r>
          </a:p>
        </p:txBody>
      </p:sp>
    </p:spTree>
    <p:extLst>
      <p:ext uri="{BB962C8B-B14F-4D97-AF65-F5344CB8AC3E}">
        <p14:creationId xmlns:p14="http://schemas.microsoft.com/office/powerpoint/2010/main" val="2640570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198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Gassificazione</a:t>
            </a:r>
          </a:p>
        </p:txBody>
      </p:sp>
      <p:sp>
        <p:nvSpPr>
          <p:cNvPr id="7" name="Rettangolo 9"/>
          <p:cNvSpPr/>
          <p:nvPr/>
        </p:nvSpPr>
        <p:spPr>
          <a:xfrm>
            <a:off x="756529" y="1722582"/>
            <a:ext cx="48421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/>
              <a:t>Tecnologia a letto-fisso</a:t>
            </a:r>
          </a:p>
          <a:p>
            <a:endParaRPr lang="en-US" sz="2400" dirty="0"/>
          </a:p>
          <a:p>
            <a:r>
              <a:rPr lang="it-IT" sz="2400" u="sng" dirty="0"/>
              <a:t>Il Sistema </a:t>
            </a:r>
            <a:r>
              <a:rPr lang="it-IT" sz="2400" u="sng" dirty="0" err="1"/>
              <a:t>Andco-Torrax</a:t>
            </a:r>
            <a:endParaRPr lang="it-IT" sz="2400" u="sng" dirty="0"/>
          </a:p>
          <a:p>
            <a:endParaRPr lang="it-IT" sz="2400" u="sng" dirty="0"/>
          </a:p>
          <a:p>
            <a:pPr marL="342900" indent="-342900">
              <a:buFontTx/>
              <a:buChar char="-"/>
            </a:pPr>
            <a:r>
              <a:rPr lang="it-IT" sz="2400" dirty="0"/>
              <a:t>Il polimero di scarto viene alimentato nella parte superiore del reattore verticale.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Aria come agente di gassificazione.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I gas sono puliti ma con un potere calorifico inferiore. Temperatura di uscita 400-500°C. I gas sono ideali per produrre acqua calda e vapore.</a:t>
            </a:r>
          </a:p>
          <a:p>
            <a:endParaRPr lang="en-US" sz="2400" u="sng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434147" y="1075605"/>
            <a:ext cx="5904411" cy="57823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pic>
        <p:nvPicPr>
          <p:cNvPr id="9" name="Immagin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16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A04C21-F1D5-E316-6F6B-2C3F1C516BDF}"/>
              </a:ext>
            </a:extLst>
          </p:cNvPr>
          <p:cNvSpPr txBox="1"/>
          <p:nvPr/>
        </p:nvSpPr>
        <p:spPr>
          <a:xfrm>
            <a:off x="8540750" y="971675"/>
            <a:ext cx="144145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Rifiuto in  plastica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9AD22DD-2D4A-8E9B-0109-04D1ACCE33AC}"/>
              </a:ext>
            </a:extLst>
          </p:cNvPr>
          <p:cNvSpPr txBox="1"/>
          <p:nvPr/>
        </p:nvSpPr>
        <p:spPr>
          <a:xfrm>
            <a:off x="10171672" y="2114675"/>
            <a:ext cx="109947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300" dirty="0"/>
              <a:t>Tappo di scarico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6B5979-0EBC-15F9-EC20-A877362030F2}"/>
              </a:ext>
            </a:extLst>
          </p:cNvPr>
          <p:cNvSpPr txBox="1"/>
          <p:nvPr/>
        </p:nvSpPr>
        <p:spPr>
          <a:xfrm>
            <a:off x="8392548" y="1822287"/>
            <a:ext cx="1099478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Alimentatore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4890D4-2BDB-B6EF-C2BF-85B936490A08}"/>
              </a:ext>
            </a:extLst>
          </p:cNvPr>
          <p:cNvSpPr txBox="1"/>
          <p:nvPr/>
        </p:nvSpPr>
        <p:spPr>
          <a:xfrm>
            <a:off x="10171672" y="3463057"/>
            <a:ext cx="109947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300" dirty="0"/>
              <a:t>Zona di essiccazione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3A89042-0887-302C-E33B-F98F8E3097B4}"/>
              </a:ext>
            </a:extLst>
          </p:cNvPr>
          <p:cNvSpPr txBox="1"/>
          <p:nvPr/>
        </p:nvSpPr>
        <p:spPr>
          <a:xfrm>
            <a:off x="10171672" y="4354071"/>
            <a:ext cx="109947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300" dirty="0"/>
              <a:t>Zona di pirolisi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0AAA8CC-2F86-EAC2-A6B9-66350ACBBBF1}"/>
              </a:ext>
            </a:extLst>
          </p:cNvPr>
          <p:cNvSpPr txBox="1"/>
          <p:nvPr/>
        </p:nvSpPr>
        <p:spPr>
          <a:xfrm>
            <a:off x="10171672" y="5240830"/>
            <a:ext cx="118212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300" dirty="0"/>
              <a:t>Combustibile e fusione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8068880-6D91-3C94-165A-166575F0032E}"/>
              </a:ext>
            </a:extLst>
          </p:cNvPr>
          <p:cNvSpPr txBox="1"/>
          <p:nvPr/>
        </p:nvSpPr>
        <p:spPr>
          <a:xfrm>
            <a:off x="5710501" y="5094636"/>
            <a:ext cx="49730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Aria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C41DEF6-F468-BDA8-17F3-B97AE9980A1F}"/>
              </a:ext>
            </a:extLst>
          </p:cNvPr>
          <p:cNvSpPr txBox="1"/>
          <p:nvPr/>
        </p:nvSpPr>
        <p:spPr>
          <a:xfrm>
            <a:off x="9017161" y="6563027"/>
            <a:ext cx="137632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Tempra ad acqua </a:t>
            </a:r>
          </a:p>
        </p:txBody>
      </p:sp>
    </p:spTree>
    <p:extLst>
      <p:ext uri="{BB962C8B-B14F-4D97-AF65-F5344CB8AC3E}">
        <p14:creationId xmlns:p14="http://schemas.microsoft.com/office/powerpoint/2010/main" val="7738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198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Gassificazione</a:t>
            </a:r>
          </a:p>
        </p:txBody>
      </p:sp>
      <p:sp>
        <p:nvSpPr>
          <p:cNvPr id="7" name="Rettangolo 9"/>
          <p:cNvSpPr/>
          <p:nvPr/>
        </p:nvSpPr>
        <p:spPr>
          <a:xfrm>
            <a:off x="756529" y="1722582"/>
            <a:ext cx="108171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In sintesi: </a:t>
            </a:r>
          </a:p>
          <a:p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Il gas di sintesi è migliore del gas di scarico per la produzione di gas.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La gassificazione presenta una serie di vantaggi rispetto ad altri processi di riciclo chimico (basso costo di investimento e alto valore del prodotto), ma necessita di processi di pretrattamento per separare i rifiuti plastici, il che aumenta i costi di gestione.</a:t>
            </a:r>
          </a:p>
          <a:p>
            <a:endParaRPr lang="en-U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pic>
        <p:nvPicPr>
          <p:cNvPr id="9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11524"/>
            <a:ext cx="1621007" cy="44066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344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Programma di formazione: moduli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 </a:t>
            </a:r>
            <a:r>
              <a:rPr lang="it-IT" sz="2400" dirty="0"/>
              <a:t>Eco-design </a:t>
            </a:r>
            <a:r>
              <a:rPr lang="en-US" sz="2400" dirty="0"/>
              <a:t>&amp;</a:t>
            </a:r>
            <a:r>
              <a:rPr lang="it-IT" sz="2400" dirty="0"/>
              <a:t> nuovi processi produttivi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Nuovi materiali e biomateriali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Coinvolgimento dei Cittadini e dei Consumatori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Gestione e valorizzazione dei residui</a:t>
            </a:r>
          </a:p>
          <a:p>
            <a:pPr algn="ctr"/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18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5F79BF-41D3-CFDB-A3D0-B68EB68ADBF8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26979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Gestione e valorizzazione dei residui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 </a:t>
            </a:r>
            <a:r>
              <a:rPr lang="it-IT" sz="2400" dirty="0"/>
              <a:t>Logistica e Selezione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Sistemi di Riciclo </a:t>
            </a:r>
            <a:r>
              <a:rPr lang="en-US" sz="2400" b="1" dirty="0"/>
              <a:t>&amp;</a:t>
            </a:r>
            <a:r>
              <a:rPr lang="it-IT" sz="2400" b="1" dirty="0"/>
              <a:t> nuovi modelli di business per la seconda vita dei residui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Aspetti economici, ambientali e legislativi dei </a:t>
            </a:r>
          </a:p>
          <a:p>
            <a:pPr algn="ctr"/>
            <a:r>
              <a:rPr lang="it-IT" sz="2400" dirty="0"/>
              <a:t>rifiuti plastici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19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72E617-2A0D-D7CA-CED5-C5A0BD9CE09E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14553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Gestione e valorizzazione dei residui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it-IT" sz="2400" dirty="0"/>
              <a:t> Logistica e Selezione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b="1" dirty="0"/>
              <a:t>Sistemi di Riciclo </a:t>
            </a:r>
            <a:r>
              <a:rPr lang="en-US" sz="2400" b="1" dirty="0"/>
              <a:t>&amp;</a:t>
            </a:r>
            <a:r>
              <a:rPr lang="it-IT" sz="2400" b="1" dirty="0"/>
              <a:t> nuovi modelli di business per la seconda vita dei residui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Aspetti economici, ambientali e legislativi dei </a:t>
            </a:r>
          </a:p>
          <a:p>
            <a:pPr algn="ctr"/>
            <a:r>
              <a:rPr lang="it-IT" sz="2400" dirty="0"/>
              <a:t>rifiuti plastici</a:t>
            </a:r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2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808AE5-06D9-F38B-60B1-FBE3DFF6A7D4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48091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-16933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737481"/>
            <a:ext cx="83273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Sistemi di riciclo </a:t>
            </a:r>
            <a:r>
              <a:rPr lang="en-US" sz="2400" b="1" dirty="0"/>
              <a:t>&amp;</a:t>
            </a:r>
            <a:r>
              <a:rPr lang="it-IT" sz="2400" b="1" dirty="0"/>
              <a:t> nuovi modelli di business per la seconda vita dei residui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 Ottimizzazione del riciclo della plastica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Riciclo meccanico dei rifiuti di imballaggio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Prodotti secondari in plastica. Esempi e tendenze di mercato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Percorsi chimici per il riciclo. Tecnologie di dissoluzione, catalitiche e termochimiche.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20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C8E7070-1228-1A71-AE5F-BAD4FD018D00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26639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it-IT" sz="2400" b="1" dirty="0"/>
              <a:t>Riciclo Termochimico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Recupero di Energia</a:t>
            </a:r>
          </a:p>
          <a:p>
            <a:pPr algn="ctr"/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21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AD3FB5-BECF-3A79-D7FC-A8BB56E22B07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34042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3319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Termochimico</a:t>
            </a:r>
            <a:endParaRPr lang="en-US" sz="28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799130"/>
              </p:ext>
            </p:extLst>
          </p:nvPr>
        </p:nvGraphicFramePr>
        <p:xfrm>
          <a:off x="438667" y="1816724"/>
          <a:ext cx="6096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936720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991808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09826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Processo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Condizioni di </a:t>
                      </a:r>
                      <a:r>
                        <a:rPr lang="en-US" b="1" dirty="0" err="1"/>
                        <a:t>reazione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Prodotti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52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Gassificazione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15-30 MPa, 800-1600°C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 di </a:t>
                      </a:r>
                      <a:r>
                        <a:rPr lang="en-US" dirty="0" err="1"/>
                        <a:t>Sintesi</a:t>
                      </a:r>
                      <a:r>
                        <a:rPr lang="en-US" dirty="0"/>
                        <a:t> (CO e 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), </a:t>
                      </a:r>
                      <a:r>
                        <a:rPr lang="en-US" baseline="0" dirty="0" err="1"/>
                        <a:t>energia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91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Idrogenazione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MPa, 500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Greggio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sintetico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Bitume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88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Pirolisi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400-900°C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Cera</a:t>
                      </a:r>
                      <a:r>
                        <a:rPr lang="en-US" dirty="0"/>
                        <a:t>, olio, gas, </a:t>
                      </a:r>
                      <a:r>
                        <a:rPr lang="en-US" dirty="0" err="1"/>
                        <a:t>energia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9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Riduzione in un </a:t>
                      </a:r>
                      <a:r>
                        <a:rPr lang="en-US" b="1" dirty="0" err="1"/>
                        <a:t>altoforno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Ghisa</a:t>
                      </a:r>
                      <a:r>
                        <a:rPr lang="en-US" dirty="0"/>
                        <a:t>, gas di </a:t>
                      </a:r>
                      <a:r>
                        <a:rPr lang="en-US" dirty="0" err="1"/>
                        <a:t>fornace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900745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22</a:t>
            </a:fld>
            <a:endParaRPr lang="it-IT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34" y="1816724"/>
            <a:ext cx="3015038" cy="3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2000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Idrogenazione</a:t>
            </a:r>
            <a:endParaRPr lang="en-US" sz="2400" b="1" dirty="0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23</a:t>
            </a:fld>
            <a:endParaRPr lang="it-IT"/>
          </a:p>
        </p:txBody>
      </p:sp>
      <p:sp>
        <p:nvSpPr>
          <p:cNvPr id="9" name="Rectángulo 8"/>
          <p:cNvSpPr/>
          <p:nvPr/>
        </p:nvSpPr>
        <p:spPr>
          <a:xfrm>
            <a:off x="716981" y="1878764"/>
            <a:ext cx="6674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L'idrogenazione è una reazione chimica tra l'idrogeno molecolare (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it-IT" sz="2400" dirty="0"/>
              <a:t>) e un altro composto o elemento, solitamente in presenza di un catalizzatore come il nichel.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6" y="1210723"/>
            <a:ext cx="20955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76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2000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Idrogenazione</a:t>
            </a:r>
            <a:endParaRPr lang="en-US" sz="2400" b="1" dirty="0"/>
          </a:p>
        </p:txBody>
      </p:sp>
      <p:sp>
        <p:nvSpPr>
          <p:cNvPr id="7" name="Rettangolo 9"/>
          <p:cNvSpPr/>
          <p:nvPr/>
        </p:nvSpPr>
        <p:spPr>
          <a:xfrm>
            <a:off x="756529" y="1722582"/>
            <a:ext cx="108171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Polimero di scarto + idrogeno + calore + catalizzatore </a:t>
            </a:r>
            <a:r>
              <a:rPr lang="it-IT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it-IT" sz="2800" dirty="0">
                <a:solidFill>
                  <a:srgbClr val="FF0000"/>
                </a:solidFill>
              </a:rPr>
              <a:t>Olio sintetico</a:t>
            </a:r>
          </a:p>
          <a:p>
            <a:endParaRPr lang="en-US" sz="2400" dirty="0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24</a:t>
            </a:fld>
            <a:endParaRPr lang="it-IT"/>
          </a:p>
        </p:txBody>
      </p:sp>
      <p:sp>
        <p:nvSpPr>
          <p:cNvPr id="15" name="Rectángulo 14"/>
          <p:cNvSpPr/>
          <p:nvPr/>
        </p:nvSpPr>
        <p:spPr>
          <a:xfrm>
            <a:off x="756528" y="2480662"/>
            <a:ext cx="9476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u="sng" dirty="0"/>
              <a:t>Esempi di ricerca scientifica sull'idrogenazione di polimeri di scarto (PU)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56528" y="3126993"/>
            <a:ext cx="3115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Idrogenazione</a:t>
            </a:r>
            <a:r>
              <a:rPr lang="en-US" b="1" dirty="0"/>
              <a:t> del </a:t>
            </a:r>
            <a:r>
              <a:rPr lang="en-US" b="1" dirty="0" err="1"/>
              <a:t>Poliuretano</a:t>
            </a:r>
            <a:r>
              <a:rPr lang="en-US" b="1" dirty="0"/>
              <a:t>: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866" y="3645528"/>
            <a:ext cx="3966705" cy="151780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959" y="4080581"/>
            <a:ext cx="819150" cy="6477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1497" y="3645528"/>
            <a:ext cx="1304925" cy="10572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6188" y="3823406"/>
            <a:ext cx="2305050" cy="11620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CEF916-A4A2-AB9F-1686-A987E62CB084}"/>
              </a:ext>
            </a:extLst>
          </p:cNvPr>
          <p:cNvSpPr txBox="1"/>
          <p:nvPr/>
        </p:nvSpPr>
        <p:spPr>
          <a:xfrm>
            <a:off x="2862021" y="4840170"/>
            <a:ext cx="10100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500" dirty="0"/>
              <a:t>resina PU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149C99-9E07-F423-D86E-0CBD972E6FE2}"/>
              </a:ext>
            </a:extLst>
          </p:cNvPr>
          <p:cNvSpPr txBox="1"/>
          <p:nvPr/>
        </p:nvSpPr>
        <p:spPr>
          <a:xfrm>
            <a:off x="6226190" y="3700407"/>
            <a:ext cx="147011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500" dirty="0"/>
              <a:t>catalizzatore Ru</a:t>
            </a:r>
          </a:p>
        </p:txBody>
      </p:sp>
    </p:spTree>
    <p:extLst>
      <p:ext uri="{BB962C8B-B14F-4D97-AF65-F5344CB8AC3E}">
        <p14:creationId xmlns:p14="http://schemas.microsoft.com/office/powerpoint/2010/main" val="2167782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8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25</a:t>
            </a:fld>
            <a:endParaRPr lang="it-IT"/>
          </a:p>
        </p:txBody>
      </p:sp>
      <p:sp>
        <p:nvSpPr>
          <p:cNvPr id="15" name="Rectángulo 14"/>
          <p:cNvSpPr/>
          <p:nvPr/>
        </p:nvSpPr>
        <p:spPr>
          <a:xfrm>
            <a:off x="685195" y="1299044"/>
            <a:ext cx="10951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u="sng" dirty="0"/>
              <a:t>Esempi di ricerca scientifica sull'idrogenazione di polimeri di scarto (poliestere e policarbonato)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55" y="2457101"/>
            <a:ext cx="8354579" cy="231084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C407E9-CA78-2D91-B67F-12317743EF77}"/>
              </a:ext>
            </a:extLst>
          </p:cNvPr>
          <p:cNvSpPr txBox="1"/>
          <p:nvPr/>
        </p:nvSpPr>
        <p:spPr>
          <a:xfrm>
            <a:off x="1215994" y="2549614"/>
            <a:ext cx="10248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76E2B"/>
                </a:solidFill>
              </a:rPr>
              <a:t>Poliestere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C3D196-6747-04EE-24E7-6B46800E8B59}"/>
              </a:ext>
            </a:extLst>
          </p:cNvPr>
          <p:cNvSpPr txBox="1"/>
          <p:nvPr/>
        </p:nvSpPr>
        <p:spPr>
          <a:xfrm>
            <a:off x="1004129" y="3716676"/>
            <a:ext cx="14485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223E99"/>
                </a:solidFill>
              </a:rPr>
              <a:t>Policarbonati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65F1E9-5C49-FD10-05D7-50984054F95A}"/>
              </a:ext>
            </a:extLst>
          </p:cNvPr>
          <p:cNvSpPr txBox="1"/>
          <p:nvPr/>
        </p:nvSpPr>
        <p:spPr>
          <a:xfrm>
            <a:off x="2825592" y="3612521"/>
            <a:ext cx="2151925" cy="292388"/>
          </a:xfrm>
          <a:prstGeom prst="rect">
            <a:avLst/>
          </a:prstGeom>
          <a:solidFill>
            <a:srgbClr val="B2C4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Catalizzatore molecolare Ru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BE7D16C-D8AC-DD36-4BD2-0A19E39A0380}"/>
              </a:ext>
            </a:extLst>
          </p:cNvPr>
          <p:cNvSpPr txBox="1"/>
          <p:nvPr/>
        </p:nvSpPr>
        <p:spPr>
          <a:xfrm>
            <a:off x="6720074" y="2754968"/>
            <a:ext cx="71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76E2B"/>
                </a:solidFill>
              </a:rPr>
              <a:t>Dioli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9BCC2C2-D189-742F-1033-721D3DD9A7EF}"/>
              </a:ext>
            </a:extLst>
          </p:cNvPr>
          <p:cNvSpPr txBox="1"/>
          <p:nvPr/>
        </p:nvSpPr>
        <p:spPr>
          <a:xfrm>
            <a:off x="6161012" y="3885953"/>
            <a:ext cx="183316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223E99"/>
                </a:solidFill>
              </a:rPr>
              <a:t>Diolo e metanolo</a:t>
            </a:r>
          </a:p>
        </p:txBody>
      </p:sp>
    </p:spTree>
    <p:extLst>
      <p:ext uri="{BB962C8B-B14F-4D97-AF65-F5344CB8AC3E}">
        <p14:creationId xmlns:p14="http://schemas.microsoft.com/office/powerpoint/2010/main" val="3835354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2000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Idrogenazione</a:t>
            </a:r>
            <a:endParaRPr lang="en-US" sz="2400" b="1" dirty="0"/>
          </a:p>
        </p:txBody>
      </p:sp>
      <p:sp>
        <p:nvSpPr>
          <p:cNvPr id="7" name="Rettangolo 9"/>
          <p:cNvSpPr/>
          <p:nvPr/>
        </p:nvSpPr>
        <p:spPr>
          <a:xfrm>
            <a:off x="234740" y="1749550"/>
            <a:ext cx="53931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u="sng" dirty="0"/>
              <a:t>Processo Bottrop</a:t>
            </a:r>
          </a:p>
          <a:p>
            <a:pPr algn="just"/>
            <a:endParaRPr lang="it-IT" sz="2400" i="1" u="sng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La depolimerizzazione avviene a 420 </a:t>
            </a:r>
            <a:r>
              <a:rPr lang="en-US" sz="2400" dirty="0"/>
              <a:t>°</a:t>
            </a:r>
            <a:r>
              <a:rPr lang="it-IT" sz="2400" dirty="0"/>
              <a:t>C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Il processo di </a:t>
            </a:r>
            <a:r>
              <a:rPr lang="it-IT" sz="2400" dirty="0" err="1"/>
              <a:t>idroscissione</a:t>
            </a:r>
            <a:r>
              <a:rPr lang="it-IT" sz="2400" dirty="0"/>
              <a:t> avviene in un reattore a colonna di bolle in idrogeno a 480 </a:t>
            </a:r>
            <a:r>
              <a:rPr lang="en-US" sz="2400" dirty="0"/>
              <a:t>°</a:t>
            </a:r>
            <a:r>
              <a:rPr lang="it-IT" sz="2400" dirty="0"/>
              <a:t>C e 20 Mpa.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I principali prodotti gassosi sono idrocarburi e ammoniaca.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I prodotti solidi sono bitume e greggio sintetico.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Il processo è sensibile alla presenza di eteroatomi (ad es. S, Cl, N,...) nel polimero. </a:t>
            </a:r>
          </a:p>
          <a:p>
            <a:pPr algn="just"/>
            <a:endParaRPr lang="en-US" sz="2400" i="1" u="sng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73240" y="1602168"/>
            <a:ext cx="6318760" cy="3124808"/>
          </a:xfrm>
          <a:prstGeom prst="rect">
            <a:avLst/>
          </a:prstGeom>
        </p:spPr>
      </p:pic>
      <p:pic>
        <p:nvPicPr>
          <p:cNvPr id="8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26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B71DAB-CA51-7646-D6D5-CD09C67F6CD9}"/>
              </a:ext>
            </a:extLst>
          </p:cNvPr>
          <p:cNvSpPr txBox="1"/>
          <p:nvPr/>
        </p:nvSpPr>
        <p:spPr>
          <a:xfrm>
            <a:off x="6051445" y="2280683"/>
            <a:ext cx="106781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Residui di vuoto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E3DC20-B2AE-313F-4112-B4DB63DF6F7E}"/>
              </a:ext>
            </a:extLst>
          </p:cNvPr>
          <p:cNvSpPr txBox="1"/>
          <p:nvPr/>
        </p:nvSpPr>
        <p:spPr>
          <a:xfrm>
            <a:off x="5994992" y="2526904"/>
            <a:ext cx="59035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Additivi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AA1776F-2F99-BE41-BF6C-18E265EEC130}"/>
              </a:ext>
            </a:extLst>
          </p:cNvPr>
          <p:cNvSpPr txBox="1"/>
          <p:nvPr/>
        </p:nvSpPr>
        <p:spPr>
          <a:xfrm>
            <a:off x="5994992" y="2820221"/>
            <a:ext cx="64883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Polimeri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AA8437C-A42F-8675-845A-270933EBF97A}"/>
              </a:ext>
            </a:extLst>
          </p:cNvPr>
          <p:cNvSpPr txBox="1"/>
          <p:nvPr/>
        </p:nvSpPr>
        <p:spPr>
          <a:xfrm>
            <a:off x="5994992" y="3066442"/>
            <a:ext cx="70288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Idrogeno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CBA3437-F66C-79AF-FA1E-23451FB3FAF7}"/>
              </a:ext>
            </a:extLst>
          </p:cNvPr>
          <p:cNvSpPr txBox="1"/>
          <p:nvPr/>
        </p:nvSpPr>
        <p:spPr>
          <a:xfrm>
            <a:off x="7175709" y="2126794"/>
            <a:ext cx="80326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Reattore in fase gassosa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9C3371C-95C7-D4BB-111C-1728919F5151}"/>
              </a:ext>
            </a:extLst>
          </p:cNvPr>
          <p:cNvSpPr txBox="1"/>
          <p:nvPr/>
        </p:nvSpPr>
        <p:spPr>
          <a:xfrm>
            <a:off x="7449162" y="4134818"/>
            <a:ext cx="80326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Separatore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5626DD-9307-C7A2-B15C-C38CABB719DC}"/>
              </a:ext>
            </a:extLst>
          </p:cNvPr>
          <p:cNvSpPr txBox="1"/>
          <p:nvPr/>
        </p:nvSpPr>
        <p:spPr>
          <a:xfrm>
            <a:off x="8381365" y="2203738"/>
            <a:ext cx="803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Reattore in fase liquida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E84862B-EC31-0541-659B-CAF3C7E8E9A8}"/>
              </a:ext>
            </a:extLst>
          </p:cNvPr>
          <p:cNvSpPr txBox="1"/>
          <p:nvPr/>
        </p:nvSpPr>
        <p:spPr>
          <a:xfrm>
            <a:off x="8047877" y="3524416"/>
            <a:ext cx="113675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Purificatore di gas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FD158E1-FF4F-DAEE-AEBB-739D9BF4C63C}"/>
              </a:ext>
            </a:extLst>
          </p:cNvPr>
          <p:cNvSpPr txBox="1"/>
          <p:nvPr/>
        </p:nvSpPr>
        <p:spPr>
          <a:xfrm>
            <a:off x="10970052" y="2126794"/>
            <a:ext cx="8536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Distillazione sottovuoto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9DE2016-368F-EEC2-45C3-570FFE8EE97E}"/>
              </a:ext>
            </a:extLst>
          </p:cNvPr>
          <p:cNvSpPr txBox="1"/>
          <p:nvPr/>
        </p:nvSpPr>
        <p:spPr>
          <a:xfrm>
            <a:off x="10970052" y="2576593"/>
            <a:ext cx="91714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Idro-bitume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C9BB403-0F57-5DA8-6112-FBF42AAB24D2}"/>
              </a:ext>
            </a:extLst>
          </p:cNvPr>
          <p:cNvSpPr txBox="1"/>
          <p:nvPr/>
        </p:nvSpPr>
        <p:spPr>
          <a:xfrm>
            <a:off x="11353800" y="3015771"/>
            <a:ext cx="7387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Gas lampante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C8DCBD5-B558-5B47-3FE8-0E9A993CD393}"/>
              </a:ext>
            </a:extLst>
          </p:cNvPr>
          <p:cNvSpPr txBox="1"/>
          <p:nvPr/>
        </p:nvSpPr>
        <p:spPr>
          <a:xfrm>
            <a:off x="10790400" y="3475530"/>
            <a:ext cx="91714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Stabilizzatore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B2CA3E7-DE42-7A72-5C42-86AE61B4C2C7}"/>
              </a:ext>
            </a:extLst>
          </p:cNvPr>
          <p:cNvSpPr txBox="1"/>
          <p:nvPr/>
        </p:nvSpPr>
        <p:spPr>
          <a:xfrm>
            <a:off x="10751113" y="3793703"/>
            <a:ext cx="11360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Greggio sintetico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9C3A94D-60E0-7CFE-1AA4-7906F13EFE3C}"/>
              </a:ext>
            </a:extLst>
          </p:cNvPr>
          <p:cNvSpPr txBox="1"/>
          <p:nvPr/>
        </p:nvSpPr>
        <p:spPr>
          <a:xfrm>
            <a:off x="10438472" y="4257928"/>
            <a:ext cx="110499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Acqua di scarico</a:t>
            </a:r>
          </a:p>
        </p:txBody>
      </p:sp>
    </p:spTree>
    <p:extLst>
      <p:ext uri="{BB962C8B-B14F-4D97-AF65-F5344CB8AC3E}">
        <p14:creationId xmlns:p14="http://schemas.microsoft.com/office/powerpoint/2010/main" val="3047148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18843"/>
              </p:ext>
            </p:extLst>
          </p:nvPr>
        </p:nvGraphicFramePr>
        <p:xfrm>
          <a:off x="438667" y="1816724"/>
          <a:ext cx="6096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936720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991808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09826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Processo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Condizioni di </a:t>
                      </a:r>
                      <a:r>
                        <a:rPr lang="en-US" b="1" dirty="0" err="1"/>
                        <a:t>reazione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Prodotti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52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Gassificazione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15-30 MPa, 800-1600°C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 di </a:t>
                      </a:r>
                      <a:r>
                        <a:rPr lang="en-US" dirty="0" err="1"/>
                        <a:t>Sintesi</a:t>
                      </a:r>
                      <a:r>
                        <a:rPr lang="en-US" dirty="0"/>
                        <a:t> (CO e 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), </a:t>
                      </a:r>
                      <a:r>
                        <a:rPr lang="en-US" baseline="0" dirty="0" err="1"/>
                        <a:t>energia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91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Idrogenazione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MPa, 500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Greggio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sintetico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Bitume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88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Pirolisi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400-900°C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Cera</a:t>
                      </a:r>
                      <a:r>
                        <a:rPr lang="en-US" dirty="0"/>
                        <a:t>, olio, gas, </a:t>
                      </a:r>
                      <a:r>
                        <a:rPr lang="en-US" dirty="0" err="1"/>
                        <a:t>energia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9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Riduzione in un </a:t>
                      </a:r>
                      <a:r>
                        <a:rPr lang="en-US" b="1" dirty="0" err="1"/>
                        <a:t>altoforno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Ghisa</a:t>
                      </a:r>
                      <a:r>
                        <a:rPr lang="en-US" dirty="0"/>
                        <a:t>, gas di </a:t>
                      </a:r>
                      <a:r>
                        <a:rPr lang="en-US" dirty="0" err="1"/>
                        <a:t>fornace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900745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9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183568"/>
            <a:ext cx="332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Riduzione </a:t>
            </a:r>
            <a:r>
              <a:rPr lang="en-US" sz="2400" b="1" dirty="0" err="1"/>
              <a:t>dell’Altoforno</a:t>
            </a:r>
            <a:endParaRPr lang="en-US" sz="2400" b="1" dirty="0"/>
          </a:p>
        </p:txBody>
      </p:sp>
      <p:sp>
        <p:nvSpPr>
          <p:cNvPr id="8" name="Rettangolo 9"/>
          <p:cNvSpPr/>
          <p:nvPr/>
        </p:nvSpPr>
        <p:spPr>
          <a:xfrm>
            <a:off x="638960" y="2141298"/>
            <a:ext cx="64911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Il minerale di ferro viene ridotto in un altoforno utilizzando agenti riducenti come carbonio, monossido di carbonio o idrogeno. I rifiuti polimerici possono essere utilizzati come sostituti dell'olio pesante.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Il materiale polimerico viene soffiato sul fondo dell'altoforno a una temperatura di 2000 </a:t>
            </a:r>
            <a:r>
              <a:rPr lang="en-US" sz="2400" dirty="0"/>
              <a:t>°</a:t>
            </a:r>
            <a:r>
              <a:rPr lang="it-IT" sz="2400" dirty="0"/>
              <a:t>C.</a:t>
            </a:r>
          </a:p>
          <a:p>
            <a:pPr algn="just"/>
            <a:endParaRPr lang="en-US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05" y="1254941"/>
            <a:ext cx="3613770" cy="4673388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28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5B9768-52BE-3BD2-3F9D-43CAE27203CD}"/>
              </a:ext>
            </a:extLst>
          </p:cNvPr>
          <p:cNvSpPr txBox="1"/>
          <p:nvPr/>
        </p:nvSpPr>
        <p:spPr>
          <a:xfrm>
            <a:off x="9284852" y="1254941"/>
            <a:ext cx="139469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50" b="1" dirty="0"/>
              <a:t>Alimentazione in alto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1269D27-5394-AE9A-E711-BE439566DCF1}"/>
              </a:ext>
            </a:extLst>
          </p:cNvPr>
          <p:cNvSpPr txBox="1"/>
          <p:nvPr/>
        </p:nvSpPr>
        <p:spPr>
          <a:xfrm>
            <a:off x="9982199" y="4056994"/>
            <a:ext cx="106583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50" b="1" dirty="0"/>
              <a:t>Aria compressa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ED472E4-96E9-BA95-B4CB-80EFF4E90E6B}"/>
              </a:ext>
            </a:extLst>
          </p:cNvPr>
          <p:cNvSpPr txBox="1"/>
          <p:nvPr/>
        </p:nvSpPr>
        <p:spPr>
          <a:xfrm>
            <a:off x="10058436" y="5303702"/>
            <a:ext cx="76007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50" b="1" dirty="0"/>
              <a:t>Ferro fuso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8E919CE-ECED-CE50-D330-C7204473D83E}"/>
              </a:ext>
            </a:extLst>
          </p:cNvPr>
          <p:cNvSpPr txBox="1"/>
          <p:nvPr/>
        </p:nvSpPr>
        <p:spPr>
          <a:xfrm>
            <a:off x="7432913" y="5049786"/>
            <a:ext cx="53625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050" b="1" dirty="0"/>
              <a:t>Scoria</a:t>
            </a:r>
          </a:p>
        </p:txBody>
      </p:sp>
    </p:spTree>
    <p:extLst>
      <p:ext uri="{BB962C8B-B14F-4D97-AF65-F5344CB8AC3E}">
        <p14:creationId xmlns:p14="http://schemas.microsoft.com/office/powerpoint/2010/main" val="872752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183568"/>
            <a:ext cx="3287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Riduzione </a:t>
            </a:r>
            <a:r>
              <a:rPr lang="en-US" sz="2400" b="1" dirty="0" err="1"/>
              <a:t>Dell’Altoforno</a:t>
            </a:r>
            <a:endParaRPr lang="en-US" sz="2400" b="1" dirty="0"/>
          </a:p>
        </p:txBody>
      </p:sp>
      <p:sp>
        <p:nvSpPr>
          <p:cNvPr id="8" name="Rettangolo 9"/>
          <p:cNvSpPr/>
          <p:nvPr/>
        </p:nvSpPr>
        <p:spPr>
          <a:xfrm>
            <a:off x="638960" y="1749550"/>
            <a:ext cx="64911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400" dirty="0"/>
          </a:p>
          <a:p>
            <a:pPr algn="just"/>
            <a:r>
              <a:rPr lang="it-IT" sz="2400" dirty="0"/>
              <a:t>Il materiale polimerico pirolizza per formare gas riducenti e, allo stesso tempo, fornisce una fonte di calore.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Il polimero sostituisce il petrolio pesante come fonte di energia e quasi l’80 % dei gas generati viene utilizzato attraverso un lungo letto mobile dell'altoforno.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75" y="1369482"/>
            <a:ext cx="3036296" cy="4738386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66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-16933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737481"/>
            <a:ext cx="83273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Sistemi di Riciclo </a:t>
            </a:r>
            <a:r>
              <a:rPr lang="en-US" sz="2400" b="1" dirty="0"/>
              <a:t>&amp;</a:t>
            </a:r>
            <a:r>
              <a:rPr lang="it-IT" sz="2400" b="1" dirty="0"/>
              <a:t> nuovi modelli di business per la seconda vita dei residui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 </a:t>
            </a:r>
            <a:r>
              <a:rPr lang="it-IT" sz="2400" dirty="0"/>
              <a:t>Ottimizzazione del riciclo della plastica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Riciclo meccanico dei rifiuti di imballaggio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Prodotti secondari in plastica. Esempi e tendenze di mercato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Percorsi chimici per il riciclo. Tecnologie di dissoluzione, catalitiche e termochimiche.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3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DBE144-5738-1802-8E18-089D6737F511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182262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Programma di formazione: moduli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 </a:t>
            </a:r>
            <a:r>
              <a:rPr lang="it-IT" sz="2400" dirty="0"/>
              <a:t>Eco-design </a:t>
            </a:r>
            <a:r>
              <a:rPr lang="en-US" sz="2400" dirty="0"/>
              <a:t>&amp;</a:t>
            </a:r>
            <a:r>
              <a:rPr lang="it-IT" sz="2400" dirty="0"/>
              <a:t> nuovi processi produttivi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Nuovi materiali e biomateriali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Coinvolgimento dei Cittadini e dei Consumatori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Gestione e valorizzazione dei residui</a:t>
            </a:r>
          </a:p>
          <a:p>
            <a:pPr algn="ctr"/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30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B3DE69-9539-F4FA-EFCB-E29AA67022E5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296044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Gestione e valorizzazione dei residui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 Logistica e Selezione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Sistemi di Riciclo </a:t>
            </a:r>
            <a:r>
              <a:rPr lang="en-US" sz="2400" b="1" dirty="0"/>
              <a:t>&amp;</a:t>
            </a:r>
            <a:r>
              <a:rPr lang="it-IT" sz="2400" b="1" dirty="0"/>
              <a:t> nuovi modelli di business per la seconda vita dei residui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Aspetti economici, ambientali e legislativi dei </a:t>
            </a:r>
          </a:p>
          <a:p>
            <a:pPr algn="ctr"/>
            <a:r>
              <a:rPr lang="it-IT" sz="2400" dirty="0"/>
              <a:t>rifiuti plastici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31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D6C75F-1B53-09C2-B34D-52101B7083C0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24700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-16933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737481"/>
            <a:ext cx="83273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Sistemi di riciclo </a:t>
            </a:r>
            <a:r>
              <a:rPr lang="en-US" sz="2400" b="1" dirty="0"/>
              <a:t>&amp;</a:t>
            </a:r>
            <a:r>
              <a:rPr lang="it-IT" sz="2400" b="1" dirty="0"/>
              <a:t> nuovi modelli di business per la seconda vita dei residui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 </a:t>
            </a:r>
            <a:r>
              <a:rPr lang="it-IT" sz="2400" dirty="0"/>
              <a:t>Ottimizzazione del riciclo della plastica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Riciclo meccanico dei rifiuti di imballaggio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Prodotti secondari in plastica. Esempi e tendenze di mercato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Percorsi chimici per il riciclo. Tecnologie di dissoluzione, catalitiche e termochimiche.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32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F00911-952F-5BFE-4580-BF9F8E171267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238269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it-IT" sz="2400" b="1" dirty="0"/>
              <a:t>Riciclo Termochimico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Recupero di Energia</a:t>
            </a:r>
          </a:p>
          <a:p>
            <a:pPr algn="ctr"/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33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86AA99-8C98-5E16-B7E0-8666F6A07F4E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19845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26120"/>
              </p:ext>
            </p:extLst>
          </p:nvPr>
        </p:nvGraphicFramePr>
        <p:xfrm>
          <a:off x="438667" y="1816724"/>
          <a:ext cx="6096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936720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991808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09826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Processo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Condizioni di </a:t>
                      </a:r>
                      <a:r>
                        <a:rPr lang="en-US" b="1" dirty="0" err="1"/>
                        <a:t>reazione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Prodotti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52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Gassificazione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15-30 MPa, 800-1600°C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 di </a:t>
                      </a:r>
                      <a:r>
                        <a:rPr lang="en-US" dirty="0" err="1"/>
                        <a:t>Sintesi</a:t>
                      </a:r>
                      <a:r>
                        <a:rPr lang="en-US" dirty="0"/>
                        <a:t> (CO e 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), </a:t>
                      </a:r>
                      <a:r>
                        <a:rPr lang="en-US" baseline="0" dirty="0" err="1"/>
                        <a:t>energia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91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Idrogenazione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MPa, 500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Greggio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sintetico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Bitume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88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Pirolisi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400-900°C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Cera</a:t>
                      </a:r>
                      <a:r>
                        <a:rPr lang="en-US" dirty="0"/>
                        <a:t>, olio, gas, </a:t>
                      </a:r>
                      <a:r>
                        <a:rPr lang="en-US" dirty="0" err="1"/>
                        <a:t>energia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9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Riduzione in un </a:t>
                      </a:r>
                      <a:r>
                        <a:rPr lang="en-US" b="1" dirty="0" err="1"/>
                        <a:t>altoforno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Ghisa</a:t>
                      </a:r>
                      <a:r>
                        <a:rPr lang="en-US" dirty="0"/>
                        <a:t>, gas di </a:t>
                      </a:r>
                      <a:r>
                        <a:rPr lang="en-US" dirty="0" err="1"/>
                        <a:t>fornace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900745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34</a:t>
            </a:fld>
            <a:endParaRPr lang="it-IT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34" y="1816724"/>
            <a:ext cx="3015038" cy="3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Pirolisi</a:t>
            </a:r>
            <a:endParaRPr lang="en-US" sz="2400" b="1" dirty="0"/>
          </a:p>
        </p:txBody>
      </p:sp>
      <p:sp>
        <p:nvSpPr>
          <p:cNvPr id="7" name="Rettangolo 9"/>
          <p:cNvSpPr/>
          <p:nvPr/>
        </p:nvSpPr>
        <p:spPr>
          <a:xfrm>
            <a:off x="540073" y="1736598"/>
            <a:ext cx="1151940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È una decomposizione termica a temperature comprese tra 350-700 </a:t>
            </a:r>
            <a:r>
              <a:rPr lang="en-US" sz="2400" dirty="0"/>
              <a:t>°</a:t>
            </a:r>
            <a:r>
              <a:rPr lang="it-IT" sz="2400" dirty="0"/>
              <a:t>C in assenza di ossigeno e altri agenti gassificanti.</a:t>
            </a:r>
          </a:p>
          <a:p>
            <a:endParaRPr lang="it-IT" sz="2400" dirty="0"/>
          </a:p>
          <a:p>
            <a:r>
              <a:rPr lang="it-IT" sz="2400" dirty="0"/>
              <a:t>I polimeri si decompongono in monomeri, oligomeri e altre sostanze organiche che possono essere raccolte separatamente e utilizzate come materia prima per la produzione di energia.</a:t>
            </a:r>
          </a:p>
          <a:p>
            <a:endParaRPr lang="it-IT" sz="2400" dirty="0"/>
          </a:p>
          <a:p>
            <a:r>
              <a:rPr lang="it-IT" sz="2400" dirty="0"/>
              <a:t>L'elevato contenuto di PVC limita l'applicabilità</a:t>
            </a:r>
          </a:p>
          <a:p>
            <a:endParaRPr lang="en-US" sz="2400" dirty="0"/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Polimeri di scarto + calore </a:t>
            </a:r>
            <a:r>
              <a:rPr lang="it-IT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it-IT" sz="2800" dirty="0">
                <a:solidFill>
                  <a:srgbClr val="FF0000"/>
                </a:solidFill>
              </a:rPr>
              <a:t>idrocarburi liquidi + gassosi + solidi </a:t>
            </a:r>
          </a:p>
          <a:p>
            <a:endParaRPr lang="en-US" sz="2400" dirty="0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380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Pirolisi</a:t>
            </a:r>
            <a:endParaRPr lang="en-US" sz="2400" b="1" dirty="0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36</a:t>
            </a:fld>
            <a:endParaRPr lang="it-IT"/>
          </a:p>
        </p:txBody>
      </p:sp>
      <p:sp>
        <p:nvSpPr>
          <p:cNvPr id="2" name="CuadroTexto 1"/>
          <p:cNvSpPr txBox="1"/>
          <p:nvPr/>
        </p:nvSpPr>
        <p:spPr>
          <a:xfrm>
            <a:off x="598714" y="1870614"/>
            <a:ext cx="91975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Si divide in due tipi principali:</a:t>
            </a:r>
          </a:p>
          <a:p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Termica (senza la presenza di catalizzatori): produce liquidi con basso valore ottanico e i gas richiedono un potenziamento per essere utilizzati come carburante.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Pirolisi catalitica: riduce la temperatura e aumenta il valore dei prodotti liquidi e gassosi.</a:t>
            </a:r>
          </a:p>
        </p:txBody>
      </p:sp>
    </p:spTree>
    <p:extLst>
      <p:ext uri="{BB962C8B-B14F-4D97-AF65-F5344CB8AC3E}">
        <p14:creationId xmlns:p14="http://schemas.microsoft.com/office/powerpoint/2010/main" val="2399163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9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37</a:t>
            </a:fld>
            <a:endParaRPr lang="it-IT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150" y="1492833"/>
            <a:ext cx="6646825" cy="393782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210316" y="5487940"/>
            <a:ext cx="3430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Distribuzione dei prodotti liquidi della pirolisi</a:t>
            </a:r>
          </a:p>
        </p:txBody>
      </p:sp>
      <p:sp>
        <p:nvSpPr>
          <p:cNvPr id="13" name="Rettangolo 9"/>
          <p:cNvSpPr/>
          <p:nvPr/>
        </p:nvSpPr>
        <p:spPr>
          <a:xfrm>
            <a:off x="366039" y="1992086"/>
            <a:ext cx="38985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dirty="0"/>
              <a:t>La catalisi migliora l’omogeneità </a:t>
            </a:r>
            <a:r>
              <a:rPr lang="it-IT" sz="2400" dirty="0" err="1"/>
              <a:t>composizonale</a:t>
            </a:r>
            <a:r>
              <a:rPr lang="it-IT" sz="2400" dirty="0"/>
              <a:t> dei prodotti di pirolisi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Le temperature sono ridotte (300-350</a:t>
            </a:r>
            <a:r>
              <a:rPr lang="en-US" sz="2400" dirty="0"/>
              <a:t>°</a:t>
            </a:r>
            <a:r>
              <a:rPr lang="it-IT" sz="2400" dirty="0"/>
              <a:t>C)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Principali svantaggi: avvelenamento del catalizzatore</a:t>
            </a:r>
          </a:p>
        </p:txBody>
      </p:sp>
      <p:sp>
        <p:nvSpPr>
          <p:cNvPr id="14" name="Rettangolo 9"/>
          <p:cNvSpPr/>
          <p:nvPr/>
        </p:nvSpPr>
        <p:spPr>
          <a:xfrm>
            <a:off x="756529" y="1275009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Pirolisi</a:t>
            </a:r>
            <a:endParaRPr lang="en-US" sz="24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D81A4C-3E97-1B1A-B8C1-24E55893B2B2}"/>
              </a:ext>
            </a:extLst>
          </p:cNvPr>
          <p:cNvSpPr txBox="1"/>
          <p:nvPr/>
        </p:nvSpPr>
        <p:spPr>
          <a:xfrm rot="16200000">
            <a:off x="3870251" y="3184720"/>
            <a:ext cx="191386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300" b="1" dirty="0"/>
              <a:t>Percentuale dell’area [%]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486E60-FA9A-E267-0B26-E3A970FE6332}"/>
              </a:ext>
            </a:extLst>
          </p:cNvPr>
          <p:cNvSpPr txBox="1"/>
          <p:nvPr/>
        </p:nvSpPr>
        <p:spPr>
          <a:xfrm>
            <a:off x="7313428" y="5138269"/>
            <a:ext cx="17774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300" b="1" dirty="0"/>
              <a:t>Numero di carbonio [-]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D92357-E2E3-33EA-07C3-B1047CDF76DB}"/>
              </a:ext>
            </a:extLst>
          </p:cNvPr>
          <p:cNvSpPr txBox="1"/>
          <p:nvPr/>
        </p:nvSpPr>
        <p:spPr>
          <a:xfrm>
            <a:off x="5648446" y="1706788"/>
            <a:ext cx="866196" cy="1072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650" dirty="0"/>
              <a:t> Senza catalisi</a:t>
            </a:r>
          </a:p>
          <a:p>
            <a:pPr>
              <a:lnSpc>
                <a:spcPct val="200000"/>
              </a:lnSpc>
            </a:pPr>
            <a:endParaRPr lang="it-IT" sz="100" dirty="0"/>
          </a:p>
          <a:p>
            <a:pPr>
              <a:lnSpc>
                <a:spcPct val="200000"/>
              </a:lnSpc>
            </a:pPr>
            <a:r>
              <a:rPr lang="it-IT" sz="650" dirty="0"/>
              <a:t> Y-Zeolite (HYB)</a:t>
            </a:r>
          </a:p>
          <a:p>
            <a:pPr>
              <a:lnSpc>
                <a:spcPct val="200000"/>
              </a:lnSpc>
            </a:pPr>
            <a:endParaRPr lang="it-IT" sz="100" dirty="0"/>
          </a:p>
          <a:p>
            <a:pPr>
              <a:lnSpc>
                <a:spcPct val="200000"/>
              </a:lnSpc>
            </a:pPr>
            <a:r>
              <a:rPr lang="it-IT" sz="650" dirty="0"/>
              <a:t> Y-Zeolite (HY 26)</a:t>
            </a:r>
          </a:p>
          <a:p>
            <a:pPr>
              <a:lnSpc>
                <a:spcPct val="200000"/>
              </a:lnSpc>
            </a:pPr>
            <a:endParaRPr lang="it-IT" sz="100" dirty="0"/>
          </a:p>
          <a:p>
            <a:pPr>
              <a:lnSpc>
                <a:spcPct val="200000"/>
              </a:lnSpc>
            </a:pPr>
            <a:r>
              <a:rPr lang="it-IT" sz="650" dirty="0"/>
              <a:t> H-ZSM5 (SM27)</a:t>
            </a:r>
          </a:p>
          <a:p>
            <a:endParaRPr lang="it-IT" sz="100" dirty="0"/>
          </a:p>
          <a:p>
            <a:pPr>
              <a:lnSpc>
                <a:spcPct val="200000"/>
              </a:lnSpc>
            </a:pPr>
            <a:r>
              <a:rPr lang="it-IT" sz="650" dirty="0"/>
              <a:t> H-SZM5 (SM55)</a:t>
            </a:r>
          </a:p>
        </p:txBody>
      </p:sp>
    </p:spTree>
    <p:extLst>
      <p:ext uri="{BB962C8B-B14F-4D97-AF65-F5344CB8AC3E}">
        <p14:creationId xmlns:p14="http://schemas.microsoft.com/office/powerpoint/2010/main" val="2201670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Pirolisi</a:t>
            </a:r>
            <a:endParaRPr lang="en-US" sz="2400" b="1" dirty="0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38</a:t>
            </a:fld>
            <a:endParaRPr lang="it-IT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926" y="1254941"/>
            <a:ext cx="6728189" cy="505639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47926" y="6311339"/>
            <a:ext cx="689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Diagramma del flusso di processo di un impianto di pirolisi classico con un reattore a vortice di nuova tecnologia.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03D269-E7D6-5A74-FE6C-6F7870851E87}"/>
              </a:ext>
            </a:extLst>
          </p:cNvPr>
          <p:cNvSpPr txBox="1"/>
          <p:nvPr/>
        </p:nvSpPr>
        <p:spPr>
          <a:xfrm>
            <a:off x="4358184" y="2038066"/>
            <a:ext cx="1146413" cy="200055"/>
          </a:xfrm>
          <a:prstGeom prst="rect">
            <a:avLst/>
          </a:prstGeom>
          <a:solidFill>
            <a:srgbClr val="E6EBE4"/>
          </a:solidFill>
        </p:spPr>
        <p:txBody>
          <a:bodyPr wrap="square" rtlCol="0">
            <a:spAutoFit/>
          </a:bodyPr>
          <a:lstStyle/>
          <a:p>
            <a:r>
              <a:rPr lang="it-IT" sz="700" b="1" dirty="0">
                <a:solidFill>
                  <a:schemeClr val="tx2"/>
                </a:solidFill>
              </a:rPr>
              <a:t>Materia prima plastica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B0FF19-9E2A-E2DB-1EBF-B070A532E6D5}"/>
              </a:ext>
            </a:extLst>
          </p:cNvPr>
          <p:cNvSpPr txBox="1"/>
          <p:nvPr/>
        </p:nvSpPr>
        <p:spPr>
          <a:xfrm>
            <a:off x="3690368" y="2980233"/>
            <a:ext cx="968068" cy="415498"/>
          </a:xfrm>
          <a:prstGeom prst="rect">
            <a:avLst/>
          </a:prstGeom>
          <a:solidFill>
            <a:srgbClr val="E6EB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>
                <a:solidFill>
                  <a:schemeClr val="tx2"/>
                </a:solidFill>
              </a:rPr>
              <a:t>Pulizia/Essiccazione</a:t>
            </a:r>
          </a:p>
          <a:p>
            <a:pPr algn="ctr"/>
            <a:r>
              <a:rPr lang="it-IT" sz="700" b="1" dirty="0">
                <a:solidFill>
                  <a:schemeClr val="tx2"/>
                </a:solidFill>
              </a:rPr>
              <a:t>Riduzione Dimensionale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61186A9-280A-B968-FBCD-B596F29579A9}"/>
              </a:ext>
            </a:extLst>
          </p:cNvPr>
          <p:cNvSpPr txBox="1"/>
          <p:nvPr/>
        </p:nvSpPr>
        <p:spPr>
          <a:xfrm>
            <a:off x="6131686" y="1366481"/>
            <a:ext cx="673998" cy="200055"/>
          </a:xfrm>
          <a:prstGeom prst="rect">
            <a:avLst/>
          </a:prstGeom>
          <a:solidFill>
            <a:srgbClr val="E6EBE4"/>
          </a:solidFill>
        </p:spPr>
        <p:txBody>
          <a:bodyPr wrap="square" rtlCol="0">
            <a:spAutoFit/>
          </a:bodyPr>
          <a:lstStyle/>
          <a:p>
            <a:r>
              <a:rPr lang="it-IT" sz="700" b="1" dirty="0">
                <a:solidFill>
                  <a:schemeClr val="tx2"/>
                </a:solidFill>
              </a:rPr>
              <a:t>Gas Scrubber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4A5CDB3-930B-3EA4-13CB-BEF51F1FA11F}"/>
              </a:ext>
            </a:extLst>
          </p:cNvPr>
          <p:cNvSpPr txBox="1"/>
          <p:nvPr/>
        </p:nvSpPr>
        <p:spPr>
          <a:xfrm>
            <a:off x="7134933" y="1938038"/>
            <a:ext cx="673998" cy="200055"/>
          </a:xfrm>
          <a:prstGeom prst="rect">
            <a:avLst/>
          </a:prstGeom>
          <a:solidFill>
            <a:srgbClr val="E6EBE4"/>
          </a:solidFill>
        </p:spPr>
        <p:txBody>
          <a:bodyPr wrap="square" rtlCol="0">
            <a:spAutoFit/>
          </a:bodyPr>
          <a:lstStyle/>
          <a:p>
            <a:r>
              <a:rPr lang="it-IT" sz="700" b="1" dirty="0">
                <a:solidFill>
                  <a:schemeClr val="tx2"/>
                </a:solidFill>
              </a:rPr>
              <a:t>Gas di Sintesi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667859E-981F-A8E5-BA15-079A2477BC98}"/>
              </a:ext>
            </a:extLst>
          </p:cNvPr>
          <p:cNvSpPr txBox="1"/>
          <p:nvPr/>
        </p:nvSpPr>
        <p:spPr>
          <a:xfrm rot="16200000">
            <a:off x="5328878" y="3813041"/>
            <a:ext cx="474544" cy="200055"/>
          </a:xfrm>
          <a:prstGeom prst="rect">
            <a:avLst/>
          </a:prstGeom>
          <a:solidFill>
            <a:srgbClr val="E6EBE4"/>
          </a:solidFill>
        </p:spPr>
        <p:txBody>
          <a:bodyPr wrap="square" rtlCol="0">
            <a:spAutoFit/>
          </a:bodyPr>
          <a:lstStyle/>
          <a:p>
            <a:r>
              <a:rPr lang="it-IT" sz="700" b="1" dirty="0">
                <a:solidFill>
                  <a:schemeClr val="tx2"/>
                </a:solidFill>
              </a:rPr>
              <a:t>Forno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7130E09-8FC6-9B36-FA72-D58790ACC28B}"/>
              </a:ext>
            </a:extLst>
          </p:cNvPr>
          <p:cNvSpPr txBox="1"/>
          <p:nvPr/>
        </p:nvSpPr>
        <p:spPr>
          <a:xfrm>
            <a:off x="5959999" y="4770511"/>
            <a:ext cx="468097" cy="200055"/>
          </a:xfrm>
          <a:prstGeom prst="rect">
            <a:avLst/>
          </a:prstGeom>
          <a:solidFill>
            <a:srgbClr val="3EC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>
                <a:solidFill>
                  <a:schemeClr val="tx2"/>
                </a:solidFill>
              </a:rPr>
              <a:t>Pirolisi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B2D7B44-E090-9A83-43F1-101171E41112}"/>
              </a:ext>
            </a:extLst>
          </p:cNvPr>
          <p:cNvSpPr txBox="1"/>
          <p:nvPr/>
        </p:nvSpPr>
        <p:spPr>
          <a:xfrm rot="16200000">
            <a:off x="6963200" y="3195675"/>
            <a:ext cx="676986" cy="200055"/>
          </a:xfrm>
          <a:prstGeom prst="rect">
            <a:avLst/>
          </a:prstGeom>
          <a:solidFill>
            <a:srgbClr val="50B040"/>
          </a:solidFill>
        </p:spPr>
        <p:txBody>
          <a:bodyPr wrap="square" rtlCol="0">
            <a:spAutoFit/>
          </a:bodyPr>
          <a:lstStyle/>
          <a:p>
            <a:r>
              <a:rPr lang="it-IT" sz="700" b="1" dirty="0">
                <a:solidFill>
                  <a:schemeClr val="bg1"/>
                </a:solidFill>
              </a:rPr>
              <a:t>Distillazione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76FBCBA-34D6-3869-4524-EAC006741345}"/>
              </a:ext>
            </a:extLst>
          </p:cNvPr>
          <p:cNvSpPr txBox="1"/>
          <p:nvPr/>
        </p:nvSpPr>
        <p:spPr>
          <a:xfrm>
            <a:off x="7747379" y="2866682"/>
            <a:ext cx="595951" cy="369332"/>
          </a:xfrm>
          <a:prstGeom prst="rect">
            <a:avLst/>
          </a:prstGeom>
          <a:solidFill>
            <a:srgbClr val="30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" b="1" dirty="0">
                <a:solidFill>
                  <a:schemeClr val="bg1"/>
                </a:solidFill>
              </a:rPr>
              <a:t>Colonna di distillazione sottovuoto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B76C9F8-641C-4A24-EDB6-C56EAEFD32CC}"/>
              </a:ext>
            </a:extLst>
          </p:cNvPr>
          <p:cNvSpPr txBox="1"/>
          <p:nvPr/>
        </p:nvSpPr>
        <p:spPr>
          <a:xfrm>
            <a:off x="8757313" y="2682016"/>
            <a:ext cx="595951" cy="184666"/>
          </a:xfrm>
          <a:prstGeom prst="rect">
            <a:avLst/>
          </a:prstGeom>
          <a:solidFill>
            <a:srgbClr val="0D7A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" b="1" dirty="0">
                <a:solidFill>
                  <a:schemeClr val="bg1"/>
                </a:solidFill>
              </a:rPr>
              <a:t>Olio leggero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503431C-3677-0DE3-CFBA-1380B38B5229}"/>
              </a:ext>
            </a:extLst>
          </p:cNvPr>
          <p:cNvSpPr txBox="1"/>
          <p:nvPr/>
        </p:nvSpPr>
        <p:spPr>
          <a:xfrm>
            <a:off x="8790743" y="3424585"/>
            <a:ext cx="529090" cy="184666"/>
          </a:xfrm>
          <a:prstGeom prst="rect">
            <a:avLst/>
          </a:prstGeom>
          <a:solidFill>
            <a:srgbClr val="6D881F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600" b="1" dirty="0">
                <a:solidFill>
                  <a:schemeClr val="bg1"/>
                </a:solidFill>
              </a:rPr>
              <a:t>Cherosene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4771918-5703-A402-5652-F41DD2D4B08A}"/>
              </a:ext>
            </a:extLst>
          </p:cNvPr>
          <p:cNvSpPr txBox="1"/>
          <p:nvPr/>
        </p:nvSpPr>
        <p:spPr>
          <a:xfrm>
            <a:off x="8875594" y="4182397"/>
            <a:ext cx="385892" cy="184666"/>
          </a:xfrm>
          <a:prstGeom prst="rect">
            <a:avLst/>
          </a:prstGeom>
          <a:solidFill>
            <a:srgbClr val="0D7A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" b="1" dirty="0">
                <a:solidFill>
                  <a:schemeClr val="bg1"/>
                </a:solidFill>
              </a:rPr>
              <a:t>Diesel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604E57B-F2ED-28F1-8CEE-A46149C3D7CE}"/>
              </a:ext>
            </a:extLst>
          </p:cNvPr>
          <p:cNvSpPr txBox="1"/>
          <p:nvPr/>
        </p:nvSpPr>
        <p:spPr>
          <a:xfrm>
            <a:off x="8665535" y="4496678"/>
            <a:ext cx="595951" cy="200055"/>
          </a:xfrm>
          <a:prstGeom prst="rect">
            <a:avLst/>
          </a:prstGeom>
          <a:solidFill>
            <a:srgbClr val="E6EB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>
                <a:solidFill>
                  <a:srgbClr val="3A585F"/>
                </a:solidFill>
              </a:rPr>
              <a:t>Veicoli</a:t>
            </a:r>
            <a:endParaRPr lang="it-IT" sz="600" b="1" dirty="0">
              <a:solidFill>
                <a:srgbClr val="3A585F"/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C042D1D-258A-846E-0149-0A7E9627891F}"/>
              </a:ext>
            </a:extLst>
          </p:cNvPr>
          <p:cNvSpPr txBox="1"/>
          <p:nvPr/>
        </p:nvSpPr>
        <p:spPr>
          <a:xfrm>
            <a:off x="8129463" y="5257066"/>
            <a:ext cx="1072143" cy="200055"/>
          </a:xfrm>
          <a:prstGeom prst="rect">
            <a:avLst/>
          </a:prstGeom>
          <a:solidFill>
            <a:srgbClr val="E6EB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>
                <a:solidFill>
                  <a:srgbClr val="3A585F"/>
                </a:solidFill>
              </a:rPr>
              <a:t>Carbone di Carbonio</a:t>
            </a:r>
            <a:endParaRPr lang="it-IT" sz="600" b="1" dirty="0">
              <a:solidFill>
                <a:srgbClr val="3A585F"/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CDA419A-7B16-B4F8-E14E-D4F1EBC1CA4E}"/>
              </a:ext>
            </a:extLst>
          </p:cNvPr>
          <p:cNvSpPr txBox="1"/>
          <p:nvPr/>
        </p:nvSpPr>
        <p:spPr>
          <a:xfrm>
            <a:off x="4540155" y="4618224"/>
            <a:ext cx="545795" cy="200055"/>
          </a:xfrm>
          <a:prstGeom prst="rect">
            <a:avLst/>
          </a:prstGeom>
          <a:solidFill>
            <a:srgbClr val="0D7A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>
                <a:solidFill>
                  <a:schemeClr val="bg1"/>
                </a:solidFill>
              </a:rPr>
              <a:t>Estrusore</a:t>
            </a:r>
            <a:endParaRPr lang="it-IT" sz="600" b="1" dirty="0">
              <a:solidFill>
                <a:schemeClr val="bg1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FE4E7033-F78E-2BFF-54B9-E5857EED654D}"/>
              </a:ext>
            </a:extLst>
          </p:cNvPr>
          <p:cNvSpPr txBox="1"/>
          <p:nvPr/>
        </p:nvSpPr>
        <p:spPr>
          <a:xfrm>
            <a:off x="6569122" y="5739782"/>
            <a:ext cx="619891" cy="200055"/>
          </a:xfrm>
          <a:prstGeom prst="rect">
            <a:avLst/>
          </a:prstGeom>
          <a:solidFill>
            <a:srgbClr val="E6EB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00" b="1" dirty="0">
                <a:solidFill>
                  <a:srgbClr val="3A585F"/>
                </a:solidFill>
              </a:rPr>
              <a:t>Unità CHP</a:t>
            </a:r>
            <a:endParaRPr lang="it-IT" sz="600" b="1" dirty="0">
              <a:solidFill>
                <a:srgbClr val="3A5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74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Pirolisi</a:t>
            </a:r>
            <a:endParaRPr lang="en-US" sz="2400" b="1" dirty="0"/>
          </a:p>
        </p:txBody>
      </p:sp>
      <p:sp>
        <p:nvSpPr>
          <p:cNvPr id="7" name="Rettangolo 9"/>
          <p:cNvSpPr/>
          <p:nvPr/>
        </p:nvSpPr>
        <p:spPr>
          <a:xfrm>
            <a:off x="364643" y="1800960"/>
            <a:ext cx="108171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Reazioni che avvengono nel reattore di pirolisi:</a:t>
            </a:r>
          </a:p>
          <a:p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Decomposizione in monomeri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Frammentazione delle catene principali in componenti organici 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Decomposizione e frammentazione simultanea in monomeri/oligomeri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Eliminazione di componenti organici semplici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Eliminazione di catene laterali, che producono strutture polimeriche complesse e reticolate</a:t>
            </a:r>
            <a:r>
              <a:rPr lang="en-US" sz="2400" dirty="0"/>
              <a:t>.</a:t>
            </a:r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57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</a:t>
            </a:r>
            <a:endParaRPr lang="it-IT" sz="2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b="1" dirty="0"/>
              <a:t> Riciclo </a:t>
            </a:r>
            <a:r>
              <a:rPr lang="en-US" sz="2400" b="1" dirty="0" err="1"/>
              <a:t>Termochimico</a:t>
            </a:r>
            <a:endParaRPr lang="it-IT" sz="2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Recupero di Energia</a:t>
            </a:r>
          </a:p>
          <a:p>
            <a:pPr algn="ctr"/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4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01DAEF-BDE0-D38E-9BE9-55BA3BE604D3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41669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Pirolisi</a:t>
            </a:r>
            <a:endParaRPr lang="en-US" sz="2400" b="1" dirty="0"/>
          </a:p>
        </p:txBody>
      </p:sp>
      <p:sp>
        <p:nvSpPr>
          <p:cNvPr id="7" name="Rettangolo 9"/>
          <p:cNvSpPr/>
          <p:nvPr/>
        </p:nvSpPr>
        <p:spPr>
          <a:xfrm>
            <a:off x="756529" y="1722582"/>
            <a:ext cx="108171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u="sng" dirty="0"/>
              <a:t>Plastic Energy</a:t>
            </a:r>
          </a:p>
          <a:p>
            <a:endParaRPr lang="it-IT" sz="2400" i="1" u="sng" dirty="0"/>
          </a:p>
          <a:p>
            <a:r>
              <a:rPr lang="it-IT" sz="2400" i="1" u="sng" dirty="0">
                <a:hlinkClick r:id="rId3"/>
              </a:rPr>
              <a:t>https://plasticenergy.com/</a:t>
            </a:r>
            <a:endParaRPr lang="it-IT" sz="2400" i="1" u="sng" dirty="0"/>
          </a:p>
          <a:p>
            <a:endParaRPr lang="it-IT" sz="2400" i="1" u="sng" dirty="0"/>
          </a:p>
          <a:p>
            <a:r>
              <a:rPr lang="it-IT" sz="2400" dirty="0"/>
              <a:t>Plastic Energy Co. ha una tecnologia di conversione termica anaerobica brevettata che mira a convertire i rifiuti in plastica solidi (PSW) in materia prima per la produzione di materie plastiche o di combustibili alternativi a basse emissioni di carbonio. L'azienda dispone di due impianti di riciclaggio a Siviglia e Almeria (Spagna), operativi rispettivamente dal 2014 e dal 2017. Per ogni tonnellata di PSW a fine vita trattata, vengono prodotti 850 litri di olio di pirolisi chimica (TACOIL). L'azienda punta a trattare 200,000 tonnellate di plastica entro il 2020.</a:t>
            </a:r>
          </a:p>
        </p:txBody>
      </p:sp>
      <p:pic>
        <p:nvPicPr>
          <p:cNvPr id="9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490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41</a:t>
            </a:fld>
            <a:endParaRPr lang="it-IT"/>
          </a:p>
        </p:txBody>
      </p:sp>
      <p:sp>
        <p:nvSpPr>
          <p:cNvPr id="3" name="Rectángulo 2"/>
          <p:cNvSpPr/>
          <p:nvPr/>
        </p:nvSpPr>
        <p:spPr>
          <a:xfrm>
            <a:off x="269631" y="1240764"/>
            <a:ext cx="119223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u="sng" dirty="0" err="1"/>
              <a:t>Enval</a:t>
            </a:r>
            <a:endParaRPr lang="it-IT" sz="2400" i="1" u="sng" dirty="0"/>
          </a:p>
          <a:p>
            <a:endParaRPr lang="it-IT" sz="2400" i="1" u="sng" dirty="0"/>
          </a:p>
          <a:p>
            <a:r>
              <a:rPr lang="it-IT" sz="2400" i="1" u="sng" dirty="0">
                <a:hlinkClick r:id="rId2"/>
              </a:rPr>
              <a:t>https://www.enval.com/</a:t>
            </a:r>
            <a:endParaRPr lang="it-IT" sz="2400" i="1" u="sng" dirty="0"/>
          </a:p>
          <a:p>
            <a:endParaRPr lang="it-IT" sz="2400" i="1" u="sng" dirty="0"/>
          </a:p>
          <a:p>
            <a:r>
              <a:rPr lang="it-IT" sz="2400" dirty="0" err="1"/>
              <a:t>Enval</a:t>
            </a:r>
            <a:r>
              <a:rPr lang="it-IT" sz="2400" dirty="0"/>
              <a:t> Ltd. si concentra sulla pirolisi indotta da microonde per il trattamento di laminati plastici in alluminio. Il riciclo dell'alluminio attraverso il processo </a:t>
            </a:r>
            <a:r>
              <a:rPr lang="it-IT" sz="2400" dirty="0" err="1"/>
              <a:t>Enval</a:t>
            </a:r>
            <a:r>
              <a:rPr lang="it-IT" sz="2400" dirty="0"/>
              <a:t> consente un risparmio energetico fino al 75%. Con una purezza superiore al 98% e una resa metallica minima dell'80%, può essere reintrodotto direttamente nel processo di fusione. </a:t>
            </a:r>
          </a:p>
          <a:p>
            <a:endParaRPr lang="it-IT" sz="2400" dirty="0"/>
          </a:p>
          <a:p>
            <a:r>
              <a:rPr lang="it-IT" sz="2400" dirty="0"/>
              <a:t>Un tipico impianto </a:t>
            </a:r>
            <a:r>
              <a:rPr lang="it-IT" sz="2400" dirty="0" err="1"/>
              <a:t>Enval</a:t>
            </a:r>
            <a:r>
              <a:rPr lang="it-IT" sz="2400" dirty="0"/>
              <a:t> produce 200-400 ton di alluminio all'anno. Gli oli pirolitici generati possono essere utilizzati come materia prima chimica o per la produzione di energia. Il processo </a:t>
            </a:r>
            <a:r>
              <a:rPr lang="it-IT" sz="2400" dirty="0" err="1"/>
              <a:t>Enval</a:t>
            </a:r>
            <a:r>
              <a:rPr lang="it-IT" sz="2400" dirty="0"/>
              <a:t> può essere controllato per regolare la resa dei gas e degli oli in base alle esigenze dell'operatore. Gli impianti </a:t>
            </a:r>
            <a:r>
              <a:rPr lang="it-IT" sz="2400" dirty="0" err="1"/>
              <a:t>Enval</a:t>
            </a:r>
            <a:r>
              <a:rPr lang="it-IT" sz="2400" dirty="0"/>
              <a:t> possono funzionare con una velocità di alimentazione fino a 350 kg/h, che equivale a una capacità nominale di </a:t>
            </a:r>
          </a:p>
          <a:p>
            <a:r>
              <a:rPr lang="it-IT" sz="2400" dirty="0"/>
              <a:t>2000 ton/anno.</a:t>
            </a:r>
          </a:p>
        </p:txBody>
      </p:sp>
      <p:pic>
        <p:nvPicPr>
          <p:cNvPr id="4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5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7" name="Rettangolo 9"/>
          <p:cNvSpPr/>
          <p:nvPr/>
        </p:nvSpPr>
        <p:spPr>
          <a:xfrm>
            <a:off x="733375" y="751908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Pirolisi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4629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42</a:t>
            </a:fld>
            <a:endParaRPr lang="it-IT"/>
          </a:p>
        </p:txBody>
      </p:sp>
      <p:sp>
        <p:nvSpPr>
          <p:cNvPr id="3" name="Rectángulo 2"/>
          <p:cNvSpPr/>
          <p:nvPr/>
        </p:nvSpPr>
        <p:spPr>
          <a:xfrm>
            <a:off x="733375" y="1275933"/>
            <a:ext cx="10515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u="sng" dirty="0"/>
              <a:t>Gruppo ETIA</a:t>
            </a:r>
          </a:p>
          <a:p>
            <a:endParaRPr lang="it-IT" sz="2400" i="1" u="sng" dirty="0"/>
          </a:p>
          <a:p>
            <a:r>
              <a:rPr lang="it-IT" sz="2400" i="1" u="sng" dirty="0">
                <a:hlinkClick r:id="rId2"/>
              </a:rPr>
              <a:t>https://etia-group.com/operations-for-thermal-processing/pyrolysis/</a:t>
            </a:r>
            <a:endParaRPr lang="it-IT" sz="2400" i="1" u="sng" dirty="0"/>
          </a:p>
          <a:p>
            <a:endParaRPr lang="it-IT" sz="2400" i="1" u="sng" dirty="0"/>
          </a:p>
          <a:p>
            <a:r>
              <a:rPr lang="it-IT" dirty="0"/>
              <a:t>ETIA </a:t>
            </a:r>
            <a:r>
              <a:rPr lang="it-IT" dirty="0" err="1"/>
              <a:t>Ecotecnologie</a:t>
            </a:r>
            <a:r>
              <a:rPr lang="it-IT" dirty="0"/>
              <a:t> ha sviluppato un innovativo processo di pirolisi brevettato, </a:t>
            </a:r>
            <a:r>
              <a:rPr lang="it-IT" dirty="0" err="1"/>
              <a:t>Biogreen</a:t>
            </a:r>
            <a:r>
              <a:rPr lang="it-IT" dirty="0"/>
              <a:t>®, in funzione dal 2003.</a:t>
            </a:r>
          </a:p>
        </p:txBody>
      </p:sp>
      <p:pic>
        <p:nvPicPr>
          <p:cNvPr id="4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5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7" name="Rettangolo 9"/>
          <p:cNvSpPr/>
          <p:nvPr/>
        </p:nvSpPr>
        <p:spPr>
          <a:xfrm>
            <a:off x="733375" y="751908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Pirolisi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7015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43</a:t>
            </a:fld>
            <a:endParaRPr lang="it-IT"/>
          </a:p>
        </p:txBody>
      </p:sp>
      <p:sp>
        <p:nvSpPr>
          <p:cNvPr id="3" name="Rectángulo 2"/>
          <p:cNvSpPr/>
          <p:nvPr/>
        </p:nvSpPr>
        <p:spPr>
          <a:xfrm>
            <a:off x="733375" y="1870614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/>
              <a:t>Recycling Technologies</a:t>
            </a:r>
          </a:p>
          <a:p>
            <a:endParaRPr lang="it-IT" sz="2400" i="1" u="sng" dirty="0"/>
          </a:p>
          <a:p>
            <a:r>
              <a:rPr lang="it-IT" sz="2400" i="1" u="sng" dirty="0">
                <a:hlinkClick r:id="rId2"/>
              </a:rPr>
              <a:t>https://recyclingtechnologies.co.uk/</a:t>
            </a:r>
            <a:endParaRPr lang="it-IT" sz="2400" i="1" u="sng" dirty="0"/>
          </a:p>
          <a:p>
            <a:endParaRPr lang="it-IT" sz="2400" i="1" u="sng" dirty="0"/>
          </a:p>
          <a:p>
            <a:r>
              <a:rPr lang="it-IT" sz="2400" dirty="0" err="1"/>
              <a:t>Recycling</a:t>
            </a:r>
            <a:r>
              <a:rPr lang="it-IT" sz="2400" dirty="0"/>
              <a:t> Technology ha sviluppato una metodologia di processo per il riciclaggio della plastica attraverso la conversione dei rifiuti plastici in combustibile e la sua capacità raggiunge le 9.000 </a:t>
            </a:r>
            <a:r>
              <a:rPr lang="it-IT" sz="2400" dirty="0" err="1"/>
              <a:t>tpa</a:t>
            </a:r>
            <a:r>
              <a:rPr lang="it-IT" sz="2400" dirty="0"/>
              <a:t>. Ha inoltre commercializzato quattro oli speciali a bassissimo tenore di zolfo (con un contenuto di zolfo inferiore allo 0,1%) derivati dalla plastica riciclata, chiamati </a:t>
            </a:r>
            <a:r>
              <a:rPr lang="it-IT" sz="2400" dirty="0" err="1"/>
              <a:t>Plaxx</a:t>
            </a:r>
            <a:r>
              <a:rPr lang="it-IT" sz="2400" dirty="0"/>
              <a:t>, che possono essere utilizzati come sostituti del carburante o come materie prime per produrre plastica o cera.</a:t>
            </a:r>
          </a:p>
        </p:txBody>
      </p:sp>
      <p:pic>
        <p:nvPicPr>
          <p:cNvPr id="4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5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7" name="Rettangolo 9"/>
          <p:cNvSpPr/>
          <p:nvPr/>
        </p:nvSpPr>
        <p:spPr>
          <a:xfrm>
            <a:off x="756529" y="1275009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Pirolisi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6251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Pirolisi</a:t>
            </a:r>
            <a:endParaRPr lang="en-US" sz="2400" b="1" dirty="0"/>
          </a:p>
        </p:txBody>
      </p:sp>
      <p:sp>
        <p:nvSpPr>
          <p:cNvPr id="7" name="Rettangolo 9"/>
          <p:cNvSpPr/>
          <p:nvPr/>
        </p:nvSpPr>
        <p:spPr>
          <a:xfrm>
            <a:off x="756529" y="1722582"/>
            <a:ext cx="10817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u="sng" dirty="0"/>
              <a:t>Prodotti chimici BP Processo di Pirolisi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24" y="2184247"/>
            <a:ext cx="6425476" cy="3367467"/>
          </a:xfrm>
          <a:prstGeom prst="rect">
            <a:avLst/>
          </a:prstGeom>
        </p:spPr>
      </p:pic>
      <p:sp>
        <p:nvSpPr>
          <p:cNvPr id="8" name="Rettangolo 9"/>
          <p:cNvSpPr/>
          <p:nvPr/>
        </p:nvSpPr>
        <p:spPr>
          <a:xfrm>
            <a:off x="488739" y="3147436"/>
            <a:ext cx="5108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/>
              <a:t>Reattore a letto fluido che opera a 500°C in assenza di ossigeno.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Vengono prodotti idrocarburi che lasciano il letto con il gas di fluidificazione.</a:t>
            </a:r>
          </a:p>
        </p:txBody>
      </p:sp>
      <p:pic>
        <p:nvPicPr>
          <p:cNvPr id="9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44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9B97CF-5920-E910-7D4E-29E9E11175A8}"/>
              </a:ext>
            </a:extLst>
          </p:cNvPr>
          <p:cNvSpPr txBox="1"/>
          <p:nvPr/>
        </p:nvSpPr>
        <p:spPr>
          <a:xfrm>
            <a:off x="5821414" y="2461246"/>
            <a:ext cx="6873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Rifiuti </a:t>
            </a:r>
          </a:p>
          <a:p>
            <a:pPr algn="ctr"/>
            <a:r>
              <a:rPr lang="it-IT" sz="900" b="1" dirty="0"/>
              <a:t>in plastica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2525BE-D603-1D34-3DB1-A5C058E242A8}"/>
              </a:ext>
            </a:extLst>
          </p:cNvPr>
          <p:cNvSpPr txBox="1"/>
          <p:nvPr/>
        </p:nvSpPr>
        <p:spPr>
          <a:xfrm>
            <a:off x="5821414" y="4006480"/>
            <a:ext cx="8938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Alimentazione a vite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5FEB380-2BE2-2D9D-A341-A41ADA5A7807}"/>
              </a:ext>
            </a:extLst>
          </p:cNvPr>
          <p:cNvSpPr txBox="1"/>
          <p:nvPr/>
        </p:nvSpPr>
        <p:spPr>
          <a:xfrm>
            <a:off x="6818766" y="2461246"/>
            <a:ext cx="797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Letto </a:t>
            </a:r>
          </a:p>
          <a:p>
            <a:pPr algn="ctr"/>
            <a:r>
              <a:rPr lang="it-IT" sz="900" b="1" dirty="0"/>
              <a:t>fluido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9228FEE-B5A8-514C-D29D-0278248EA63D}"/>
              </a:ext>
            </a:extLst>
          </p:cNvPr>
          <p:cNvSpPr txBox="1"/>
          <p:nvPr/>
        </p:nvSpPr>
        <p:spPr>
          <a:xfrm>
            <a:off x="7616142" y="2230414"/>
            <a:ext cx="7973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Ciclone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3C166A2-F8C2-6893-1C97-F549A3A5D318}"/>
              </a:ext>
            </a:extLst>
          </p:cNvPr>
          <p:cNvSpPr txBox="1"/>
          <p:nvPr/>
        </p:nvSpPr>
        <p:spPr>
          <a:xfrm>
            <a:off x="7549995" y="3275136"/>
            <a:ext cx="65645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Solidi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A4258EC-6BF5-3BC4-B6F1-29DFA49819FB}"/>
              </a:ext>
            </a:extLst>
          </p:cNvPr>
          <p:cNvSpPr txBox="1"/>
          <p:nvPr/>
        </p:nvSpPr>
        <p:spPr>
          <a:xfrm>
            <a:off x="8413518" y="2227046"/>
            <a:ext cx="119894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Assorbitore di calce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57F4C6B-24CE-FE04-50CA-263702DCFB24}"/>
              </a:ext>
            </a:extLst>
          </p:cNvPr>
          <p:cNvSpPr txBox="1"/>
          <p:nvPr/>
        </p:nvSpPr>
        <p:spPr>
          <a:xfrm>
            <a:off x="10039784" y="4539577"/>
            <a:ext cx="7973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Filtro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A9096F6-AFF9-16D9-E891-0877B0611107}"/>
              </a:ext>
            </a:extLst>
          </p:cNvPr>
          <p:cNvSpPr txBox="1"/>
          <p:nvPr/>
        </p:nvSpPr>
        <p:spPr>
          <a:xfrm>
            <a:off x="10103446" y="5086428"/>
            <a:ext cx="56764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900" b="1" dirty="0"/>
              <a:t>Solidi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6998598-FA17-6815-1E19-AF0FD722172F}"/>
              </a:ext>
            </a:extLst>
          </p:cNvPr>
          <p:cNvSpPr txBox="1"/>
          <p:nvPr/>
        </p:nvSpPr>
        <p:spPr>
          <a:xfrm>
            <a:off x="11248975" y="4897085"/>
            <a:ext cx="8105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Gas pulito</a:t>
            </a:r>
          </a:p>
        </p:txBody>
      </p:sp>
    </p:spTree>
    <p:extLst>
      <p:ext uri="{BB962C8B-B14F-4D97-AF65-F5344CB8AC3E}">
        <p14:creationId xmlns:p14="http://schemas.microsoft.com/office/powerpoint/2010/main" val="404549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Pirolisi</a:t>
            </a:r>
            <a:endParaRPr lang="en-US" sz="2400" b="1" dirty="0"/>
          </a:p>
        </p:txBody>
      </p:sp>
      <p:sp>
        <p:nvSpPr>
          <p:cNvPr id="7" name="Rettangolo 9"/>
          <p:cNvSpPr/>
          <p:nvPr/>
        </p:nvSpPr>
        <p:spPr>
          <a:xfrm>
            <a:off x="756529" y="1722582"/>
            <a:ext cx="10817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u="sng" dirty="0"/>
              <a:t>Prodotti chimici BP Processo di Pirolisi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24" y="2248533"/>
            <a:ext cx="6425476" cy="3367467"/>
          </a:xfrm>
          <a:prstGeom prst="rect">
            <a:avLst/>
          </a:prstGeom>
        </p:spPr>
      </p:pic>
      <p:sp>
        <p:nvSpPr>
          <p:cNvPr id="8" name="Rettangolo 9"/>
          <p:cNvSpPr/>
          <p:nvPr/>
        </p:nvSpPr>
        <p:spPr>
          <a:xfrm>
            <a:off x="586710" y="2248533"/>
            <a:ext cx="51086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/>
              <a:t>Il gas purificato viene raffreddato per condensare gli idrocarburi più pesanti che possono essere utilizzati per produrre gas di petrolio liquefatto (GPL) e benzina.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Gli idrocarburi più leggeri rimanenti possono essere riutilizzati come gas di fluidificazione o come combustibile.</a:t>
            </a:r>
          </a:p>
        </p:txBody>
      </p:sp>
      <p:pic>
        <p:nvPicPr>
          <p:cNvPr id="9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45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FB7D69-AEAA-336E-732B-E03B13A1E968}"/>
              </a:ext>
            </a:extLst>
          </p:cNvPr>
          <p:cNvSpPr txBox="1"/>
          <p:nvPr/>
        </p:nvSpPr>
        <p:spPr>
          <a:xfrm>
            <a:off x="5821414" y="2511440"/>
            <a:ext cx="6873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Rifiuti </a:t>
            </a:r>
          </a:p>
          <a:p>
            <a:pPr algn="ctr"/>
            <a:r>
              <a:rPr lang="it-IT" sz="900" b="1" dirty="0"/>
              <a:t>in plastica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0F84FE4-C23A-C98C-764C-DEAEEB7159C7}"/>
              </a:ext>
            </a:extLst>
          </p:cNvPr>
          <p:cNvSpPr txBox="1"/>
          <p:nvPr/>
        </p:nvSpPr>
        <p:spPr>
          <a:xfrm>
            <a:off x="5821414" y="4063720"/>
            <a:ext cx="8938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Alimentazione a vite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039A26A-E827-1CDA-E871-2CCEE8D8BFF8}"/>
              </a:ext>
            </a:extLst>
          </p:cNvPr>
          <p:cNvSpPr txBox="1"/>
          <p:nvPr/>
        </p:nvSpPr>
        <p:spPr>
          <a:xfrm>
            <a:off x="6818766" y="2511440"/>
            <a:ext cx="797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Letto </a:t>
            </a:r>
          </a:p>
          <a:p>
            <a:pPr algn="ctr"/>
            <a:r>
              <a:rPr lang="it-IT" sz="900" b="1" dirty="0"/>
              <a:t>fluido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72D2165-A811-AEC6-8740-00B33310F691}"/>
              </a:ext>
            </a:extLst>
          </p:cNvPr>
          <p:cNvSpPr txBox="1"/>
          <p:nvPr/>
        </p:nvSpPr>
        <p:spPr>
          <a:xfrm>
            <a:off x="7616142" y="2280608"/>
            <a:ext cx="7973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Ciclone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A46127E-F323-53C3-BFAA-D908E8DD0B1E}"/>
              </a:ext>
            </a:extLst>
          </p:cNvPr>
          <p:cNvSpPr txBox="1"/>
          <p:nvPr/>
        </p:nvSpPr>
        <p:spPr>
          <a:xfrm>
            <a:off x="8413518" y="2280608"/>
            <a:ext cx="119894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Assorbitore di calce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F3923E1-3DA5-E95F-D234-8B53C76E89DE}"/>
              </a:ext>
            </a:extLst>
          </p:cNvPr>
          <p:cNvSpPr txBox="1"/>
          <p:nvPr/>
        </p:nvSpPr>
        <p:spPr>
          <a:xfrm>
            <a:off x="7561569" y="3389616"/>
            <a:ext cx="65645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Solidi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C670F2A-C66D-E5E9-A8CA-3E3D14D3ECBF}"/>
              </a:ext>
            </a:extLst>
          </p:cNvPr>
          <p:cNvSpPr txBox="1"/>
          <p:nvPr/>
        </p:nvSpPr>
        <p:spPr>
          <a:xfrm>
            <a:off x="10035251" y="5150897"/>
            <a:ext cx="650109" cy="231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900" b="1" dirty="0"/>
              <a:t>Solidi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AD161A0-94EA-2544-22E1-52946B914D33}"/>
              </a:ext>
            </a:extLst>
          </p:cNvPr>
          <p:cNvSpPr txBox="1"/>
          <p:nvPr/>
        </p:nvSpPr>
        <p:spPr>
          <a:xfrm>
            <a:off x="11248975" y="4920065"/>
            <a:ext cx="8105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Gas pulito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93E127-1668-EDD3-85BE-8C243128FA1E}"/>
              </a:ext>
            </a:extLst>
          </p:cNvPr>
          <p:cNvSpPr txBox="1"/>
          <p:nvPr/>
        </p:nvSpPr>
        <p:spPr>
          <a:xfrm>
            <a:off x="10039784" y="4616860"/>
            <a:ext cx="7973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Filtro</a:t>
            </a:r>
          </a:p>
        </p:txBody>
      </p:sp>
    </p:spTree>
    <p:extLst>
      <p:ext uri="{BB962C8B-B14F-4D97-AF65-F5344CB8AC3E}">
        <p14:creationId xmlns:p14="http://schemas.microsoft.com/office/powerpoint/2010/main" val="47340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275009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Pirolisi</a:t>
            </a:r>
            <a:endParaRPr lang="en-US" sz="2400" b="1" dirty="0"/>
          </a:p>
        </p:txBody>
      </p:sp>
      <p:sp>
        <p:nvSpPr>
          <p:cNvPr id="7" name="Rettangolo 9"/>
          <p:cNvSpPr/>
          <p:nvPr/>
        </p:nvSpPr>
        <p:spPr>
          <a:xfrm>
            <a:off x="756529" y="1722582"/>
            <a:ext cx="10817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 err="1"/>
              <a:t>Processo</a:t>
            </a:r>
            <a:r>
              <a:rPr lang="en-US" sz="2400" i="1" u="sng" dirty="0"/>
              <a:t> di </a:t>
            </a:r>
            <a:r>
              <a:rPr lang="en-US" sz="2400" i="1" u="sng" dirty="0" err="1"/>
              <a:t>Termolisi</a:t>
            </a:r>
            <a:r>
              <a:rPr lang="en-US" sz="2400" i="1" u="sng" dirty="0"/>
              <a:t> BASF</a:t>
            </a:r>
          </a:p>
        </p:txBody>
      </p:sp>
      <p:sp>
        <p:nvSpPr>
          <p:cNvPr id="8" name="Rettangolo 9"/>
          <p:cNvSpPr/>
          <p:nvPr/>
        </p:nvSpPr>
        <p:spPr>
          <a:xfrm>
            <a:off x="586709" y="2248533"/>
            <a:ext cx="5578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/>
              <a:t>Possono essere lavorate 15000 ton/anno di plastiche.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La prima fase è la liquefazione a 300-350°C in una cascata di reattori a vasca agitata.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La pirolisi avviene in un reattore tubolare a 400-450°C, seguita da un frazionamento per raffreddamento in due fasi, prima a 330-380°C e poi a 110°C.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65109" y="1505841"/>
            <a:ext cx="5846815" cy="3879668"/>
          </a:xfrm>
          <a:prstGeom prst="rect">
            <a:avLst/>
          </a:prstGeom>
        </p:spPr>
      </p:pic>
      <p:pic>
        <p:nvPicPr>
          <p:cNvPr id="9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46</a:t>
            </a:fld>
            <a:endParaRPr lang="it-IT"/>
          </a:p>
        </p:txBody>
      </p:sp>
      <p:sp>
        <p:nvSpPr>
          <p:cNvPr id="2" name="CuadroTexto 1"/>
          <p:cNvSpPr txBox="1"/>
          <p:nvPr/>
        </p:nvSpPr>
        <p:spPr>
          <a:xfrm>
            <a:off x="756529" y="5892581"/>
            <a:ext cx="979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https://www.basf.com/global/en/who-we-are/sustainability/we-drive-sustainable-solutions/circular-economy/mass-balance-approach/chemcycling.html</a:t>
            </a:r>
            <a:endParaRPr lang="en-US" dirty="0"/>
          </a:p>
          <a:p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0534013-4790-D6ED-0495-2450DB4290EC}"/>
              </a:ext>
            </a:extLst>
          </p:cNvPr>
          <p:cNvSpPr txBox="1"/>
          <p:nvPr/>
        </p:nvSpPr>
        <p:spPr>
          <a:xfrm>
            <a:off x="8675225" y="1658296"/>
            <a:ext cx="115746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Rifiuti in plastica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DC17A2D-E076-61DC-CA73-E00E2513C04C}"/>
              </a:ext>
            </a:extLst>
          </p:cNvPr>
          <p:cNvSpPr txBox="1"/>
          <p:nvPr/>
        </p:nvSpPr>
        <p:spPr>
          <a:xfrm>
            <a:off x="8791788" y="2164609"/>
            <a:ext cx="92434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Liquefazione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DE7A6F6-A7D0-CA81-6FAA-B3D577344670}"/>
              </a:ext>
            </a:extLst>
          </p:cNvPr>
          <p:cNvSpPr txBox="1"/>
          <p:nvPr/>
        </p:nvSpPr>
        <p:spPr>
          <a:xfrm>
            <a:off x="8929107" y="2658699"/>
            <a:ext cx="6497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Pirolisi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8444198-0B1D-E388-0BF0-77537228F86C}"/>
              </a:ext>
            </a:extLst>
          </p:cNvPr>
          <p:cNvSpPr txBox="1"/>
          <p:nvPr/>
        </p:nvSpPr>
        <p:spPr>
          <a:xfrm>
            <a:off x="8731577" y="3155237"/>
            <a:ext cx="10447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Frazionamento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689DD09-3635-4AB7-1FB8-554CE6A497A3}"/>
              </a:ext>
            </a:extLst>
          </p:cNvPr>
          <p:cNvSpPr txBox="1"/>
          <p:nvPr/>
        </p:nvSpPr>
        <p:spPr>
          <a:xfrm>
            <a:off x="6849169" y="3879749"/>
            <a:ext cx="63965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Nafta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EA16B78-CFC9-CC79-7DB2-FA7C7234493D}"/>
              </a:ext>
            </a:extLst>
          </p:cNvPr>
          <p:cNvSpPr txBox="1"/>
          <p:nvPr/>
        </p:nvSpPr>
        <p:spPr>
          <a:xfrm>
            <a:off x="6567110" y="4361020"/>
            <a:ext cx="120376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Cracker a vapore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C846638-6045-90ED-1FDE-8A65E0826FC9}"/>
              </a:ext>
            </a:extLst>
          </p:cNvPr>
          <p:cNvSpPr txBox="1"/>
          <p:nvPr/>
        </p:nvSpPr>
        <p:spPr>
          <a:xfrm>
            <a:off x="6417047" y="4837974"/>
            <a:ext cx="63965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Etilene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2570A74-8327-AE9F-9972-11527A506692}"/>
              </a:ext>
            </a:extLst>
          </p:cNvPr>
          <p:cNvSpPr txBox="1"/>
          <p:nvPr/>
        </p:nvSpPr>
        <p:spPr>
          <a:xfrm>
            <a:off x="7308636" y="4837974"/>
            <a:ext cx="76930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Propilene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C3F3648-261D-F520-D126-F2BA160537BD}"/>
              </a:ext>
            </a:extLst>
          </p:cNvPr>
          <p:cNvSpPr txBox="1"/>
          <p:nvPr/>
        </p:nvSpPr>
        <p:spPr>
          <a:xfrm>
            <a:off x="8534613" y="3808947"/>
            <a:ext cx="59680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Olefine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D5E9702-D25E-F1B3-7EC9-72771D5D9A67}"/>
              </a:ext>
            </a:extLst>
          </p:cNvPr>
          <p:cNvSpPr txBox="1"/>
          <p:nvPr/>
        </p:nvSpPr>
        <p:spPr>
          <a:xfrm>
            <a:off x="9594554" y="3808947"/>
            <a:ext cx="7752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Aromatici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0297737-0818-0AD6-5BAF-A40C01FB748C}"/>
              </a:ext>
            </a:extLst>
          </p:cNvPr>
          <p:cNvSpPr txBox="1"/>
          <p:nvPr/>
        </p:nvSpPr>
        <p:spPr>
          <a:xfrm>
            <a:off x="8420431" y="4622630"/>
            <a:ext cx="1203767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Alcoli</a:t>
            </a:r>
          </a:p>
          <a:p>
            <a:pPr algn="ctr"/>
            <a:r>
              <a:rPr lang="it-IT" sz="1100" dirty="0"/>
              <a:t>Ammine</a:t>
            </a:r>
          </a:p>
          <a:p>
            <a:pPr algn="ctr"/>
            <a:r>
              <a:rPr lang="it-IT" sz="1100" dirty="0"/>
              <a:t>Tensioattivi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D90DA88-230D-2654-CA56-A601A3A5DB50}"/>
              </a:ext>
            </a:extLst>
          </p:cNvPr>
          <p:cNvSpPr txBox="1"/>
          <p:nvPr/>
        </p:nvSpPr>
        <p:spPr>
          <a:xfrm>
            <a:off x="10832017" y="3795110"/>
            <a:ext cx="66793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Frazione pesante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A319A4B-6E18-DA15-C600-8CC198F095DB}"/>
              </a:ext>
            </a:extLst>
          </p:cNvPr>
          <p:cNvSpPr txBox="1"/>
          <p:nvPr/>
        </p:nvSpPr>
        <p:spPr>
          <a:xfrm>
            <a:off x="10664318" y="4455767"/>
            <a:ext cx="100296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Gassificazione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14A2DAE-39F5-43B9-C457-ABAA8638E9B6}"/>
              </a:ext>
            </a:extLst>
          </p:cNvPr>
          <p:cNvSpPr txBox="1"/>
          <p:nvPr/>
        </p:nvSpPr>
        <p:spPr>
          <a:xfrm>
            <a:off x="10832017" y="4932093"/>
            <a:ext cx="74167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Metanolo</a:t>
            </a:r>
          </a:p>
        </p:txBody>
      </p:sp>
    </p:spTree>
    <p:extLst>
      <p:ext uri="{BB962C8B-B14F-4D97-AF65-F5344CB8AC3E}">
        <p14:creationId xmlns:p14="http://schemas.microsoft.com/office/powerpoint/2010/main" val="1528355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183568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Pirolisi</a:t>
            </a:r>
            <a:endParaRPr lang="en-US" sz="2400" b="1" dirty="0"/>
          </a:p>
        </p:txBody>
      </p:sp>
      <p:sp>
        <p:nvSpPr>
          <p:cNvPr id="7" name="Rettangolo 9"/>
          <p:cNvSpPr/>
          <p:nvPr/>
        </p:nvSpPr>
        <p:spPr>
          <a:xfrm>
            <a:off x="756529" y="1631141"/>
            <a:ext cx="10817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u="sng" dirty="0"/>
              <a:t>Sistema di Pirolisi a letto-fluido Circolante</a:t>
            </a:r>
          </a:p>
        </p:txBody>
      </p:sp>
      <p:sp>
        <p:nvSpPr>
          <p:cNvPr id="8" name="Rettangolo 9"/>
          <p:cNvSpPr/>
          <p:nvPr/>
        </p:nvSpPr>
        <p:spPr>
          <a:xfrm>
            <a:off x="586709" y="2052588"/>
            <a:ext cx="5578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/>
              <a:t>Viene prodotta una miscela di CO, 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it-IT" sz="2400" dirty="0"/>
              <a:t>,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it-IT" sz="2400" dirty="0"/>
              <a:t> e vapore acqueo.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Vengono utilizzati due letti fluidi circolanti con sabbia come mezzo di fluidizzazione e trasferimento di calore.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108" y="1058090"/>
            <a:ext cx="5904972" cy="4898573"/>
          </a:xfrm>
          <a:prstGeom prst="rect">
            <a:avLst/>
          </a:prstGeom>
        </p:spPr>
      </p:pic>
      <p:pic>
        <p:nvPicPr>
          <p:cNvPr id="9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47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E7B950-EF8B-8255-8F1C-46B3AE8DA48E}"/>
              </a:ext>
            </a:extLst>
          </p:cNvPr>
          <p:cNvSpPr txBox="1"/>
          <p:nvPr/>
        </p:nvSpPr>
        <p:spPr>
          <a:xfrm>
            <a:off x="6995649" y="1043030"/>
            <a:ext cx="10905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Gas riciclato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3A5DB7C-5690-9FD7-635B-18ED0A763B9F}"/>
              </a:ext>
            </a:extLst>
          </p:cNvPr>
          <p:cNvSpPr txBox="1"/>
          <p:nvPr/>
        </p:nvSpPr>
        <p:spPr>
          <a:xfrm>
            <a:off x="10346780" y="1190727"/>
            <a:ext cx="15594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Gas combustibile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67B65E4-8937-D8AB-0619-9506B8F374F9}"/>
              </a:ext>
            </a:extLst>
          </p:cNvPr>
          <p:cNvSpPr txBox="1"/>
          <p:nvPr/>
        </p:nvSpPr>
        <p:spPr>
          <a:xfrm>
            <a:off x="9295463" y="1183197"/>
            <a:ext cx="794688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Scrubber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45EA9CA-E5CE-8E42-7C09-F047B2CB7D3D}"/>
              </a:ext>
            </a:extLst>
          </p:cNvPr>
          <p:cNvSpPr txBox="1"/>
          <p:nvPr/>
        </p:nvSpPr>
        <p:spPr>
          <a:xfrm>
            <a:off x="6995649" y="1979458"/>
            <a:ext cx="10905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Rifiuti in plastica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9A57CFF-9AC5-9AA1-D6BC-EF1D3CC97B74}"/>
              </a:ext>
            </a:extLst>
          </p:cNvPr>
          <p:cNvSpPr txBox="1"/>
          <p:nvPr/>
        </p:nvSpPr>
        <p:spPr>
          <a:xfrm>
            <a:off x="8891632" y="1675359"/>
            <a:ext cx="811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Ciclone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767C6DC-A380-E0A1-4AD1-539F873D6263}"/>
              </a:ext>
            </a:extLst>
          </p:cNvPr>
          <p:cNvSpPr txBox="1"/>
          <p:nvPr/>
        </p:nvSpPr>
        <p:spPr>
          <a:xfrm>
            <a:off x="10673984" y="1708084"/>
            <a:ext cx="13596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Gas di scarico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35657E0-A07F-570C-6946-7A4929927FEC}"/>
              </a:ext>
            </a:extLst>
          </p:cNvPr>
          <p:cNvSpPr txBox="1"/>
          <p:nvPr/>
        </p:nvSpPr>
        <p:spPr>
          <a:xfrm>
            <a:off x="10212432" y="2338604"/>
            <a:ext cx="811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Ciclone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089F241-906A-0DA4-315F-01D077F05131}"/>
              </a:ext>
            </a:extLst>
          </p:cNvPr>
          <p:cNvSpPr txBox="1"/>
          <p:nvPr/>
        </p:nvSpPr>
        <p:spPr>
          <a:xfrm rot="16200000">
            <a:off x="7693163" y="2714858"/>
            <a:ext cx="9912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Pirolisi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AFABF8D-4B52-00FA-A584-7879E132EF2E}"/>
              </a:ext>
            </a:extLst>
          </p:cNvPr>
          <p:cNvSpPr txBox="1"/>
          <p:nvPr/>
        </p:nvSpPr>
        <p:spPr>
          <a:xfrm rot="16200000">
            <a:off x="8803814" y="2864788"/>
            <a:ext cx="12910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Rigenerazione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526CB99-6CE7-6F9E-BD24-4E98A8C8C712}"/>
              </a:ext>
            </a:extLst>
          </p:cNvPr>
          <p:cNvSpPr txBox="1"/>
          <p:nvPr/>
        </p:nvSpPr>
        <p:spPr>
          <a:xfrm>
            <a:off x="6578600" y="4572809"/>
            <a:ext cx="6032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Vapore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F854CD1-07E0-1029-71E7-F0A477558EF2}"/>
              </a:ext>
            </a:extLst>
          </p:cNvPr>
          <p:cNvSpPr txBox="1"/>
          <p:nvPr/>
        </p:nvSpPr>
        <p:spPr>
          <a:xfrm>
            <a:off x="10063823" y="3353487"/>
            <a:ext cx="5196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Aria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3CF8D9C-4137-4A6A-9AD7-E52EFCEB0248}"/>
              </a:ext>
            </a:extLst>
          </p:cNvPr>
          <p:cNvSpPr txBox="1"/>
          <p:nvPr/>
        </p:nvSpPr>
        <p:spPr>
          <a:xfrm>
            <a:off x="10063823" y="4314246"/>
            <a:ext cx="5196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Aria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12F1045-A883-F553-EBB0-E5263116FDBB}"/>
              </a:ext>
            </a:extLst>
          </p:cNvPr>
          <p:cNvSpPr txBox="1"/>
          <p:nvPr/>
        </p:nvSpPr>
        <p:spPr>
          <a:xfrm>
            <a:off x="7585520" y="5088359"/>
            <a:ext cx="6032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Sabbia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6FE6058-94F9-15DF-52A9-F781D80C7310}"/>
              </a:ext>
            </a:extLst>
          </p:cNvPr>
          <p:cNvSpPr txBox="1"/>
          <p:nvPr/>
        </p:nvSpPr>
        <p:spPr>
          <a:xfrm>
            <a:off x="8418691" y="5243811"/>
            <a:ext cx="9348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Separazione della sabbia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04B965B-30A7-5B88-4073-84B6943C0279}"/>
              </a:ext>
            </a:extLst>
          </p:cNvPr>
          <p:cNvSpPr txBox="1"/>
          <p:nvPr/>
        </p:nvSpPr>
        <p:spPr>
          <a:xfrm>
            <a:off x="9704601" y="5328390"/>
            <a:ext cx="14677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Solido grossolano</a:t>
            </a:r>
          </a:p>
        </p:txBody>
      </p:sp>
    </p:spTree>
    <p:extLst>
      <p:ext uri="{BB962C8B-B14F-4D97-AF65-F5344CB8AC3E}">
        <p14:creationId xmlns:p14="http://schemas.microsoft.com/office/powerpoint/2010/main" val="2097355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687503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756529" y="1183568"/>
            <a:ext cx="104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Pirolisi</a:t>
            </a:r>
            <a:endParaRPr lang="en-US" sz="2400" b="1" dirty="0"/>
          </a:p>
        </p:txBody>
      </p:sp>
      <p:sp>
        <p:nvSpPr>
          <p:cNvPr id="7" name="Rettangolo 9"/>
          <p:cNvSpPr/>
          <p:nvPr/>
        </p:nvSpPr>
        <p:spPr>
          <a:xfrm>
            <a:off x="756529" y="1631141"/>
            <a:ext cx="10817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u="sng" dirty="0"/>
              <a:t>Sistema di Pirolisi a letto fluido Circolante</a:t>
            </a:r>
          </a:p>
        </p:txBody>
      </p:sp>
      <p:sp>
        <p:nvSpPr>
          <p:cNvPr id="8" name="Rettangolo 9"/>
          <p:cNvSpPr/>
          <p:nvPr/>
        </p:nvSpPr>
        <p:spPr>
          <a:xfrm>
            <a:off x="586709" y="2052588"/>
            <a:ext cx="5578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400" dirty="0"/>
              <a:t>Un letto viene utilizzato per la pirolisi a temperature comprese tra 800-850 °C e uno per la rigenerazione a 950 °C.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Il vapore viene utilizzato come agente fluidificante nel reattore di pirolisi.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I solidi separati dai gas vengono utilizzati per generare vapore e alcuni vengono bruciati nel letto di rigenerazione per generare calore.</a:t>
            </a:r>
            <a:endParaRPr lang="en-U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108" y="1058090"/>
            <a:ext cx="5904972" cy="4898573"/>
          </a:xfrm>
          <a:prstGeom prst="rect">
            <a:avLst/>
          </a:prstGeom>
        </p:spPr>
      </p:pic>
      <p:pic>
        <p:nvPicPr>
          <p:cNvPr id="9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48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740275-16E3-0343-85BF-BD70ED01FB25}"/>
              </a:ext>
            </a:extLst>
          </p:cNvPr>
          <p:cNvSpPr txBox="1"/>
          <p:nvPr/>
        </p:nvSpPr>
        <p:spPr>
          <a:xfrm>
            <a:off x="6995649" y="1043030"/>
            <a:ext cx="10905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Gas riciclato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181F869-B3DE-3813-BD53-4E288A14BB0C}"/>
              </a:ext>
            </a:extLst>
          </p:cNvPr>
          <p:cNvSpPr txBox="1"/>
          <p:nvPr/>
        </p:nvSpPr>
        <p:spPr>
          <a:xfrm>
            <a:off x="9295463" y="1183197"/>
            <a:ext cx="794688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Scrubber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AEA44E1-75C9-E948-4C72-0E2060AF594B}"/>
              </a:ext>
            </a:extLst>
          </p:cNvPr>
          <p:cNvSpPr txBox="1"/>
          <p:nvPr/>
        </p:nvSpPr>
        <p:spPr>
          <a:xfrm>
            <a:off x="10346780" y="1190727"/>
            <a:ext cx="15594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Gas combustibile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E092C82-4C4F-9BD2-F10E-861369254D57}"/>
              </a:ext>
            </a:extLst>
          </p:cNvPr>
          <p:cNvSpPr txBox="1"/>
          <p:nvPr/>
        </p:nvSpPr>
        <p:spPr>
          <a:xfrm>
            <a:off x="6995649" y="1979458"/>
            <a:ext cx="10905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Rifiuti in plastica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6A43C2E-59BE-21B6-8BC1-4AD1EC8E2281}"/>
              </a:ext>
            </a:extLst>
          </p:cNvPr>
          <p:cNvSpPr txBox="1"/>
          <p:nvPr/>
        </p:nvSpPr>
        <p:spPr>
          <a:xfrm>
            <a:off x="8891632" y="1675359"/>
            <a:ext cx="811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Ciclone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5463CEE-528B-AC11-B06B-0C90E62CEF87}"/>
              </a:ext>
            </a:extLst>
          </p:cNvPr>
          <p:cNvSpPr txBox="1"/>
          <p:nvPr/>
        </p:nvSpPr>
        <p:spPr>
          <a:xfrm>
            <a:off x="10673984" y="1708084"/>
            <a:ext cx="13596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Gas di scarico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9908EAF-B04F-137A-AFCC-FC2F9BA711BF}"/>
              </a:ext>
            </a:extLst>
          </p:cNvPr>
          <p:cNvSpPr txBox="1"/>
          <p:nvPr/>
        </p:nvSpPr>
        <p:spPr>
          <a:xfrm rot="16200000">
            <a:off x="7693163" y="2714858"/>
            <a:ext cx="9912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Pirolisi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29DF1E9-EF14-1675-F1A9-3736A60C58F3}"/>
              </a:ext>
            </a:extLst>
          </p:cNvPr>
          <p:cNvSpPr txBox="1"/>
          <p:nvPr/>
        </p:nvSpPr>
        <p:spPr>
          <a:xfrm rot="16200000">
            <a:off x="8803814" y="2864788"/>
            <a:ext cx="12910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Rigenerazione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4617B19-961E-29B9-1B67-B25C6BAF506A}"/>
              </a:ext>
            </a:extLst>
          </p:cNvPr>
          <p:cNvSpPr txBox="1"/>
          <p:nvPr/>
        </p:nvSpPr>
        <p:spPr>
          <a:xfrm>
            <a:off x="10212432" y="2338604"/>
            <a:ext cx="811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Ciclone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DFA39D-AC52-34DD-23EE-D584EFA1B1D2}"/>
              </a:ext>
            </a:extLst>
          </p:cNvPr>
          <p:cNvSpPr txBox="1"/>
          <p:nvPr/>
        </p:nvSpPr>
        <p:spPr>
          <a:xfrm>
            <a:off x="10063823" y="3353487"/>
            <a:ext cx="5196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Aria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5BD9D0C-15E3-17D7-9486-D86EA513ABA2}"/>
              </a:ext>
            </a:extLst>
          </p:cNvPr>
          <p:cNvSpPr txBox="1"/>
          <p:nvPr/>
        </p:nvSpPr>
        <p:spPr>
          <a:xfrm>
            <a:off x="10063823" y="4314246"/>
            <a:ext cx="5196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Aria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B982D5F-D284-FB21-280C-F35111CEC7DA}"/>
              </a:ext>
            </a:extLst>
          </p:cNvPr>
          <p:cNvSpPr txBox="1"/>
          <p:nvPr/>
        </p:nvSpPr>
        <p:spPr>
          <a:xfrm>
            <a:off x="6578600" y="4572809"/>
            <a:ext cx="6032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Vapore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D1E3381-833B-BF17-6578-BFCB30564027}"/>
              </a:ext>
            </a:extLst>
          </p:cNvPr>
          <p:cNvSpPr txBox="1"/>
          <p:nvPr/>
        </p:nvSpPr>
        <p:spPr>
          <a:xfrm>
            <a:off x="7585520" y="5088359"/>
            <a:ext cx="6032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Sabbia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4B28525-2628-CF81-1BE3-4FE7A6E6E7E0}"/>
              </a:ext>
            </a:extLst>
          </p:cNvPr>
          <p:cNvSpPr txBox="1"/>
          <p:nvPr/>
        </p:nvSpPr>
        <p:spPr>
          <a:xfrm>
            <a:off x="8418691" y="5243811"/>
            <a:ext cx="9348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Separazione della sabbia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21F6105-B98E-3521-53FC-F2481C2BD46F}"/>
              </a:ext>
            </a:extLst>
          </p:cNvPr>
          <p:cNvSpPr txBox="1"/>
          <p:nvPr/>
        </p:nvSpPr>
        <p:spPr>
          <a:xfrm>
            <a:off x="9704601" y="5328390"/>
            <a:ext cx="14677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Solido grossolano</a:t>
            </a:r>
          </a:p>
        </p:txBody>
      </p:sp>
    </p:spTree>
    <p:extLst>
      <p:ext uri="{BB962C8B-B14F-4D97-AF65-F5344CB8AC3E}">
        <p14:creationId xmlns:p14="http://schemas.microsoft.com/office/powerpoint/2010/main" val="22534196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Programma di formazione SPECIALISTA IN ECONOMIA CIRCOLARE DEGLI IMBALLAGGI IN PLASTICA: moduli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 Eco-design </a:t>
            </a:r>
            <a:r>
              <a:rPr lang="en-US" sz="2400" dirty="0"/>
              <a:t>&amp;</a:t>
            </a:r>
            <a:r>
              <a:rPr lang="it-IT" sz="2400" dirty="0"/>
              <a:t> nuovi processi produttivi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Nuovi materiali e biomateriali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Coinvolgimento dei Cittadini e dei Consumatori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Gestione e valorizzazione dei residui</a:t>
            </a:r>
          </a:p>
          <a:p>
            <a:pPr algn="ctr"/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49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CBBAFF0-8EF6-CAC5-8E6E-50FFD50180EB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37313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3319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Termochimico</a:t>
            </a:r>
            <a:endParaRPr lang="en-US" sz="28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027554"/>
              </p:ext>
            </p:extLst>
          </p:nvPr>
        </p:nvGraphicFramePr>
        <p:xfrm>
          <a:off x="438667" y="1816724"/>
          <a:ext cx="6096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936720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991808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09826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Processo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Condizioni di </a:t>
                      </a:r>
                      <a:r>
                        <a:rPr lang="en-US" b="1" dirty="0" err="1"/>
                        <a:t>reazione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Prodotti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52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Gassificazione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15-30 MPa, 800-1600ºC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 di </a:t>
                      </a:r>
                      <a:r>
                        <a:rPr lang="en-US" dirty="0" err="1"/>
                        <a:t>Sintesi</a:t>
                      </a:r>
                      <a:r>
                        <a:rPr lang="en-US" dirty="0"/>
                        <a:t> (CO e 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) </a:t>
                      </a:r>
                      <a:r>
                        <a:rPr lang="en-US" baseline="0" dirty="0" err="1"/>
                        <a:t>energia</a:t>
                      </a:r>
                      <a:r>
                        <a:rPr lang="en-US" baseline="0" dirty="0"/>
                        <a:t> finale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91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Idrogenazione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MPa, 500 ºC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Greggio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sintetico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Bitume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88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Pirolisi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400-900ºC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Cera</a:t>
                      </a:r>
                      <a:r>
                        <a:rPr lang="en-US" dirty="0"/>
                        <a:t>, olio, gas, </a:t>
                      </a:r>
                      <a:r>
                        <a:rPr lang="en-US" dirty="0" err="1"/>
                        <a:t>energia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9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Riduzione in un </a:t>
                      </a:r>
                      <a:r>
                        <a:rPr lang="en-US" b="1" dirty="0" err="1"/>
                        <a:t>altoforno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 ºC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Ghisa</a:t>
                      </a:r>
                      <a:r>
                        <a:rPr lang="en-US" dirty="0"/>
                        <a:t>, gas di </a:t>
                      </a:r>
                      <a:r>
                        <a:rPr lang="en-US" dirty="0" err="1"/>
                        <a:t>fornace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900745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5</a:t>
            </a:fld>
            <a:endParaRPr lang="it-IT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34" y="1816724"/>
            <a:ext cx="3015038" cy="3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Gestione e valorizzazione dei residui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 Logistica e Selezione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Sistemi di riciclo </a:t>
            </a:r>
            <a:r>
              <a:rPr lang="en-US" sz="2400" b="1" dirty="0"/>
              <a:t>&amp;</a:t>
            </a:r>
            <a:r>
              <a:rPr lang="it-IT" sz="2400" b="1" dirty="0"/>
              <a:t> nuovi modelli di business per la seconda vita dei residui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Aspetti economici, ambientali e legislativi dei </a:t>
            </a:r>
          </a:p>
          <a:p>
            <a:pPr algn="ctr"/>
            <a:r>
              <a:rPr lang="it-IT" sz="2400" dirty="0"/>
              <a:t>rifiuti plastici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50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9C97D6-8B52-25B6-97B3-EC8BFAF7534C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12478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-16933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737481"/>
            <a:ext cx="83273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Sistemi di riciclo </a:t>
            </a:r>
            <a:r>
              <a:rPr lang="en-US" sz="2400" b="1" dirty="0"/>
              <a:t>&amp;</a:t>
            </a:r>
            <a:r>
              <a:rPr lang="it-IT" sz="2400" b="1" dirty="0"/>
              <a:t> nuovi modelli di business per la seconda vita dei residui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 </a:t>
            </a:r>
            <a:r>
              <a:rPr lang="it-IT" sz="2400" dirty="0"/>
              <a:t>Ottimizzazione del riciclo della plastica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Riciclo meccanico dei rifiuti di imballaggio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Prodotti secondari in plastica. Esempi e tendenze di mercato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Percorsi chimici per il riciclo. Tecnologie di dissoluzione, catalitiche e termochimiche.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51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E44C260-CEA2-B70E-3735-4F826F5E2BE3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41455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 </a:t>
            </a:r>
            <a:r>
              <a:rPr lang="it-IT" sz="2400" dirty="0"/>
              <a:t>Riciclo Chimico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Recupero di Energia</a:t>
            </a:r>
          </a:p>
          <a:p>
            <a:pPr algn="ctr"/>
            <a:endParaRPr lang="en-US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52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DC548B-FEE2-3313-8F62-EBC7AB27BAD2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8642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883448"/>
            <a:ext cx="3154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Recupero</a:t>
            </a:r>
            <a:r>
              <a:rPr lang="en-US" sz="2800" b="1" dirty="0"/>
              <a:t> di </a:t>
            </a:r>
            <a:r>
              <a:rPr lang="en-US" sz="2800" b="1" dirty="0" err="1"/>
              <a:t>energia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8" name="Rettangolo 9"/>
          <p:cNvSpPr/>
          <p:nvPr/>
        </p:nvSpPr>
        <p:spPr>
          <a:xfrm>
            <a:off x="638960" y="1749550"/>
            <a:ext cx="114049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Se il riciclo meccanico o chimico non è possibile, è possibile recuperare energia dai rifiuti di plastica, in quanto hanno un elevato potere calorifico.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Il recupero di energia può avvenire:</a:t>
            </a:r>
          </a:p>
          <a:p>
            <a:pPr algn="just"/>
            <a:endParaRPr lang="it-IT" sz="2400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Combustione in un inceneritore di rifiuti urbani con la plastica insieme ad altri materiali di scarto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Co-combustione o mono-combustione con la plastica e un altro combustibile che vengono bruciati per generare calore.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53</a:t>
            </a:fld>
            <a:endParaRPr lang="it-IT"/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987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54</a:t>
            </a:fld>
            <a:endParaRPr lang="it-IT"/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3236336" y="3418115"/>
            <a:ext cx="8273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046092" y="3105834"/>
            <a:ext cx="103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Rifiuti polimero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063650" y="2321897"/>
            <a:ext cx="1336776" cy="2308324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Inceneritore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5400426" y="2695582"/>
            <a:ext cx="1125046" cy="1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6411040" y="1594314"/>
            <a:ext cx="103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Turbina</a:t>
            </a:r>
            <a:endParaRPr lang="en-US" dirty="0"/>
          </a:p>
        </p:txBody>
      </p:sp>
      <p:sp>
        <p:nvSpPr>
          <p:cNvPr id="12" name="Trapecio 11"/>
          <p:cNvSpPr/>
          <p:nvPr/>
        </p:nvSpPr>
        <p:spPr>
          <a:xfrm rot="16200000">
            <a:off x="6129771" y="2343889"/>
            <a:ext cx="1596683" cy="731520"/>
          </a:xfrm>
          <a:prstGeom prst="trapezoid">
            <a:avLst>
              <a:gd name="adj" fmla="val 48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echa derecha 14"/>
          <p:cNvSpPr/>
          <p:nvPr/>
        </p:nvSpPr>
        <p:spPr>
          <a:xfrm>
            <a:off x="7293873" y="2372416"/>
            <a:ext cx="689317" cy="6463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/>
          <p:cNvSpPr txBox="1"/>
          <p:nvPr/>
        </p:nvSpPr>
        <p:spPr>
          <a:xfrm>
            <a:off x="5445877" y="2095417"/>
            <a:ext cx="1034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Canna fumaria gas </a:t>
            </a:r>
          </a:p>
        </p:txBody>
      </p:sp>
      <p:sp>
        <p:nvSpPr>
          <p:cNvPr id="17" name="Flecha derecha 16"/>
          <p:cNvSpPr/>
          <p:nvPr/>
        </p:nvSpPr>
        <p:spPr>
          <a:xfrm>
            <a:off x="5406683" y="3778291"/>
            <a:ext cx="689317" cy="6463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7983190" y="2510915"/>
            <a:ext cx="118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Elettricità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852850" y="3916791"/>
            <a:ext cx="118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Calore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21" name="Rettangolo 9"/>
          <p:cNvSpPr/>
          <p:nvPr/>
        </p:nvSpPr>
        <p:spPr>
          <a:xfrm>
            <a:off x="756529" y="883448"/>
            <a:ext cx="3154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Recupero</a:t>
            </a:r>
            <a:r>
              <a:rPr lang="en-US" sz="2800" b="1" dirty="0"/>
              <a:t> di </a:t>
            </a:r>
            <a:r>
              <a:rPr lang="en-US" sz="2800" b="1" dirty="0" err="1"/>
              <a:t>energia</a:t>
            </a:r>
            <a:endParaRPr lang="en-US" sz="2800" b="1" dirty="0"/>
          </a:p>
        </p:txBody>
      </p:sp>
      <p:pic>
        <p:nvPicPr>
          <p:cNvPr id="22" name="Immagin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49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29" y="1447560"/>
            <a:ext cx="7080216" cy="3357898"/>
          </a:xfrm>
          <a:prstGeom prst="rect">
            <a:avLst/>
          </a:prstGeom>
        </p:spPr>
      </p:pic>
      <p:sp>
        <p:nvSpPr>
          <p:cNvPr id="4" name="Rettangolo 9"/>
          <p:cNvSpPr/>
          <p:nvPr/>
        </p:nvSpPr>
        <p:spPr>
          <a:xfrm>
            <a:off x="756529" y="883448"/>
            <a:ext cx="3154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Recupero</a:t>
            </a:r>
            <a:r>
              <a:rPr lang="en-US" sz="2800" b="1" dirty="0"/>
              <a:t> di </a:t>
            </a:r>
            <a:r>
              <a:rPr lang="en-US" sz="2800" b="1" dirty="0" err="1"/>
              <a:t>energia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22550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1932186" y="4846350"/>
            <a:ext cx="10947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/>
              <a:t>Diagramma di flusso di un sistema di incenerimento che genera energia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55</a:t>
            </a:fld>
            <a:endParaRPr lang="it-IT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B2928C-8AFE-F6EF-395F-207A47094DDB}"/>
              </a:ext>
            </a:extLst>
          </p:cNvPr>
          <p:cNvSpPr txBox="1"/>
          <p:nvPr/>
        </p:nvSpPr>
        <p:spPr>
          <a:xfrm>
            <a:off x="2333531" y="1836751"/>
            <a:ext cx="10007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Rifiuti</a:t>
            </a:r>
            <a:endParaRPr lang="it-IT" sz="1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940C4E-DF20-D119-7044-B9595E13DC38}"/>
              </a:ext>
            </a:extLst>
          </p:cNvPr>
          <p:cNvSpPr txBox="1"/>
          <p:nvPr/>
        </p:nvSpPr>
        <p:spPr>
          <a:xfrm>
            <a:off x="2452719" y="2734274"/>
            <a:ext cx="94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50" dirty="0"/>
              <a:t>Trattamento dei rifiuti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BA7E121-7DAE-D923-1D20-6B1D0F86AD65}"/>
              </a:ext>
            </a:extLst>
          </p:cNvPr>
          <p:cNvSpPr txBox="1"/>
          <p:nvPr/>
        </p:nvSpPr>
        <p:spPr>
          <a:xfrm>
            <a:off x="3792419" y="1836751"/>
            <a:ext cx="10007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Aria</a:t>
            </a:r>
            <a:endParaRPr lang="it-IT" sz="14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CB9D4F1-0ED2-EA3C-D787-BFD2FBE2B8B8}"/>
              </a:ext>
            </a:extLst>
          </p:cNvPr>
          <p:cNvSpPr txBox="1"/>
          <p:nvPr/>
        </p:nvSpPr>
        <p:spPr>
          <a:xfrm>
            <a:off x="3657773" y="2811217"/>
            <a:ext cx="12699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Inceneritore</a:t>
            </a:r>
            <a:endParaRPr lang="it-IT" sz="12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E33558C-07F1-B68E-C971-728968818CE7}"/>
              </a:ext>
            </a:extLst>
          </p:cNvPr>
          <p:cNvSpPr txBox="1"/>
          <p:nvPr/>
        </p:nvSpPr>
        <p:spPr>
          <a:xfrm>
            <a:off x="3792418" y="3708230"/>
            <a:ext cx="10007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Carburante</a:t>
            </a:r>
            <a:endParaRPr lang="it-IT" sz="12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9A97907-C1E6-035B-5069-19460E25D5D9}"/>
              </a:ext>
            </a:extLst>
          </p:cNvPr>
          <p:cNvSpPr txBox="1"/>
          <p:nvPr/>
        </p:nvSpPr>
        <p:spPr>
          <a:xfrm>
            <a:off x="4927772" y="1775195"/>
            <a:ext cx="14411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Mezzo di recupero energetico</a:t>
            </a:r>
            <a:endParaRPr lang="it-IT" sz="11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B6D854A-8A0D-E88E-49BF-535A55043368}"/>
              </a:ext>
            </a:extLst>
          </p:cNvPr>
          <p:cNvSpPr txBox="1"/>
          <p:nvPr/>
        </p:nvSpPr>
        <p:spPr>
          <a:xfrm>
            <a:off x="5280828" y="2657328"/>
            <a:ext cx="9424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Sistema di recupero energetico</a:t>
            </a:r>
            <a:endParaRPr lang="it-IT" sz="11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EF00D41-722E-4216-72AE-7C16BE60D52C}"/>
              </a:ext>
            </a:extLst>
          </p:cNvPr>
          <p:cNvSpPr txBox="1"/>
          <p:nvPr/>
        </p:nvSpPr>
        <p:spPr>
          <a:xfrm>
            <a:off x="6386660" y="1775194"/>
            <a:ext cx="11133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Mezzo </a:t>
            </a:r>
          </a:p>
          <a:p>
            <a:pPr algn="ctr"/>
            <a:r>
              <a:rPr lang="it-IT" sz="1200" dirty="0"/>
              <a:t>di tempra</a:t>
            </a:r>
            <a:endParaRPr lang="it-IT" sz="110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025E5B6-1E8F-F424-70E9-AAAECA8B4207}"/>
              </a:ext>
            </a:extLst>
          </p:cNvPr>
          <p:cNvSpPr txBox="1"/>
          <p:nvPr/>
        </p:nvSpPr>
        <p:spPr>
          <a:xfrm>
            <a:off x="6576373" y="2749660"/>
            <a:ext cx="94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Sistema </a:t>
            </a:r>
          </a:p>
          <a:p>
            <a:pPr algn="ctr"/>
            <a:r>
              <a:rPr lang="it-IT" sz="1200" dirty="0"/>
              <a:t>di tempra</a:t>
            </a:r>
            <a:endParaRPr lang="it-IT" sz="11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26BF861-08B7-3B7E-D37E-7753F125D59B}"/>
              </a:ext>
            </a:extLst>
          </p:cNvPr>
          <p:cNvSpPr txBox="1"/>
          <p:nvPr/>
        </p:nvSpPr>
        <p:spPr>
          <a:xfrm>
            <a:off x="7517738" y="1545839"/>
            <a:ext cx="11926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Mezzo di controllo delle emissioni</a:t>
            </a:r>
            <a:endParaRPr lang="it-IT" sz="11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7B05591-E16A-C2D8-4C59-332A667D48F3}"/>
              </a:ext>
            </a:extLst>
          </p:cNvPr>
          <p:cNvSpPr txBox="1"/>
          <p:nvPr/>
        </p:nvSpPr>
        <p:spPr>
          <a:xfrm>
            <a:off x="7821736" y="2598003"/>
            <a:ext cx="94248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Sistema di controllo delle emissioni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9863CB0-6673-280C-0F2D-26556ED40018}"/>
              </a:ext>
            </a:extLst>
          </p:cNvPr>
          <p:cNvSpPr txBox="1"/>
          <p:nvPr/>
        </p:nvSpPr>
        <p:spPr>
          <a:xfrm>
            <a:off x="6878320" y="3798015"/>
            <a:ext cx="1656080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500" dirty="0"/>
              <a:t>Sistema di controllo degli effluenti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AADC586-B7A2-4DC3-AA7F-75036F59CE79}"/>
              </a:ext>
            </a:extLst>
          </p:cNvPr>
          <p:cNvSpPr txBox="1"/>
          <p:nvPr/>
        </p:nvSpPr>
        <p:spPr>
          <a:xfrm>
            <a:off x="4927772" y="3931955"/>
            <a:ext cx="12955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Scarico liquido o solido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950257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883448"/>
            <a:ext cx="3154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Recupero</a:t>
            </a:r>
            <a:r>
              <a:rPr lang="en-US" sz="2800" b="1" dirty="0"/>
              <a:t> di </a:t>
            </a:r>
            <a:r>
              <a:rPr lang="en-US" sz="2800" b="1" dirty="0" err="1"/>
              <a:t>energia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22550"/>
            <a:ext cx="2279705" cy="720006"/>
          </a:xfrm>
          <a:prstGeom prst="rect">
            <a:avLst/>
          </a:prstGeom>
        </p:spPr>
      </p:pic>
      <p:sp>
        <p:nvSpPr>
          <p:cNvPr id="8" name="Rettangolo 9"/>
          <p:cNvSpPr/>
          <p:nvPr/>
        </p:nvSpPr>
        <p:spPr>
          <a:xfrm>
            <a:off x="791360" y="1599960"/>
            <a:ext cx="114049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 principali tipi di inceneritore attualmente in uso possono essere classificati come:</a:t>
            </a:r>
          </a:p>
          <a:p>
            <a:pPr algn="just"/>
            <a:endParaRPr lang="it-IT" sz="2400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Stufa meccanica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Forno rotativo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A letto fluido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56</a:t>
            </a:fld>
            <a:endParaRPr lang="it-IT"/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879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883448"/>
            <a:ext cx="3154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Recupero</a:t>
            </a:r>
            <a:r>
              <a:rPr lang="en-US" sz="2800" b="1" dirty="0"/>
              <a:t> di </a:t>
            </a:r>
            <a:r>
              <a:rPr lang="en-US" sz="2800" b="1" dirty="0" err="1"/>
              <a:t>energia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22550"/>
            <a:ext cx="2279705" cy="720006"/>
          </a:xfrm>
          <a:prstGeom prst="rect">
            <a:avLst/>
          </a:prstGeom>
        </p:spPr>
      </p:pic>
      <p:sp>
        <p:nvSpPr>
          <p:cNvPr id="7" name="Rettangolo 9"/>
          <p:cNvSpPr/>
          <p:nvPr/>
        </p:nvSpPr>
        <p:spPr>
          <a:xfrm>
            <a:off x="273204" y="1573140"/>
            <a:ext cx="53699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u="sng" dirty="0"/>
              <a:t>Inceneritore meccanico-Stoker</a:t>
            </a:r>
          </a:p>
          <a:p>
            <a:pPr algn="just"/>
            <a:endParaRPr lang="it-IT" sz="2400" i="1" u="sng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È il principale tipo di inceneritore per i rifiuti solidi urbani.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I rifiuti vengono immessi nella zona di combustione tramite una tramoggia a saracinesca o una semplice coclea di alimentazione.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Il calore viene recuperato mediante una caldaia a calore di scarico o come energia elettrica utilizzando turbine a vapore.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640" y="1145058"/>
            <a:ext cx="6009058" cy="5007548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57</a:t>
            </a:fld>
            <a:endParaRPr lang="it-IT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289596-419A-0096-5D79-05BB5A1B906C}"/>
              </a:ext>
            </a:extLst>
          </p:cNvPr>
          <p:cNvSpPr txBox="1"/>
          <p:nvPr/>
        </p:nvSpPr>
        <p:spPr>
          <a:xfrm>
            <a:off x="5881640" y="2234386"/>
            <a:ext cx="17833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Rifiuti di plastica con alimentazione a vite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F4611F3-82C1-5EA7-BBDC-37599535BA36}"/>
              </a:ext>
            </a:extLst>
          </p:cNvPr>
          <p:cNvSpPr txBox="1"/>
          <p:nvPr/>
        </p:nvSpPr>
        <p:spPr>
          <a:xfrm>
            <a:off x="10555969" y="1757332"/>
            <a:ext cx="133472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Tubi per caldaie a vapore o ad acqua calda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B44DED-B7CA-56C1-25E7-FD01A966E917}"/>
              </a:ext>
            </a:extLst>
          </p:cNvPr>
          <p:cNvSpPr txBox="1"/>
          <p:nvPr/>
        </p:nvSpPr>
        <p:spPr>
          <a:xfrm>
            <a:off x="8991600" y="5605220"/>
            <a:ext cx="48895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" dirty="0"/>
              <a:t>Cenere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ED8B3F1-D4CA-53DF-1645-B156EDB4E727}"/>
              </a:ext>
            </a:extLst>
          </p:cNvPr>
          <p:cNvSpPr txBox="1"/>
          <p:nvPr/>
        </p:nvSpPr>
        <p:spPr>
          <a:xfrm>
            <a:off x="10242900" y="4401897"/>
            <a:ext cx="9013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Impianto di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BD2738-89FB-4DA2-8C86-840E7642A6CE}"/>
              </a:ext>
            </a:extLst>
          </p:cNvPr>
          <p:cNvSpPr txBox="1"/>
          <p:nvPr/>
        </p:nvSpPr>
        <p:spPr>
          <a:xfrm>
            <a:off x="10306050" y="4764084"/>
            <a:ext cx="14033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depurazione dei fumi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4B4231D-057D-8C37-A29B-30DA38AB7D07}"/>
              </a:ext>
            </a:extLst>
          </p:cNvPr>
          <p:cNvSpPr txBox="1"/>
          <p:nvPr/>
        </p:nvSpPr>
        <p:spPr>
          <a:xfrm>
            <a:off x="6096000" y="5328691"/>
            <a:ext cx="78903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Bruciatori</a:t>
            </a:r>
          </a:p>
        </p:txBody>
      </p:sp>
    </p:spTree>
    <p:extLst>
      <p:ext uri="{BB962C8B-B14F-4D97-AF65-F5344CB8AC3E}">
        <p14:creationId xmlns:p14="http://schemas.microsoft.com/office/powerpoint/2010/main" val="28658105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883448"/>
            <a:ext cx="3154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Recupero</a:t>
            </a:r>
            <a:r>
              <a:rPr lang="en-US" sz="2800" b="1" dirty="0"/>
              <a:t> di </a:t>
            </a:r>
            <a:r>
              <a:rPr lang="en-US" sz="2800" b="1" dirty="0" err="1"/>
              <a:t>energia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22550"/>
            <a:ext cx="2279705" cy="720006"/>
          </a:xfrm>
          <a:prstGeom prst="rect">
            <a:avLst/>
          </a:prstGeom>
        </p:spPr>
      </p:pic>
      <p:sp>
        <p:nvSpPr>
          <p:cNvPr id="7" name="Rettangolo 9"/>
          <p:cNvSpPr/>
          <p:nvPr/>
        </p:nvSpPr>
        <p:spPr>
          <a:xfrm>
            <a:off x="273204" y="1573140"/>
            <a:ext cx="53699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u="sng" dirty="0"/>
              <a:t>Inceneritore a forno rotante</a:t>
            </a:r>
          </a:p>
          <a:p>
            <a:pPr algn="just"/>
            <a:endParaRPr lang="it-IT" sz="2400" i="1" u="sng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Simile all’inceneritore meccanico Stoker, ma la combustione avviene in un cilindro inclinato e rotante.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I rifiuti plastici vengono introdotti nel forno a T &gt; 1000 °C.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Materiale incombusto ≈ 3 %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Tecnologia costosa applicata solo all'industria del cemento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578" y="1573140"/>
            <a:ext cx="6113565" cy="3483835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58</a:t>
            </a:fld>
            <a:endParaRPr lang="it-IT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F3EAB3C-D0A4-EF6A-A615-1FBE7DA9DBF5}"/>
              </a:ext>
            </a:extLst>
          </p:cNvPr>
          <p:cNvSpPr txBox="1"/>
          <p:nvPr/>
        </p:nvSpPr>
        <p:spPr>
          <a:xfrm>
            <a:off x="5230775" y="1254941"/>
            <a:ext cx="332960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Tramoggia di alimentazione</a:t>
            </a:r>
          </a:p>
          <a:p>
            <a:pPr algn="ctr"/>
            <a:r>
              <a:rPr lang="it-IT" sz="1600" dirty="0"/>
              <a:t>per rifiuti in plastica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872231-291A-D64A-EB31-6DA33A71F175}"/>
              </a:ext>
            </a:extLst>
          </p:cNvPr>
          <p:cNvSpPr txBox="1"/>
          <p:nvPr/>
        </p:nvSpPr>
        <p:spPr>
          <a:xfrm>
            <a:off x="6040341" y="2443080"/>
            <a:ext cx="78903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Vite</a:t>
            </a:r>
          </a:p>
          <a:p>
            <a:pPr algn="ctr"/>
            <a:r>
              <a:rPr lang="it-IT" sz="1200" dirty="0"/>
              <a:t>superiore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F4FE40-015E-88F6-E614-285B12C813A0}"/>
              </a:ext>
            </a:extLst>
          </p:cNvPr>
          <p:cNvSpPr txBox="1"/>
          <p:nvPr/>
        </p:nvSpPr>
        <p:spPr>
          <a:xfrm>
            <a:off x="6216595" y="3137588"/>
            <a:ext cx="78903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Vite</a:t>
            </a:r>
          </a:p>
          <a:p>
            <a:pPr algn="ctr"/>
            <a:r>
              <a:rPr lang="it-IT" sz="1200" dirty="0"/>
              <a:t>inferiore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1DBA971-2C6B-33C5-2786-38CFD8A35974}"/>
              </a:ext>
            </a:extLst>
          </p:cNvPr>
          <p:cNvSpPr txBox="1"/>
          <p:nvPr/>
        </p:nvSpPr>
        <p:spPr>
          <a:xfrm>
            <a:off x="6216595" y="4323658"/>
            <a:ext cx="144898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Motore di trazione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CAB3ACA-270F-10AF-4C54-1CAF692B98C6}"/>
              </a:ext>
            </a:extLst>
          </p:cNvPr>
          <p:cNvSpPr txBox="1"/>
          <p:nvPr/>
        </p:nvSpPr>
        <p:spPr>
          <a:xfrm>
            <a:off x="6895579" y="4726680"/>
            <a:ext cx="138922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Rullo di trascinamento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AF5F191-FC5C-8298-0C7C-8E6F92D01602}"/>
              </a:ext>
            </a:extLst>
          </p:cNvPr>
          <p:cNvSpPr txBox="1"/>
          <p:nvPr/>
        </p:nvSpPr>
        <p:spPr>
          <a:xfrm>
            <a:off x="8421776" y="4779976"/>
            <a:ext cx="78903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Bruciatori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8DD5342-7EBD-EDED-03EE-C85945AC4274}"/>
              </a:ext>
            </a:extLst>
          </p:cNvPr>
          <p:cNvSpPr txBox="1"/>
          <p:nvPr/>
        </p:nvSpPr>
        <p:spPr>
          <a:xfrm>
            <a:off x="9952361" y="4687642"/>
            <a:ext cx="109200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Rullo di trascinamento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7F11D57-5A80-CBCD-0C23-0925639CBF47}"/>
              </a:ext>
            </a:extLst>
          </p:cNvPr>
          <p:cNvSpPr txBox="1"/>
          <p:nvPr/>
        </p:nvSpPr>
        <p:spPr>
          <a:xfrm>
            <a:off x="9838482" y="4198438"/>
            <a:ext cx="95491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900" dirty="0"/>
              <a:t>Tubo di uscita del gas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BC924C7-1C93-8358-3438-3685EBAC51EB}"/>
              </a:ext>
            </a:extLst>
          </p:cNvPr>
          <p:cNvSpPr txBox="1"/>
          <p:nvPr/>
        </p:nvSpPr>
        <p:spPr>
          <a:xfrm>
            <a:off x="10793394" y="4000492"/>
            <a:ext cx="100464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100" dirty="0"/>
              <a:t>Gas di </a:t>
            </a:r>
          </a:p>
          <a:p>
            <a:pPr algn="ctr"/>
            <a:r>
              <a:rPr lang="it-IT" sz="1100" dirty="0"/>
              <a:t>scarico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22FF478-A67F-8AB9-90A8-01CBB480C608}"/>
              </a:ext>
            </a:extLst>
          </p:cNvPr>
          <p:cNvSpPr txBox="1"/>
          <p:nvPr/>
        </p:nvSpPr>
        <p:spPr>
          <a:xfrm>
            <a:off x="10103845" y="3047706"/>
            <a:ext cx="78903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100" dirty="0"/>
              <a:t>Giunto rotante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BCF0A65-5DFF-5BDE-CC1F-A5358FEBA957}"/>
              </a:ext>
            </a:extLst>
          </p:cNvPr>
          <p:cNvSpPr txBox="1"/>
          <p:nvPr/>
        </p:nvSpPr>
        <p:spPr>
          <a:xfrm>
            <a:off x="8481664" y="2618836"/>
            <a:ext cx="1622181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100" dirty="0"/>
              <a:t>Rulli di trascinamento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42431F0-EB1A-22BE-2C5F-AAD145956B09}"/>
              </a:ext>
            </a:extLst>
          </p:cNvPr>
          <p:cNvSpPr txBox="1"/>
          <p:nvPr/>
        </p:nvSpPr>
        <p:spPr>
          <a:xfrm>
            <a:off x="8031384" y="2328799"/>
            <a:ext cx="27041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/>
              <a:t>Porta di controllo dell'alimentazione</a:t>
            </a:r>
          </a:p>
        </p:txBody>
      </p:sp>
    </p:spTree>
    <p:extLst>
      <p:ext uri="{BB962C8B-B14F-4D97-AF65-F5344CB8AC3E}">
        <p14:creationId xmlns:p14="http://schemas.microsoft.com/office/powerpoint/2010/main" val="2993119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883448"/>
            <a:ext cx="3154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Recupero</a:t>
            </a:r>
            <a:r>
              <a:rPr lang="en-US" sz="2800" b="1" dirty="0"/>
              <a:t> di </a:t>
            </a:r>
            <a:r>
              <a:rPr lang="en-US" sz="2800" b="1" dirty="0" err="1"/>
              <a:t>energia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22550"/>
            <a:ext cx="2279705" cy="720006"/>
          </a:xfrm>
          <a:prstGeom prst="rect">
            <a:avLst/>
          </a:prstGeom>
        </p:spPr>
      </p:pic>
      <p:sp>
        <p:nvSpPr>
          <p:cNvPr id="7" name="Rettangolo 9"/>
          <p:cNvSpPr/>
          <p:nvPr/>
        </p:nvSpPr>
        <p:spPr>
          <a:xfrm>
            <a:off x="273203" y="1573140"/>
            <a:ext cx="63201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u="sng" dirty="0"/>
              <a:t>Inceneritori a letto-fluido</a:t>
            </a:r>
          </a:p>
          <a:p>
            <a:pPr algn="just"/>
            <a:endParaRPr lang="it-IT" sz="2400" i="1" u="sng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Inceneritori moderni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Semplicità di funzionamento. Nessun problema associato alle frazioni residue incombuste dei rifiuti.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Utilizzati anche per rifiuti solidi urbani, gomma e pneumatici.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Nel reattore fluidizzato viene utilizzata sabbia.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Vantaggi di questo reattore:</a:t>
            </a:r>
          </a:p>
          <a:p>
            <a:pPr marL="799200" indent="-342900" algn="just">
              <a:buFontTx/>
              <a:buChar char="-"/>
            </a:pPr>
            <a:r>
              <a:rPr lang="it-IT" sz="2400" dirty="0"/>
              <a:t>La combustione è facile da controllare</a:t>
            </a:r>
          </a:p>
          <a:p>
            <a:pPr marL="799200" indent="-342900" algn="just">
              <a:buFontTx/>
              <a:buChar char="-"/>
            </a:pPr>
            <a:r>
              <a:rPr lang="it-IT" sz="2400" dirty="0"/>
              <a:t>Il trattamento dei gas di scarico non è complicato</a:t>
            </a:r>
          </a:p>
          <a:p>
            <a:pPr marL="799200" indent="-342900" algn="just">
              <a:buFontTx/>
              <a:buChar char="-"/>
            </a:pPr>
            <a:r>
              <a:rPr lang="it-IT" sz="2400" dirty="0"/>
              <a:t>Elevata riduzione del volume dei rifiuti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143" y="687054"/>
            <a:ext cx="5520857" cy="5669296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59</a:t>
            </a:fld>
            <a:endParaRPr lang="it-IT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07DBA9-669D-FDC5-0DCB-086A7904A223}"/>
              </a:ext>
            </a:extLst>
          </p:cNvPr>
          <p:cNvSpPr txBox="1"/>
          <p:nvPr/>
        </p:nvSpPr>
        <p:spPr>
          <a:xfrm>
            <a:off x="7402665" y="821893"/>
            <a:ext cx="12801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Gas di combustione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1A8E03B-CE4C-25E1-E8C6-B0148CD3B984}"/>
              </a:ext>
            </a:extLst>
          </p:cNvPr>
          <p:cNvSpPr txBox="1"/>
          <p:nvPr/>
        </p:nvSpPr>
        <p:spPr>
          <a:xfrm>
            <a:off x="6593304" y="2215547"/>
            <a:ext cx="12801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Bruciatore ausiliario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BEB4AAF-2A78-82BE-D1AC-227AEF93A30C}"/>
              </a:ext>
            </a:extLst>
          </p:cNvPr>
          <p:cNvSpPr txBox="1"/>
          <p:nvPr/>
        </p:nvSpPr>
        <p:spPr>
          <a:xfrm>
            <a:off x="6855350" y="3888402"/>
            <a:ext cx="1280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Letto fluido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AE7978A-FA7F-DB73-C7DD-BB9F8F5B09EF}"/>
              </a:ext>
            </a:extLst>
          </p:cNvPr>
          <p:cNvSpPr txBox="1"/>
          <p:nvPr/>
        </p:nvSpPr>
        <p:spPr>
          <a:xfrm>
            <a:off x="6702950" y="5112779"/>
            <a:ext cx="14325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Incombustibili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60DC764-3322-FD24-ADFF-D31388B26114}"/>
              </a:ext>
            </a:extLst>
          </p:cNvPr>
          <p:cNvSpPr txBox="1"/>
          <p:nvPr/>
        </p:nvSpPr>
        <p:spPr>
          <a:xfrm>
            <a:off x="8228979" y="2215547"/>
            <a:ext cx="12025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Camera di combustione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B08E075-E054-2B81-6000-F6E217D7648C}"/>
              </a:ext>
            </a:extLst>
          </p:cNvPr>
          <p:cNvSpPr txBox="1"/>
          <p:nvPr/>
        </p:nvSpPr>
        <p:spPr>
          <a:xfrm>
            <a:off x="9013657" y="1035802"/>
            <a:ext cx="19615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Isolamento refrattario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5FAAD27-56F6-1FE0-7788-794CAD51A504}"/>
              </a:ext>
            </a:extLst>
          </p:cNvPr>
          <p:cNvSpPr txBox="1"/>
          <p:nvPr/>
        </p:nvSpPr>
        <p:spPr>
          <a:xfrm>
            <a:off x="10166817" y="1401096"/>
            <a:ext cx="19615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Interno in acciaio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92DF97E-2DE1-65DF-F836-0188856F3061}"/>
              </a:ext>
            </a:extLst>
          </p:cNvPr>
          <p:cNvSpPr txBox="1"/>
          <p:nvPr/>
        </p:nvSpPr>
        <p:spPr>
          <a:xfrm>
            <a:off x="9623257" y="1850274"/>
            <a:ext cx="19615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Rifiuti in plastica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AD3EA31-640D-5488-EB6A-D44FF4919C73}"/>
              </a:ext>
            </a:extLst>
          </p:cNvPr>
          <p:cNvSpPr txBox="1"/>
          <p:nvPr/>
        </p:nvSpPr>
        <p:spPr>
          <a:xfrm>
            <a:off x="10166817" y="3094301"/>
            <a:ext cx="19615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Alimentazione aria secondaria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CE7847F-CDEE-8237-13DC-A88D6C98B9B8}"/>
              </a:ext>
            </a:extLst>
          </p:cNvPr>
          <p:cNvSpPr txBox="1"/>
          <p:nvPr/>
        </p:nvSpPr>
        <p:spPr>
          <a:xfrm>
            <a:off x="9623257" y="3937887"/>
            <a:ext cx="19615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Alimentazione ausiliaria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08C57D3-0168-AA9A-3DF4-C6137329629E}"/>
              </a:ext>
            </a:extLst>
          </p:cNvPr>
          <p:cNvSpPr txBox="1"/>
          <p:nvPr/>
        </p:nvSpPr>
        <p:spPr>
          <a:xfrm>
            <a:off x="9724857" y="4695173"/>
            <a:ext cx="19615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Aria di fluidificante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7D66EBB-EB0A-5410-43D2-25AB6FDC1911}"/>
              </a:ext>
            </a:extLst>
          </p:cNvPr>
          <p:cNvSpPr txBox="1"/>
          <p:nvPr/>
        </p:nvSpPr>
        <p:spPr>
          <a:xfrm>
            <a:off x="10570993" y="5060130"/>
            <a:ext cx="162100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Schermo vibrante per separare le polveri sottili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77237B1-7145-42F6-7EB3-BE53230447AC}"/>
              </a:ext>
            </a:extLst>
          </p:cNvPr>
          <p:cNvSpPr txBox="1"/>
          <p:nvPr/>
        </p:nvSpPr>
        <p:spPr>
          <a:xfrm>
            <a:off x="10245623" y="5925893"/>
            <a:ext cx="162100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Residui di incenerimento</a:t>
            </a:r>
          </a:p>
        </p:txBody>
      </p:sp>
    </p:spTree>
    <p:extLst>
      <p:ext uri="{BB962C8B-B14F-4D97-AF65-F5344CB8AC3E}">
        <p14:creationId xmlns:p14="http://schemas.microsoft.com/office/powerpoint/2010/main" val="94669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6</a:t>
            </a:fld>
            <a:endParaRPr lang="it-IT"/>
          </a:p>
        </p:txBody>
      </p:sp>
      <p:sp>
        <p:nvSpPr>
          <p:cNvPr id="5" name="Rettangolo 9"/>
          <p:cNvSpPr/>
          <p:nvPr/>
        </p:nvSpPr>
        <p:spPr>
          <a:xfrm>
            <a:off x="468086" y="5086942"/>
            <a:ext cx="10885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Tecnologie interessanti per i rifiuti plastici difficili da depolimerizzare e che attualmente non vengono riciclati (meccanicamente) ma inceneriti o smaltiti in discarica, come i PE/PP/PS misti, gli imballaggi multistrato, i compositi fibro-rinforzati... (Figura - imballaggi alimentari).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718" y="852170"/>
            <a:ext cx="7801624" cy="35492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164007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90273"/>
            <a:ext cx="2279705" cy="7200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38928"/>
            <a:ext cx="2178853" cy="115761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95867" y="617733"/>
            <a:ext cx="3319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Termochimico</a:t>
            </a:r>
            <a:endParaRPr lang="en-US" sz="28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623725" y="4482004"/>
            <a:ext cx="10885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Figura 1 </a:t>
            </a:r>
            <a:r>
              <a:rPr lang="it-IT" sz="1400" dirty="0"/>
              <a:t>- Architettura dei moderni materiali di imballaggio multistrato (</a:t>
            </a:r>
            <a:r>
              <a:rPr lang="en-US" sz="1400" dirty="0" err="1"/>
              <a:t>Tullo</a:t>
            </a:r>
            <a:r>
              <a:rPr lang="en-US" sz="1400" dirty="0"/>
              <a:t>, A.H., 2016. The cost of plastic packaging. Chem. Eng. News 94, 32–37.)</a:t>
            </a:r>
            <a:endParaRPr 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62CEAB-B13F-B6D7-0AFD-590CA1034AF9}"/>
              </a:ext>
            </a:extLst>
          </p:cNvPr>
          <p:cNvSpPr txBox="1"/>
          <p:nvPr/>
        </p:nvSpPr>
        <p:spPr>
          <a:xfrm>
            <a:off x="5772153" y="1119360"/>
            <a:ext cx="4302149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000" b="1" dirty="0"/>
              <a:t>Rivestimento:</a:t>
            </a:r>
            <a:r>
              <a:rPr lang="it-IT" sz="1000" dirty="0"/>
              <a:t> È uno strato sottile opzionale che protegge il materiale stampato. Può essere costituito da una serie di polimeri speciali.</a:t>
            </a:r>
          </a:p>
          <a:p>
            <a:pPr algn="just"/>
            <a:r>
              <a:rPr lang="it-IT" sz="1000" b="1" dirty="0"/>
              <a:t>Strato esterno: F</a:t>
            </a:r>
            <a:r>
              <a:rPr lang="it-IT" sz="1000" dirty="0"/>
              <a:t>ornisce una superficie di stampa ed è solitamente in polietilene o polietilene tereftalato (PET).</a:t>
            </a:r>
          </a:p>
          <a:p>
            <a:pPr algn="just"/>
            <a:r>
              <a:rPr lang="it-IT" sz="1000" b="1" dirty="0"/>
              <a:t>Strato strutturale: C</a:t>
            </a:r>
            <a:r>
              <a:rPr lang="it-IT" sz="1000" dirty="0"/>
              <a:t>onferisce all'imballaggio la sua forma e impedisce la formazione di bolle e forature. Il polietilene è il supporto usuale. Il PET può essere utilizzato per ottenere una maggiore resistenza.</a:t>
            </a:r>
          </a:p>
          <a:p>
            <a:pPr algn="just"/>
            <a:r>
              <a:rPr lang="it-IT" sz="1000" b="1" dirty="0"/>
              <a:t>Legante:</a:t>
            </a:r>
            <a:r>
              <a:rPr lang="it-IT" sz="1000" dirty="0"/>
              <a:t> uno strato di legante combina due polimeri chimici, come il nylon e il polietilene, che tendono a separarsi. Le poliolefine funzionalizzate, come l'</a:t>
            </a:r>
            <a:r>
              <a:rPr lang="it-IT" sz="1000" dirty="0" err="1"/>
              <a:t>Amplify</a:t>
            </a:r>
            <a:r>
              <a:rPr lang="it-IT" sz="1000" dirty="0"/>
              <a:t> TY di Dow Chemical. </a:t>
            </a:r>
            <a:r>
              <a:rPr lang="it-IT" sz="1000" dirty="0" err="1"/>
              <a:t>Bynel</a:t>
            </a:r>
            <a:r>
              <a:rPr lang="it-IT" sz="1000" dirty="0"/>
              <a:t> di DuPont e </a:t>
            </a:r>
            <a:r>
              <a:rPr lang="it-IT" sz="1000" dirty="0" err="1"/>
              <a:t>Plexar</a:t>
            </a:r>
            <a:r>
              <a:rPr lang="it-IT" sz="1000" dirty="0"/>
              <a:t> di </a:t>
            </a:r>
            <a:r>
              <a:rPr lang="it-IT" sz="1000" dirty="0" err="1"/>
              <a:t>LyondellBasell</a:t>
            </a:r>
            <a:r>
              <a:rPr lang="it-IT" sz="1000" dirty="0"/>
              <a:t> - sono resine per leganti comuni.</a:t>
            </a:r>
          </a:p>
          <a:p>
            <a:pPr algn="just"/>
            <a:r>
              <a:rPr lang="it-IT" sz="1000" b="1" dirty="0"/>
              <a:t>Barriera</a:t>
            </a:r>
            <a:r>
              <a:rPr lang="it-IT" sz="1000" dirty="0"/>
              <a:t>: Questo strato impedisce all'ossigeno di infiltrarsi nella confezione. L'alcol etilenico-vinilico offre prestazioni elevate ed è considerato lo standard del settore. Il nylon e il PET possono essere utilizzati quando è necessario bloccare meno l'ossigeno. L'alluminio, depositato su un polimero o utilizzato come lamina, offre un livello di prestazioni più elevato.</a:t>
            </a:r>
          </a:p>
          <a:p>
            <a:pPr algn="just"/>
            <a:r>
              <a:rPr lang="it-IT" sz="1000" b="1" dirty="0"/>
              <a:t>Saldante</a:t>
            </a:r>
            <a:r>
              <a:rPr lang="it-IT" sz="1000" dirty="0"/>
              <a:t>: Il polimero di questo strato ha di solito un basso punto di fusione, quindi può essere saldato a caldo. Inoltre, non deve interagire chimicamente con gli alimenti con cui viene a contatto. Spesso viene utilizzato il polietilene. Le aziende scelgono l'acetato di etilene-vinile o lo </a:t>
            </a:r>
            <a:r>
              <a:rPr lang="it-IT" sz="1000" dirty="0" err="1"/>
              <a:t>ionomero</a:t>
            </a:r>
            <a:r>
              <a:rPr lang="it-IT" sz="1000" dirty="0"/>
              <a:t> </a:t>
            </a:r>
            <a:r>
              <a:rPr lang="it-IT" sz="1000" dirty="0" err="1"/>
              <a:t>Surlyn</a:t>
            </a:r>
            <a:r>
              <a:rPr lang="it-IT" sz="1000" dirty="0"/>
              <a:t> di DuPont quando hanno bisogno di prestazioni più elevate.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3EF305-5411-46DE-76BC-78A0AAB5FE16}"/>
              </a:ext>
            </a:extLst>
          </p:cNvPr>
          <p:cNvSpPr txBox="1"/>
          <p:nvPr/>
        </p:nvSpPr>
        <p:spPr>
          <a:xfrm>
            <a:off x="3455043" y="1088945"/>
            <a:ext cx="12847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Ambiente esterno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BB3B449-7C17-BD5A-33B2-04F1955B38F5}"/>
              </a:ext>
            </a:extLst>
          </p:cNvPr>
          <p:cNvSpPr txBox="1"/>
          <p:nvPr/>
        </p:nvSpPr>
        <p:spPr>
          <a:xfrm>
            <a:off x="3842983" y="3799350"/>
            <a:ext cx="74463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Alimento</a:t>
            </a:r>
          </a:p>
        </p:txBody>
      </p:sp>
    </p:spTree>
    <p:extLst>
      <p:ext uri="{BB962C8B-B14F-4D97-AF65-F5344CB8AC3E}">
        <p14:creationId xmlns:p14="http://schemas.microsoft.com/office/powerpoint/2010/main" val="21332925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883448"/>
            <a:ext cx="3154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Recupero</a:t>
            </a:r>
            <a:r>
              <a:rPr lang="en-US" sz="2800" b="1" dirty="0"/>
              <a:t> di </a:t>
            </a:r>
            <a:r>
              <a:rPr lang="en-US" sz="2800" b="1" dirty="0" err="1"/>
              <a:t>energia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22550"/>
            <a:ext cx="2279705" cy="720006"/>
          </a:xfrm>
          <a:prstGeom prst="rect">
            <a:avLst/>
          </a:prstGeom>
        </p:spPr>
      </p:pic>
      <p:sp>
        <p:nvSpPr>
          <p:cNvPr id="7" name="Rettangolo 9"/>
          <p:cNvSpPr/>
          <p:nvPr/>
        </p:nvSpPr>
        <p:spPr>
          <a:xfrm>
            <a:off x="401052" y="1573140"/>
            <a:ext cx="112771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u="sng" dirty="0"/>
              <a:t>Inceneritori a letto fluido</a:t>
            </a:r>
          </a:p>
          <a:p>
            <a:pPr algn="just"/>
            <a:endParaRPr lang="it-IT" sz="2400" i="1" u="sng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L'energia viene recuperata sotto forma di acqua calda, vapore o elettricità. L'elettricità è economica per gli impianti più grandi.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Ampi intervalli di temperatura e pressione. T 370-540 °C, pressione 2.5-10 </a:t>
            </a:r>
            <a:r>
              <a:rPr lang="it-IT" sz="2400" dirty="0" err="1"/>
              <a:t>MPa</a:t>
            </a:r>
            <a:endParaRPr lang="it-IT" sz="2400" dirty="0"/>
          </a:p>
          <a:p>
            <a:pPr marL="342900" indent="-342900" algn="just">
              <a:buFontTx/>
              <a:buChar char="-"/>
            </a:pPr>
            <a:r>
              <a:rPr lang="it-IT" sz="2400" dirty="0"/>
              <a:t>Le temperature più basse comportano una minore efficienza termica, ma impediscono la corrosione da cloro.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i="1" u="sng" dirty="0"/>
              <a:t>Emissioni dell'inceneritore</a:t>
            </a:r>
          </a:p>
          <a:p>
            <a:pPr algn="just"/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CO, HCl, </a:t>
            </a:r>
            <a:r>
              <a:rPr lang="en-US" sz="2400" dirty="0"/>
              <a:t>SO</a:t>
            </a:r>
            <a:r>
              <a:rPr lang="en-US" sz="2400" baseline="-25000" dirty="0"/>
              <a:t>2</a:t>
            </a:r>
            <a:r>
              <a:rPr lang="it-IT" sz="2400" dirty="0"/>
              <a:t>, </a:t>
            </a:r>
            <a:r>
              <a:rPr lang="en-US" sz="2400" dirty="0"/>
              <a:t>NO</a:t>
            </a:r>
            <a:r>
              <a:rPr lang="en-US" sz="2400" baseline="-25000" dirty="0"/>
              <a:t>x</a:t>
            </a:r>
            <a:r>
              <a:rPr lang="it-IT" sz="2400" dirty="0"/>
              <a:t>, polveri, metalli pesanti, diossine e furani sono le emissioni abituali.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60</a:t>
            </a:fld>
            <a:endParaRPr lang="it-IT"/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071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756529" y="883448"/>
            <a:ext cx="7641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Recupero energetico- Emissioni da incenerimento</a:t>
            </a:r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22550"/>
            <a:ext cx="2279705" cy="72000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61</a:t>
            </a:fld>
            <a:endParaRPr lang="it-IT"/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24542" y="1700911"/>
            <a:ext cx="11634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Gli </a:t>
            </a:r>
            <a:r>
              <a:rPr lang="en-US" b="1" dirty="0"/>
              <a:t>NOx</a:t>
            </a:r>
            <a:r>
              <a:rPr lang="it-IT" dirty="0"/>
              <a:t> possono essere ridotti con un sistema di controllo dell'alimentazione dell'aria e con la riduzione catalitica selettiva.</a:t>
            </a:r>
          </a:p>
          <a:p>
            <a:endParaRPr lang="it-IT" dirty="0"/>
          </a:p>
          <a:p>
            <a:r>
              <a:rPr lang="it-IT" dirty="0"/>
              <a:t>Riduzione catalitica selettiva degli </a:t>
            </a:r>
            <a:r>
              <a:rPr lang="en-US" b="1" dirty="0"/>
              <a:t>NOx 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/>
              <a:t>La reazione di </a:t>
            </a:r>
            <a:r>
              <a:rPr lang="it-IT" b="1" dirty="0"/>
              <a:t>riduzione</a:t>
            </a:r>
            <a:r>
              <a:rPr lang="it-IT" dirty="0"/>
              <a:t> degli </a:t>
            </a:r>
            <a:r>
              <a:rPr lang="en-US" b="1" dirty="0"/>
              <a:t>NOx</a:t>
            </a:r>
            <a:r>
              <a:rPr lang="it-IT" dirty="0"/>
              <a:t> avviene durante il passaggio dei gas attraverso la camera catalitica. Prima di entrare nella camera catalitica, l'ammoniaca o un altro riduttore (come l'urea), viene iniettata e mescolata ai gas.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29" y="3583440"/>
            <a:ext cx="4081483" cy="160904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61" y="3749480"/>
            <a:ext cx="5962650" cy="20383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C18C2A-E8FD-35EE-B38C-674B457CDAC4}"/>
              </a:ext>
            </a:extLst>
          </p:cNvPr>
          <p:cNvSpPr txBox="1"/>
          <p:nvPr/>
        </p:nvSpPr>
        <p:spPr>
          <a:xfrm>
            <a:off x="5482093" y="5348017"/>
            <a:ext cx="12278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B064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Iniezione di ammoniaca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C2E8B6-E1F4-018C-8E0E-BD8FAC363B93}"/>
              </a:ext>
            </a:extLst>
          </p:cNvPr>
          <p:cNvSpPr txBox="1"/>
          <p:nvPr/>
        </p:nvSpPr>
        <p:spPr>
          <a:xfrm>
            <a:off x="7550379" y="4327313"/>
            <a:ext cx="12278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01A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CATALIZZATORE</a:t>
            </a:r>
          </a:p>
        </p:txBody>
      </p:sp>
    </p:spTree>
    <p:extLst>
      <p:ext uri="{BB962C8B-B14F-4D97-AF65-F5344CB8AC3E}">
        <p14:creationId xmlns:p14="http://schemas.microsoft.com/office/powerpoint/2010/main" val="2302373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22550"/>
            <a:ext cx="2279705" cy="72000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62</a:t>
            </a:fld>
            <a:endParaRPr lang="it-IT"/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35428" y="1612650"/>
            <a:ext cx="11244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Le </a:t>
            </a:r>
            <a:r>
              <a:rPr lang="it-IT" b="1" u="sng" dirty="0"/>
              <a:t>diossine</a:t>
            </a:r>
            <a:r>
              <a:rPr lang="it-IT" dirty="0"/>
              <a:t> possono essere ridotte grazie a un sistema di controllo dell'alimentazione dell'aria e al controllo della temperatura e del tempo di permanenza. Anche la riduzione catalitica selettiva può evitare le emissioni di diossine. Le diossine sono altamente tossiche e sono inquinanti persistenti. Alcune diossine rilevanti: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744" y="2535980"/>
            <a:ext cx="3324225" cy="3962400"/>
          </a:xfrm>
          <a:prstGeom prst="rect">
            <a:avLst/>
          </a:prstGeom>
        </p:spPr>
      </p:pic>
      <p:sp>
        <p:nvSpPr>
          <p:cNvPr id="12" name="Rettangolo 9"/>
          <p:cNvSpPr/>
          <p:nvPr/>
        </p:nvSpPr>
        <p:spPr>
          <a:xfrm>
            <a:off x="435428" y="993331"/>
            <a:ext cx="7641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Recupero energetico- Emissioni da incenerimento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49B1DE-FC21-6234-57C3-115BD9A62C6A}"/>
              </a:ext>
            </a:extLst>
          </p:cNvPr>
          <p:cNvSpPr txBox="1"/>
          <p:nvPr/>
        </p:nvSpPr>
        <p:spPr>
          <a:xfrm>
            <a:off x="4225123" y="3530380"/>
            <a:ext cx="36655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/>
              <a:t>Dibenzo</a:t>
            </a:r>
            <a:r>
              <a:rPr lang="it-IT" sz="1200" dirty="0"/>
              <a:t>-p-diossine </a:t>
            </a:r>
            <a:r>
              <a:rPr lang="it-IT" sz="1200" dirty="0" err="1"/>
              <a:t>policlorurate</a:t>
            </a:r>
            <a:endParaRPr lang="it-IT" sz="1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0DFE85-3605-E855-0CCF-943F0AFBFFDC}"/>
              </a:ext>
            </a:extLst>
          </p:cNvPr>
          <p:cNvSpPr txBox="1"/>
          <p:nvPr/>
        </p:nvSpPr>
        <p:spPr>
          <a:xfrm>
            <a:off x="4225122" y="4801779"/>
            <a:ext cx="36655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/>
              <a:t>Dibenzofurani</a:t>
            </a:r>
            <a:r>
              <a:rPr lang="it-IT" sz="1200" dirty="0"/>
              <a:t> </a:t>
            </a:r>
            <a:r>
              <a:rPr lang="it-IT" sz="1200" dirty="0" err="1"/>
              <a:t>policlorurati</a:t>
            </a:r>
            <a:endParaRPr lang="it-IT" sz="12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5841500-54CB-6A32-E89C-965F0F9F3AE9}"/>
              </a:ext>
            </a:extLst>
          </p:cNvPr>
          <p:cNvSpPr txBox="1"/>
          <p:nvPr/>
        </p:nvSpPr>
        <p:spPr>
          <a:xfrm>
            <a:off x="4225121" y="6073178"/>
            <a:ext cx="36655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1,4-diossina</a:t>
            </a:r>
          </a:p>
        </p:txBody>
      </p:sp>
    </p:spTree>
    <p:extLst>
      <p:ext uri="{BB962C8B-B14F-4D97-AF65-F5344CB8AC3E}">
        <p14:creationId xmlns:p14="http://schemas.microsoft.com/office/powerpoint/2010/main" val="2669678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22550"/>
            <a:ext cx="2279705" cy="72000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63</a:t>
            </a:fld>
            <a:endParaRPr lang="it-IT"/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086" y="2384457"/>
            <a:ext cx="8058150" cy="2655144"/>
          </a:xfrm>
          <a:prstGeom prst="rect">
            <a:avLst/>
          </a:prstGeom>
        </p:spPr>
      </p:pic>
      <p:sp>
        <p:nvSpPr>
          <p:cNvPr id="11" name="Rettangolo 9"/>
          <p:cNvSpPr/>
          <p:nvPr/>
        </p:nvSpPr>
        <p:spPr>
          <a:xfrm>
            <a:off x="756529" y="883448"/>
            <a:ext cx="7641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Recupero energetico- Emissioni da incenerimento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156608" y="1381597"/>
            <a:ext cx="11244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/>
              <a:t>Sistemi per la rimozione delle particelle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529" y="2384457"/>
            <a:ext cx="2886075" cy="284797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641472-D6CF-C998-2452-4B459D457875}"/>
              </a:ext>
            </a:extLst>
          </p:cNvPr>
          <p:cNvSpPr txBox="1"/>
          <p:nvPr/>
        </p:nvSpPr>
        <p:spPr>
          <a:xfrm>
            <a:off x="756529" y="4908796"/>
            <a:ext cx="295154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Figura-</a:t>
            </a:r>
            <a:r>
              <a:rPr lang="it-IT" sz="1100" dirty="0"/>
              <a:t> Cicloni per la separazione delle particelle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3261484-968E-C7D0-B8E2-09654D3BEEFF}"/>
              </a:ext>
            </a:extLst>
          </p:cNvPr>
          <p:cNvSpPr txBox="1"/>
          <p:nvPr/>
        </p:nvSpPr>
        <p:spPr>
          <a:xfrm>
            <a:off x="3831616" y="4629873"/>
            <a:ext cx="318843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it-IT" sz="900" b="1" dirty="0"/>
              <a:t>Figura-</a:t>
            </a:r>
            <a:r>
              <a:rPr lang="it-IT" sz="900" dirty="0"/>
              <a:t> Separatori elettrostatici per la rimozione delle particelle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1A0C030-DF8D-DAAD-3A34-9FE00A2440C3}"/>
              </a:ext>
            </a:extLst>
          </p:cNvPr>
          <p:cNvSpPr txBox="1"/>
          <p:nvPr/>
        </p:nvSpPr>
        <p:spPr>
          <a:xfrm>
            <a:off x="3760159" y="2594165"/>
            <a:ext cx="101439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it-IT" sz="800" b="1" dirty="0"/>
              <a:t>Gas in uscita privo </a:t>
            </a:r>
          </a:p>
          <a:p>
            <a:pPr algn="r"/>
            <a:r>
              <a:rPr lang="it-IT" sz="800" b="1" dirty="0"/>
              <a:t>di particolato</a:t>
            </a:r>
            <a:endParaRPr lang="it-IT" sz="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20AC79-35FB-53BB-43EB-4EFDB53A3A9B}"/>
              </a:ext>
            </a:extLst>
          </p:cNvPr>
          <p:cNvSpPr txBox="1"/>
          <p:nvPr/>
        </p:nvSpPr>
        <p:spPr>
          <a:xfrm>
            <a:off x="3484295" y="3482807"/>
            <a:ext cx="101439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it-IT" sz="800" b="1" dirty="0"/>
              <a:t>Piastre </a:t>
            </a:r>
          </a:p>
          <a:p>
            <a:pPr algn="r"/>
            <a:r>
              <a:rPr lang="it-IT" sz="800" b="1" dirty="0"/>
              <a:t>metalliche</a:t>
            </a:r>
            <a:endParaRPr lang="it-IT" sz="8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BEF0243-8F88-86DB-A1AC-C756243A8D3A}"/>
              </a:ext>
            </a:extLst>
          </p:cNvPr>
          <p:cNvSpPr txBox="1"/>
          <p:nvPr/>
        </p:nvSpPr>
        <p:spPr>
          <a:xfrm>
            <a:off x="3708074" y="4105327"/>
            <a:ext cx="101439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it-IT" sz="800" b="1" dirty="0"/>
              <a:t>Scarica </a:t>
            </a:r>
          </a:p>
          <a:p>
            <a:pPr algn="r"/>
            <a:r>
              <a:rPr lang="it-IT" sz="800" b="1" dirty="0"/>
              <a:t>a corona</a:t>
            </a:r>
            <a:endParaRPr lang="it-IT" sz="8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D8BB999-5672-DC6E-4F08-1A3070EA687D}"/>
              </a:ext>
            </a:extLst>
          </p:cNvPr>
          <p:cNvSpPr txBox="1"/>
          <p:nvPr/>
        </p:nvSpPr>
        <p:spPr>
          <a:xfrm>
            <a:off x="6839191" y="2782048"/>
            <a:ext cx="16219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800" b="1" dirty="0"/>
              <a:t>Particelle cariche negativamente attratte dalle piastre metalliche cariche positivamente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01F7F33-766E-2F87-1F2C-72BE5776DF4B}"/>
              </a:ext>
            </a:extLst>
          </p:cNvPr>
          <p:cNvSpPr txBox="1"/>
          <p:nvPr/>
        </p:nvSpPr>
        <p:spPr>
          <a:xfrm>
            <a:off x="7017939" y="3423685"/>
            <a:ext cx="2886310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800" b="1" dirty="0"/>
              <a:t>Aste metalliche sottili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48A2C6F-12CF-B8BE-E145-4028E591B7CC}"/>
              </a:ext>
            </a:extLst>
          </p:cNvPr>
          <p:cNvSpPr txBox="1"/>
          <p:nvPr/>
        </p:nvSpPr>
        <p:spPr>
          <a:xfrm>
            <a:off x="7384096" y="3889883"/>
            <a:ext cx="101439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800" b="1" dirty="0"/>
              <a:t>Particolato solido</a:t>
            </a:r>
            <a:endParaRPr lang="it-IT" sz="8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CFB75FE-5777-2F99-9C58-A1DA8D027606}"/>
              </a:ext>
            </a:extLst>
          </p:cNvPr>
          <p:cNvSpPr txBox="1"/>
          <p:nvPr/>
        </p:nvSpPr>
        <p:spPr>
          <a:xfrm>
            <a:off x="7116983" y="4255870"/>
            <a:ext cx="144828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800" b="1" dirty="0"/>
              <a:t>Gas in ingresso con particolato</a:t>
            </a:r>
          </a:p>
        </p:txBody>
      </p:sp>
    </p:spTree>
    <p:extLst>
      <p:ext uri="{BB962C8B-B14F-4D97-AF65-F5344CB8AC3E}">
        <p14:creationId xmlns:p14="http://schemas.microsoft.com/office/powerpoint/2010/main" val="15375968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22550"/>
            <a:ext cx="2279705" cy="72000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64</a:t>
            </a:fld>
            <a:endParaRPr lang="it-IT" dirty="0"/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1" name="Rettangolo 9"/>
          <p:cNvSpPr/>
          <p:nvPr/>
        </p:nvSpPr>
        <p:spPr>
          <a:xfrm>
            <a:off x="756529" y="883448"/>
            <a:ext cx="7641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Recupero energetico- Emissioni da incenerimento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156608" y="1381597"/>
            <a:ext cx="11244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/>
              <a:t>Sistemi per la rimozione delle particelle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650" y="2393496"/>
            <a:ext cx="5295900" cy="302895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186977-E8E6-2CA0-4E30-F788AEC29C0A}"/>
              </a:ext>
            </a:extLst>
          </p:cNvPr>
          <p:cNvSpPr txBox="1"/>
          <p:nvPr/>
        </p:nvSpPr>
        <p:spPr>
          <a:xfrm>
            <a:off x="2592461" y="5007490"/>
            <a:ext cx="370497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b="1" dirty="0"/>
              <a:t>Figura-</a:t>
            </a:r>
            <a:r>
              <a:rPr lang="it-IT" sz="1400" dirty="0"/>
              <a:t> Filtri per la separazione delle particelle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1F0533D-E0A6-7F61-06B0-84A9D0561D11}"/>
              </a:ext>
            </a:extLst>
          </p:cNvPr>
          <p:cNvSpPr txBox="1"/>
          <p:nvPr/>
        </p:nvSpPr>
        <p:spPr>
          <a:xfrm>
            <a:off x="1861048" y="2526750"/>
            <a:ext cx="1183341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it-IT" sz="800" dirty="0"/>
              <a:t>Vibratore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1E7F74-A16D-CF7E-1A18-2AEE61DE45D2}"/>
              </a:ext>
            </a:extLst>
          </p:cNvPr>
          <p:cNvSpPr txBox="1"/>
          <p:nvPr/>
        </p:nvSpPr>
        <p:spPr>
          <a:xfrm>
            <a:off x="1861047" y="3201547"/>
            <a:ext cx="118334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it-IT" sz="800" dirty="0"/>
              <a:t>Sacchi </a:t>
            </a:r>
          </a:p>
          <a:p>
            <a:pPr algn="r"/>
            <a:r>
              <a:rPr lang="it-IT" sz="800" dirty="0"/>
              <a:t>filtranti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98D4481-10A2-C68D-C137-43A92C5CB6F7}"/>
              </a:ext>
            </a:extLst>
          </p:cNvPr>
          <p:cNvSpPr txBox="1"/>
          <p:nvPr/>
        </p:nvSpPr>
        <p:spPr>
          <a:xfrm>
            <a:off x="4641171" y="2806285"/>
            <a:ext cx="663138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800" dirty="0"/>
              <a:t>Aria pulita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97878A9-9D60-8537-0EF6-063700F9842A}"/>
              </a:ext>
            </a:extLst>
          </p:cNvPr>
          <p:cNvSpPr txBox="1"/>
          <p:nvPr/>
        </p:nvSpPr>
        <p:spPr>
          <a:xfrm>
            <a:off x="4710444" y="3531216"/>
            <a:ext cx="66313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800" dirty="0"/>
              <a:t>Aria polverosa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05783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22550"/>
            <a:ext cx="2279705" cy="72000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65</a:t>
            </a:fld>
            <a:endParaRPr lang="it-IT"/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sp>
        <p:nvSpPr>
          <p:cNvPr id="11" name="Rettangolo 9"/>
          <p:cNvSpPr/>
          <p:nvPr/>
        </p:nvSpPr>
        <p:spPr>
          <a:xfrm>
            <a:off x="756529" y="883448"/>
            <a:ext cx="7641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Recupero energetico- Emissioni da incenerimento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156608" y="1381597"/>
            <a:ext cx="11244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/>
              <a:t>Sistemi per la rimozione delle particelle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866" y="2575591"/>
            <a:ext cx="3476625" cy="386715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41608" y="1861998"/>
            <a:ext cx="379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Scrubber per rimuovere HCl, HF e </a:t>
            </a:r>
            <a:r>
              <a:rPr lang="en-US" b="1" dirty="0"/>
              <a:t>SO</a:t>
            </a:r>
            <a:r>
              <a:rPr lang="en-US" b="1" baseline="-25000" dirty="0"/>
              <a:t>2</a:t>
            </a:r>
            <a:endParaRPr lang="it-IT" b="1" dirty="0"/>
          </a:p>
        </p:txBody>
      </p:sp>
      <p:sp>
        <p:nvSpPr>
          <p:cNvPr id="10" name="Rectángulo 9"/>
          <p:cNvSpPr/>
          <p:nvPr/>
        </p:nvSpPr>
        <p:spPr>
          <a:xfrm>
            <a:off x="5191954" y="1861998"/>
            <a:ext cx="501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Carbone attivo per la rimozione dei metalli pesanti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954" y="2678655"/>
            <a:ext cx="6867525" cy="31623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94CC459-6ABE-3EEA-6DDD-3F1E9B44D20E}"/>
              </a:ext>
            </a:extLst>
          </p:cNvPr>
          <p:cNvSpPr txBox="1"/>
          <p:nvPr/>
        </p:nvSpPr>
        <p:spPr>
          <a:xfrm>
            <a:off x="2958352" y="2528047"/>
            <a:ext cx="86061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Pulizia del gas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15C465-F14A-90E9-8B65-E5FED005FB75}"/>
              </a:ext>
            </a:extLst>
          </p:cNvPr>
          <p:cNvSpPr txBox="1"/>
          <p:nvPr/>
        </p:nvSpPr>
        <p:spPr>
          <a:xfrm>
            <a:off x="1814945" y="3140092"/>
            <a:ext cx="86061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700" dirty="0"/>
              <a:t>Nebulizzatore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459E0A4-D1A4-47DC-F837-94076C422877}"/>
              </a:ext>
            </a:extLst>
          </p:cNvPr>
          <p:cNvSpPr txBox="1"/>
          <p:nvPr/>
        </p:nvSpPr>
        <p:spPr>
          <a:xfrm>
            <a:off x="2048082" y="3502653"/>
            <a:ext cx="69593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Gas sporco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12BB963-DD45-01E4-B732-DE5901AA9907}"/>
              </a:ext>
            </a:extLst>
          </p:cNvPr>
          <p:cNvSpPr txBox="1"/>
          <p:nvPr/>
        </p:nvSpPr>
        <p:spPr>
          <a:xfrm>
            <a:off x="1352150" y="4064781"/>
            <a:ext cx="69593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700" dirty="0"/>
              <a:t>Liquido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DF48D6B-B21B-0CEA-BF0B-2EC1E5C6D045}"/>
              </a:ext>
            </a:extLst>
          </p:cNvPr>
          <p:cNvSpPr txBox="1"/>
          <p:nvPr/>
        </p:nvSpPr>
        <p:spPr>
          <a:xfrm>
            <a:off x="1553382" y="4227287"/>
            <a:ext cx="69593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700" dirty="0"/>
              <a:t>Gola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0AE52B3-BB37-6E1A-7E86-EF5D84B0A599}"/>
              </a:ext>
            </a:extLst>
          </p:cNvPr>
          <p:cNvSpPr txBox="1"/>
          <p:nvPr/>
        </p:nvSpPr>
        <p:spPr>
          <a:xfrm>
            <a:off x="1553382" y="5038009"/>
            <a:ext cx="6959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700" dirty="0"/>
              <a:t>Articolazione del giunto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FCC2E38-0007-01C2-A184-1F58062767A7}"/>
              </a:ext>
            </a:extLst>
          </p:cNvPr>
          <p:cNvSpPr txBox="1"/>
          <p:nvPr/>
        </p:nvSpPr>
        <p:spPr>
          <a:xfrm>
            <a:off x="3881579" y="4164808"/>
            <a:ext cx="69593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700" dirty="0"/>
              <a:t>Separatore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5B12393-00AF-A098-77CE-C1B9A9C11886}"/>
              </a:ext>
            </a:extLst>
          </p:cNvPr>
          <p:cNvSpPr txBox="1"/>
          <p:nvPr/>
        </p:nvSpPr>
        <p:spPr>
          <a:xfrm>
            <a:off x="2834365" y="5840955"/>
            <a:ext cx="10472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Liquido alla regolazione e al ricircolo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78139E9-E6AB-0BD5-2D9A-96BDA4D97E29}"/>
              </a:ext>
            </a:extLst>
          </p:cNvPr>
          <p:cNvSpPr txBox="1"/>
          <p:nvPr/>
        </p:nvSpPr>
        <p:spPr>
          <a:xfrm>
            <a:off x="1388714" y="6148732"/>
            <a:ext cx="180203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900" b="1" dirty="0"/>
              <a:t>Figura-</a:t>
            </a:r>
            <a:r>
              <a:rPr lang="it-IT" sz="900" dirty="0"/>
              <a:t> Sistema scrubber a umido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55F9132-6B2D-894B-B4BA-18B901EA3B84}"/>
              </a:ext>
            </a:extLst>
          </p:cNvPr>
          <p:cNvSpPr txBox="1"/>
          <p:nvPr/>
        </p:nvSpPr>
        <p:spPr>
          <a:xfrm>
            <a:off x="5426844" y="3328972"/>
            <a:ext cx="49017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" dirty="0"/>
              <a:t>Pori</a:t>
            </a:r>
            <a:endParaRPr lang="it-IT" sz="700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B9BE79D-A33A-8F1F-1395-99FF5F3B659C}"/>
              </a:ext>
            </a:extLst>
          </p:cNvPr>
          <p:cNvSpPr txBox="1"/>
          <p:nvPr/>
        </p:nvSpPr>
        <p:spPr>
          <a:xfrm>
            <a:off x="8153406" y="2746725"/>
            <a:ext cx="49017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dirty="0"/>
              <a:t>Pori</a:t>
            </a:r>
            <a:endParaRPr lang="it-IT" sz="7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22E0F49-F754-4226-DF65-AE2AEC9E31C9}"/>
              </a:ext>
            </a:extLst>
          </p:cNvPr>
          <p:cNvSpPr txBox="1"/>
          <p:nvPr/>
        </p:nvSpPr>
        <p:spPr>
          <a:xfrm>
            <a:off x="5277455" y="5552834"/>
            <a:ext cx="6732249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000" b="1" dirty="0"/>
              <a:t>Figura-</a:t>
            </a:r>
            <a:r>
              <a:rPr lang="it-IT" sz="1000" dirty="0"/>
              <a:t> Una tipica particella di carbone ha numerosi pori che forniscono un'ampia superficie per il trattamento dell'acqua</a:t>
            </a:r>
          </a:p>
        </p:txBody>
      </p:sp>
    </p:spTree>
    <p:extLst>
      <p:ext uri="{BB962C8B-B14F-4D97-AF65-F5344CB8AC3E}">
        <p14:creationId xmlns:p14="http://schemas.microsoft.com/office/powerpoint/2010/main" val="17668639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2408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1"/>
            <a:ext cx="7020518" cy="24175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6" t="27690" r="12654" b="26918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</p:spPr>
        </p:pic>
      </p:grpSp>
      <p:sp>
        <p:nvSpPr>
          <p:cNvPr id="20" name="Rettangolo 19"/>
          <p:cNvSpPr/>
          <p:nvPr/>
        </p:nvSpPr>
        <p:spPr>
          <a:xfrm>
            <a:off x="107231" y="5113771"/>
            <a:ext cx="8239935" cy="1072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Copyright: CC BY-NC-SA 4.0: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7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hlinkClick r:id="rId13"/>
              </a:rPr>
              <a:t>https://creativecommons.org/licenses/by-nc-sa/4.0/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700" dirty="0">
                <a:latin typeface="Arial" panose="020B0604020202020204" pitchFamily="34" charset="0"/>
                <a:ea typeface="Arial" panose="020B0604020202020204" pitchFamily="34" charset="0"/>
              </a:rPr>
              <a:t>Con questa licenza, siete liberi di condividere la copia e ridistribuire il materiale con qualsiasi mezzo o formato. È inoltre possibile adattare, remixare, trasformare e costruire sul materiale.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700" b="1" dirty="0">
                <a:latin typeface="Arial" panose="020B0604020202020204" pitchFamily="34" charset="0"/>
                <a:ea typeface="Arial" panose="020B0604020202020204" pitchFamily="34" charset="0"/>
              </a:rPr>
              <a:t>Tuttavia, solo alle seguenti condizioni: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700" b="1" dirty="0">
                <a:latin typeface="Arial" panose="020B0604020202020204" pitchFamily="34" charset="0"/>
                <a:ea typeface="Arial" panose="020B0604020202020204" pitchFamily="34" charset="0"/>
              </a:rPr>
              <a:t>Attribuzione -</a:t>
            </a:r>
            <a:r>
              <a:rPr lang="it-IT" sz="700" dirty="0">
                <a:latin typeface="Arial" panose="020B0604020202020204" pitchFamily="34" charset="0"/>
                <a:ea typeface="Arial" panose="020B0604020202020204" pitchFamily="34" charset="0"/>
              </a:rPr>
              <a:t> dovete dare il giusto credito, fornire un link alla licenza e indicare se sono state apportate modifiche. È possibile farlo in qualsiasi modo ragionevole, ma non in modo tale da suggerire che il licenziante approvi l'utente o il suo utilizzo.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700" b="1" dirty="0">
                <a:latin typeface="Arial" panose="020B0604020202020204" pitchFamily="34" charset="0"/>
                <a:ea typeface="Arial" panose="020B0604020202020204" pitchFamily="34" charset="0"/>
              </a:rPr>
              <a:t>Non commerciale - </a:t>
            </a:r>
            <a:r>
              <a:rPr lang="it-IT" sz="700" dirty="0">
                <a:latin typeface="Arial" panose="020B0604020202020204" pitchFamily="34" charset="0"/>
                <a:ea typeface="Arial" panose="020B0604020202020204" pitchFamily="34" charset="0"/>
              </a:rPr>
              <a:t>non è possibile utilizzare il materiale per scopi commerciali.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700" b="1" dirty="0">
                <a:latin typeface="Arial" panose="020B0604020202020204" pitchFamily="34" charset="0"/>
                <a:ea typeface="Arial" panose="020B0604020202020204" pitchFamily="34" charset="0"/>
              </a:rPr>
              <a:t>Condividi come</a:t>
            </a:r>
            <a:r>
              <a:rPr lang="it-IT" sz="700" dirty="0">
                <a:latin typeface="Arial" panose="020B0604020202020204" pitchFamily="34" charset="0"/>
                <a:ea typeface="Arial" panose="020B0604020202020204" pitchFamily="34" charset="0"/>
              </a:rPr>
              <a:t> - se remixate, trasformate o costruite sul materiale, dovete distribuire i vostri contributi con la stessa licenza dell'originale.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700" b="1" dirty="0">
                <a:latin typeface="Arial" panose="020B0604020202020204" pitchFamily="34" charset="0"/>
                <a:ea typeface="Arial" panose="020B0604020202020204" pitchFamily="34" charset="0"/>
              </a:rPr>
              <a:t>Nessuna restrizione aggiuntiva - </a:t>
            </a:r>
            <a:r>
              <a:rPr lang="it-IT" sz="700" dirty="0">
                <a:latin typeface="Arial" panose="020B0604020202020204" pitchFamily="34" charset="0"/>
                <a:ea typeface="Arial" panose="020B0604020202020204" pitchFamily="34" charset="0"/>
              </a:rPr>
              <a:t>non è possibile applicare termini legali o misure tecnologiche che limitino legalmente altri a fare tutto ciò che la licenza consente.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0250" y="5758493"/>
            <a:ext cx="1181663" cy="412093"/>
          </a:xfrm>
          <a:prstGeom prst="rect">
            <a:avLst/>
          </a:prstGeom>
        </p:spPr>
      </p:pic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66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8A2D19-64AF-FC5A-CB39-B6E447AF44BC}"/>
              </a:ext>
            </a:extLst>
          </p:cNvPr>
          <p:cNvSpPr txBox="1"/>
          <p:nvPr/>
        </p:nvSpPr>
        <p:spPr>
          <a:xfrm>
            <a:off x="3048000" y="6279597"/>
            <a:ext cx="7831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Questo progetto è stato sostenuto dalla Commissione Europea.</a:t>
            </a:r>
          </a:p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Questa pubblicazione [comunicazione] riflette il punto di vista dell'autore e la Commissione non può essere ritenuta responsabile per l'uso che può essere fatto delle informazioni in essa contenute.</a:t>
            </a:r>
          </a:p>
        </p:txBody>
      </p:sp>
    </p:spTree>
    <p:extLst>
      <p:ext uri="{BB962C8B-B14F-4D97-AF65-F5344CB8AC3E}">
        <p14:creationId xmlns:p14="http://schemas.microsoft.com/office/powerpoint/2010/main" val="370142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438667" y="935698"/>
            <a:ext cx="3319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Termochimico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438667" y="1523204"/>
            <a:ext cx="198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Gassificazione</a:t>
            </a:r>
          </a:p>
        </p:txBody>
      </p:sp>
      <p:sp>
        <p:nvSpPr>
          <p:cNvPr id="7" name="Rettangolo 9"/>
          <p:cNvSpPr/>
          <p:nvPr/>
        </p:nvSpPr>
        <p:spPr>
          <a:xfrm>
            <a:off x="438668" y="2023029"/>
            <a:ext cx="11435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Può essere definita come l'ossidazione parziale degli idrocarburi in presenza di livelli di ossigeno inferiori a quelli necessari per una combustione stechiometrica completa.</a:t>
            </a:r>
          </a:p>
          <a:p>
            <a:endParaRPr lang="it-IT" sz="2400" dirty="0"/>
          </a:p>
          <a:p>
            <a:r>
              <a:rPr lang="it-IT" sz="2400" dirty="0"/>
              <a:t>È un processo industriale ben sviluppato per la gassificazione del carbone e delle frazioni petrolifere pesanti, che può essere modificato per essere utilizzato con i rifiuti plastici.</a:t>
            </a:r>
          </a:p>
          <a:p>
            <a:endParaRPr lang="it-IT" sz="2400" dirty="0"/>
          </a:p>
          <a:p>
            <a:r>
              <a:rPr lang="it-IT" sz="2400" dirty="0"/>
              <a:t>Prodotto principale: Gas di sintesi. 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pic>
        <p:nvPicPr>
          <p:cNvPr id="9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307574"/>
            <a:ext cx="1621007" cy="44066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70629" y="5207163"/>
            <a:ext cx="8752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Idrocarburi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rifiuti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polimerici</a:t>
            </a:r>
            <a:r>
              <a:rPr lang="en-US" sz="2800" dirty="0">
                <a:solidFill>
                  <a:srgbClr val="FF0000"/>
                </a:solidFill>
              </a:rPr>
              <a:t>) + O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+ </a:t>
            </a:r>
            <a:r>
              <a:rPr lang="en-US" sz="2800" dirty="0" err="1">
                <a:solidFill>
                  <a:srgbClr val="FF0000"/>
                </a:solidFill>
              </a:rPr>
              <a:t>Calore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Gas di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Sintesi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4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438667" y="935698"/>
            <a:ext cx="3319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Termochimico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438667" y="1523204"/>
            <a:ext cx="198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Gassificazione</a:t>
            </a:r>
          </a:p>
        </p:txBody>
      </p:sp>
      <p:sp>
        <p:nvSpPr>
          <p:cNvPr id="7" name="Rettangolo 9"/>
          <p:cNvSpPr/>
          <p:nvPr/>
        </p:nvSpPr>
        <p:spPr>
          <a:xfrm>
            <a:off x="438667" y="2425800"/>
            <a:ext cx="5777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Gas di </a:t>
            </a:r>
            <a:r>
              <a:rPr lang="en-US" sz="2400" dirty="0" err="1"/>
              <a:t>sintesi</a:t>
            </a:r>
            <a:r>
              <a:rPr lang="en-US" sz="2400" dirty="0"/>
              <a:t>: CO e H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it-IT" sz="2400" dirty="0"/>
              <a:t>utilizzati per la sintesi di metanolo e gas naturale.</a:t>
            </a:r>
          </a:p>
          <a:p>
            <a:endParaRPr lang="en-US" sz="2400" dirty="0"/>
          </a:p>
          <a:p>
            <a:r>
              <a:rPr lang="en-US" sz="2400" dirty="0"/>
              <a:t>Temperature 800°C-1600°C, </a:t>
            </a:r>
            <a:r>
              <a:rPr lang="en-US" sz="2400" dirty="0" err="1"/>
              <a:t>Pressioni</a:t>
            </a:r>
            <a:r>
              <a:rPr lang="en-US" sz="2400" dirty="0"/>
              <a:t> 15-30 </a:t>
            </a:r>
            <a:r>
              <a:rPr lang="en-US" sz="2400" dirty="0" err="1"/>
              <a:t>Mpa</a:t>
            </a:r>
            <a:endParaRPr lang="en-US" sz="2400" dirty="0"/>
          </a:p>
          <a:p>
            <a:endParaRPr lang="en-US" sz="2400" dirty="0"/>
          </a:p>
          <a:p>
            <a:r>
              <a:rPr lang="it-IT" sz="2400" dirty="0"/>
              <a:t>Aria, ossigeno, vapore, gas di scarico, 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, H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it-IT" sz="2400" dirty="0"/>
              <a:t>possono essere utilizzati come agenti di gassificazione. </a:t>
            </a:r>
            <a:endParaRPr lang="en-U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9640"/>
          <a:stretch/>
        </p:blipFill>
        <p:spPr>
          <a:xfrm>
            <a:off x="6394435" y="1975814"/>
            <a:ext cx="4575616" cy="25403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pic>
        <p:nvPicPr>
          <p:cNvPr id="9" name="Immagin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8</a:t>
            </a:fld>
            <a:endParaRPr lang="it-IT"/>
          </a:p>
        </p:txBody>
      </p:sp>
      <p:sp>
        <p:nvSpPr>
          <p:cNvPr id="11" name="CuadroTexto 10"/>
          <p:cNvSpPr txBox="1"/>
          <p:nvPr/>
        </p:nvSpPr>
        <p:spPr>
          <a:xfrm>
            <a:off x="7367386" y="4908412"/>
            <a:ext cx="2629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Figura 2-</a:t>
            </a:r>
            <a:r>
              <a:rPr lang="it-IT" sz="1400" dirty="0"/>
              <a:t> Utilizzo del gas di sintesi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7421A8-18A9-B521-358E-7D305CB3EB4F}"/>
              </a:ext>
            </a:extLst>
          </p:cNvPr>
          <p:cNvSpPr txBox="1"/>
          <p:nvPr/>
        </p:nvSpPr>
        <p:spPr>
          <a:xfrm>
            <a:off x="6615737" y="2338336"/>
            <a:ext cx="1503298" cy="369332"/>
          </a:xfrm>
          <a:prstGeom prst="rect">
            <a:avLst/>
          </a:prstGeom>
          <a:solidFill>
            <a:srgbClr val="AE31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Gas di Sintesi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970FA2-EA7C-DF00-F8E0-7E75490F1F8F}"/>
              </a:ext>
            </a:extLst>
          </p:cNvPr>
          <p:cNvSpPr txBox="1"/>
          <p:nvPr/>
        </p:nvSpPr>
        <p:spPr>
          <a:xfrm>
            <a:off x="8297729" y="2186808"/>
            <a:ext cx="15837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Acqua-gas-spostamento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16A9C2-CE7A-8117-4D15-DA6530569A8A}"/>
              </a:ext>
            </a:extLst>
          </p:cNvPr>
          <p:cNvSpPr txBox="1"/>
          <p:nvPr/>
        </p:nvSpPr>
        <p:spPr>
          <a:xfrm>
            <a:off x="8610600" y="2533669"/>
            <a:ext cx="8299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reazione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9C5EEDF-888D-9B75-B3CC-D535A68E95B5}"/>
              </a:ext>
            </a:extLst>
          </p:cNvPr>
          <p:cNvSpPr txBox="1"/>
          <p:nvPr/>
        </p:nvSpPr>
        <p:spPr>
          <a:xfrm>
            <a:off x="9721505" y="2905780"/>
            <a:ext cx="11315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5F1C18"/>
                </a:solidFill>
              </a:rPr>
              <a:t>Combustibili sintetici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44F9592-EFDA-D3BA-8EA4-C29D320EC560}"/>
              </a:ext>
            </a:extLst>
          </p:cNvPr>
          <p:cNvSpPr txBox="1"/>
          <p:nvPr/>
        </p:nvSpPr>
        <p:spPr>
          <a:xfrm>
            <a:off x="8610600" y="3167452"/>
            <a:ext cx="8299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671014"/>
                </a:solidFill>
              </a:rPr>
              <a:t>sintesi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19B97BB-8D1A-9D99-E0D8-D862D29695C2}"/>
              </a:ext>
            </a:extLst>
          </p:cNvPr>
          <p:cNvSpPr txBox="1"/>
          <p:nvPr/>
        </p:nvSpPr>
        <p:spPr>
          <a:xfrm>
            <a:off x="8610600" y="3516152"/>
            <a:ext cx="8299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777777"/>
                </a:solidFill>
              </a:rPr>
              <a:t>metanolo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6331246-B4A9-FEB1-71E0-60CA9A48EDAC}"/>
              </a:ext>
            </a:extLst>
          </p:cNvPr>
          <p:cNvSpPr txBox="1"/>
          <p:nvPr/>
        </p:nvSpPr>
        <p:spPr>
          <a:xfrm>
            <a:off x="8610599" y="3843104"/>
            <a:ext cx="8299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2">
                    <a:lumMod val="50000"/>
                  </a:schemeClr>
                </a:solidFill>
              </a:rPr>
              <a:t>sintesi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E9645AA-97A3-E17F-D04A-53453B2AAF2D}"/>
              </a:ext>
            </a:extLst>
          </p:cNvPr>
          <p:cNvSpPr txBox="1"/>
          <p:nvPr/>
        </p:nvSpPr>
        <p:spPr>
          <a:xfrm>
            <a:off x="9721505" y="3843104"/>
            <a:ext cx="11613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solidFill>
                  <a:srgbClr val="777777"/>
                </a:solidFill>
              </a:rPr>
              <a:t>dimetiletere</a:t>
            </a:r>
            <a:endParaRPr lang="it-IT" sz="1100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7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>
          <a:xfrm>
            <a:off x="438667" y="935698"/>
            <a:ext cx="24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Riciclo</a:t>
            </a:r>
            <a:r>
              <a:rPr lang="en-US" sz="2800" b="1" dirty="0"/>
              <a:t> </a:t>
            </a:r>
            <a:r>
              <a:rPr lang="en-US" sz="2800" b="1" dirty="0" err="1"/>
              <a:t>Chimico</a:t>
            </a:r>
            <a:endParaRPr lang="en-US" sz="2800" b="1" dirty="0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6" name="Rettangolo 9"/>
          <p:cNvSpPr/>
          <p:nvPr/>
        </p:nvSpPr>
        <p:spPr>
          <a:xfrm>
            <a:off x="438667" y="1523204"/>
            <a:ext cx="198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Gassificazione</a:t>
            </a:r>
          </a:p>
        </p:txBody>
      </p:sp>
      <p:sp>
        <p:nvSpPr>
          <p:cNvPr id="7" name="Rettangolo 9"/>
          <p:cNvSpPr/>
          <p:nvPr/>
        </p:nvSpPr>
        <p:spPr>
          <a:xfrm>
            <a:off x="438668" y="2023029"/>
            <a:ext cx="8563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  <a:p>
            <a:r>
              <a:rPr lang="it-IT" sz="2400" dirty="0"/>
              <a:t>Esistono due tipi generali di tecnologia di gassificazione:</a:t>
            </a:r>
          </a:p>
          <a:p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A letto-fisso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A letto-fluido.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26" y="97331"/>
            <a:ext cx="2178853" cy="1157610"/>
          </a:xfrm>
          <a:prstGeom prst="rect">
            <a:avLst/>
          </a:prstGeom>
        </p:spPr>
      </p:pic>
      <p:pic>
        <p:nvPicPr>
          <p:cNvPr id="9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9</a:t>
            </a:fld>
            <a:endParaRPr lang="it-IT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12" y="1984869"/>
            <a:ext cx="2665920" cy="26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12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10054</TotalTime>
  <Words>4777</Words>
  <Application>Microsoft Macintosh PowerPoint</Application>
  <PresentationFormat>Widescreen</PresentationFormat>
  <Paragraphs>789</Paragraphs>
  <Slides>66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Paola SCARFATO</cp:lastModifiedBy>
  <cp:revision>131</cp:revision>
  <dcterms:created xsi:type="dcterms:W3CDTF">2021-03-03T15:15:32Z</dcterms:created>
  <dcterms:modified xsi:type="dcterms:W3CDTF">2022-09-12T09:33:23Z</dcterms:modified>
</cp:coreProperties>
</file>