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4" r:id="rId4"/>
    <p:sldId id="268" r:id="rId5"/>
    <p:sldId id="269" r:id="rId6"/>
    <p:sldId id="270" r:id="rId7"/>
    <p:sldId id="271" r:id="rId8"/>
    <p:sldId id="272" r:id="rId9"/>
    <p:sldId id="258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80" autoAdjust="0"/>
    <p:restoredTop sz="94533" autoAdjust="0"/>
  </p:normalViewPr>
  <p:slideViewPr>
    <p:cSldViewPr snapToGrid="0">
      <p:cViewPr varScale="1">
        <p:scale>
          <a:sx n="111" d="100"/>
          <a:sy n="111" d="100"/>
        </p:scale>
        <p:origin x="100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291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0900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1676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71130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99384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98438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767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8060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6930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04391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280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06904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13333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63197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C0D9E-F88E-416C-837D-DB4BD70BA0C7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9685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3471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57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2906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536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2916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3421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3198-6781-4266-AAA5-E69564690795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5381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A3198-6781-4266-AAA5-E69564690795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A01FA-0AA1-4447-B2B2-931DE577AD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7481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C0D9E-F88E-416C-837D-DB4BD70BA0C7}" type="datetimeFigureOut">
              <a:rPr lang="it-IT" smtClean="0"/>
              <a:t>19/07/2022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B485C-3943-4635-8D4C-B15B1BBC970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8248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11" Type="http://schemas.openxmlformats.org/officeDocument/2006/relationships/image" Target="../media/image15.png"/><Relationship Id="rId5" Type="http://schemas.openxmlformats.org/officeDocument/2006/relationships/image" Target="../media/image4.jpeg"/><Relationship Id="rId15" Type="http://schemas.openxmlformats.org/officeDocument/2006/relationships/image" Target="../media/image18.png"/><Relationship Id="rId10" Type="http://schemas.openxmlformats.org/officeDocument/2006/relationships/image" Target="../media/image14.png"/><Relationship Id="rId4" Type="http://schemas.openxmlformats.org/officeDocument/2006/relationships/image" Target="../media/image3.JPG"/><Relationship Id="rId9" Type="http://schemas.openxmlformats.org/officeDocument/2006/relationships/image" Target="../media/image13.png"/><Relationship Id="rId14" Type="http://schemas.openxmlformats.org/officeDocument/2006/relationships/hyperlink" Target="https:/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09"/>
          <a:stretch/>
        </p:blipFill>
        <p:spPr>
          <a:xfrm>
            <a:off x="0" y="0"/>
            <a:ext cx="12208933" cy="692191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590" y="117180"/>
            <a:ext cx="7373127" cy="2538989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6325091"/>
            <a:ext cx="7552267" cy="42857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555"/>
          <a:stretch/>
        </p:blipFill>
        <p:spPr>
          <a:xfrm>
            <a:off x="268590" y="6104195"/>
            <a:ext cx="2510820" cy="683233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C025BAE4-3529-1DC1-9970-4FF5575C34D5}"/>
              </a:ext>
            </a:extLst>
          </p:cNvPr>
          <p:cNvSpPr/>
          <p:nvPr/>
        </p:nvSpPr>
        <p:spPr>
          <a:xfrm>
            <a:off x="268590" y="3924031"/>
            <a:ext cx="832737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/>
              <a:t>Programma di formazione: moduli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it-IT" sz="2400" dirty="0"/>
              <a:t>Eco-design e nuovi processi di produzione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it-IT" sz="2400" b="1" dirty="0"/>
              <a:t>Nuovi materiali e materiali </a:t>
            </a:r>
            <a:r>
              <a:rPr lang="it-IT" sz="2400" b="1" dirty="0" err="1"/>
              <a:t>bio</a:t>
            </a:r>
            <a:endParaRPr lang="it-IT" sz="2400" b="1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it-IT" sz="2400" dirty="0"/>
              <a:t>Coinvolgimento dei cittadini e dei consumatori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it-IT" sz="2400" dirty="0"/>
              <a:t>Gestione e valorizzazione dei residui</a:t>
            </a:r>
          </a:p>
        </p:txBody>
      </p:sp>
    </p:spTree>
    <p:extLst>
      <p:ext uri="{BB962C8B-B14F-4D97-AF65-F5344CB8AC3E}">
        <p14:creationId xmlns:p14="http://schemas.microsoft.com/office/powerpoint/2010/main" val="3365225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100"/>
    </mc:Choice>
    <mc:Fallback xmlns="">
      <p:transition advClick="0" advTm="51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5389" y="627564"/>
            <a:ext cx="8852526" cy="1563545"/>
          </a:xfrm>
        </p:spPr>
        <p:txBody>
          <a:bodyPr>
            <a:normAutofit fontScale="90000"/>
          </a:bodyPr>
          <a:lstStyle/>
          <a:p>
            <a:r>
              <a:rPr lang="it-IT" sz="3100" dirty="0"/>
              <a:t>Lezione</a:t>
            </a:r>
            <a:br>
              <a:rPr lang="it-IT" sz="3100" dirty="0"/>
            </a:br>
            <a:r>
              <a:rPr lang="it-IT" sz="3100" dirty="0"/>
              <a:t>Caratteristiche dei Principi della CE dell'economia circolare
</a:t>
            </a:r>
            <a:endParaRPr lang="pl-PL" sz="3100" b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36428" y="2157764"/>
            <a:ext cx="6642543" cy="3450613"/>
          </a:xfrm>
        </p:spPr>
        <p:txBody>
          <a:bodyPr anchor="ctr">
            <a:normAutofit fontScale="70000" lnSpcReduction="20000"/>
          </a:bodyPr>
          <a:lstStyle/>
          <a:p>
            <a:pPr marL="0" indent="0">
              <a:buNone/>
            </a:pPr>
            <a:r>
              <a:rPr lang="it-IT" sz="2400" b="1" dirty="0"/>
              <a:t>Introduzione
</a:t>
            </a:r>
            <a:r>
              <a:rPr lang="it-IT" sz="2400" dirty="0"/>
              <a:t>Questa parte del modulo include tematiche relative all'economia circolare nel contesto dell'uso di nuovi e biomateriali. 
La lezione è divisa in due parti. 
Il ruolo dei biomateriali è cruciale nella trasformazione dell'economia lineare in un modello circolare. La prima parte riguarda i principi teorici dell'economia circolare e la seconda parte riguarda le seguenti questioni:</a:t>
            </a:r>
          </a:p>
          <a:p>
            <a:r>
              <a:rPr lang="it-IT" sz="2400" dirty="0"/>
              <a:t> CE nel contesto dei nuovi materiali nella politica dell'UE, gli esempi di strumenti di monitoraggio della CE 
CE nel contesto di nuovi e biomateriali nei paesi selezionati 
Confronto tra l'introduzione della CE nel contesto di nuovi materiali, biomateriali e imballaggi circolari </a:t>
            </a:r>
            <a:endParaRPr lang="en-US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Błąd">
            <a:extLst>
              <a:ext uri="{FF2B5EF4-FFF2-40B4-BE49-F238E27FC236}">
                <a16:creationId xmlns:a16="http://schemas.microsoft.com/office/drawing/2014/main" id="{5D46C6DE-2FF0-41B0-86E2-61FECDCE21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961C7FEF-8694-E94E-97A6-238A2E7303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7" y="49186"/>
            <a:ext cx="2639988" cy="831596"/>
          </a:xfrm>
          <a:prstGeom prst="rect">
            <a:avLst/>
          </a:prstGeom>
        </p:spPr>
      </p:pic>
      <p:pic>
        <p:nvPicPr>
          <p:cNvPr id="9" name="Immagine 11">
            <a:extLst>
              <a:ext uri="{FF2B5EF4-FFF2-40B4-BE49-F238E27FC236}">
                <a16:creationId xmlns:a16="http://schemas.microsoft.com/office/drawing/2014/main" id="{674B5413-9CAE-1446-8257-E03FC6C21A2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36502" y="6230436"/>
            <a:ext cx="1621007" cy="44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673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GB" b="1" dirty="0" err="1"/>
              <a:t>Definizione</a:t>
            </a:r>
            <a:r>
              <a:rPr lang="en-GB" b="1" dirty="0"/>
              <a:t> di 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t-IT" sz="2400" dirty="0">
                <a:solidFill>
                  <a:srgbClr val="00B050"/>
                </a:solidFill>
              </a:rPr>
              <a:t>L'economia circolare è un'economia "in cui il valore di prodotti, materiali e risorse è mantenuto nell'economia il più a lungo possibile e la produzione di rifiuti è ridotta al minimo" </a:t>
            </a:r>
            <a:r>
              <a:rPr lang="it-IT" sz="2400" i="1" dirty="0"/>
              <a:t>("economia circolare" confezionamento, la Commissione europea ha presentato nel dicembre 2015 un piano d'azione per l'economia circolare) </a:t>
            </a:r>
            <a:r>
              <a:rPr lang="it-IT" sz="2400" dirty="0"/>
              <a:t>
</a:t>
            </a:r>
            <a:r>
              <a:rPr lang="it-IT" sz="1300" dirty="0"/>
              <a:t>Fonte: https://ec.europa.eu/environment/topics/circular-economy/first-circular-economy-action-plan_en
</a:t>
            </a:r>
            <a:endParaRPr lang="pl-PL" sz="13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961C7FEF-8694-E94E-97A6-238A2E7303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7" y="49186"/>
            <a:ext cx="2639988" cy="831596"/>
          </a:xfrm>
          <a:prstGeom prst="rect">
            <a:avLst/>
          </a:prstGeom>
        </p:spPr>
      </p:pic>
      <p:pic>
        <p:nvPicPr>
          <p:cNvPr id="9" name="Immagine 11">
            <a:extLst>
              <a:ext uri="{FF2B5EF4-FFF2-40B4-BE49-F238E27FC236}">
                <a16:creationId xmlns:a16="http://schemas.microsoft.com/office/drawing/2014/main" id="{674B5413-9CAE-1446-8257-E03FC6C21A27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36502" y="6230436"/>
            <a:ext cx="1621007" cy="440662"/>
          </a:xfrm>
          <a:prstGeom prst="rect">
            <a:avLst/>
          </a:prstGeom>
        </p:spPr>
      </p:pic>
      <p:sp>
        <p:nvSpPr>
          <p:cNvPr id="13" name="Strzałka w prawo 12"/>
          <p:cNvSpPr/>
          <p:nvPr/>
        </p:nvSpPr>
        <p:spPr>
          <a:xfrm>
            <a:off x="7539487" y="2798255"/>
            <a:ext cx="2590800" cy="1095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endParaRPr lang="pl-P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
</a:t>
            </a:r>
            <a:r>
              <a:rPr lang="en-US" b="1" dirty="0" err="1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Rigenerare</a:t>
            </a:r>
            <a:r>
              <a:rPr lang="en-US" b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sistemi</a:t>
            </a:r>
            <a:r>
              <a:rPr lang="en-US" b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naturali</a:t>
            </a:r>
            <a:r>
              <a:rPr lang="en-US" b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
</a:t>
            </a:r>
            <a:r>
              <a:rPr lang="pl-P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4" name="Strzałka w prawo 13"/>
          <p:cNvSpPr/>
          <p:nvPr/>
        </p:nvSpPr>
        <p:spPr>
          <a:xfrm>
            <a:off x="7875881" y="3767605"/>
            <a:ext cx="2947718" cy="12917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pl-P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it-IT" b="1" dirty="0">
                <a:solidFill>
                  <a:srgbClr val="FFFF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Mantenere prodotti e materiali in uso
</a:t>
            </a:r>
            <a:r>
              <a:rPr lang="en-GB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Strzałka w prawo 14"/>
          <p:cNvSpPr/>
          <p:nvPr/>
        </p:nvSpPr>
        <p:spPr>
          <a:xfrm>
            <a:off x="7367954" y="4810627"/>
            <a:ext cx="3070518" cy="11986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pl-PL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it-IT" b="1" dirty="0">
                <a:solidFill>
                  <a:srgbClr val="7030A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Progettazione dei rifiuti e inquinamento
</a:t>
            </a:r>
            <a:r>
              <a:rPr lang="pl-PL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6" name="Elipsa 10">
            <a:extLst>
              <a:ext uri="{FF2B5EF4-FFF2-40B4-BE49-F238E27FC236}">
                <a16:creationId xmlns:a16="http://schemas.microsoft.com/office/drawing/2014/main" id="{E8B266B3-A0C0-73CA-361E-E1BAC562A0CA}"/>
              </a:ext>
            </a:extLst>
          </p:cNvPr>
          <p:cNvSpPr/>
          <p:nvPr/>
        </p:nvSpPr>
        <p:spPr>
          <a:xfrm>
            <a:off x="8639146" y="257792"/>
            <a:ext cx="3054623" cy="238132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it-IT" dirty="0">
              <a:solidFill>
                <a:srgbClr val="FF0000"/>
              </a:solidFill>
            </a:endParaRPr>
          </a:p>
          <a:p>
            <a:pPr lvl="0"/>
            <a:r>
              <a:rPr lang="it-IT" dirty="0">
                <a:solidFill>
                  <a:srgbClr val="FF0000"/>
                </a:solidFill>
              </a:rPr>
              <a:t>Il modello circolare </a:t>
            </a:r>
            <a:r>
              <a:rPr lang="it-IT" dirty="0">
                <a:solidFill>
                  <a:schemeClr val="tx1"/>
                </a:solidFill>
              </a:rPr>
              <a:t>è costituito da 
</a:t>
            </a:r>
            <a:r>
              <a:rPr lang="it-IT" b="1" dirty="0">
                <a:solidFill>
                  <a:schemeClr val="tx1"/>
                </a:solidFill>
              </a:rPr>
              <a:t>capitale naturale, economico e sociale. </a:t>
            </a:r>
            <a:r>
              <a:rPr lang="it-IT" dirty="0">
                <a:solidFill>
                  <a:srgbClr val="FF0000"/>
                </a:solidFill>
              </a:rPr>
              <a:t>
</a:t>
            </a:r>
            <a:endParaRPr lang="pl-P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115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Błąd">
            <a:extLst>
              <a:ext uri="{FF2B5EF4-FFF2-40B4-BE49-F238E27FC236}">
                <a16:creationId xmlns:a16="http://schemas.microsoft.com/office/drawing/2014/main" id="{5D46C6DE-2FF0-41B0-86E2-61FECDCE21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961C7FEF-8694-E94E-97A6-238A2E7303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7" y="49186"/>
            <a:ext cx="2639988" cy="831596"/>
          </a:xfrm>
          <a:prstGeom prst="rect">
            <a:avLst/>
          </a:prstGeom>
        </p:spPr>
      </p:pic>
      <p:pic>
        <p:nvPicPr>
          <p:cNvPr id="9" name="Immagine 11">
            <a:extLst>
              <a:ext uri="{FF2B5EF4-FFF2-40B4-BE49-F238E27FC236}">
                <a16:creationId xmlns:a16="http://schemas.microsoft.com/office/drawing/2014/main" id="{674B5413-9CAE-1446-8257-E03FC6C21A2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36502" y="6230436"/>
            <a:ext cx="1621007" cy="440662"/>
          </a:xfrm>
          <a:prstGeom prst="rect">
            <a:avLst/>
          </a:prstGeom>
        </p:spPr>
      </p:pic>
      <p:sp>
        <p:nvSpPr>
          <p:cNvPr id="13" name="Elipsa 12"/>
          <p:cNvSpPr/>
          <p:nvPr/>
        </p:nvSpPr>
        <p:spPr>
          <a:xfrm>
            <a:off x="3151088" y="1619178"/>
            <a:ext cx="4018484" cy="238132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l-PL" sz="3600" b="1">
                <a:solidFill>
                  <a:srgbClr val="7030A0"/>
                </a:solidFill>
              </a:rPr>
              <a:t>Economia lineare
</a:t>
            </a:r>
            <a:endParaRPr lang="pl-PL" sz="3600" b="1" dirty="0">
              <a:solidFill>
                <a:srgbClr val="7030A0"/>
              </a:solidFill>
            </a:endParaRPr>
          </a:p>
        </p:txBody>
      </p:sp>
      <p:sp>
        <p:nvSpPr>
          <p:cNvPr id="14" name="Symbol zastępczy zawartości 13"/>
          <p:cNvSpPr>
            <a:spLocks noGrp="1"/>
          </p:cNvSpPr>
          <p:nvPr>
            <p:ph idx="1"/>
          </p:nvPr>
        </p:nvSpPr>
        <p:spPr>
          <a:xfrm>
            <a:off x="2242695" y="4091781"/>
            <a:ext cx="1811720" cy="22276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>
            <a:normAutofit/>
          </a:bodyPr>
          <a:lstStyle/>
          <a:p>
            <a:pPr marL="0" indent="0" algn="ctr">
              <a:buNone/>
            </a:pPr>
            <a:r>
              <a:rPr lang="it-IT" sz="1500" b="1" dirty="0">
                <a:solidFill>
                  <a:schemeClr val="accent6">
                    <a:lumMod val="50000"/>
                  </a:schemeClr>
                </a:solidFill>
              </a:rPr>
              <a:t>take</a:t>
            </a:r>
          </a:p>
          <a:p>
            <a:pPr marL="0" indent="0" algn="ctr">
              <a:buNone/>
            </a:pPr>
            <a:r>
              <a:rPr lang="it-IT" sz="13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pl-PL" sz="1300" b="1" dirty="0">
                <a:solidFill>
                  <a:schemeClr val="accent6">
                    <a:lumMod val="50000"/>
                  </a:schemeClr>
                </a:solidFill>
              </a:rPr>
              <a:t>prendere</a:t>
            </a:r>
            <a:r>
              <a:rPr lang="it-IT" sz="1300" b="1" dirty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pl-PL" sz="13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Strzałka w dół 14"/>
          <p:cNvSpPr/>
          <p:nvPr/>
        </p:nvSpPr>
        <p:spPr>
          <a:xfrm>
            <a:off x="4209691" y="4091782"/>
            <a:ext cx="1794293" cy="22276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0000" rtlCol="0" anchor="ctr"/>
          <a:lstStyle/>
          <a:p>
            <a:pPr algn="ctr"/>
            <a:r>
              <a:rPr lang="it-IT" sz="1600" b="1" dirty="0">
                <a:solidFill>
                  <a:srgbClr val="C00000"/>
                </a:solidFill>
              </a:rPr>
              <a:t>make</a:t>
            </a:r>
          </a:p>
          <a:p>
            <a:pPr algn="ctr"/>
            <a:r>
              <a:rPr lang="it-IT" sz="1400" b="1" dirty="0">
                <a:solidFill>
                  <a:srgbClr val="C00000"/>
                </a:solidFill>
              </a:rPr>
              <a:t>(</a:t>
            </a:r>
            <a:r>
              <a:rPr lang="pl-PL" sz="1400" b="1" dirty="0">
                <a:solidFill>
                  <a:srgbClr val="C00000"/>
                </a:solidFill>
              </a:rPr>
              <a:t>fare</a:t>
            </a:r>
            <a:r>
              <a:rPr lang="it-IT" sz="1400" b="1" dirty="0">
                <a:solidFill>
                  <a:srgbClr val="C00000"/>
                </a:solidFill>
              </a:rPr>
              <a:t>)</a:t>
            </a:r>
            <a:r>
              <a:rPr lang="pl-PL" b="1" dirty="0">
                <a:solidFill>
                  <a:srgbClr val="C00000"/>
                </a:solidFill>
              </a:rPr>
              <a:t>
</a:t>
            </a:r>
          </a:p>
        </p:txBody>
      </p:sp>
      <p:sp>
        <p:nvSpPr>
          <p:cNvPr id="16" name="Strzałka w dół 15"/>
          <p:cNvSpPr/>
          <p:nvPr/>
        </p:nvSpPr>
        <p:spPr>
          <a:xfrm>
            <a:off x="6179963" y="4091781"/>
            <a:ext cx="1880559" cy="22276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ctr"/>
          <a:lstStyle/>
          <a:p>
            <a:pPr algn="ctr"/>
            <a:r>
              <a:rPr lang="it-IT" sz="1600" b="1" dirty="0" err="1">
                <a:solidFill>
                  <a:srgbClr val="002060"/>
                </a:solidFill>
              </a:rPr>
              <a:t>waste</a:t>
            </a:r>
            <a:endParaRPr lang="it-IT" sz="1600" b="1" dirty="0">
              <a:solidFill>
                <a:srgbClr val="002060"/>
              </a:solidFill>
            </a:endParaRPr>
          </a:p>
          <a:p>
            <a:pPr algn="ctr"/>
            <a:r>
              <a:rPr lang="it-IT" sz="1400" b="1" dirty="0">
                <a:solidFill>
                  <a:srgbClr val="002060"/>
                </a:solidFill>
              </a:rPr>
              <a:t>(smaltire)</a:t>
            </a:r>
            <a:endParaRPr lang="pl-PL" sz="1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559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02324" y="616387"/>
            <a:ext cx="7474172" cy="1325563"/>
          </a:xfrm>
        </p:spPr>
        <p:txBody>
          <a:bodyPr>
            <a:normAutofit/>
          </a:bodyPr>
          <a:lstStyle/>
          <a:p>
            <a:r>
              <a:rPr lang="it-IT" dirty="0"/>
              <a:t>L'economia lineare deve essere trasformata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72660" y="2445856"/>
            <a:ext cx="6838194" cy="3450613"/>
          </a:xfrm>
        </p:spPr>
        <p:txBody>
          <a:bodyPr anchor="ctr">
            <a:normAutofit/>
          </a:bodyPr>
          <a:lstStyle/>
          <a:p>
            <a:r>
              <a:rPr lang="it-IT" sz="2400" b="1" dirty="0">
                <a:solidFill>
                  <a:srgbClr val="FF0000"/>
                </a:solidFill>
              </a:rPr>
              <a:t>L'economia lineare è un sistema take-make-</a:t>
            </a:r>
            <a:r>
              <a:rPr lang="it-IT" sz="2400" b="1" dirty="0" err="1">
                <a:solidFill>
                  <a:srgbClr val="FF0000"/>
                </a:solidFill>
              </a:rPr>
              <a:t>waste</a:t>
            </a:r>
            <a:r>
              <a:rPr lang="it-IT" sz="2400" b="1" dirty="0">
                <a:solidFill>
                  <a:srgbClr val="FF0000"/>
                </a:solidFill>
              </a:rPr>
              <a:t>: 
</a:t>
            </a:r>
            <a:r>
              <a:rPr lang="it-IT" sz="2400" dirty="0"/>
              <a:t>Dobbiamo prestare attenzione al modo:
gestiamo le risorse, 
realizziamo e utilizziamo prodotti,
cosa facciamo con i materiali in seguito. </a:t>
            </a:r>
            <a:endParaRPr lang="pl-PL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Błąd">
            <a:extLst>
              <a:ext uri="{FF2B5EF4-FFF2-40B4-BE49-F238E27FC236}">
                <a16:creationId xmlns:a16="http://schemas.microsoft.com/office/drawing/2014/main" id="{5D46C6DE-2FF0-41B0-86E2-61FECDCE21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961C7FEF-8694-E94E-97A6-238A2E7303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7" y="49186"/>
            <a:ext cx="2639988" cy="831596"/>
          </a:xfrm>
          <a:prstGeom prst="rect">
            <a:avLst/>
          </a:prstGeom>
        </p:spPr>
      </p:pic>
      <p:pic>
        <p:nvPicPr>
          <p:cNvPr id="9" name="Immagine 11">
            <a:extLst>
              <a:ext uri="{FF2B5EF4-FFF2-40B4-BE49-F238E27FC236}">
                <a16:creationId xmlns:a16="http://schemas.microsoft.com/office/drawing/2014/main" id="{674B5413-9CAE-1446-8257-E03FC6C21A2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36502" y="6230436"/>
            <a:ext cx="1621007" cy="440662"/>
          </a:xfrm>
          <a:prstGeom prst="rect">
            <a:avLst/>
          </a:prstGeom>
        </p:spPr>
      </p:pic>
      <p:sp>
        <p:nvSpPr>
          <p:cNvPr id="4" name="Elipsa 3"/>
          <p:cNvSpPr/>
          <p:nvPr/>
        </p:nvSpPr>
        <p:spPr>
          <a:xfrm>
            <a:off x="7127986" y="1120293"/>
            <a:ext cx="2148716" cy="209621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it-IT" sz="1700" b="1" dirty="0">
                <a:solidFill>
                  <a:srgbClr val="C00000"/>
                </a:solidFill>
              </a:rPr>
              <a:t>3 R – Recuperare, conservare, ripristinare </a:t>
            </a:r>
            <a:endParaRPr lang="pl-PL" sz="17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999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36429" y="880782"/>
            <a:ext cx="7474172" cy="1325563"/>
          </a:xfrm>
        </p:spPr>
        <p:txBody>
          <a:bodyPr>
            <a:normAutofit fontScale="90000"/>
          </a:bodyPr>
          <a:lstStyle/>
          <a:p>
            <a:r>
              <a:rPr lang="it-IT" dirty="0"/>
              <a:t>Il ruolo dei nuovi e dei biomateriali nell'Economia Circolare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 fontScale="92500"/>
          </a:bodyPr>
          <a:lstStyle/>
          <a:p>
            <a:pPr marL="0" indent="0">
              <a:buNone/>
            </a:pPr>
            <a:r>
              <a:rPr lang="it-IT" sz="2400" dirty="0"/>
              <a:t>La rivista "</a:t>
            </a:r>
            <a:r>
              <a:rPr lang="it-IT" sz="2400" dirty="0" err="1"/>
              <a:t>Biomaterials</a:t>
            </a:r>
            <a:r>
              <a:rPr lang="it-IT" sz="2400" dirty="0"/>
              <a:t>" definisce il biomateriale come una sostanza che è stata progettata per prendere forma, che, da sola o come parte di un sistema complesso, viene utilizzata per dirigere, attraverso il controllo delle interazioni con componenti di sistemi viventi, il corso di qualsiasi procedura terapeutica o diagnostica 
fonte: Biomateriali - Rivista – Elsevier, </a:t>
            </a:r>
            <a:r>
              <a:rPr lang="it-IT" sz="2400" dirty="0">
                <a:solidFill>
                  <a:srgbClr val="0070C0"/>
                </a:solidFill>
              </a:rPr>
              <a:t>https://www.journals.elsevier.com </a:t>
            </a:r>
            <a:r>
              <a:rPr lang="it-IT" sz="2400" dirty="0"/>
              <a:t>(access: 31.05.21)
</a:t>
            </a:r>
            <a:endParaRPr lang="pl-PL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Błąd">
            <a:extLst>
              <a:ext uri="{FF2B5EF4-FFF2-40B4-BE49-F238E27FC236}">
                <a16:creationId xmlns:a16="http://schemas.microsoft.com/office/drawing/2014/main" id="{5D46C6DE-2FF0-41B0-86E2-61FECDCE21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961C7FEF-8694-E94E-97A6-238A2E7303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7" y="49186"/>
            <a:ext cx="2639988" cy="831596"/>
          </a:xfrm>
          <a:prstGeom prst="rect">
            <a:avLst/>
          </a:prstGeom>
        </p:spPr>
      </p:pic>
      <p:pic>
        <p:nvPicPr>
          <p:cNvPr id="9" name="Immagine 11">
            <a:extLst>
              <a:ext uri="{FF2B5EF4-FFF2-40B4-BE49-F238E27FC236}">
                <a16:creationId xmlns:a16="http://schemas.microsoft.com/office/drawing/2014/main" id="{674B5413-9CAE-1446-8257-E03FC6C21A2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36502" y="6230436"/>
            <a:ext cx="1621007" cy="44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240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pl-PL" dirty="0"/>
              <a:t>Definizione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60581" y="2119294"/>
            <a:ext cx="6467867" cy="3450613"/>
          </a:xfrm>
        </p:spPr>
        <p:txBody>
          <a:bodyPr anchor="ctr">
            <a:normAutofit fontScale="92500"/>
          </a:bodyPr>
          <a:lstStyle/>
          <a:p>
            <a:r>
              <a:rPr lang="it-IT" sz="2400" dirty="0"/>
              <a:t>Tuttavia, non tutte le bioplastiche sono uguali. Secondo l'Organizzazione Europea delle bioplastiche, le bioplastiche possono essere suddivise in tre categorie principali:
</a:t>
            </a:r>
            <a:r>
              <a:rPr lang="it-IT" sz="2400" i="1" dirty="0"/>
              <a:t>plastiche </a:t>
            </a:r>
            <a:r>
              <a:rPr lang="it-IT" sz="2400" i="1" dirty="0" err="1"/>
              <a:t>bio-based</a:t>
            </a:r>
            <a:r>
              <a:rPr lang="it-IT" sz="2400" i="1" dirty="0"/>
              <a:t> o parzialmente </a:t>
            </a:r>
            <a:r>
              <a:rPr lang="it-IT" sz="2400" i="1" dirty="0" err="1"/>
              <a:t>bio-based</a:t>
            </a:r>
            <a:r>
              <a:rPr lang="it-IT" sz="2400" i="1" dirty="0"/>
              <a:t>, non biodegradabili, come </a:t>
            </a:r>
            <a:r>
              <a:rPr lang="it-IT" sz="2400" i="1" dirty="0" err="1"/>
              <a:t>wood</a:t>
            </a:r>
            <a:r>
              <a:rPr lang="it-IT" sz="2400" i="1" dirty="0"/>
              <a:t>® </a:t>
            </a:r>
            <a:r>
              <a:rPr lang="it-IT" sz="2400" i="1" dirty="0" err="1"/>
              <a:t>wood</a:t>
            </a:r>
            <a:r>
              <a:rPr lang="it-IT" sz="2400" i="1" dirty="0"/>
              <a:t> a base di cellulosa
plastiche che sono sia </a:t>
            </a:r>
            <a:r>
              <a:rPr lang="it-IT" sz="2400" i="1" dirty="0" err="1"/>
              <a:t>bio-based</a:t>
            </a:r>
            <a:r>
              <a:rPr lang="it-IT" sz="2400" i="1" dirty="0"/>
              <a:t> sia biodegradabili
plastiche basate su risorse fossili e biodegradabili</a:t>
            </a:r>
            <a:r>
              <a:rPr lang="it-IT" sz="2400" dirty="0"/>
              <a:t>
</a:t>
            </a:r>
            <a:r>
              <a:rPr lang="it-IT" sz="1400" dirty="0"/>
              <a:t>Fonte: </a:t>
            </a:r>
            <a:r>
              <a:rPr lang="it-IT" sz="1400" dirty="0">
                <a:solidFill>
                  <a:srgbClr val="0070C0"/>
                </a:solidFill>
              </a:rPr>
              <a:t>https://docs.european-bioplastics.org/2016/publications/fs/EUBP_fs_what_are_bioplastics.pdf </a:t>
            </a:r>
            <a:endParaRPr lang="pl-PL" sz="1300" dirty="0">
              <a:solidFill>
                <a:srgbClr val="0070C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Błąd">
            <a:extLst>
              <a:ext uri="{FF2B5EF4-FFF2-40B4-BE49-F238E27FC236}">
                <a16:creationId xmlns:a16="http://schemas.microsoft.com/office/drawing/2014/main" id="{5D46C6DE-2FF0-41B0-86E2-61FECDCE21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961C7FEF-8694-E94E-97A6-238A2E7303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87" y="49186"/>
            <a:ext cx="2639988" cy="831596"/>
          </a:xfrm>
          <a:prstGeom prst="rect">
            <a:avLst/>
          </a:prstGeom>
        </p:spPr>
      </p:pic>
      <p:pic>
        <p:nvPicPr>
          <p:cNvPr id="9" name="Immagine 11">
            <a:extLst>
              <a:ext uri="{FF2B5EF4-FFF2-40B4-BE49-F238E27FC236}">
                <a16:creationId xmlns:a16="http://schemas.microsoft.com/office/drawing/2014/main" id="{674B5413-9CAE-1446-8257-E03FC6C21A27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36502" y="6230436"/>
            <a:ext cx="1621007" cy="440662"/>
          </a:xfrm>
          <a:prstGeom prst="rect">
            <a:avLst/>
          </a:prstGeom>
        </p:spPr>
      </p:pic>
      <p:sp>
        <p:nvSpPr>
          <p:cNvPr id="4" name="Elipsa 3"/>
          <p:cNvSpPr/>
          <p:nvPr/>
        </p:nvSpPr>
        <p:spPr>
          <a:xfrm>
            <a:off x="6964899" y="338588"/>
            <a:ext cx="2691442" cy="25189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Esempi di biomateriali:
</a:t>
            </a:r>
            <a:r>
              <a:rPr lang="it-IT" dirty="0">
                <a:solidFill>
                  <a:srgbClr val="C00000"/>
                </a:solidFill>
              </a:rPr>
              <a:t>metalli, ceramica, vetro e polimeri </a:t>
            </a:r>
            <a:r>
              <a:rPr lang="it-IT" dirty="0"/>
              <a:t>
</a:t>
            </a:r>
            <a:endParaRPr lang="pl-PL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456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09"/>
          <a:stretch/>
        </p:blipFill>
        <p:spPr>
          <a:xfrm>
            <a:off x="0" y="0"/>
            <a:ext cx="12208933" cy="6240825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590" y="117181"/>
            <a:ext cx="7020518" cy="2417566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343" y="6329589"/>
            <a:ext cx="7552267" cy="428571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555"/>
          <a:stretch/>
        </p:blipFill>
        <p:spPr>
          <a:xfrm>
            <a:off x="268590" y="6188573"/>
            <a:ext cx="2510820" cy="683233"/>
          </a:xfrm>
          <a:prstGeom prst="rect">
            <a:avLst/>
          </a:prstGeom>
        </p:spPr>
      </p:pic>
      <p:grpSp>
        <p:nvGrpSpPr>
          <p:cNvPr id="21" name="Gruppo 20"/>
          <p:cNvGrpSpPr/>
          <p:nvPr/>
        </p:nvGrpSpPr>
        <p:grpSpPr>
          <a:xfrm>
            <a:off x="882690" y="3537963"/>
            <a:ext cx="6689016" cy="1495608"/>
            <a:chOff x="637238" y="3384637"/>
            <a:chExt cx="6689016" cy="1495608"/>
          </a:xfrm>
        </p:grpSpPr>
        <p:pic>
          <p:nvPicPr>
            <p:cNvPr id="10" name="Immagine 9"/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26950" y="3384637"/>
              <a:ext cx="547594" cy="864989"/>
            </a:xfrm>
            <a:prstGeom prst="rect">
              <a:avLst/>
            </a:prstGeom>
          </p:spPr>
        </p:pic>
        <p:pic>
          <p:nvPicPr>
            <p:cNvPr id="11" name="Immagine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7238" y="3516001"/>
              <a:ext cx="1846995" cy="732119"/>
            </a:xfrm>
            <a:prstGeom prst="rect">
              <a:avLst/>
            </a:prstGeom>
          </p:spPr>
        </p:pic>
        <p:pic>
          <p:nvPicPr>
            <p:cNvPr id="12" name="Immagine 11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506" t="27690" r="12654" b="26918"/>
            <a:stretch/>
          </p:blipFill>
          <p:spPr>
            <a:xfrm>
              <a:off x="1091024" y="4334157"/>
              <a:ext cx="1060681" cy="471414"/>
            </a:xfrm>
            <a:prstGeom prst="rect">
              <a:avLst/>
            </a:prstGeom>
          </p:spPr>
        </p:pic>
        <p:pic>
          <p:nvPicPr>
            <p:cNvPr id="13" name="Immagine 1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7925" y="4351521"/>
              <a:ext cx="1708329" cy="528724"/>
            </a:xfrm>
            <a:prstGeom prst="rect">
              <a:avLst/>
            </a:prstGeom>
          </p:spPr>
        </p:pic>
        <p:pic>
          <p:nvPicPr>
            <p:cNvPr id="14" name="Immagine 13"/>
            <p:cNvPicPr>
              <a:picLocks noChangeAspect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40506" y="4384876"/>
              <a:ext cx="1179010" cy="416691"/>
            </a:xfrm>
            <a:prstGeom prst="rect">
              <a:avLst/>
            </a:prstGeom>
          </p:spPr>
        </p:pic>
        <p:pic>
          <p:nvPicPr>
            <p:cNvPr id="15" name="Immagine 14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2265" y="4398943"/>
              <a:ext cx="1025527" cy="341842"/>
            </a:xfrm>
            <a:prstGeom prst="rect">
              <a:avLst/>
            </a:prstGeom>
          </p:spPr>
        </p:pic>
        <p:pic>
          <p:nvPicPr>
            <p:cNvPr id="16" name="Immagine 15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1291" y="3552169"/>
              <a:ext cx="1637441" cy="645829"/>
            </a:xfrm>
            <a:prstGeom prst="rect">
              <a:avLst/>
            </a:prstGeom>
          </p:spPr>
        </p:pic>
        <p:pic>
          <p:nvPicPr>
            <p:cNvPr id="17" name="Immagine 16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68032" y="3454004"/>
              <a:ext cx="1521076" cy="856111"/>
            </a:xfrm>
            <a:prstGeom prst="rect">
              <a:avLst/>
            </a:prstGeom>
          </p:spPr>
        </p:pic>
      </p:grpSp>
      <p:sp>
        <p:nvSpPr>
          <p:cNvPr id="20" name="Rettangolo 19"/>
          <p:cNvSpPr/>
          <p:nvPr/>
        </p:nvSpPr>
        <p:spPr>
          <a:xfrm>
            <a:off x="107231" y="5113771"/>
            <a:ext cx="8239935" cy="1207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b="1" dirty="0">
                <a:latin typeface="Arial" panose="020B0604020202020204" pitchFamily="34" charset="0"/>
                <a:ea typeface="Arial" panose="020B0604020202020204" pitchFamily="34" charset="0"/>
              </a:rPr>
              <a:t>Copyright: CC BY-NC-SA 4.0:</a:t>
            </a: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  </a:t>
            </a:r>
            <a:r>
              <a:rPr lang="en-US" sz="700" u="sng" dirty="0">
                <a:solidFill>
                  <a:srgbClr val="0000FF"/>
                </a:solidFill>
                <a:latin typeface="Arial" panose="020B0604020202020204" pitchFamily="34" charset="0"/>
                <a:ea typeface="Arial" panose="020B0604020202020204" pitchFamily="34" charset="0"/>
                <a:hlinkClick r:id="rId14"/>
              </a:rPr>
              <a:t>https://creativecommons.org/licenses/by-nc-sa/4.0/</a:t>
            </a:r>
            <a:endParaRPr lang="it-IT" sz="7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With this license, you are free to share the copy and redistribute the material in any medium or format. You can also adapt remix, transform and build upon the material.</a:t>
            </a:r>
            <a:endParaRPr lang="it-IT" sz="7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b="1" dirty="0">
                <a:latin typeface="Arial" panose="020B0604020202020204" pitchFamily="34" charset="0"/>
                <a:ea typeface="Arial" panose="020B0604020202020204" pitchFamily="34" charset="0"/>
              </a:rPr>
              <a:t>However only under the following terms:</a:t>
            </a:r>
            <a:endParaRPr lang="it-IT" sz="7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b="1" dirty="0">
                <a:latin typeface="Arial" panose="020B0604020202020204" pitchFamily="34" charset="0"/>
                <a:ea typeface="Arial" panose="020B0604020202020204" pitchFamily="34" charset="0"/>
              </a:rPr>
              <a:t>Attribution — </a:t>
            </a: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you must give appropriate credit, provide a link to the license, and indicate if changes were made. You may do so in any reasonable manner, but not in any way that suggests the licensor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endorses you or your use.</a:t>
            </a:r>
            <a:endParaRPr lang="it-IT" sz="7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b="1" dirty="0" err="1">
                <a:latin typeface="Arial" panose="020B0604020202020204" pitchFamily="34" charset="0"/>
                <a:ea typeface="Arial" panose="020B0604020202020204" pitchFamily="34" charset="0"/>
              </a:rPr>
              <a:t>NonCommercial</a:t>
            </a: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 — you may not use the material for commercial purposes.</a:t>
            </a:r>
            <a:endParaRPr lang="it-IT" sz="7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b="1" dirty="0" err="1">
                <a:latin typeface="Arial" panose="020B0604020202020204" pitchFamily="34" charset="0"/>
                <a:ea typeface="Arial" panose="020B0604020202020204" pitchFamily="34" charset="0"/>
              </a:rPr>
              <a:t>ShareAlike</a:t>
            </a:r>
            <a:r>
              <a:rPr lang="en-US" sz="700" b="1" dirty="0">
                <a:latin typeface="Arial" panose="020B0604020202020204" pitchFamily="34" charset="0"/>
                <a:ea typeface="Arial" panose="020B0604020202020204" pitchFamily="34" charset="0"/>
              </a:rPr>
              <a:t> — </a:t>
            </a: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if you remix, transform, or build upon the material, you must distribute your contributions under the same license as the original.</a:t>
            </a:r>
            <a:endParaRPr lang="it-IT" sz="7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b="1" dirty="0">
                <a:latin typeface="Arial" panose="020B0604020202020204" pitchFamily="34" charset="0"/>
                <a:ea typeface="Arial" panose="020B0604020202020204" pitchFamily="34" charset="0"/>
              </a:rPr>
              <a:t>No additional restrictions — </a:t>
            </a: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you may not apply legal terms or technological measures that legally restrict others from doing anything the license permits.</a:t>
            </a:r>
            <a:endParaRPr lang="it-IT" sz="7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700" dirty="0"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it-IT" sz="7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22" name="Immagine 2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910250" y="5758493"/>
            <a:ext cx="1181663" cy="412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425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3145</TotalTime>
  <Words>683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Tema di Office</vt:lpstr>
      <vt:lpstr>Personalizza struttura</vt:lpstr>
      <vt:lpstr>Presentazione standard di PowerPoint</vt:lpstr>
      <vt:lpstr>Lezione Caratteristiche dei Principi della CE dell'economia circolare
</vt:lpstr>
      <vt:lpstr>Definizione di CE</vt:lpstr>
      <vt:lpstr>Presentazione standard di PowerPoint</vt:lpstr>
      <vt:lpstr>L'economia lineare deve essere trasformata</vt:lpstr>
      <vt:lpstr>Il ruolo dei nuovi e dei biomateriali nell'Economia Circolare </vt:lpstr>
      <vt:lpstr>Definizione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Susana Remotti</dc:creator>
  <cp:lastModifiedBy>Susana Remotti</cp:lastModifiedBy>
  <cp:revision>56</cp:revision>
  <dcterms:created xsi:type="dcterms:W3CDTF">2021-03-03T15:15:32Z</dcterms:created>
  <dcterms:modified xsi:type="dcterms:W3CDTF">2022-07-19T10:36:57Z</dcterms:modified>
</cp:coreProperties>
</file>