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08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80075" y="6263975"/>
            <a:ext cx="1504646" cy="34920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012" y="148678"/>
            <a:ext cx="2279650" cy="71167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013" y="927386"/>
            <a:ext cx="10344150" cy="58197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3012" y="148678"/>
            <a:ext cx="2279650" cy="71167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480075" y="6263975"/>
            <a:ext cx="1504646" cy="34920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90252" y="-30145"/>
            <a:ext cx="2225040" cy="1397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7230" y="1098041"/>
            <a:ext cx="6725920" cy="2577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hyperlink" Target="https://creativecommons.org/licenses/by-nc-sa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06" y="4472"/>
            <a:ext cx="12187555" cy="6853555"/>
            <a:chOff x="4506" y="4472"/>
            <a:chExt cx="12187555" cy="68535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06" y="4472"/>
              <a:ext cx="12187493" cy="68535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592" y="117220"/>
              <a:ext cx="7373111" cy="253898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6201" y="3938142"/>
            <a:ext cx="8915400" cy="21749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it-IT" sz="2400" b="1" spc="-20" dirty="0">
                <a:latin typeface="Calibri"/>
                <a:cs typeface="Calibri"/>
              </a:rPr>
              <a:t>Modulo del programma di formazione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it-IT" sz="2400" b="1" spc="-20" dirty="0">
                <a:latin typeface="Calibri"/>
                <a:cs typeface="Calibri"/>
              </a:rPr>
              <a:t>n.2: Nuovi materiali e biomateriali
La valutazione economica e il valore della bioplastica materiali
</a:t>
            </a:r>
            <a:r>
              <a:rPr sz="2200" dirty="0">
                <a:latin typeface="Calibri"/>
                <a:cs typeface="Calibri"/>
              </a:rPr>
              <a:t>Dr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Eng.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Anna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Dubel</a:t>
            </a:r>
            <a:endParaRPr sz="2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AGH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University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Science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Technology</a:t>
            </a:r>
            <a:endParaRPr sz="2200" dirty="0">
              <a:latin typeface="Calibri"/>
              <a:cs typeface="Calibri"/>
            </a:endParaRPr>
          </a:p>
          <a:p>
            <a:pPr marL="288290" algn="ctr">
              <a:lnSpc>
                <a:spcPct val="100000"/>
              </a:lnSpc>
              <a:spcBef>
                <a:spcPts val="5"/>
              </a:spcBef>
            </a:pPr>
            <a:r>
              <a:rPr sz="2200" spc="-50" dirty="0">
                <a:latin typeface="Calibri"/>
                <a:cs typeface="Calibri"/>
              </a:rPr>
              <a:t>Kraków,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Poland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68592" y="6104192"/>
            <a:ext cx="10332085" cy="683260"/>
            <a:chOff x="268592" y="6104192"/>
            <a:chExt cx="10332085" cy="68326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7999" y="6325087"/>
              <a:ext cx="7552308" cy="4285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8592" y="6104192"/>
              <a:ext cx="2510790" cy="68323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8365" y="1160145"/>
            <a:ext cx="124043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b="1" spc="-10" dirty="0">
                <a:solidFill>
                  <a:srgbClr val="000000"/>
                </a:solidFill>
              </a:rPr>
              <a:t>Valore</a:t>
            </a:r>
            <a:endParaRPr b="1" spc="-1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502242"/>
            <a:ext cx="9914890" cy="49167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795" indent="-1301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65430" algn="l"/>
              </a:tabLst>
            </a:pPr>
            <a:r>
              <a:rPr lang="it-IT" sz="1800" dirty="0">
                <a:latin typeface="Calibri"/>
                <a:cs typeface="Calibri"/>
              </a:rPr>
              <a:t>può essere percepito come un </a:t>
            </a:r>
            <a:r>
              <a:rPr lang="it-IT" sz="1800" b="1" dirty="0">
                <a:solidFill>
                  <a:srgbClr val="00B050"/>
                </a:solidFill>
                <a:latin typeface="Calibri"/>
                <a:cs typeface="Calibri"/>
              </a:rPr>
              <a:t>beneficio</a:t>
            </a:r>
            <a:r>
              <a:rPr lang="it-IT" sz="1800" dirty="0">
                <a:latin typeface="Calibri"/>
                <a:cs typeface="Calibri"/>
              </a:rPr>
              <a:t> che una persona trae da un bene o servizio.</a:t>
            </a:r>
          </a:p>
          <a:p>
            <a:pPr marL="264795" indent="-1301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65430" algn="l"/>
              </a:tabLst>
            </a:pPr>
            <a:endParaRPr sz="2350" dirty="0">
              <a:latin typeface="Calibri"/>
              <a:cs typeface="Calibri"/>
            </a:endParaRPr>
          </a:p>
          <a:p>
            <a:pPr marL="258445">
              <a:lnSpc>
                <a:spcPct val="100000"/>
              </a:lnSpc>
            </a:pPr>
            <a:r>
              <a:rPr lang="it-IT" sz="2000" b="1" dirty="0">
                <a:latin typeface="Calibri"/>
                <a:cs typeface="Calibri"/>
              </a:rPr>
              <a:t>Valore economico</a:t>
            </a:r>
            <a:endParaRPr sz="2000" dirty="0">
              <a:latin typeface="Calibri"/>
              <a:cs typeface="Calibri"/>
            </a:endParaRPr>
          </a:p>
          <a:p>
            <a:pPr marL="232410" indent="-130175">
              <a:lnSpc>
                <a:spcPct val="100000"/>
              </a:lnSpc>
              <a:spcBef>
                <a:spcPts val="1110"/>
              </a:spcBef>
              <a:buFont typeface="Arial"/>
              <a:buChar char="•"/>
              <a:tabLst>
                <a:tab pos="233045" algn="l"/>
              </a:tabLst>
            </a:pPr>
            <a:r>
              <a:rPr lang="it-IT" sz="1800" dirty="0">
                <a:latin typeface="Calibri"/>
                <a:cs typeface="Calibri"/>
              </a:rPr>
              <a:t>È</a:t>
            </a:r>
            <a:r>
              <a:rPr lang="it-IT" sz="1800" spc="-15" dirty="0">
                <a:latin typeface="Calibri"/>
                <a:cs typeface="Calibri"/>
              </a:rPr>
              <a:t> il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lang="it-IT" sz="1800" b="1" dirty="0">
                <a:latin typeface="Calibri"/>
                <a:cs typeface="Calibri"/>
              </a:rPr>
              <a:t>valore che una persona attribuisce un bene o un servizio economico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lang="it-IT" sz="1800" dirty="0">
                <a:latin typeface="Calibri"/>
                <a:cs typeface="Calibri"/>
              </a:rPr>
              <a:t>sulla base dei </a:t>
            </a:r>
            <a:r>
              <a:rPr sz="1800" b="1" dirty="0" err="1">
                <a:latin typeface="Calibri"/>
                <a:cs typeface="Calibri"/>
              </a:rPr>
              <a:t>benefi</a:t>
            </a:r>
            <a:r>
              <a:rPr lang="it-IT" sz="1800" b="1" dirty="0">
                <a:latin typeface="Calibri"/>
                <a:cs typeface="Calibri"/>
              </a:rPr>
              <a:t>ci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lang="it-IT" sz="1800" spc="-50" dirty="0">
                <a:latin typeface="Calibri"/>
                <a:cs typeface="Calibri"/>
              </a:rPr>
              <a:t>che </a:t>
            </a:r>
            <a:r>
              <a:rPr lang="it-IT" sz="1800" dirty="0">
                <a:latin typeface="Calibri"/>
                <a:cs typeface="Calibri"/>
              </a:rPr>
              <a:t>ne derivano.</a:t>
            </a:r>
            <a:endParaRPr sz="1800" dirty="0">
              <a:latin typeface="Calibri"/>
              <a:cs typeface="Calibri"/>
            </a:endParaRPr>
          </a:p>
          <a:p>
            <a:pPr marL="232410" indent="-130175">
              <a:lnSpc>
                <a:spcPct val="100000"/>
              </a:lnSpc>
              <a:buFont typeface="Arial"/>
              <a:buChar char="•"/>
              <a:tabLst>
                <a:tab pos="233045" algn="l"/>
              </a:tabLst>
            </a:pPr>
            <a:r>
              <a:rPr lang="it-IT" sz="1800" dirty="0">
                <a:latin typeface="Calibri"/>
                <a:cs typeface="Calibri"/>
              </a:rPr>
              <a:t>Spesso viene stimato sulla base della </a:t>
            </a:r>
            <a:r>
              <a:rPr lang="it-IT" sz="1800" b="1" dirty="0">
                <a:latin typeface="Calibri"/>
                <a:cs typeface="Calibri"/>
              </a:rPr>
              <a:t>disponibilità della persona a pagare </a:t>
            </a:r>
            <a:r>
              <a:rPr lang="it-IT" sz="1800" dirty="0">
                <a:latin typeface="Calibri"/>
                <a:cs typeface="Calibri"/>
              </a:rPr>
              <a:t>per il bene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[1]</a:t>
            </a:r>
            <a:endParaRPr sz="1800" dirty="0">
              <a:latin typeface="Calibri"/>
              <a:cs typeface="Calibri"/>
            </a:endParaRPr>
          </a:p>
          <a:p>
            <a:pPr marL="232410" indent="-130175">
              <a:lnSpc>
                <a:spcPct val="100000"/>
              </a:lnSpc>
              <a:buFont typeface="Arial"/>
              <a:buChar char="•"/>
              <a:tabLst>
                <a:tab pos="233045" algn="l"/>
              </a:tabLst>
            </a:pPr>
            <a:r>
              <a:rPr lang="it-IT" sz="1800" dirty="0">
                <a:latin typeface="Calibri"/>
                <a:cs typeface="Calibri"/>
              </a:rPr>
              <a:t>È misurato in </a:t>
            </a:r>
            <a:r>
              <a:rPr lang="it-IT" sz="1800" b="1" dirty="0">
                <a:latin typeface="Calibri"/>
                <a:cs typeface="Calibri"/>
              </a:rPr>
              <a:t>unità di valuta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  <a:p>
            <a:pPr marL="102870" marR="379095">
              <a:lnSpc>
                <a:spcPct val="100000"/>
              </a:lnSpc>
              <a:buFont typeface="Arial"/>
              <a:buChar char="•"/>
              <a:tabLst>
                <a:tab pos="233045" algn="l"/>
              </a:tabLst>
            </a:pPr>
            <a:r>
              <a:rPr lang="it-IT" sz="1800" dirty="0">
                <a:latin typeface="Calibri"/>
                <a:cs typeface="Calibri"/>
              </a:rPr>
              <a:t> Il valore economico è soggettivo e difficile o impossibile da misurare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-&gt;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lang="it-IT" sz="1800" dirty="0">
                <a:latin typeface="Calibri"/>
                <a:cs typeface="Calibri"/>
              </a:rPr>
              <a:t>PERCHE’</a:t>
            </a:r>
            <a:r>
              <a:rPr sz="1800" dirty="0">
                <a:latin typeface="Calibri"/>
                <a:cs typeface="Calibri"/>
              </a:rPr>
              <a:t>?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-&gt;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lang="it-IT" sz="1800" dirty="0">
                <a:latin typeface="Calibri"/>
                <a:cs typeface="Calibri"/>
              </a:rPr>
              <a:t>abbiamo tutti preferenze diverse</a:t>
            </a:r>
            <a:endParaRPr sz="1800" dirty="0">
              <a:latin typeface="Calibri"/>
              <a:cs typeface="Calibri"/>
            </a:endParaRPr>
          </a:p>
          <a:p>
            <a:pPr marL="232410" indent="-130175">
              <a:lnSpc>
                <a:spcPct val="100000"/>
              </a:lnSpc>
              <a:buFont typeface="Arial"/>
              <a:buChar char="•"/>
              <a:tabLst>
                <a:tab pos="233045" algn="l"/>
              </a:tabLst>
            </a:pPr>
            <a:r>
              <a:rPr lang="it-IT" sz="1800" dirty="0">
                <a:latin typeface="Calibri"/>
                <a:cs typeface="Calibri"/>
              </a:rPr>
              <a:t>Esistono approcci per stimare il valore economico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 dirty="0">
              <a:latin typeface="Calibri"/>
              <a:cs typeface="Calibri"/>
            </a:endParaRPr>
          </a:p>
          <a:p>
            <a:pPr marL="217170">
              <a:lnSpc>
                <a:spcPct val="100000"/>
              </a:lnSpc>
            </a:pPr>
            <a:r>
              <a:rPr sz="2000" b="1" spc="-20" dirty="0">
                <a:latin typeface="Calibri"/>
                <a:cs typeface="Calibri"/>
              </a:rPr>
              <a:t>Val</a:t>
            </a:r>
            <a:r>
              <a:rPr lang="it-IT" sz="2000" b="1" spc="-20" dirty="0">
                <a:latin typeface="Calibri"/>
                <a:cs typeface="Calibri"/>
              </a:rPr>
              <a:t>or</a:t>
            </a:r>
            <a:r>
              <a:rPr sz="2000" b="1" spc="-20" dirty="0">
                <a:latin typeface="Calibri"/>
                <a:cs typeface="Calibri"/>
              </a:rPr>
              <a:t>e</a:t>
            </a:r>
            <a:r>
              <a:rPr lang="it-IT" sz="2000" b="1" spc="-20" dirty="0">
                <a:latin typeface="Calibri"/>
                <a:cs typeface="Calibri"/>
              </a:rPr>
              <a:t> di mercato</a:t>
            </a:r>
            <a:endParaRPr sz="2000" dirty="0">
              <a:latin typeface="Calibri"/>
              <a:cs typeface="Calibri"/>
            </a:endParaRPr>
          </a:p>
          <a:p>
            <a:pPr marL="255904" indent="-130175">
              <a:lnSpc>
                <a:spcPct val="100000"/>
              </a:lnSpc>
              <a:spcBef>
                <a:spcPts val="1590"/>
              </a:spcBef>
              <a:buFont typeface="Arial"/>
              <a:buChar char="•"/>
              <a:tabLst>
                <a:tab pos="256540" algn="l"/>
              </a:tabLst>
            </a:pPr>
            <a:r>
              <a:rPr lang="it-IT" sz="1800" dirty="0">
                <a:latin typeface="Calibri"/>
                <a:cs typeface="Calibri"/>
              </a:rPr>
              <a:t>prezzo di mercato per un bene o servizio che può essere superiore o inferiore al valore economico al di là di chi lo indossa. </a:t>
            </a:r>
            <a:r>
              <a:rPr sz="1800" spc="-25" dirty="0">
                <a:latin typeface="Calibri"/>
                <a:cs typeface="Calibri"/>
              </a:rPr>
              <a:t>[1]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[1]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„Economic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Value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Definition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(investopedia.com)”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by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CAROLINE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BANTON,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reviewed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by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ERIC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ESTEVEZ.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1600" y="152400"/>
            <a:ext cx="3047492" cy="8878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1795" marR="5080" indent="-379730" algn="r">
              <a:lnSpc>
                <a:spcPct val="150000"/>
              </a:lnSpc>
              <a:spcBef>
                <a:spcPts val="95"/>
              </a:spcBef>
            </a:pPr>
            <a:r>
              <a:rPr lang="it-IT" dirty="0"/>
              <a:t>Ciclo di vita del prodotto e relazioni con l'ambiente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879217" y="337820"/>
            <a:ext cx="624395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000" b="1" dirty="0">
                <a:solidFill>
                  <a:srgbClr val="FF0000"/>
                </a:solidFill>
                <a:latin typeface="Calibri"/>
                <a:cs typeface="Calibri"/>
              </a:rPr>
              <a:t>Come trasformare i rifiuti bioplastici in asset per l'azienda?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80075" y="6263975"/>
            <a:ext cx="1504646" cy="34920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012" y="148678"/>
            <a:ext cx="2279650" cy="71167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886" y="1026097"/>
            <a:ext cx="10306050" cy="57340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534401" y="2194941"/>
            <a:ext cx="3490594" cy="14292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2000" b="1" dirty="0">
                <a:latin typeface="Calibri"/>
                <a:cs typeface="Calibri"/>
              </a:rPr>
              <a:t>Caratteristiche delle bioplastiche</a:t>
            </a:r>
            <a:endParaRPr sz="1650" dirty="0">
              <a:latin typeface="Calibri"/>
              <a:cs typeface="Calibri"/>
            </a:endParaRPr>
          </a:p>
          <a:p>
            <a:pPr marL="441325" marR="5080">
              <a:lnSpc>
                <a:spcPct val="100000"/>
              </a:lnSpc>
              <a:buFont typeface="Arial"/>
              <a:buChar char="•"/>
              <a:tabLst>
                <a:tab pos="571500" algn="l"/>
              </a:tabLst>
            </a:pPr>
            <a:r>
              <a:rPr lang="it-IT" sz="1800" b="1" dirty="0">
                <a:latin typeface="Calibri"/>
                <a:cs typeface="Calibri"/>
              </a:rPr>
              <a:t>possono essere biodegradabile / non biodegradabile
possono essere compostabile / non compostabile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915401" y="-30145"/>
            <a:ext cx="3199892" cy="8878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1795" marR="5080" indent="-379730" algn="r">
              <a:lnSpc>
                <a:spcPct val="150000"/>
              </a:lnSpc>
              <a:spcBef>
                <a:spcPts val="95"/>
              </a:spcBef>
            </a:pPr>
            <a:r>
              <a:rPr lang="it-IT" dirty="0"/>
              <a:t>Ciclo di vita del prodotto e relazioni con l'ambiente</a:t>
            </a:r>
            <a:endParaRPr spc="-10" dirty="0"/>
          </a:p>
        </p:txBody>
      </p:sp>
      <p:sp>
        <p:nvSpPr>
          <p:cNvPr id="7" name="object 7"/>
          <p:cNvSpPr txBox="1"/>
          <p:nvPr/>
        </p:nvSpPr>
        <p:spPr>
          <a:xfrm>
            <a:off x="2879217" y="337820"/>
            <a:ext cx="624395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000" b="1" dirty="0">
                <a:solidFill>
                  <a:srgbClr val="FF0000"/>
                </a:solidFill>
                <a:latin typeface="Calibri"/>
                <a:cs typeface="Calibri"/>
              </a:rPr>
              <a:t>Come trasformare i rifiuti bioplastici in asset per l'azienda?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1542" y="380238"/>
            <a:ext cx="4874514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2000" b="1" dirty="0">
                <a:latin typeface="Calibri"/>
                <a:cs typeface="Calibri"/>
              </a:rPr>
              <a:t>Analisi e valutazione degli impatti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2451" y="5882741"/>
            <a:ext cx="625983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05" marR="5080" indent="-12890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28905" algn="l"/>
              </a:tabLst>
            </a:pPr>
            <a:r>
              <a:rPr lang="it-IT" sz="1600" dirty="0">
                <a:solidFill>
                  <a:srgbClr val="006FC0"/>
                </a:solidFill>
                <a:latin typeface="Calibri"/>
                <a:cs typeface="Calibri"/>
              </a:rPr>
              <a:t>maggiore intensità e frequenza di eventi meteorologici estremi, come inondazioni, siccità, ondate di calore, tempeste, ecc.
aumento della domanda di acqua, minore approvvigionamento idrico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78974" y="441368"/>
            <a:ext cx="1715606" cy="17626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759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13664" algn="l"/>
              </a:tabLst>
            </a:pPr>
            <a:r>
              <a:rPr lang="it-IT" sz="1400" spc="-10" dirty="0">
                <a:solidFill>
                  <a:srgbClr val="006FC0"/>
                </a:solidFill>
                <a:latin typeface="Calibri"/>
                <a:cs typeface="Calibri"/>
              </a:rPr>
              <a:t>infrastruttura blu-verde
pianificazione territoriale
condivisione del rischio per eventi ad alto impatto a bassa probabilità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43261" y="2752725"/>
            <a:ext cx="2305050" cy="1266190"/>
            <a:chOff x="843261" y="2752725"/>
            <a:chExt cx="2305050" cy="1266190"/>
          </a:xfrm>
        </p:grpSpPr>
        <p:sp>
          <p:nvSpPr>
            <p:cNvPr id="6" name="object 6"/>
            <p:cNvSpPr/>
            <p:nvPr/>
          </p:nvSpPr>
          <p:spPr>
            <a:xfrm>
              <a:off x="849611" y="2825487"/>
              <a:ext cx="2292350" cy="1186815"/>
            </a:xfrm>
            <a:custGeom>
              <a:avLst/>
              <a:gdLst/>
              <a:ahLst/>
              <a:cxnLst/>
              <a:rect l="l" t="t" r="r" b="b"/>
              <a:pathLst>
                <a:path w="2292350" h="1186814">
                  <a:moveTo>
                    <a:pt x="1983654" y="1108972"/>
                  </a:moveTo>
                  <a:lnTo>
                    <a:pt x="1470043" y="1108972"/>
                  </a:lnTo>
                  <a:lnTo>
                    <a:pt x="1510025" y="1131739"/>
                  </a:lnTo>
                  <a:lnTo>
                    <a:pt x="1552922" y="1150835"/>
                  </a:lnTo>
                  <a:lnTo>
                    <a:pt x="1598141" y="1166067"/>
                  </a:lnTo>
                  <a:lnTo>
                    <a:pt x="1645091" y="1177239"/>
                  </a:lnTo>
                  <a:lnTo>
                    <a:pt x="1693182" y="1184156"/>
                  </a:lnTo>
                  <a:lnTo>
                    <a:pt x="1751717" y="1186455"/>
                  </a:lnTo>
                  <a:lnTo>
                    <a:pt x="1807197" y="1182222"/>
                  </a:lnTo>
                  <a:lnTo>
                    <a:pt x="1858882" y="1171901"/>
                  </a:lnTo>
                  <a:lnTo>
                    <a:pt x="1906034" y="1155940"/>
                  </a:lnTo>
                  <a:lnTo>
                    <a:pt x="1947912" y="1134785"/>
                  </a:lnTo>
                  <a:lnTo>
                    <a:pt x="1983654" y="1108972"/>
                  </a:lnTo>
                  <a:close/>
                </a:path>
                <a:path w="2292350" h="1186814">
                  <a:moveTo>
                    <a:pt x="2018011" y="1070618"/>
                  </a:moveTo>
                  <a:lnTo>
                    <a:pt x="1013224" y="1070618"/>
                  </a:lnTo>
                  <a:lnTo>
                    <a:pt x="1026473" y="1082993"/>
                  </a:lnTo>
                  <a:lnTo>
                    <a:pt x="1072533" y="1116211"/>
                  </a:lnTo>
                  <a:lnTo>
                    <a:pt x="1116946" y="1138783"/>
                  </a:lnTo>
                  <a:lnTo>
                    <a:pt x="1163922" y="1155460"/>
                  </a:lnTo>
                  <a:lnTo>
                    <a:pt x="1212336" y="1166263"/>
                  </a:lnTo>
                  <a:lnTo>
                    <a:pt x="1261064" y="1171215"/>
                  </a:lnTo>
                  <a:lnTo>
                    <a:pt x="1308981" y="1170338"/>
                  </a:lnTo>
                  <a:lnTo>
                    <a:pt x="1354962" y="1163653"/>
                  </a:lnTo>
                  <a:lnTo>
                    <a:pt x="1397882" y="1151182"/>
                  </a:lnTo>
                  <a:lnTo>
                    <a:pt x="1436617" y="1132948"/>
                  </a:lnTo>
                  <a:lnTo>
                    <a:pt x="1470043" y="1108972"/>
                  </a:lnTo>
                  <a:lnTo>
                    <a:pt x="1983654" y="1108972"/>
                  </a:lnTo>
                  <a:lnTo>
                    <a:pt x="2012893" y="1078680"/>
                  </a:lnTo>
                  <a:lnTo>
                    <a:pt x="2018011" y="1070618"/>
                  </a:lnTo>
                  <a:close/>
                </a:path>
                <a:path w="2292350" h="1186814">
                  <a:moveTo>
                    <a:pt x="2042840" y="1021342"/>
                  </a:moveTo>
                  <a:lnTo>
                    <a:pt x="617492" y="1021342"/>
                  </a:lnTo>
                  <a:lnTo>
                    <a:pt x="632009" y="1038388"/>
                  </a:lnTo>
                  <a:lnTo>
                    <a:pt x="668141" y="1069098"/>
                  </a:lnTo>
                  <a:lnTo>
                    <a:pt x="737164" y="1104508"/>
                  </a:lnTo>
                  <a:lnTo>
                    <a:pt x="787689" y="1118543"/>
                  </a:lnTo>
                  <a:lnTo>
                    <a:pt x="839003" y="1124607"/>
                  </a:lnTo>
                  <a:lnTo>
                    <a:pt x="889160" y="1122773"/>
                  </a:lnTo>
                  <a:lnTo>
                    <a:pt x="936213" y="1113114"/>
                  </a:lnTo>
                  <a:lnTo>
                    <a:pt x="978216" y="1095705"/>
                  </a:lnTo>
                  <a:lnTo>
                    <a:pt x="1013224" y="1070618"/>
                  </a:lnTo>
                  <a:lnTo>
                    <a:pt x="2018011" y="1070618"/>
                  </a:lnTo>
                  <a:lnTo>
                    <a:pt x="2034517" y="1044623"/>
                  </a:lnTo>
                  <a:lnTo>
                    <a:pt x="2042840" y="1021342"/>
                  </a:lnTo>
                  <a:close/>
                </a:path>
                <a:path w="2292350" h="1186814">
                  <a:moveTo>
                    <a:pt x="311070" y="203085"/>
                  </a:moveTo>
                  <a:lnTo>
                    <a:pt x="265727" y="205145"/>
                  </a:lnTo>
                  <a:lnTo>
                    <a:pt x="221956" y="211348"/>
                  </a:lnTo>
                  <a:lnTo>
                    <a:pt x="180307" y="221623"/>
                  </a:lnTo>
                  <a:lnTo>
                    <a:pt x="131857" y="240201"/>
                  </a:lnTo>
                  <a:lnTo>
                    <a:pt x="90518" y="263856"/>
                  </a:lnTo>
                  <a:lnTo>
                    <a:pt x="56562" y="291905"/>
                  </a:lnTo>
                  <a:lnTo>
                    <a:pt x="30261" y="323664"/>
                  </a:lnTo>
                  <a:lnTo>
                    <a:pt x="11886" y="358450"/>
                  </a:lnTo>
                  <a:lnTo>
                    <a:pt x="1708" y="395578"/>
                  </a:lnTo>
                  <a:lnTo>
                    <a:pt x="0" y="434367"/>
                  </a:lnTo>
                  <a:lnTo>
                    <a:pt x="7032" y="474132"/>
                  </a:lnTo>
                  <a:lnTo>
                    <a:pt x="23076" y="514189"/>
                  </a:lnTo>
                  <a:lnTo>
                    <a:pt x="48405" y="553855"/>
                  </a:lnTo>
                  <a:lnTo>
                    <a:pt x="43490" y="559376"/>
                  </a:lnTo>
                  <a:lnTo>
                    <a:pt x="13771" y="613792"/>
                  </a:lnTo>
                  <a:lnTo>
                    <a:pt x="8443" y="652272"/>
                  </a:lnTo>
                  <a:lnTo>
                    <a:pt x="14001" y="691169"/>
                  </a:lnTo>
                  <a:lnTo>
                    <a:pt x="29829" y="729369"/>
                  </a:lnTo>
                  <a:lnTo>
                    <a:pt x="55313" y="765759"/>
                  </a:lnTo>
                  <a:lnTo>
                    <a:pt x="89837" y="799227"/>
                  </a:lnTo>
                  <a:lnTo>
                    <a:pt x="132786" y="828658"/>
                  </a:lnTo>
                  <a:lnTo>
                    <a:pt x="183545" y="852940"/>
                  </a:lnTo>
                  <a:lnTo>
                    <a:pt x="189580" y="884472"/>
                  </a:lnTo>
                  <a:lnTo>
                    <a:pt x="223572" y="944916"/>
                  </a:lnTo>
                  <a:lnTo>
                    <a:pt x="250766" y="972447"/>
                  </a:lnTo>
                  <a:lnTo>
                    <a:pt x="289856" y="1000859"/>
                  </a:lnTo>
                  <a:lnTo>
                    <a:pt x="333819" y="1023289"/>
                  </a:lnTo>
                  <a:lnTo>
                    <a:pt x="381183" y="1039542"/>
                  </a:lnTo>
                  <a:lnTo>
                    <a:pt x="430476" y="1049425"/>
                  </a:lnTo>
                  <a:lnTo>
                    <a:pt x="480226" y="1052741"/>
                  </a:lnTo>
                  <a:lnTo>
                    <a:pt x="528960" y="1049296"/>
                  </a:lnTo>
                  <a:lnTo>
                    <a:pt x="575206" y="1038895"/>
                  </a:lnTo>
                  <a:lnTo>
                    <a:pt x="617492" y="1021342"/>
                  </a:lnTo>
                  <a:lnTo>
                    <a:pt x="2042840" y="1021342"/>
                  </a:lnTo>
                  <a:lnTo>
                    <a:pt x="2047912" y="1007158"/>
                  </a:lnTo>
                  <a:lnTo>
                    <a:pt x="2052338" y="966732"/>
                  </a:lnTo>
                  <a:lnTo>
                    <a:pt x="2054878" y="963430"/>
                  </a:lnTo>
                  <a:lnTo>
                    <a:pt x="2123528" y="963430"/>
                  </a:lnTo>
                  <a:lnTo>
                    <a:pt x="2160573" y="958350"/>
                  </a:lnTo>
                  <a:lnTo>
                    <a:pt x="2206361" y="942856"/>
                  </a:lnTo>
                  <a:lnTo>
                    <a:pt x="2244743" y="919361"/>
                  </a:lnTo>
                  <a:lnTo>
                    <a:pt x="2276092" y="884646"/>
                  </a:lnTo>
                  <a:lnTo>
                    <a:pt x="2291657" y="845348"/>
                  </a:lnTo>
                  <a:lnTo>
                    <a:pt x="2291828" y="803680"/>
                  </a:lnTo>
                  <a:lnTo>
                    <a:pt x="2276991" y="761853"/>
                  </a:lnTo>
                  <a:lnTo>
                    <a:pt x="2247535" y="722079"/>
                  </a:lnTo>
                  <a:lnTo>
                    <a:pt x="2203849" y="686570"/>
                  </a:lnTo>
                  <a:lnTo>
                    <a:pt x="2239341" y="664813"/>
                  </a:lnTo>
                  <a:lnTo>
                    <a:pt x="2265856" y="637770"/>
                  </a:lnTo>
                  <a:lnTo>
                    <a:pt x="2282608" y="606489"/>
                  </a:lnTo>
                  <a:lnTo>
                    <a:pt x="2288812" y="572016"/>
                  </a:lnTo>
                  <a:lnTo>
                    <a:pt x="2283342" y="534180"/>
                  </a:lnTo>
                  <a:lnTo>
                    <a:pt x="2266441" y="498164"/>
                  </a:lnTo>
                  <a:lnTo>
                    <a:pt x="2239489" y="465087"/>
                  </a:lnTo>
                  <a:lnTo>
                    <a:pt x="2203869" y="436069"/>
                  </a:lnTo>
                  <a:lnTo>
                    <a:pt x="2160962" y="412229"/>
                  </a:lnTo>
                  <a:lnTo>
                    <a:pt x="2112150" y="394688"/>
                  </a:lnTo>
                  <a:lnTo>
                    <a:pt x="2058815" y="384564"/>
                  </a:lnTo>
                  <a:lnTo>
                    <a:pt x="2057799" y="382659"/>
                  </a:lnTo>
                  <a:lnTo>
                    <a:pt x="2031885" y="344051"/>
                  </a:lnTo>
                  <a:lnTo>
                    <a:pt x="2003369" y="311853"/>
                  </a:lnTo>
                  <a:lnTo>
                    <a:pt x="1970473" y="282317"/>
                  </a:lnTo>
                  <a:lnTo>
                    <a:pt x="1933705" y="255635"/>
                  </a:lnTo>
                  <a:lnTo>
                    <a:pt x="1893573" y="231998"/>
                  </a:lnTo>
                  <a:lnTo>
                    <a:pt x="1850587" y="211596"/>
                  </a:lnTo>
                  <a:lnTo>
                    <a:pt x="1833613" y="205240"/>
                  </a:lnTo>
                  <a:lnTo>
                    <a:pt x="357434" y="205240"/>
                  </a:lnTo>
                  <a:lnTo>
                    <a:pt x="311070" y="203085"/>
                  </a:lnTo>
                  <a:close/>
                </a:path>
                <a:path w="2292350" h="1186814">
                  <a:moveTo>
                    <a:pt x="2123528" y="963430"/>
                  </a:moveTo>
                  <a:lnTo>
                    <a:pt x="2054878" y="963430"/>
                  </a:lnTo>
                  <a:lnTo>
                    <a:pt x="2109404" y="965367"/>
                  </a:lnTo>
                  <a:lnTo>
                    <a:pt x="2123528" y="963430"/>
                  </a:lnTo>
                  <a:close/>
                </a:path>
                <a:path w="2292350" h="1186814">
                  <a:moveTo>
                    <a:pt x="596727" y="48222"/>
                  </a:moveTo>
                  <a:lnTo>
                    <a:pt x="545864" y="54326"/>
                  </a:lnTo>
                  <a:lnTo>
                    <a:pt x="498919" y="66577"/>
                  </a:lnTo>
                  <a:lnTo>
                    <a:pt x="456876" y="84551"/>
                  </a:lnTo>
                  <a:lnTo>
                    <a:pt x="420722" y="107826"/>
                  </a:lnTo>
                  <a:lnTo>
                    <a:pt x="391439" y="135981"/>
                  </a:lnTo>
                  <a:lnTo>
                    <a:pt x="370015" y="168593"/>
                  </a:lnTo>
                  <a:lnTo>
                    <a:pt x="357434" y="205240"/>
                  </a:lnTo>
                  <a:lnTo>
                    <a:pt x="1833613" y="205240"/>
                  </a:lnTo>
                  <a:lnTo>
                    <a:pt x="1805255" y="194620"/>
                  </a:lnTo>
                  <a:lnTo>
                    <a:pt x="1758085" y="181261"/>
                  </a:lnTo>
                  <a:lnTo>
                    <a:pt x="1728296" y="175395"/>
                  </a:lnTo>
                  <a:lnTo>
                    <a:pt x="1512461" y="175395"/>
                  </a:lnTo>
                  <a:lnTo>
                    <a:pt x="1480187" y="134967"/>
                  </a:lnTo>
                  <a:lnTo>
                    <a:pt x="1461927" y="118499"/>
                  </a:lnTo>
                  <a:lnTo>
                    <a:pt x="860062" y="118499"/>
                  </a:lnTo>
                  <a:lnTo>
                    <a:pt x="825369" y="97790"/>
                  </a:lnTo>
                  <a:lnTo>
                    <a:pt x="787783" y="80367"/>
                  </a:lnTo>
                  <a:lnTo>
                    <a:pt x="747799" y="66399"/>
                  </a:lnTo>
                  <a:lnTo>
                    <a:pt x="706265" y="56142"/>
                  </a:lnTo>
                  <a:lnTo>
                    <a:pt x="650522" y="48687"/>
                  </a:lnTo>
                  <a:lnTo>
                    <a:pt x="596727" y="48222"/>
                  </a:lnTo>
                  <a:close/>
                </a:path>
                <a:path w="2292350" h="1186814">
                  <a:moveTo>
                    <a:pt x="1610631" y="164793"/>
                  </a:moveTo>
                  <a:lnTo>
                    <a:pt x="1561193" y="167809"/>
                  </a:lnTo>
                  <a:lnTo>
                    <a:pt x="1512461" y="175395"/>
                  </a:lnTo>
                  <a:lnTo>
                    <a:pt x="1728296" y="175395"/>
                  </a:lnTo>
                  <a:lnTo>
                    <a:pt x="1709585" y="171710"/>
                  </a:lnTo>
                  <a:lnTo>
                    <a:pt x="1660264" y="166157"/>
                  </a:lnTo>
                  <a:lnTo>
                    <a:pt x="1610631" y="164793"/>
                  </a:lnTo>
                  <a:close/>
                </a:path>
                <a:path w="2292350" h="1186814">
                  <a:moveTo>
                    <a:pt x="1134466" y="0"/>
                  </a:moveTo>
                  <a:lnTo>
                    <a:pt x="1085275" y="2885"/>
                  </a:lnTo>
                  <a:lnTo>
                    <a:pt x="1038183" y="10656"/>
                  </a:lnTo>
                  <a:lnTo>
                    <a:pt x="993929" y="23189"/>
                  </a:lnTo>
                  <a:lnTo>
                    <a:pt x="953251" y="40363"/>
                  </a:lnTo>
                  <a:lnTo>
                    <a:pt x="916888" y="62054"/>
                  </a:lnTo>
                  <a:lnTo>
                    <a:pt x="885579" y="88140"/>
                  </a:lnTo>
                  <a:lnTo>
                    <a:pt x="860062" y="118499"/>
                  </a:lnTo>
                  <a:lnTo>
                    <a:pt x="1461927" y="118499"/>
                  </a:lnTo>
                  <a:lnTo>
                    <a:pt x="1391731" y="66399"/>
                  </a:lnTo>
                  <a:lnTo>
                    <a:pt x="1337455" y="39759"/>
                  </a:lnTo>
                  <a:lnTo>
                    <a:pt x="1287251" y="21879"/>
                  </a:lnTo>
                  <a:lnTo>
                    <a:pt x="1236193" y="9374"/>
                  </a:lnTo>
                  <a:lnTo>
                    <a:pt x="1185018" y="2122"/>
                  </a:lnTo>
                  <a:lnTo>
                    <a:pt x="1134466" y="0"/>
                  </a:lnTo>
                  <a:close/>
                </a:path>
              </a:pathLst>
            </a:custGeom>
            <a:solidFill>
              <a:srgbClr val="FFC000">
                <a:alpha val="5411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5252" y="2759075"/>
              <a:ext cx="241935" cy="24472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49611" y="2759075"/>
              <a:ext cx="2292350" cy="1253490"/>
            </a:xfrm>
            <a:custGeom>
              <a:avLst/>
              <a:gdLst/>
              <a:ahLst/>
              <a:cxnLst/>
              <a:rect l="l" t="t" r="r" b="b"/>
              <a:pathLst>
                <a:path w="2292350" h="1253489">
                  <a:moveTo>
                    <a:pt x="2052338" y="1033144"/>
                  </a:moveTo>
                  <a:lnTo>
                    <a:pt x="2047912" y="1073570"/>
                  </a:lnTo>
                  <a:lnTo>
                    <a:pt x="2034517" y="1111035"/>
                  </a:lnTo>
                  <a:lnTo>
                    <a:pt x="2012893" y="1145092"/>
                  </a:lnTo>
                  <a:lnTo>
                    <a:pt x="1983778" y="1175295"/>
                  </a:lnTo>
                  <a:lnTo>
                    <a:pt x="1947912" y="1201197"/>
                  </a:lnTo>
                  <a:lnTo>
                    <a:pt x="1906034" y="1222352"/>
                  </a:lnTo>
                  <a:lnTo>
                    <a:pt x="1858882" y="1238313"/>
                  </a:lnTo>
                  <a:lnTo>
                    <a:pt x="1807197" y="1248634"/>
                  </a:lnTo>
                  <a:lnTo>
                    <a:pt x="1751717" y="1252868"/>
                  </a:lnTo>
                  <a:lnTo>
                    <a:pt x="1693182" y="1250569"/>
                  </a:lnTo>
                  <a:lnTo>
                    <a:pt x="1645091" y="1243652"/>
                  </a:lnTo>
                  <a:lnTo>
                    <a:pt x="1598141" y="1232480"/>
                  </a:lnTo>
                  <a:lnTo>
                    <a:pt x="1552922" y="1217248"/>
                  </a:lnTo>
                  <a:lnTo>
                    <a:pt x="1510025" y="1198151"/>
                  </a:lnTo>
                  <a:lnTo>
                    <a:pt x="1470043" y="1175385"/>
                  </a:lnTo>
                  <a:lnTo>
                    <a:pt x="1436617" y="1199360"/>
                  </a:lnTo>
                  <a:lnTo>
                    <a:pt x="1397882" y="1217594"/>
                  </a:lnTo>
                  <a:lnTo>
                    <a:pt x="1354962" y="1230065"/>
                  </a:lnTo>
                  <a:lnTo>
                    <a:pt x="1308981" y="1236750"/>
                  </a:lnTo>
                  <a:lnTo>
                    <a:pt x="1261064" y="1237628"/>
                  </a:lnTo>
                  <a:lnTo>
                    <a:pt x="1212336" y="1232676"/>
                  </a:lnTo>
                  <a:lnTo>
                    <a:pt x="1163922" y="1221872"/>
                  </a:lnTo>
                  <a:lnTo>
                    <a:pt x="1116946" y="1205196"/>
                  </a:lnTo>
                  <a:lnTo>
                    <a:pt x="1072533" y="1182624"/>
                  </a:lnTo>
                  <a:lnTo>
                    <a:pt x="1040830" y="1161161"/>
                  </a:lnTo>
                  <a:lnTo>
                    <a:pt x="1013224" y="1137031"/>
                  </a:lnTo>
                  <a:lnTo>
                    <a:pt x="978216" y="1162118"/>
                  </a:lnTo>
                  <a:lnTo>
                    <a:pt x="936213" y="1179527"/>
                  </a:lnTo>
                  <a:lnTo>
                    <a:pt x="889160" y="1189185"/>
                  </a:lnTo>
                  <a:lnTo>
                    <a:pt x="839003" y="1191019"/>
                  </a:lnTo>
                  <a:lnTo>
                    <a:pt x="787689" y="1184955"/>
                  </a:lnTo>
                  <a:lnTo>
                    <a:pt x="737164" y="1170921"/>
                  </a:lnTo>
                  <a:lnTo>
                    <a:pt x="689374" y="1148842"/>
                  </a:lnTo>
                  <a:lnTo>
                    <a:pt x="648956" y="1120775"/>
                  </a:lnTo>
                  <a:lnTo>
                    <a:pt x="617492" y="1087755"/>
                  </a:lnTo>
                  <a:lnTo>
                    <a:pt x="575206" y="1105307"/>
                  </a:lnTo>
                  <a:lnTo>
                    <a:pt x="528960" y="1115708"/>
                  </a:lnTo>
                  <a:lnTo>
                    <a:pt x="480226" y="1119154"/>
                  </a:lnTo>
                  <a:lnTo>
                    <a:pt x="430476" y="1115837"/>
                  </a:lnTo>
                  <a:lnTo>
                    <a:pt x="381183" y="1105955"/>
                  </a:lnTo>
                  <a:lnTo>
                    <a:pt x="333819" y="1089701"/>
                  </a:lnTo>
                  <a:lnTo>
                    <a:pt x="289856" y="1067271"/>
                  </a:lnTo>
                  <a:lnTo>
                    <a:pt x="250766" y="1038860"/>
                  </a:lnTo>
                  <a:lnTo>
                    <a:pt x="223572" y="1011328"/>
                  </a:lnTo>
                  <a:lnTo>
                    <a:pt x="189580" y="950884"/>
                  </a:lnTo>
                  <a:lnTo>
                    <a:pt x="183545" y="919352"/>
                  </a:lnTo>
                  <a:lnTo>
                    <a:pt x="132786" y="895071"/>
                  </a:lnTo>
                  <a:lnTo>
                    <a:pt x="89837" y="865639"/>
                  </a:lnTo>
                  <a:lnTo>
                    <a:pt x="55313" y="832172"/>
                  </a:lnTo>
                  <a:lnTo>
                    <a:pt x="29829" y="795782"/>
                  </a:lnTo>
                  <a:lnTo>
                    <a:pt x="14001" y="757581"/>
                  </a:lnTo>
                  <a:lnTo>
                    <a:pt x="8443" y="718685"/>
                  </a:lnTo>
                  <a:lnTo>
                    <a:pt x="13771" y="680205"/>
                  </a:lnTo>
                  <a:lnTo>
                    <a:pt x="30599" y="643254"/>
                  </a:lnTo>
                  <a:lnTo>
                    <a:pt x="48405" y="620267"/>
                  </a:lnTo>
                  <a:lnTo>
                    <a:pt x="23076" y="580601"/>
                  </a:lnTo>
                  <a:lnTo>
                    <a:pt x="7032" y="540544"/>
                  </a:lnTo>
                  <a:lnTo>
                    <a:pt x="0" y="500779"/>
                  </a:lnTo>
                  <a:lnTo>
                    <a:pt x="1708" y="461991"/>
                  </a:lnTo>
                  <a:lnTo>
                    <a:pt x="11886" y="424862"/>
                  </a:lnTo>
                  <a:lnTo>
                    <a:pt x="30261" y="390076"/>
                  </a:lnTo>
                  <a:lnTo>
                    <a:pt x="56562" y="358317"/>
                  </a:lnTo>
                  <a:lnTo>
                    <a:pt x="90518" y="330269"/>
                  </a:lnTo>
                  <a:lnTo>
                    <a:pt x="131857" y="306613"/>
                  </a:lnTo>
                  <a:lnTo>
                    <a:pt x="180307" y="288036"/>
                  </a:lnTo>
                  <a:lnTo>
                    <a:pt x="221956" y="277760"/>
                  </a:lnTo>
                  <a:lnTo>
                    <a:pt x="265727" y="271557"/>
                  </a:lnTo>
                  <a:lnTo>
                    <a:pt x="311070" y="269497"/>
                  </a:lnTo>
                  <a:lnTo>
                    <a:pt x="357434" y="271652"/>
                  </a:lnTo>
                  <a:lnTo>
                    <a:pt x="370015" y="235006"/>
                  </a:lnTo>
                  <a:lnTo>
                    <a:pt x="391439" y="202394"/>
                  </a:lnTo>
                  <a:lnTo>
                    <a:pt x="420722" y="174239"/>
                  </a:lnTo>
                  <a:lnTo>
                    <a:pt x="456876" y="150963"/>
                  </a:lnTo>
                  <a:lnTo>
                    <a:pt x="498919" y="132989"/>
                  </a:lnTo>
                  <a:lnTo>
                    <a:pt x="545864" y="120739"/>
                  </a:lnTo>
                  <a:lnTo>
                    <a:pt x="596727" y="114635"/>
                  </a:lnTo>
                  <a:lnTo>
                    <a:pt x="650522" y="115099"/>
                  </a:lnTo>
                  <a:lnTo>
                    <a:pt x="706265" y="122554"/>
                  </a:lnTo>
                  <a:lnTo>
                    <a:pt x="747887" y="132834"/>
                  </a:lnTo>
                  <a:lnTo>
                    <a:pt x="787783" y="146780"/>
                  </a:lnTo>
                  <a:lnTo>
                    <a:pt x="825369" y="164203"/>
                  </a:lnTo>
                  <a:lnTo>
                    <a:pt x="860062" y="184912"/>
                  </a:lnTo>
                  <a:lnTo>
                    <a:pt x="885579" y="154553"/>
                  </a:lnTo>
                  <a:lnTo>
                    <a:pt x="916888" y="128466"/>
                  </a:lnTo>
                  <a:lnTo>
                    <a:pt x="953251" y="106775"/>
                  </a:lnTo>
                  <a:lnTo>
                    <a:pt x="993929" y="89602"/>
                  </a:lnTo>
                  <a:lnTo>
                    <a:pt x="1038183" y="77068"/>
                  </a:lnTo>
                  <a:lnTo>
                    <a:pt x="1085275" y="69298"/>
                  </a:lnTo>
                  <a:lnTo>
                    <a:pt x="1134466" y="66412"/>
                  </a:lnTo>
                  <a:lnTo>
                    <a:pt x="1185018" y="68534"/>
                  </a:lnTo>
                  <a:lnTo>
                    <a:pt x="1236193" y="75786"/>
                  </a:lnTo>
                  <a:lnTo>
                    <a:pt x="1287251" y="88291"/>
                  </a:lnTo>
                  <a:lnTo>
                    <a:pt x="1337455" y="106172"/>
                  </a:lnTo>
                  <a:lnTo>
                    <a:pt x="1391731" y="132812"/>
                  </a:lnTo>
                  <a:lnTo>
                    <a:pt x="1439626" y="164798"/>
                  </a:lnTo>
                  <a:lnTo>
                    <a:pt x="1480187" y="201380"/>
                  </a:lnTo>
                  <a:lnTo>
                    <a:pt x="1512461" y="241808"/>
                  </a:lnTo>
                  <a:lnTo>
                    <a:pt x="1561193" y="234221"/>
                  </a:lnTo>
                  <a:lnTo>
                    <a:pt x="1610631" y="231205"/>
                  </a:lnTo>
                  <a:lnTo>
                    <a:pt x="1660264" y="232569"/>
                  </a:lnTo>
                  <a:lnTo>
                    <a:pt x="1709585" y="238122"/>
                  </a:lnTo>
                  <a:lnTo>
                    <a:pt x="1758085" y="247674"/>
                  </a:lnTo>
                  <a:lnTo>
                    <a:pt x="1805255" y="261033"/>
                  </a:lnTo>
                  <a:lnTo>
                    <a:pt x="1850587" y="278009"/>
                  </a:lnTo>
                  <a:lnTo>
                    <a:pt x="1893573" y="298411"/>
                  </a:lnTo>
                  <a:lnTo>
                    <a:pt x="1933705" y="322048"/>
                  </a:lnTo>
                  <a:lnTo>
                    <a:pt x="1970473" y="348730"/>
                  </a:lnTo>
                  <a:lnTo>
                    <a:pt x="2003369" y="378265"/>
                  </a:lnTo>
                  <a:lnTo>
                    <a:pt x="2031885" y="410464"/>
                  </a:lnTo>
                  <a:lnTo>
                    <a:pt x="2055513" y="445135"/>
                  </a:lnTo>
                  <a:lnTo>
                    <a:pt x="2058815" y="450976"/>
                  </a:lnTo>
                  <a:lnTo>
                    <a:pt x="2112150" y="461100"/>
                  </a:lnTo>
                  <a:lnTo>
                    <a:pt x="2160962" y="478642"/>
                  </a:lnTo>
                  <a:lnTo>
                    <a:pt x="2203869" y="502481"/>
                  </a:lnTo>
                  <a:lnTo>
                    <a:pt x="2239489" y="531500"/>
                  </a:lnTo>
                  <a:lnTo>
                    <a:pt x="2266441" y="564577"/>
                  </a:lnTo>
                  <a:lnTo>
                    <a:pt x="2283342" y="600593"/>
                  </a:lnTo>
                  <a:lnTo>
                    <a:pt x="2288812" y="638428"/>
                  </a:lnTo>
                  <a:lnTo>
                    <a:pt x="2282608" y="672901"/>
                  </a:lnTo>
                  <a:lnTo>
                    <a:pt x="2265856" y="704183"/>
                  </a:lnTo>
                  <a:lnTo>
                    <a:pt x="2239341" y="731226"/>
                  </a:lnTo>
                  <a:lnTo>
                    <a:pt x="2203849" y="752983"/>
                  </a:lnTo>
                  <a:lnTo>
                    <a:pt x="2247535" y="788491"/>
                  </a:lnTo>
                  <a:lnTo>
                    <a:pt x="2276991" y="828265"/>
                  </a:lnTo>
                  <a:lnTo>
                    <a:pt x="2291828" y="870092"/>
                  </a:lnTo>
                  <a:lnTo>
                    <a:pt x="2291657" y="911761"/>
                  </a:lnTo>
                  <a:lnTo>
                    <a:pt x="2276092" y="951058"/>
                  </a:lnTo>
                  <a:lnTo>
                    <a:pt x="2244743" y="985774"/>
                  </a:lnTo>
                  <a:lnTo>
                    <a:pt x="2206361" y="1009269"/>
                  </a:lnTo>
                  <a:lnTo>
                    <a:pt x="2160573" y="1024763"/>
                  </a:lnTo>
                  <a:lnTo>
                    <a:pt x="2109404" y="1031779"/>
                  </a:lnTo>
                  <a:lnTo>
                    <a:pt x="2054878" y="1029843"/>
                  </a:lnTo>
                  <a:lnTo>
                    <a:pt x="2052338" y="1033144"/>
                  </a:lnTo>
                  <a:close/>
                </a:path>
                <a:path w="2292350" h="1253489">
                  <a:moveTo>
                    <a:pt x="1733568" y="25908"/>
                  </a:moveTo>
                  <a:lnTo>
                    <a:pt x="1738487" y="13948"/>
                  </a:lnTo>
                  <a:lnTo>
                    <a:pt x="1747300" y="5095"/>
                  </a:lnTo>
                  <a:lnTo>
                    <a:pt x="1758803" y="172"/>
                  </a:lnTo>
                  <a:lnTo>
                    <a:pt x="1771795" y="0"/>
                  </a:lnTo>
                  <a:lnTo>
                    <a:pt x="1783752" y="4917"/>
                  </a:lnTo>
                  <a:lnTo>
                    <a:pt x="1792591" y="13715"/>
                  </a:lnTo>
                  <a:lnTo>
                    <a:pt x="1797476" y="25181"/>
                  </a:lnTo>
                  <a:lnTo>
                    <a:pt x="1797576" y="38100"/>
                  </a:lnTo>
                  <a:lnTo>
                    <a:pt x="1792712" y="50131"/>
                  </a:lnTo>
                  <a:lnTo>
                    <a:pt x="1783907" y="59007"/>
                  </a:lnTo>
                  <a:lnTo>
                    <a:pt x="1772412" y="63906"/>
                  </a:lnTo>
                  <a:lnTo>
                    <a:pt x="1759476" y="64008"/>
                  </a:lnTo>
                  <a:lnTo>
                    <a:pt x="1747516" y="59144"/>
                  </a:lnTo>
                  <a:lnTo>
                    <a:pt x="1738664" y="50339"/>
                  </a:lnTo>
                  <a:lnTo>
                    <a:pt x="1733740" y="38844"/>
                  </a:lnTo>
                  <a:lnTo>
                    <a:pt x="1733568" y="25908"/>
                  </a:lnTo>
                  <a:close/>
                </a:path>
                <a:path w="2292350" h="1253489">
                  <a:moveTo>
                    <a:pt x="1667401" y="54863"/>
                  </a:moveTo>
                  <a:lnTo>
                    <a:pt x="1677182" y="30872"/>
                  </a:lnTo>
                  <a:lnTo>
                    <a:pt x="1694785" y="13144"/>
                  </a:lnTo>
                  <a:lnTo>
                    <a:pt x="1717746" y="3321"/>
                  </a:lnTo>
                  <a:lnTo>
                    <a:pt x="1743601" y="3048"/>
                  </a:lnTo>
                  <a:lnTo>
                    <a:pt x="1767592" y="12828"/>
                  </a:lnTo>
                  <a:lnTo>
                    <a:pt x="1785320" y="30432"/>
                  </a:lnTo>
                  <a:lnTo>
                    <a:pt x="1795143" y="53393"/>
                  </a:lnTo>
                  <a:lnTo>
                    <a:pt x="1795417" y="79248"/>
                  </a:lnTo>
                  <a:lnTo>
                    <a:pt x="1785636" y="103239"/>
                  </a:lnTo>
                  <a:lnTo>
                    <a:pt x="1768032" y="120967"/>
                  </a:lnTo>
                  <a:lnTo>
                    <a:pt x="1745071" y="130790"/>
                  </a:lnTo>
                  <a:lnTo>
                    <a:pt x="1719217" y="131063"/>
                  </a:lnTo>
                  <a:lnTo>
                    <a:pt x="1695226" y="121283"/>
                  </a:lnTo>
                  <a:lnTo>
                    <a:pt x="1677497" y="103679"/>
                  </a:lnTo>
                  <a:lnTo>
                    <a:pt x="1667674" y="80718"/>
                  </a:lnTo>
                  <a:lnTo>
                    <a:pt x="1667401" y="54863"/>
                  </a:lnTo>
                  <a:close/>
                </a:path>
                <a:path w="2292350" h="1253489">
                  <a:moveTo>
                    <a:pt x="1555641" y="130301"/>
                  </a:moveTo>
                  <a:lnTo>
                    <a:pt x="1570341" y="94406"/>
                  </a:lnTo>
                  <a:lnTo>
                    <a:pt x="1596757" y="67833"/>
                  </a:lnTo>
                  <a:lnTo>
                    <a:pt x="1631222" y="53095"/>
                  </a:lnTo>
                  <a:lnTo>
                    <a:pt x="1670068" y="52704"/>
                  </a:lnTo>
                  <a:lnTo>
                    <a:pt x="1705963" y="67331"/>
                  </a:lnTo>
                  <a:lnTo>
                    <a:pt x="1732536" y="93710"/>
                  </a:lnTo>
                  <a:lnTo>
                    <a:pt x="1747274" y="128160"/>
                  </a:lnTo>
                  <a:lnTo>
                    <a:pt x="1747665" y="167004"/>
                  </a:lnTo>
                  <a:lnTo>
                    <a:pt x="1733020" y="202955"/>
                  </a:lnTo>
                  <a:lnTo>
                    <a:pt x="1706612" y="229536"/>
                  </a:lnTo>
                  <a:lnTo>
                    <a:pt x="1672155" y="244282"/>
                  </a:lnTo>
                  <a:lnTo>
                    <a:pt x="1633365" y="244728"/>
                  </a:lnTo>
                  <a:lnTo>
                    <a:pt x="1597396" y="230028"/>
                  </a:lnTo>
                  <a:lnTo>
                    <a:pt x="1570785" y="203612"/>
                  </a:lnTo>
                  <a:lnTo>
                    <a:pt x="1556034" y="169148"/>
                  </a:lnTo>
                  <a:lnTo>
                    <a:pt x="1555641" y="130301"/>
                  </a:lnTo>
                  <a:close/>
                </a:path>
                <a:path w="2292350" h="1253489">
                  <a:moveTo>
                    <a:pt x="2070372" y="710184"/>
                  </a:moveTo>
                  <a:lnTo>
                    <a:pt x="2105445" y="716791"/>
                  </a:lnTo>
                  <a:lnTo>
                    <a:pt x="2139222" y="726948"/>
                  </a:lnTo>
                  <a:lnTo>
                    <a:pt x="2171116" y="740437"/>
                  </a:lnTo>
                  <a:lnTo>
                    <a:pt x="2200547" y="757047"/>
                  </a:lnTo>
                </a:path>
                <a:path w="2292350" h="1253489">
                  <a:moveTo>
                    <a:pt x="1996458" y="454913"/>
                  </a:moveTo>
                  <a:lnTo>
                    <a:pt x="2011406" y="454108"/>
                  </a:lnTo>
                  <a:lnTo>
                    <a:pt x="2026509" y="453993"/>
                  </a:lnTo>
                  <a:lnTo>
                    <a:pt x="2041731" y="454592"/>
                  </a:lnTo>
                  <a:lnTo>
                    <a:pt x="2057037" y="455929"/>
                  </a:lnTo>
                </a:path>
                <a:path w="2292350" h="1253489">
                  <a:moveTo>
                    <a:pt x="1511699" y="246507"/>
                  </a:moveTo>
                  <a:lnTo>
                    <a:pt x="1519721" y="259498"/>
                  </a:lnTo>
                  <a:lnTo>
                    <a:pt x="1526828" y="272716"/>
                  </a:lnTo>
                  <a:lnTo>
                    <a:pt x="1533005" y="286101"/>
                  </a:lnTo>
                  <a:lnTo>
                    <a:pt x="1538242" y="299592"/>
                  </a:lnTo>
                </a:path>
                <a:path w="2292350" h="1253489">
                  <a:moveTo>
                    <a:pt x="835170" y="237236"/>
                  </a:moveTo>
                  <a:lnTo>
                    <a:pt x="839668" y="224694"/>
                  </a:lnTo>
                  <a:lnTo>
                    <a:pt x="845155" y="212439"/>
                  </a:lnTo>
                  <a:lnTo>
                    <a:pt x="851618" y="200517"/>
                  </a:lnTo>
                  <a:lnTo>
                    <a:pt x="859046" y="188975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8852" y="3027679"/>
              <a:ext cx="151157" cy="23596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98563" y="3325622"/>
              <a:ext cx="2003425" cy="609600"/>
            </a:xfrm>
            <a:custGeom>
              <a:avLst/>
              <a:gdLst/>
              <a:ahLst/>
              <a:cxnLst/>
              <a:rect l="l" t="t" r="r" b="b"/>
              <a:pathLst>
                <a:path w="2003425" h="609600">
                  <a:moveTo>
                    <a:pt x="0" y="56768"/>
                  </a:moveTo>
                  <a:lnTo>
                    <a:pt x="18392" y="39504"/>
                  </a:lnTo>
                  <a:lnTo>
                    <a:pt x="39735" y="24193"/>
                  </a:lnTo>
                  <a:lnTo>
                    <a:pt x="63797" y="10977"/>
                  </a:lnTo>
                  <a:lnTo>
                    <a:pt x="90347" y="0"/>
                  </a:lnTo>
                </a:path>
                <a:path w="2003425" h="609600">
                  <a:moveTo>
                    <a:pt x="133515" y="356742"/>
                  </a:moveTo>
                  <a:lnTo>
                    <a:pt x="133214" y="348005"/>
                  </a:lnTo>
                  <a:lnTo>
                    <a:pt x="133513" y="339328"/>
                  </a:lnTo>
                  <a:lnTo>
                    <a:pt x="134409" y="330721"/>
                  </a:lnTo>
                  <a:lnTo>
                    <a:pt x="135902" y="322198"/>
                  </a:lnTo>
                </a:path>
                <a:path w="2003425" h="609600">
                  <a:moveTo>
                    <a:pt x="616038" y="489584"/>
                  </a:moveTo>
                  <a:lnTo>
                    <a:pt x="605757" y="499532"/>
                  </a:lnTo>
                  <a:lnTo>
                    <a:pt x="594369" y="508777"/>
                  </a:lnTo>
                  <a:lnTo>
                    <a:pt x="581909" y="517284"/>
                  </a:lnTo>
                  <a:lnTo>
                    <a:pt x="568413" y="525017"/>
                  </a:lnTo>
                </a:path>
                <a:path w="2003425" h="609600">
                  <a:moveTo>
                    <a:pt x="987513" y="539369"/>
                  </a:moveTo>
                  <a:lnTo>
                    <a:pt x="982229" y="548249"/>
                  </a:lnTo>
                  <a:lnTo>
                    <a:pt x="976099" y="556783"/>
                  </a:lnTo>
                  <a:lnTo>
                    <a:pt x="969136" y="564961"/>
                  </a:lnTo>
                  <a:lnTo>
                    <a:pt x="961351" y="572769"/>
                  </a:lnTo>
                </a:path>
                <a:path w="2003425" h="609600">
                  <a:moveTo>
                    <a:pt x="1421345" y="609091"/>
                  </a:moveTo>
                  <a:lnTo>
                    <a:pt x="1404446" y="597717"/>
                  </a:lnTo>
                  <a:lnTo>
                    <a:pt x="1388452" y="585724"/>
                  </a:lnTo>
                  <a:lnTo>
                    <a:pt x="1373411" y="573158"/>
                  </a:lnTo>
                  <a:lnTo>
                    <a:pt x="1359369" y="560069"/>
                  </a:lnTo>
                </a:path>
                <a:path w="2003425" h="609600">
                  <a:moveTo>
                    <a:pt x="1998560" y="426465"/>
                  </a:moveTo>
                  <a:lnTo>
                    <a:pt x="2000582" y="436487"/>
                  </a:lnTo>
                  <a:lnTo>
                    <a:pt x="2002069" y="446531"/>
                  </a:lnTo>
                  <a:lnTo>
                    <a:pt x="2003007" y="456576"/>
                  </a:lnTo>
                  <a:lnTo>
                    <a:pt x="2003386" y="466597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821558" y="2320099"/>
            <a:ext cx="1344295" cy="584835"/>
          </a:xfrm>
          <a:prstGeom prst="rect">
            <a:avLst/>
          </a:prstGeom>
          <a:solidFill>
            <a:srgbClr val="FFC000">
              <a:alpha val="50195"/>
            </a:srgbClr>
          </a:solidFill>
        </p:spPr>
        <p:txBody>
          <a:bodyPr vert="horz" wrap="square" lIns="0" tIns="209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65"/>
              </a:spcBef>
            </a:pPr>
            <a:r>
              <a:rPr sz="3200" b="1" spc="-1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river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66027" y="4120197"/>
            <a:ext cx="1152525" cy="584835"/>
          </a:xfrm>
          <a:custGeom>
            <a:avLst/>
            <a:gdLst/>
            <a:ahLst/>
            <a:cxnLst/>
            <a:rect l="l" t="t" r="r" b="b"/>
            <a:pathLst>
              <a:path w="1152525" h="584835">
                <a:moveTo>
                  <a:pt x="1152131" y="0"/>
                </a:moveTo>
                <a:lnTo>
                  <a:pt x="0" y="0"/>
                </a:lnTo>
                <a:lnTo>
                  <a:pt x="0" y="584771"/>
                </a:lnTo>
                <a:lnTo>
                  <a:pt x="1152131" y="584771"/>
                </a:lnTo>
                <a:lnTo>
                  <a:pt x="1152131" y="0"/>
                </a:lnTo>
                <a:close/>
              </a:path>
            </a:pathLst>
          </a:custGeom>
          <a:solidFill>
            <a:srgbClr val="FFFF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645656" y="4128261"/>
            <a:ext cx="5861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tat</a:t>
            </a:r>
            <a:r>
              <a:rPr lang="it-IT" sz="1800" spc="-10" dirty="0">
                <a:latin typeface="Calibri"/>
                <a:cs typeface="Calibri"/>
              </a:rPr>
              <a:t>o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57751" y="3544125"/>
            <a:ext cx="1536700" cy="584835"/>
          </a:xfrm>
          <a:custGeom>
            <a:avLst/>
            <a:gdLst/>
            <a:ahLst/>
            <a:cxnLst/>
            <a:rect l="l" t="t" r="r" b="b"/>
            <a:pathLst>
              <a:path w="1536700" h="584835">
                <a:moveTo>
                  <a:pt x="1536191" y="0"/>
                </a:moveTo>
                <a:lnTo>
                  <a:pt x="0" y="0"/>
                </a:lnTo>
                <a:lnTo>
                  <a:pt x="0" y="584771"/>
                </a:lnTo>
                <a:lnTo>
                  <a:pt x="1536191" y="584771"/>
                </a:lnTo>
                <a:lnTo>
                  <a:pt x="1536191" y="0"/>
                </a:lnTo>
                <a:close/>
              </a:path>
            </a:pathLst>
          </a:custGeom>
          <a:solidFill>
            <a:srgbClr val="FFE699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437126" y="3552190"/>
            <a:ext cx="124421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re</a:t>
            </a:r>
            <a:r>
              <a:rPr lang="it-IT" sz="1800" spc="-10" dirty="0" err="1">
                <a:latin typeface="Calibri"/>
                <a:cs typeface="Calibri"/>
              </a:rPr>
              <a:t>ssione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66327" y="4192206"/>
            <a:ext cx="1344295" cy="514243"/>
          </a:xfrm>
          <a:prstGeom prst="rect">
            <a:avLst/>
          </a:prstGeom>
          <a:solidFill>
            <a:srgbClr val="538235">
              <a:alpha val="50195"/>
            </a:srgbClr>
          </a:solidFill>
        </p:spPr>
        <p:txBody>
          <a:bodyPr vert="horz" wrap="square" lIns="0" tIns="2159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70"/>
              </a:spcBef>
            </a:pPr>
            <a:r>
              <a:rPr sz="3200" b="1" spc="-10" dirty="0" err="1">
                <a:latin typeface="Calibri"/>
                <a:cs typeface="Calibri"/>
              </a:rPr>
              <a:t>I</a:t>
            </a:r>
            <a:r>
              <a:rPr sz="1800" spc="-10" dirty="0" err="1">
                <a:latin typeface="Calibri"/>
                <a:cs typeface="Calibri"/>
              </a:rPr>
              <a:t>mpa</a:t>
            </a:r>
            <a:r>
              <a:rPr lang="it-IT" sz="1800" spc="-10" dirty="0" err="1">
                <a:latin typeface="Calibri"/>
                <a:cs typeface="Calibri"/>
              </a:rPr>
              <a:t>tto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870315" y="2320099"/>
            <a:ext cx="1993264" cy="584835"/>
          </a:xfrm>
          <a:custGeom>
            <a:avLst/>
            <a:gdLst/>
            <a:ahLst/>
            <a:cxnLst/>
            <a:rect l="l" t="t" r="r" b="b"/>
            <a:pathLst>
              <a:path w="1993265" h="584835">
                <a:moveTo>
                  <a:pt x="1993138" y="0"/>
                </a:moveTo>
                <a:lnTo>
                  <a:pt x="0" y="0"/>
                </a:lnTo>
                <a:lnTo>
                  <a:pt x="0" y="584771"/>
                </a:lnTo>
                <a:lnTo>
                  <a:pt x="1993138" y="584771"/>
                </a:lnTo>
                <a:lnTo>
                  <a:pt x="1993138" y="0"/>
                </a:lnTo>
                <a:close/>
              </a:path>
            </a:pathLst>
          </a:custGeom>
          <a:solidFill>
            <a:srgbClr val="92D05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950197" y="2327605"/>
            <a:ext cx="10223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latin typeface="Calibri"/>
                <a:cs typeface="Calibri"/>
              </a:rPr>
              <a:t>R</a:t>
            </a:r>
            <a:r>
              <a:rPr lang="it-IT" sz="1800" spc="-10" dirty="0" err="1">
                <a:latin typeface="Calibri"/>
                <a:cs typeface="Calibri"/>
              </a:rPr>
              <a:t>isposta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352800" y="2914904"/>
            <a:ext cx="557530" cy="569595"/>
            <a:chOff x="3352800" y="2914904"/>
            <a:chExt cx="557530" cy="569595"/>
          </a:xfrm>
        </p:grpSpPr>
        <p:sp>
          <p:nvSpPr>
            <p:cNvPr id="20" name="object 20"/>
            <p:cNvSpPr/>
            <p:nvPr/>
          </p:nvSpPr>
          <p:spPr>
            <a:xfrm>
              <a:off x="3359150" y="2921254"/>
              <a:ext cx="544830" cy="556895"/>
            </a:xfrm>
            <a:custGeom>
              <a:avLst/>
              <a:gdLst/>
              <a:ahLst/>
              <a:cxnLst/>
              <a:rect l="l" t="t" r="r" b="b"/>
              <a:pathLst>
                <a:path w="544829" h="556895">
                  <a:moveTo>
                    <a:pt x="232283" y="0"/>
                  </a:moveTo>
                  <a:lnTo>
                    <a:pt x="0" y="199644"/>
                  </a:lnTo>
                  <a:lnTo>
                    <a:pt x="196341" y="428117"/>
                  </a:lnTo>
                  <a:lnTo>
                    <a:pt x="80137" y="527938"/>
                  </a:lnTo>
                  <a:lnTo>
                    <a:pt x="508888" y="556641"/>
                  </a:lnTo>
                  <a:lnTo>
                    <a:pt x="544829" y="128524"/>
                  </a:lnTo>
                  <a:lnTo>
                    <a:pt x="428625" y="228346"/>
                  </a:lnTo>
                  <a:lnTo>
                    <a:pt x="23228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59150" y="2921254"/>
              <a:ext cx="544830" cy="556895"/>
            </a:xfrm>
            <a:custGeom>
              <a:avLst/>
              <a:gdLst/>
              <a:ahLst/>
              <a:cxnLst/>
              <a:rect l="l" t="t" r="r" b="b"/>
              <a:pathLst>
                <a:path w="544829" h="556895">
                  <a:moveTo>
                    <a:pt x="232283" y="0"/>
                  </a:moveTo>
                  <a:lnTo>
                    <a:pt x="428625" y="228346"/>
                  </a:lnTo>
                  <a:lnTo>
                    <a:pt x="544829" y="128524"/>
                  </a:lnTo>
                  <a:lnTo>
                    <a:pt x="508888" y="556641"/>
                  </a:lnTo>
                  <a:lnTo>
                    <a:pt x="80137" y="527938"/>
                  </a:lnTo>
                  <a:lnTo>
                    <a:pt x="196341" y="428117"/>
                  </a:lnTo>
                  <a:lnTo>
                    <a:pt x="0" y="199644"/>
                  </a:lnTo>
                  <a:lnTo>
                    <a:pt x="232283" y="0"/>
                  </a:lnTo>
                  <a:close/>
                </a:path>
              </a:pathLst>
            </a:custGeom>
            <a:ln w="12699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7996301" y="4334383"/>
            <a:ext cx="815975" cy="472440"/>
            <a:chOff x="7996301" y="4334383"/>
            <a:chExt cx="815975" cy="472440"/>
          </a:xfrm>
        </p:grpSpPr>
        <p:sp>
          <p:nvSpPr>
            <p:cNvPr id="23" name="object 23"/>
            <p:cNvSpPr/>
            <p:nvPr/>
          </p:nvSpPr>
          <p:spPr>
            <a:xfrm>
              <a:off x="8002651" y="4340733"/>
              <a:ext cx="803275" cy="459740"/>
            </a:xfrm>
            <a:custGeom>
              <a:avLst/>
              <a:gdLst/>
              <a:ahLst/>
              <a:cxnLst/>
              <a:rect l="l" t="t" r="r" b="b"/>
              <a:pathLst>
                <a:path w="803275" h="459739">
                  <a:moveTo>
                    <a:pt x="573404" y="0"/>
                  </a:moveTo>
                  <a:lnTo>
                    <a:pt x="573404" y="114808"/>
                  </a:lnTo>
                  <a:lnTo>
                    <a:pt x="0" y="114808"/>
                  </a:lnTo>
                  <a:lnTo>
                    <a:pt x="0" y="344551"/>
                  </a:lnTo>
                  <a:lnTo>
                    <a:pt x="573404" y="344551"/>
                  </a:lnTo>
                  <a:lnTo>
                    <a:pt x="573404" y="459486"/>
                  </a:lnTo>
                  <a:lnTo>
                    <a:pt x="803148" y="229743"/>
                  </a:lnTo>
                  <a:lnTo>
                    <a:pt x="57340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002651" y="4340733"/>
              <a:ext cx="803275" cy="459740"/>
            </a:xfrm>
            <a:custGeom>
              <a:avLst/>
              <a:gdLst/>
              <a:ahLst/>
              <a:cxnLst/>
              <a:rect l="l" t="t" r="r" b="b"/>
              <a:pathLst>
                <a:path w="803275" h="459739">
                  <a:moveTo>
                    <a:pt x="0" y="114808"/>
                  </a:moveTo>
                  <a:lnTo>
                    <a:pt x="573404" y="114808"/>
                  </a:lnTo>
                  <a:lnTo>
                    <a:pt x="573404" y="0"/>
                  </a:lnTo>
                  <a:lnTo>
                    <a:pt x="803148" y="229743"/>
                  </a:lnTo>
                  <a:lnTo>
                    <a:pt x="573404" y="459486"/>
                  </a:lnTo>
                  <a:lnTo>
                    <a:pt x="573404" y="344551"/>
                  </a:lnTo>
                  <a:lnTo>
                    <a:pt x="0" y="344551"/>
                  </a:lnTo>
                  <a:lnTo>
                    <a:pt x="0" y="114808"/>
                  </a:lnTo>
                  <a:close/>
                </a:path>
              </a:pathLst>
            </a:custGeom>
            <a:ln w="127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9339706" y="2966720"/>
            <a:ext cx="625475" cy="1088390"/>
            <a:chOff x="9339706" y="2966720"/>
            <a:chExt cx="625475" cy="1088390"/>
          </a:xfrm>
        </p:grpSpPr>
        <p:sp>
          <p:nvSpPr>
            <p:cNvPr id="26" name="object 26"/>
            <p:cNvSpPr/>
            <p:nvPr/>
          </p:nvSpPr>
          <p:spPr>
            <a:xfrm>
              <a:off x="9346056" y="2973070"/>
              <a:ext cx="612775" cy="1075690"/>
            </a:xfrm>
            <a:custGeom>
              <a:avLst/>
              <a:gdLst/>
              <a:ahLst/>
              <a:cxnLst/>
              <a:rect l="l" t="t" r="r" b="b"/>
              <a:pathLst>
                <a:path w="612775" h="1075689">
                  <a:moveTo>
                    <a:pt x="459486" y="0"/>
                  </a:moveTo>
                  <a:lnTo>
                    <a:pt x="153162" y="0"/>
                  </a:lnTo>
                  <a:lnTo>
                    <a:pt x="153162" y="768857"/>
                  </a:lnTo>
                  <a:lnTo>
                    <a:pt x="0" y="768857"/>
                  </a:lnTo>
                  <a:lnTo>
                    <a:pt x="306324" y="1075181"/>
                  </a:lnTo>
                  <a:lnTo>
                    <a:pt x="612648" y="768857"/>
                  </a:lnTo>
                  <a:lnTo>
                    <a:pt x="459486" y="768857"/>
                  </a:lnTo>
                  <a:lnTo>
                    <a:pt x="45948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346056" y="2973070"/>
              <a:ext cx="612775" cy="1075690"/>
            </a:xfrm>
            <a:custGeom>
              <a:avLst/>
              <a:gdLst/>
              <a:ahLst/>
              <a:cxnLst/>
              <a:rect l="l" t="t" r="r" b="b"/>
              <a:pathLst>
                <a:path w="612775" h="1075689">
                  <a:moveTo>
                    <a:pt x="459486" y="0"/>
                  </a:moveTo>
                  <a:lnTo>
                    <a:pt x="459486" y="768857"/>
                  </a:lnTo>
                  <a:lnTo>
                    <a:pt x="612648" y="768857"/>
                  </a:lnTo>
                  <a:lnTo>
                    <a:pt x="306324" y="1075181"/>
                  </a:lnTo>
                  <a:lnTo>
                    <a:pt x="0" y="768857"/>
                  </a:lnTo>
                  <a:lnTo>
                    <a:pt x="153162" y="768857"/>
                  </a:lnTo>
                  <a:lnTo>
                    <a:pt x="153162" y="0"/>
                  </a:lnTo>
                  <a:lnTo>
                    <a:pt x="459486" y="0"/>
                  </a:lnTo>
                  <a:close/>
                </a:path>
              </a:pathLst>
            </a:custGeom>
            <a:ln w="127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8908542" y="4771644"/>
            <a:ext cx="2313940" cy="1362710"/>
            <a:chOff x="8908542" y="4771644"/>
            <a:chExt cx="2313940" cy="1362710"/>
          </a:xfrm>
        </p:grpSpPr>
        <p:sp>
          <p:nvSpPr>
            <p:cNvPr id="29" name="object 29"/>
            <p:cNvSpPr/>
            <p:nvPr/>
          </p:nvSpPr>
          <p:spPr>
            <a:xfrm>
              <a:off x="8914892" y="4821002"/>
              <a:ext cx="2301240" cy="1306830"/>
            </a:xfrm>
            <a:custGeom>
              <a:avLst/>
              <a:gdLst/>
              <a:ahLst/>
              <a:cxnLst/>
              <a:rect l="l" t="t" r="r" b="b"/>
              <a:pathLst>
                <a:path w="2301240" h="1306829">
                  <a:moveTo>
                    <a:pt x="622141" y="263378"/>
                  </a:moveTo>
                  <a:lnTo>
                    <a:pt x="579881" y="264854"/>
                  </a:lnTo>
                  <a:lnTo>
                    <a:pt x="537336" y="270427"/>
                  </a:lnTo>
                  <a:lnTo>
                    <a:pt x="482699" y="283698"/>
                  </a:lnTo>
                  <a:lnTo>
                    <a:pt x="432410" y="302775"/>
                  </a:lnTo>
                  <a:lnTo>
                    <a:pt x="387237" y="326909"/>
                  </a:lnTo>
                  <a:lnTo>
                    <a:pt x="347942" y="355348"/>
                  </a:lnTo>
                  <a:lnTo>
                    <a:pt x="315293" y="387342"/>
                  </a:lnTo>
                  <a:lnTo>
                    <a:pt x="290053" y="422140"/>
                  </a:lnTo>
                  <a:lnTo>
                    <a:pt x="272989" y="458992"/>
                  </a:lnTo>
                  <a:lnTo>
                    <a:pt x="264865" y="497148"/>
                  </a:lnTo>
                  <a:lnTo>
                    <a:pt x="266446" y="535857"/>
                  </a:lnTo>
                  <a:lnTo>
                    <a:pt x="222454" y="550672"/>
                  </a:lnTo>
                  <a:lnTo>
                    <a:pt x="180927" y="569035"/>
                  </a:lnTo>
                  <a:lnTo>
                    <a:pt x="142376" y="590685"/>
                  </a:lnTo>
                  <a:lnTo>
                    <a:pt x="107314" y="615359"/>
                  </a:lnTo>
                  <a:lnTo>
                    <a:pt x="68911" y="650247"/>
                  </a:lnTo>
                  <a:lnTo>
                    <a:pt x="38971" y="687290"/>
                  </a:lnTo>
                  <a:lnTo>
                    <a:pt x="17502" y="725750"/>
                  </a:lnTo>
                  <a:lnTo>
                    <a:pt x="4510" y="764891"/>
                  </a:lnTo>
                  <a:lnTo>
                    <a:pt x="0" y="803977"/>
                  </a:lnTo>
                  <a:lnTo>
                    <a:pt x="3978" y="842272"/>
                  </a:lnTo>
                  <a:lnTo>
                    <a:pt x="16452" y="879040"/>
                  </a:lnTo>
                  <a:lnTo>
                    <a:pt x="37426" y="913543"/>
                  </a:lnTo>
                  <a:lnTo>
                    <a:pt x="66907" y="945046"/>
                  </a:lnTo>
                  <a:lnTo>
                    <a:pt x="104901" y="972813"/>
                  </a:lnTo>
                  <a:lnTo>
                    <a:pt x="102379" y="979760"/>
                  </a:lnTo>
                  <a:lnTo>
                    <a:pt x="100155" y="986730"/>
                  </a:lnTo>
                  <a:lnTo>
                    <a:pt x="98240" y="993717"/>
                  </a:lnTo>
                  <a:lnTo>
                    <a:pt x="96647" y="1000715"/>
                  </a:lnTo>
                  <a:lnTo>
                    <a:pt x="94407" y="1041260"/>
                  </a:lnTo>
                  <a:lnTo>
                    <a:pt x="103421" y="1079048"/>
                  </a:lnTo>
                  <a:lnTo>
                    <a:pt x="122717" y="1113268"/>
                  </a:lnTo>
                  <a:lnTo>
                    <a:pt x="151320" y="1143109"/>
                  </a:lnTo>
                  <a:lnTo>
                    <a:pt x="188258" y="1167759"/>
                  </a:lnTo>
                  <a:lnTo>
                    <a:pt x="232556" y="1186408"/>
                  </a:lnTo>
                  <a:lnTo>
                    <a:pt x="283243" y="1198243"/>
                  </a:lnTo>
                  <a:lnTo>
                    <a:pt x="339343" y="1202454"/>
                  </a:lnTo>
                  <a:lnTo>
                    <a:pt x="356413" y="1229673"/>
                  </a:lnTo>
                  <a:lnTo>
                    <a:pt x="410031" y="1273695"/>
                  </a:lnTo>
                  <a:lnTo>
                    <a:pt x="445388" y="1289513"/>
                  </a:lnTo>
                  <a:lnTo>
                    <a:pt x="492112" y="1301795"/>
                  </a:lnTo>
                  <a:lnTo>
                    <a:pt x="541212" y="1306739"/>
                  </a:lnTo>
                  <a:lnTo>
                    <a:pt x="591244" y="1304696"/>
                  </a:lnTo>
                  <a:lnTo>
                    <a:pt x="640762" y="1296018"/>
                  </a:lnTo>
                  <a:lnTo>
                    <a:pt x="688322" y="1281058"/>
                  </a:lnTo>
                  <a:lnTo>
                    <a:pt x="732478" y="1260166"/>
                  </a:lnTo>
                  <a:lnTo>
                    <a:pt x="771785" y="1233695"/>
                  </a:lnTo>
                  <a:lnTo>
                    <a:pt x="804799" y="1201997"/>
                  </a:lnTo>
                  <a:lnTo>
                    <a:pt x="1085489" y="1201997"/>
                  </a:lnTo>
                  <a:lnTo>
                    <a:pt x="1094842" y="1197954"/>
                  </a:lnTo>
                  <a:lnTo>
                    <a:pt x="1135168" y="1171883"/>
                  </a:lnTo>
                  <a:lnTo>
                    <a:pt x="1167986" y="1140419"/>
                  </a:lnTo>
                  <a:lnTo>
                    <a:pt x="1191513" y="1104334"/>
                  </a:lnTo>
                  <a:lnTo>
                    <a:pt x="1468183" y="1104334"/>
                  </a:lnTo>
                  <a:lnTo>
                    <a:pt x="1543708" y="1067020"/>
                  </a:lnTo>
                  <a:lnTo>
                    <a:pt x="1579197" y="1039825"/>
                  </a:lnTo>
                  <a:lnTo>
                    <a:pt x="1608703" y="1008772"/>
                  </a:lnTo>
                  <a:lnTo>
                    <a:pt x="1631187" y="974286"/>
                  </a:lnTo>
                  <a:lnTo>
                    <a:pt x="1819571" y="974286"/>
                  </a:lnTo>
                  <a:lnTo>
                    <a:pt x="1866391" y="963351"/>
                  </a:lnTo>
                  <a:lnTo>
                    <a:pt x="1921755" y="944289"/>
                  </a:lnTo>
                  <a:lnTo>
                    <a:pt x="1971898" y="920239"/>
                  </a:lnTo>
                  <a:lnTo>
                    <a:pt x="2016296" y="891887"/>
                  </a:lnTo>
                  <a:lnTo>
                    <a:pt x="2054423" y="859917"/>
                  </a:lnTo>
                  <a:lnTo>
                    <a:pt x="2085752" y="825015"/>
                  </a:lnTo>
                  <a:lnTo>
                    <a:pt x="2109759" y="787864"/>
                  </a:lnTo>
                  <a:lnTo>
                    <a:pt x="2125917" y="749150"/>
                  </a:lnTo>
                  <a:lnTo>
                    <a:pt x="2133701" y="709557"/>
                  </a:lnTo>
                  <a:lnTo>
                    <a:pt x="2132585" y="669769"/>
                  </a:lnTo>
                  <a:lnTo>
                    <a:pt x="2122042" y="630472"/>
                  </a:lnTo>
                  <a:lnTo>
                    <a:pt x="2123312" y="626535"/>
                  </a:lnTo>
                  <a:lnTo>
                    <a:pt x="2174815" y="608562"/>
                  </a:lnTo>
                  <a:lnTo>
                    <a:pt x="2219960" y="583434"/>
                  </a:lnTo>
                  <a:lnTo>
                    <a:pt x="2257008" y="552329"/>
                  </a:lnTo>
                  <a:lnTo>
                    <a:pt x="2284222" y="516426"/>
                  </a:lnTo>
                  <a:lnTo>
                    <a:pt x="2300853" y="472752"/>
                  </a:lnTo>
                  <a:lnTo>
                    <a:pt x="2301108" y="430517"/>
                  </a:lnTo>
                  <a:lnTo>
                    <a:pt x="2286158" y="391648"/>
                  </a:lnTo>
                  <a:lnTo>
                    <a:pt x="2257175" y="358071"/>
                  </a:lnTo>
                  <a:lnTo>
                    <a:pt x="2215330" y="331711"/>
                  </a:lnTo>
                  <a:lnTo>
                    <a:pt x="2161793" y="314496"/>
                  </a:lnTo>
                  <a:lnTo>
                    <a:pt x="2186953" y="281323"/>
                  </a:lnTo>
                  <a:lnTo>
                    <a:pt x="2190625" y="272713"/>
                  </a:lnTo>
                  <a:lnTo>
                    <a:pt x="703326" y="272713"/>
                  </a:lnTo>
                  <a:lnTo>
                    <a:pt x="663495" y="265997"/>
                  </a:lnTo>
                  <a:lnTo>
                    <a:pt x="622141" y="263378"/>
                  </a:lnTo>
                  <a:close/>
                </a:path>
                <a:path w="2301240" h="1306829">
                  <a:moveTo>
                    <a:pt x="1085489" y="1201997"/>
                  </a:moveTo>
                  <a:lnTo>
                    <a:pt x="804799" y="1201997"/>
                  </a:lnTo>
                  <a:lnTo>
                    <a:pt x="824571" y="1212588"/>
                  </a:lnTo>
                  <a:lnTo>
                    <a:pt x="846200" y="1221315"/>
                  </a:lnTo>
                  <a:lnTo>
                    <a:pt x="869449" y="1228102"/>
                  </a:lnTo>
                  <a:lnTo>
                    <a:pt x="894079" y="1232871"/>
                  </a:lnTo>
                  <a:lnTo>
                    <a:pt x="946625" y="1236091"/>
                  </a:lnTo>
                  <a:lnTo>
                    <a:pt x="998788" y="1230830"/>
                  </a:lnTo>
                  <a:lnTo>
                    <a:pt x="1048788" y="1217861"/>
                  </a:lnTo>
                  <a:lnTo>
                    <a:pt x="1085489" y="1201997"/>
                  </a:lnTo>
                  <a:close/>
                </a:path>
                <a:path w="2301240" h="1306829">
                  <a:moveTo>
                    <a:pt x="1468183" y="1104334"/>
                  </a:moveTo>
                  <a:lnTo>
                    <a:pt x="1191513" y="1104334"/>
                  </a:lnTo>
                  <a:lnTo>
                    <a:pt x="1208335" y="1111024"/>
                  </a:lnTo>
                  <a:lnTo>
                    <a:pt x="1225978" y="1116756"/>
                  </a:lnTo>
                  <a:lnTo>
                    <a:pt x="1244359" y="1121509"/>
                  </a:lnTo>
                  <a:lnTo>
                    <a:pt x="1263396" y="1125264"/>
                  </a:lnTo>
                  <a:lnTo>
                    <a:pt x="1312936" y="1130180"/>
                  </a:lnTo>
                  <a:lnTo>
                    <a:pt x="1362734" y="1128678"/>
                  </a:lnTo>
                  <a:lnTo>
                    <a:pt x="1411750" y="1121185"/>
                  </a:lnTo>
                  <a:lnTo>
                    <a:pt x="1458945" y="1108126"/>
                  </a:lnTo>
                  <a:lnTo>
                    <a:pt x="1468183" y="1104334"/>
                  </a:lnTo>
                  <a:close/>
                </a:path>
                <a:path w="2301240" h="1306829">
                  <a:moveTo>
                    <a:pt x="1819571" y="974286"/>
                  </a:moveTo>
                  <a:lnTo>
                    <a:pt x="1631187" y="974286"/>
                  </a:lnTo>
                  <a:lnTo>
                    <a:pt x="1676680" y="981022"/>
                  </a:lnTo>
                  <a:lnTo>
                    <a:pt x="1723581" y="983268"/>
                  </a:lnTo>
                  <a:lnTo>
                    <a:pt x="1771255" y="981052"/>
                  </a:lnTo>
                  <a:lnTo>
                    <a:pt x="1819070" y="974403"/>
                  </a:lnTo>
                  <a:lnTo>
                    <a:pt x="1819571" y="974286"/>
                  </a:lnTo>
                  <a:close/>
                </a:path>
                <a:path w="2301240" h="1306829">
                  <a:moveTo>
                    <a:pt x="1119631" y="25952"/>
                  </a:moveTo>
                  <a:lnTo>
                    <a:pt x="1066374" y="27554"/>
                  </a:lnTo>
                  <a:lnTo>
                    <a:pt x="1014264" y="34463"/>
                  </a:lnTo>
                  <a:lnTo>
                    <a:pt x="963948" y="46298"/>
                  </a:lnTo>
                  <a:lnTo>
                    <a:pt x="916070" y="62680"/>
                  </a:lnTo>
                  <a:lnTo>
                    <a:pt x="871274" y="83227"/>
                  </a:lnTo>
                  <a:lnTo>
                    <a:pt x="830204" y="107561"/>
                  </a:lnTo>
                  <a:lnTo>
                    <a:pt x="793507" y="135300"/>
                  </a:lnTo>
                  <a:lnTo>
                    <a:pt x="761825" y="166065"/>
                  </a:lnTo>
                  <a:lnTo>
                    <a:pt x="735805" y="199475"/>
                  </a:lnTo>
                  <a:lnTo>
                    <a:pt x="716090" y="235151"/>
                  </a:lnTo>
                  <a:lnTo>
                    <a:pt x="703326" y="272713"/>
                  </a:lnTo>
                  <a:lnTo>
                    <a:pt x="2190625" y="272713"/>
                  </a:lnTo>
                  <a:lnTo>
                    <a:pt x="2201814" y="246471"/>
                  </a:lnTo>
                  <a:lnTo>
                    <a:pt x="2206031" y="211215"/>
                  </a:lnTo>
                  <a:lnTo>
                    <a:pt x="2199258" y="176828"/>
                  </a:lnTo>
                  <a:lnTo>
                    <a:pt x="2180467" y="143585"/>
                  </a:lnTo>
                  <a:lnTo>
                    <a:pt x="2151675" y="116173"/>
                  </a:lnTo>
                  <a:lnTo>
                    <a:pt x="2114573" y="95138"/>
                  </a:lnTo>
                  <a:lnTo>
                    <a:pt x="1331849" y="88944"/>
                  </a:lnTo>
                  <a:lnTo>
                    <a:pt x="1287135" y="62974"/>
                  </a:lnTo>
                  <a:lnTo>
                    <a:pt x="1236075" y="43589"/>
                  </a:lnTo>
                  <a:lnTo>
                    <a:pt x="1179847" y="31133"/>
                  </a:lnTo>
                  <a:lnTo>
                    <a:pt x="1119631" y="25952"/>
                  </a:lnTo>
                  <a:close/>
                </a:path>
                <a:path w="2301240" h="1306829">
                  <a:moveTo>
                    <a:pt x="1660102" y="0"/>
                  </a:moveTo>
                  <a:lnTo>
                    <a:pt x="1611694" y="622"/>
                  </a:lnTo>
                  <a:lnTo>
                    <a:pt x="1562885" y="5283"/>
                  </a:lnTo>
                  <a:lnTo>
                    <a:pt x="1514219" y="13977"/>
                  </a:lnTo>
                  <a:lnTo>
                    <a:pt x="1466240" y="26697"/>
                  </a:lnTo>
                  <a:lnTo>
                    <a:pt x="1419489" y="43435"/>
                  </a:lnTo>
                  <a:lnTo>
                    <a:pt x="1374511" y="64186"/>
                  </a:lnTo>
                  <a:lnTo>
                    <a:pt x="1331849" y="88944"/>
                  </a:lnTo>
                  <a:lnTo>
                    <a:pt x="2095388" y="88944"/>
                  </a:lnTo>
                  <a:lnTo>
                    <a:pt x="2085161" y="85642"/>
                  </a:lnTo>
                  <a:lnTo>
                    <a:pt x="1916937" y="85642"/>
                  </a:lnTo>
                  <a:lnTo>
                    <a:pt x="1915286" y="84245"/>
                  </a:lnTo>
                  <a:lnTo>
                    <a:pt x="1877130" y="57701"/>
                  </a:lnTo>
                  <a:lnTo>
                    <a:pt x="1838870" y="38030"/>
                  </a:lnTo>
                  <a:lnTo>
                    <a:pt x="1797494" y="22431"/>
                  </a:lnTo>
                  <a:lnTo>
                    <a:pt x="1753545" y="10898"/>
                  </a:lnTo>
                  <a:lnTo>
                    <a:pt x="1707567" y="3422"/>
                  </a:lnTo>
                  <a:lnTo>
                    <a:pt x="1660102" y="0"/>
                  </a:lnTo>
                  <a:close/>
                </a:path>
                <a:path w="2301240" h="1306829">
                  <a:moveTo>
                    <a:pt x="2022216" y="74372"/>
                  </a:moveTo>
                  <a:lnTo>
                    <a:pt x="1970345" y="75730"/>
                  </a:lnTo>
                  <a:lnTo>
                    <a:pt x="1916937" y="85642"/>
                  </a:lnTo>
                  <a:lnTo>
                    <a:pt x="2085161" y="85642"/>
                  </a:lnTo>
                  <a:lnTo>
                    <a:pt x="2070856" y="81023"/>
                  </a:lnTo>
                  <a:lnTo>
                    <a:pt x="2022216" y="74372"/>
                  </a:lnTo>
                  <a:close/>
                </a:path>
              </a:pathLst>
            </a:custGeom>
            <a:solidFill>
              <a:srgbClr val="538235">
                <a:alpha val="5411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36481" y="4777994"/>
              <a:ext cx="234061" cy="23774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914892" y="4821002"/>
              <a:ext cx="2301240" cy="1306830"/>
            </a:xfrm>
            <a:custGeom>
              <a:avLst/>
              <a:gdLst/>
              <a:ahLst/>
              <a:cxnLst/>
              <a:rect l="l" t="t" r="r" b="b"/>
              <a:pathLst>
                <a:path w="2301240" h="1306829">
                  <a:moveTo>
                    <a:pt x="2122042" y="630472"/>
                  </a:moveTo>
                  <a:lnTo>
                    <a:pt x="2132585" y="669769"/>
                  </a:lnTo>
                  <a:lnTo>
                    <a:pt x="2133701" y="709557"/>
                  </a:lnTo>
                  <a:lnTo>
                    <a:pt x="2125917" y="749150"/>
                  </a:lnTo>
                  <a:lnTo>
                    <a:pt x="2109759" y="787864"/>
                  </a:lnTo>
                  <a:lnTo>
                    <a:pt x="2085752" y="825015"/>
                  </a:lnTo>
                  <a:lnTo>
                    <a:pt x="2054423" y="859917"/>
                  </a:lnTo>
                  <a:lnTo>
                    <a:pt x="2016296" y="891887"/>
                  </a:lnTo>
                  <a:lnTo>
                    <a:pt x="1971898" y="920239"/>
                  </a:lnTo>
                  <a:lnTo>
                    <a:pt x="1921755" y="944289"/>
                  </a:lnTo>
                  <a:lnTo>
                    <a:pt x="1866391" y="963351"/>
                  </a:lnTo>
                  <a:lnTo>
                    <a:pt x="1819070" y="974403"/>
                  </a:lnTo>
                  <a:lnTo>
                    <a:pt x="1771255" y="981052"/>
                  </a:lnTo>
                  <a:lnTo>
                    <a:pt x="1723581" y="983268"/>
                  </a:lnTo>
                  <a:lnTo>
                    <a:pt x="1676680" y="981022"/>
                  </a:lnTo>
                  <a:lnTo>
                    <a:pt x="1631187" y="974286"/>
                  </a:lnTo>
                  <a:lnTo>
                    <a:pt x="1608703" y="1008772"/>
                  </a:lnTo>
                  <a:lnTo>
                    <a:pt x="1579197" y="1039825"/>
                  </a:lnTo>
                  <a:lnTo>
                    <a:pt x="1543708" y="1067020"/>
                  </a:lnTo>
                  <a:lnTo>
                    <a:pt x="1503277" y="1089929"/>
                  </a:lnTo>
                  <a:lnTo>
                    <a:pt x="1458945" y="1108126"/>
                  </a:lnTo>
                  <a:lnTo>
                    <a:pt x="1411750" y="1121185"/>
                  </a:lnTo>
                  <a:lnTo>
                    <a:pt x="1362734" y="1128678"/>
                  </a:lnTo>
                  <a:lnTo>
                    <a:pt x="1312936" y="1130180"/>
                  </a:lnTo>
                  <a:lnTo>
                    <a:pt x="1263396" y="1125264"/>
                  </a:lnTo>
                  <a:lnTo>
                    <a:pt x="1244359" y="1121509"/>
                  </a:lnTo>
                  <a:lnTo>
                    <a:pt x="1225978" y="1116756"/>
                  </a:lnTo>
                  <a:lnTo>
                    <a:pt x="1208335" y="1111024"/>
                  </a:lnTo>
                  <a:lnTo>
                    <a:pt x="1191513" y="1104334"/>
                  </a:lnTo>
                  <a:lnTo>
                    <a:pt x="1167986" y="1140419"/>
                  </a:lnTo>
                  <a:lnTo>
                    <a:pt x="1135168" y="1171883"/>
                  </a:lnTo>
                  <a:lnTo>
                    <a:pt x="1094842" y="1197954"/>
                  </a:lnTo>
                  <a:lnTo>
                    <a:pt x="1048788" y="1217861"/>
                  </a:lnTo>
                  <a:lnTo>
                    <a:pt x="998788" y="1230830"/>
                  </a:lnTo>
                  <a:lnTo>
                    <a:pt x="946625" y="1236091"/>
                  </a:lnTo>
                  <a:lnTo>
                    <a:pt x="894079" y="1232871"/>
                  </a:lnTo>
                  <a:lnTo>
                    <a:pt x="869449" y="1228102"/>
                  </a:lnTo>
                  <a:lnTo>
                    <a:pt x="846200" y="1221315"/>
                  </a:lnTo>
                  <a:lnTo>
                    <a:pt x="824571" y="1212588"/>
                  </a:lnTo>
                  <a:lnTo>
                    <a:pt x="804799" y="1201997"/>
                  </a:lnTo>
                  <a:lnTo>
                    <a:pt x="771785" y="1233695"/>
                  </a:lnTo>
                  <a:lnTo>
                    <a:pt x="732478" y="1260166"/>
                  </a:lnTo>
                  <a:lnTo>
                    <a:pt x="688322" y="1281058"/>
                  </a:lnTo>
                  <a:lnTo>
                    <a:pt x="640762" y="1296018"/>
                  </a:lnTo>
                  <a:lnTo>
                    <a:pt x="591244" y="1304696"/>
                  </a:lnTo>
                  <a:lnTo>
                    <a:pt x="541212" y="1306739"/>
                  </a:lnTo>
                  <a:lnTo>
                    <a:pt x="492112" y="1301795"/>
                  </a:lnTo>
                  <a:lnTo>
                    <a:pt x="445388" y="1289513"/>
                  </a:lnTo>
                  <a:lnTo>
                    <a:pt x="410031" y="1273695"/>
                  </a:lnTo>
                  <a:lnTo>
                    <a:pt x="356413" y="1229673"/>
                  </a:lnTo>
                  <a:lnTo>
                    <a:pt x="339343" y="1202454"/>
                  </a:lnTo>
                  <a:lnTo>
                    <a:pt x="283243" y="1198243"/>
                  </a:lnTo>
                  <a:lnTo>
                    <a:pt x="232556" y="1186408"/>
                  </a:lnTo>
                  <a:lnTo>
                    <a:pt x="188258" y="1167759"/>
                  </a:lnTo>
                  <a:lnTo>
                    <a:pt x="151320" y="1143109"/>
                  </a:lnTo>
                  <a:lnTo>
                    <a:pt x="122717" y="1113268"/>
                  </a:lnTo>
                  <a:lnTo>
                    <a:pt x="103421" y="1079048"/>
                  </a:lnTo>
                  <a:lnTo>
                    <a:pt x="94407" y="1041260"/>
                  </a:lnTo>
                  <a:lnTo>
                    <a:pt x="96647" y="1000715"/>
                  </a:lnTo>
                  <a:lnTo>
                    <a:pt x="98240" y="993717"/>
                  </a:lnTo>
                  <a:lnTo>
                    <a:pt x="100155" y="986730"/>
                  </a:lnTo>
                  <a:lnTo>
                    <a:pt x="102379" y="979760"/>
                  </a:lnTo>
                  <a:lnTo>
                    <a:pt x="104901" y="972813"/>
                  </a:lnTo>
                  <a:lnTo>
                    <a:pt x="66907" y="945046"/>
                  </a:lnTo>
                  <a:lnTo>
                    <a:pt x="37426" y="913543"/>
                  </a:lnTo>
                  <a:lnTo>
                    <a:pt x="16452" y="879040"/>
                  </a:lnTo>
                  <a:lnTo>
                    <a:pt x="3978" y="842272"/>
                  </a:lnTo>
                  <a:lnTo>
                    <a:pt x="0" y="803977"/>
                  </a:lnTo>
                  <a:lnTo>
                    <a:pt x="4510" y="764891"/>
                  </a:lnTo>
                  <a:lnTo>
                    <a:pt x="17502" y="725750"/>
                  </a:lnTo>
                  <a:lnTo>
                    <a:pt x="38971" y="687290"/>
                  </a:lnTo>
                  <a:lnTo>
                    <a:pt x="68911" y="650247"/>
                  </a:lnTo>
                  <a:lnTo>
                    <a:pt x="107314" y="615359"/>
                  </a:lnTo>
                  <a:lnTo>
                    <a:pt x="142376" y="590685"/>
                  </a:lnTo>
                  <a:lnTo>
                    <a:pt x="180927" y="569035"/>
                  </a:lnTo>
                  <a:lnTo>
                    <a:pt x="222454" y="550672"/>
                  </a:lnTo>
                  <a:lnTo>
                    <a:pt x="266446" y="535857"/>
                  </a:lnTo>
                  <a:lnTo>
                    <a:pt x="264865" y="497148"/>
                  </a:lnTo>
                  <a:lnTo>
                    <a:pt x="272989" y="458992"/>
                  </a:lnTo>
                  <a:lnTo>
                    <a:pt x="290053" y="422140"/>
                  </a:lnTo>
                  <a:lnTo>
                    <a:pt x="315293" y="387342"/>
                  </a:lnTo>
                  <a:lnTo>
                    <a:pt x="347942" y="355348"/>
                  </a:lnTo>
                  <a:lnTo>
                    <a:pt x="387237" y="326909"/>
                  </a:lnTo>
                  <a:lnTo>
                    <a:pt x="432410" y="302775"/>
                  </a:lnTo>
                  <a:lnTo>
                    <a:pt x="482699" y="283698"/>
                  </a:lnTo>
                  <a:lnTo>
                    <a:pt x="537336" y="270427"/>
                  </a:lnTo>
                  <a:lnTo>
                    <a:pt x="579881" y="264854"/>
                  </a:lnTo>
                  <a:lnTo>
                    <a:pt x="622141" y="263378"/>
                  </a:lnTo>
                  <a:lnTo>
                    <a:pt x="663495" y="265997"/>
                  </a:lnTo>
                  <a:lnTo>
                    <a:pt x="703326" y="272713"/>
                  </a:lnTo>
                  <a:lnTo>
                    <a:pt x="716090" y="235151"/>
                  </a:lnTo>
                  <a:lnTo>
                    <a:pt x="735805" y="199475"/>
                  </a:lnTo>
                  <a:lnTo>
                    <a:pt x="761825" y="166065"/>
                  </a:lnTo>
                  <a:lnTo>
                    <a:pt x="793507" y="135300"/>
                  </a:lnTo>
                  <a:lnTo>
                    <a:pt x="830204" y="107561"/>
                  </a:lnTo>
                  <a:lnTo>
                    <a:pt x="871274" y="83227"/>
                  </a:lnTo>
                  <a:lnTo>
                    <a:pt x="916070" y="62680"/>
                  </a:lnTo>
                  <a:lnTo>
                    <a:pt x="963948" y="46298"/>
                  </a:lnTo>
                  <a:lnTo>
                    <a:pt x="1014264" y="34463"/>
                  </a:lnTo>
                  <a:lnTo>
                    <a:pt x="1066374" y="27554"/>
                  </a:lnTo>
                  <a:lnTo>
                    <a:pt x="1119631" y="25952"/>
                  </a:lnTo>
                  <a:lnTo>
                    <a:pt x="1179847" y="31133"/>
                  </a:lnTo>
                  <a:lnTo>
                    <a:pt x="1236075" y="43589"/>
                  </a:lnTo>
                  <a:lnTo>
                    <a:pt x="1287135" y="62974"/>
                  </a:lnTo>
                  <a:lnTo>
                    <a:pt x="1331849" y="88944"/>
                  </a:lnTo>
                  <a:lnTo>
                    <a:pt x="1374511" y="64186"/>
                  </a:lnTo>
                  <a:lnTo>
                    <a:pt x="1419489" y="43435"/>
                  </a:lnTo>
                  <a:lnTo>
                    <a:pt x="1466240" y="26697"/>
                  </a:lnTo>
                  <a:lnTo>
                    <a:pt x="1514219" y="13977"/>
                  </a:lnTo>
                  <a:lnTo>
                    <a:pt x="1562885" y="5283"/>
                  </a:lnTo>
                  <a:lnTo>
                    <a:pt x="1611694" y="622"/>
                  </a:lnTo>
                  <a:lnTo>
                    <a:pt x="1660102" y="0"/>
                  </a:lnTo>
                  <a:lnTo>
                    <a:pt x="1707567" y="3422"/>
                  </a:lnTo>
                  <a:lnTo>
                    <a:pt x="1753545" y="10898"/>
                  </a:lnTo>
                  <a:lnTo>
                    <a:pt x="1797494" y="22431"/>
                  </a:lnTo>
                  <a:lnTo>
                    <a:pt x="1838870" y="38030"/>
                  </a:lnTo>
                  <a:lnTo>
                    <a:pt x="1877130" y="57701"/>
                  </a:lnTo>
                  <a:lnTo>
                    <a:pt x="1911730" y="81451"/>
                  </a:lnTo>
                  <a:lnTo>
                    <a:pt x="1916937" y="85642"/>
                  </a:lnTo>
                  <a:lnTo>
                    <a:pt x="1970345" y="75730"/>
                  </a:lnTo>
                  <a:lnTo>
                    <a:pt x="2022216" y="74372"/>
                  </a:lnTo>
                  <a:lnTo>
                    <a:pt x="2070856" y="81023"/>
                  </a:lnTo>
                  <a:lnTo>
                    <a:pt x="2114573" y="95138"/>
                  </a:lnTo>
                  <a:lnTo>
                    <a:pt x="2151675" y="116173"/>
                  </a:lnTo>
                  <a:lnTo>
                    <a:pt x="2180467" y="143585"/>
                  </a:lnTo>
                  <a:lnTo>
                    <a:pt x="2199258" y="176828"/>
                  </a:lnTo>
                  <a:lnTo>
                    <a:pt x="2206031" y="211215"/>
                  </a:lnTo>
                  <a:lnTo>
                    <a:pt x="2201814" y="246471"/>
                  </a:lnTo>
                  <a:lnTo>
                    <a:pt x="2186953" y="281323"/>
                  </a:lnTo>
                  <a:lnTo>
                    <a:pt x="2161793" y="314496"/>
                  </a:lnTo>
                  <a:lnTo>
                    <a:pt x="2215330" y="331711"/>
                  </a:lnTo>
                  <a:lnTo>
                    <a:pt x="2257175" y="358071"/>
                  </a:lnTo>
                  <a:lnTo>
                    <a:pt x="2286158" y="391648"/>
                  </a:lnTo>
                  <a:lnTo>
                    <a:pt x="2301108" y="430517"/>
                  </a:lnTo>
                  <a:lnTo>
                    <a:pt x="2300853" y="472752"/>
                  </a:lnTo>
                  <a:lnTo>
                    <a:pt x="2284222" y="516426"/>
                  </a:lnTo>
                  <a:lnTo>
                    <a:pt x="2257008" y="552329"/>
                  </a:lnTo>
                  <a:lnTo>
                    <a:pt x="2219960" y="583434"/>
                  </a:lnTo>
                  <a:lnTo>
                    <a:pt x="2174815" y="608562"/>
                  </a:lnTo>
                  <a:lnTo>
                    <a:pt x="2123312" y="626535"/>
                  </a:lnTo>
                  <a:lnTo>
                    <a:pt x="2122042" y="630472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30131" y="4771644"/>
              <a:ext cx="246761" cy="25044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9613672" y="4911852"/>
              <a:ext cx="1461770" cy="240029"/>
            </a:xfrm>
            <a:custGeom>
              <a:avLst/>
              <a:gdLst/>
              <a:ahLst/>
              <a:cxnLst/>
              <a:rect l="l" t="t" r="r" b="b"/>
              <a:pathLst>
                <a:path w="1461770" h="240029">
                  <a:moveTo>
                    <a:pt x="1323060" y="232156"/>
                  </a:moveTo>
                  <a:lnTo>
                    <a:pt x="1358082" y="225635"/>
                  </a:lnTo>
                  <a:lnTo>
                    <a:pt x="1393211" y="222853"/>
                  </a:lnTo>
                  <a:lnTo>
                    <a:pt x="1427841" y="223833"/>
                  </a:lnTo>
                  <a:lnTo>
                    <a:pt x="1461363" y="228600"/>
                  </a:lnTo>
                </a:path>
                <a:path w="1461770" h="240029">
                  <a:moveTo>
                    <a:pt x="1161389" y="21081"/>
                  </a:moveTo>
                  <a:lnTo>
                    <a:pt x="1175047" y="14894"/>
                  </a:lnTo>
                  <a:lnTo>
                    <a:pt x="1189122" y="9302"/>
                  </a:lnTo>
                  <a:lnTo>
                    <a:pt x="1203555" y="4329"/>
                  </a:lnTo>
                  <a:lnTo>
                    <a:pt x="1218285" y="0"/>
                  </a:lnTo>
                </a:path>
                <a:path w="1461770" h="240029">
                  <a:moveTo>
                    <a:pt x="634085" y="2667"/>
                  </a:moveTo>
                  <a:lnTo>
                    <a:pt x="646344" y="11953"/>
                  </a:lnTo>
                  <a:lnTo>
                    <a:pt x="657770" y="21717"/>
                  </a:lnTo>
                  <a:lnTo>
                    <a:pt x="668339" y="31956"/>
                  </a:lnTo>
                  <a:lnTo>
                    <a:pt x="678027" y="42672"/>
                  </a:lnTo>
                </a:path>
                <a:path w="1461770" h="240029">
                  <a:moveTo>
                    <a:pt x="355" y="239522"/>
                  </a:moveTo>
                  <a:lnTo>
                    <a:pt x="0" y="226236"/>
                  </a:lnTo>
                  <a:lnTo>
                    <a:pt x="656" y="212867"/>
                  </a:lnTo>
                  <a:lnTo>
                    <a:pt x="2337" y="199427"/>
                  </a:lnTo>
                  <a:lnTo>
                    <a:pt x="5054" y="185928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76766" y="5353304"/>
              <a:ext cx="220472" cy="17145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021445" y="5415788"/>
              <a:ext cx="2015489" cy="612140"/>
            </a:xfrm>
            <a:custGeom>
              <a:avLst/>
              <a:gdLst/>
              <a:ahLst/>
              <a:cxnLst/>
              <a:rect l="l" t="t" r="r" b="b"/>
              <a:pathLst>
                <a:path w="2015490" h="612139">
                  <a:moveTo>
                    <a:pt x="0" y="380644"/>
                  </a:moveTo>
                  <a:lnTo>
                    <a:pt x="10852" y="357889"/>
                  </a:lnTo>
                  <a:lnTo>
                    <a:pt x="25193" y="335889"/>
                  </a:lnTo>
                  <a:lnTo>
                    <a:pt x="42844" y="314861"/>
                  </a:lnTo>
                  <a:lnTo>
                    <a:pt x="63626" y="295021"/>
                  </a:lnTo>
                </a:path>
                <a:path w="2015490" h="612139">
                  <a:moveTo>
                    <a:pt x="233299" y="611733"/>
                  </a:moveTo>
                  <a:lnTo>
                    <a:pt x="229798" y="603706"/>
                  </a:lnTo>
                  <a:lnTo>
                    <a:pt x="226917" y="595522"/>
                  </a:lnTo>
                  <a:lnTo>
                    <a:pt x="224655" y="587194"/>
                  </a:lnTo>
                  <a:lnTo>
                    <a:pt x="223011" y="578739"/>
                  </a:lnTo>
                </a:path>
                <a:path w="2015490" h="612139">
                  <a:moveTo>
                    <a:pt x="731011" y="560527"/>
                  </a:moveTo>
                  <a:lnTo>
                    <a:pt x="725039" y="573489"/>
                  </a:lnTo>
                  <a:lnTo>
                    <a:pt x="717803" y="586227"/>
                  </a:lnTo>
                  <a:lnTo>
                    <a:pt x="709330" y="598690"/>
                  </a:lnTo>
                  <a:lnTo>
                    <a:pt x="699643" y="610831"/>
                  </a:lnTo>
                </a:path>
                <a:path w="2015490" h="612139">
                  <a:moveTo>
                    <a:pt x="1095375" y="472071"/>
                  </a:moveTo>
                  <a:lnTo>
                    <a:pt x="1093610" y="482284"/>
                  </a:lnTo>
                  <a:lnTo>
                    <a:pt x="1090977" y="492480"/>
                  </a:lnTo>
                  <a:lnTo>
                    <a:pt x="1087463" y="502629"/>
                  </a:lnTo>
                  <a:lnTo>
                    <a:pt x="1083055" y="512699"/>
                  </a:lnTo>
                </a:path>
                <a:path w="2015490" h="612139">
                  <a:moveTo>
                    <a:pt x="1524888" y="379717"/>
                  </a:moveTo>
                  <a:lnTo>
                    <a:pt x="1505009" y="375204"/>
                  </a:lnTo>
                  <a:lnTo>
                    <a:pt x="1485772" y="369811"/>
                  </a:lnTo>
                  <a:lnTo>
                    <a:pt x="1467203" y="363550"/>
                  </a:lnTo>
                  <a:lnTo>
                    <a:pt x="1449324" y="356438"/>
                  </a:lnTo>
                </a:path>
                <a:path w="2015490" h="612139">
                  <a:moveTo>
                    <a:pt x="1996439" y="0"/>
                  </a:moveTo>
                  <a:lnTo>
                    <a:pt x="2001988" y="8665"/>
                  </a:lnTo>
                  <a:lnTo>
                    <a:pt x="2007012" y="17510"/>
                  </a:lnTo>
                  <a:lnTo>
                    <a:pt x="2011513" y="26521"/>
                  </a:lnTo>
                  <a:lnTo>
                    <a:pt x="2015489" y="35687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8272001" y="1754308"/>
            <a:ext cx="225047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pc="-20" dirty="0">
                <a:solidFill>
                  <a:srgbClr val="006FC0"/>
                </a:solidFill>
                <a:latin typeface="Arial"/>
                <a:cs typeface="Arial"/>
              </a:rPr>
              <a:t>Per </a:t>
            </a:r>
            <a:r>
              <a:rPr lang="it-IT" spc="-20" dirty="0" err="1">
                <a:solidFill>
                  <a:srgbClr val="006FC0"/>
                </a:solidFill>
                <a:latin typeface="Arial"/>
                <a:cs typeface="Arial"/>
              </a:rPr>
              <a:t>esmpio</a:t>
            </a:r>
            <a:r>
              <a:rPr lang="it-IT" spc="-20" dirty="0">
                <a:solidFill>
                  <a:srgbClr val="006FC0"/>
                </a:solidFill>
                <a:latin typeface="Arial"/>
                <a:cs typeface="Arial"/>
              </a:rPr>
              <a:t>: </a:t>
            </a:r>
            <a:r>
              <a:rPr lang="it-IT" sz="1800" spc="-20" dirty="0">
                <a:solidFill>
                  <a:srgbClr val="006FC0"/>
                </a:solidFill>
                <a:latin typeface="Arial"/>
                <a:cs typeface="Arial"/>
              </a:rPr>
              <a:t>ritenzione idrica volume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9442270" y="5158231"/>
            <a:ext cx="14617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z="1800" spc="-10" dirty="0">
                <a:latin typeface="Arial"/>
                <a:cs typeface="Arial"/>
              </a:rPr>
              <a:t>danni, perdite, vittime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681345" y="4941823"/>
            <a:ext cx="247205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6050">
              <a:lnSpc>
                <a:spcPct val="100000"/>
              </a:lnSpc>
              <a:spcBef>
                <a:spcPts val="100"/>
              </a:spcBef>
            </a:pPr>
            <a:r>
              <a:rPr lang="it-IT" sz="1800" dirty="0">
                <a:latin typeface="Arial"/>
                <a:cs typeface="Arial"/>
              </a:rPr>
              <a:t>Per esempio: </a:t>
            </a:r>
            <a:r>
              <a:rPr lang="it-IT" sz="1800" spc="-10" dirty="0">
                <a:latin typeface="Arial"/>
                <a:cs typeface="Arial"/>
              </a:rPr>
              <a:t>alluvione, stress idrico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092576" y="4365752"/>
            <a:ext cx="163258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z="1800" spc="-10" dirty="0">
                <a:latin typeface="Arial"/>
                <a:cs typeface="Arial"/>
              </a:rPr>
              <a:t>Precipitazioni, alta/bassa temperatura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198852" y="3141345"/>
            <a:ext cx="175014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dirty="0">
                <a:latin typeface="Arial"/>
                <a:cs typeface="Arial"/>
              </a:rPr>
              <a:t>Per esempio: </a:t>
            </a:r>
            <a:r>
              <a:rPr lang="it-IT" sz="1800" spc="-20" dirty="0">
                <a:latin typeface="Arial"/>
                <a:cs typeface="Arial"/>
              </a:rPr>
              <a:t>emissione </a:t>
            </a:r>
            <a:r>
              <a:rPr sz="1800" spc="-25" dirty="0">
                <a:latin typeface="Arial"/>
                <a:cs typeface="Arial"/>
              </a:rPr>
              <a:t>CO2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188970" y="3108705"/>
            <a:ext cx="22606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Arial"/>
                <a:cs typeface="Arial"/>
              </a:rPr>
              <a:t>+</a:t>
            </a:r>
            <a:endParaRPr sz="27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819770" y="3188677"/>
            <a:ext cx="1562100" cy="74676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lang="it-IT" sz="1800" b="1" dirty="0">
                <a:solidFill>
                  <a:srgbClr val="006FC0"/>
                </a:solidFill>
                <a:latin typeface="Calibri"/>
                <a:cs typeface="Calibri"/>
              </a:rPr>
              <a:t>Adattamento
</a:t>
            </a:r>
            <a:r>
              <a:rPr sz="2700" b="1" dirty="0">
                <a:latin typeface="Arial"/>
                <a:cs typeface="Arial"/>
              </a:rPr>
              <a:t>+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9910318" y="3426332"/>
            <a:ext cx="22606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Arial"/>
                <a:cs typeface="Arial"/>
              </a:rPr>
              <a:t>+</a:t>
            </a:r>
            <a:endParaRPr sz="27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085835" y="4650740"/>
            <a:ext cx="22606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Arial"/>
                <a:cs typeface="Arial"/>
              </a:rPr>
              <a:t>+</a:t>
            </a:r>
            <a:endParaRPr sz="27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493258" y="4362704"/>
            <a:ext cx="22606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Arial"/>
                <a:cs typeface="Arial"/>
              </a:rPr>
              <a:t>+</a:t>
            </a:r>
            <a:endParaRPr sz="27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453632" y="3498037"/>
            <a:ext cx="22606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Arial"/>
                <a:cs typeface="Arial"/>
              </a:rPr>
              <a:t>+</a:t>
            </a:r>
            <a:endParaRPr sz="27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725161" y="2130044"/>
            <a:ext cx="1591945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Arial"/>
                <a:cs typeface="Arial"/>
              </a:rPr>
              <a:t>+</a:t>
            </a:r>
            <a:r>
              <a:rPr lang="it-IT" sz="2700" b="1" dirty="0">
                <a:latin typeface="Arial"/>
                <a:cs typeface="Arial"/>
              </a:rPr>
              <a:t> </a:t>
            </a:r>
            <a:r>
              <a:rPr lang="it-IT" sz="1800" dirty="0">
                <a:latin typeface="Calibri"/>
                <a:cs typeface="Calibri"/>
              </a:rPr>
              <a:t>Mitigazione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9795764" y="6701129"/>
            <a:ext cx="176022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i="1" dirty="0">
                <a:latin typeface="Calibri"/>
                <a:cs typeface="Calibri"/>
              </a:rPr>
              <a:t>dr</a:t>
            </a:r>
            <a:r>
              <a:rPr sz="700" i="1" spc="-30" dirty="0">
                <a:latin typeface="Calibri"/>
                <a:cs typeface="Calibri"/>
              </a:rPr>
              <a:t> </a:t>
            </a:r>
            <a:r>
              <a:rPr sz="700" i="1" dirty="0">
                <a:latin typeface="Calibri"/>
                <a:cs typeface="Calibri"/>
              </a:rPr>
              <a:t>inż.</a:t>
            </a:r>
            <a:r>
              <a:rPr sz="700" i="1" spc="-25" dirty="0">
                <a:latin typeface="Calibri"/>
                <a:cs typeface="Calibri"/>
              </a:rPr>
              <a:t> </a:t>
            </a:r>
            <a:r>
              <a:rPr sz="700" i="1" dirty="0">
                <a:latin typeface="Calibri"/>
                <a:cs typeface="Calibri"/>
              </a:rPr>
              <a:t>Anna</a:t>
            </a:r>
            <a:r>
              <a:rPr sz="700" i="1" spc="-15" dirty="0">
                <a:latin typeface="Calibri"/>
                <a:cs typeface="Calibri"/>
              </a:rPr>
              <a:t> </a:t>
            </a:r>
            <a:r>
              <a:rPr sz="700" i="1" dirty="0">
                <a:latin typeface="Calibri"/>
                <a:cs typeface="Calibri"/>
              </a:rPr>
              <a:t>Dubel,</a:t>
            </a:r>
            <a:r>
              <a:rPr sz="700" i="1" spc="-25" dirty="0">
                <a:latin typeface="Calibri"/>
                <a:cs typeface="Calibri"/>
              </a:rPr>
              <a:t> </a:t>
            </a:r>
            <a:r>
              <a:rPr sz="700" i="1" dirty="0">
                <a:latin typeface="Calibri"/>
                <a:cs typeface="Calibri"/>
              </a:rPr>
              <a:t>COP24, Katowice </a:t>
            </a:r>
            <a:r>
              <a:rPr sz="700" i="1" spc="-10" dirty="0">
                <a:latin typeface="Calibri"/>
                <a:cs typeface="Calibri"/>
              </a:rPr>
              <a:t>11.12.2018</a:t>
            </a:r>
            <a:endParaRPr sz="700">
              <a:latin typeface="Calibri"/>
              <a:cs typeface="Calibri"/>
            </a:endParaRPr>
          </a:p>
        </p:txBody>
      </p:sp>
      <p:pic>
        <p:nvPicPr>
          <p:cNvPr id="74" name="object 7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80075" y="6263975"/>
            <a:ext cx="1504646" cy="349205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012" y="148678"/>
            <a:ext cx="2279650" cy="7116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5474" y="319532"/>
            <a:ext cx="5902325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b="1">
                <a:solidFill>
                  <a:srgbClr val="000000"/>
                </a:solidFill>
              </a:rPr>
              <a:t>Metodi per la stima del valore economico
</a:t>
            </a:r>
            <a:endParaRPr b="1" spc="-1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58238" y="1054837"/>
            <a:ext cx="3149532" cy="75956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indent="2540" algn="ctr">
              <a:lnSpc>
                <a:spcPct val="99300"/>
              </a:lnSpc>
              <a:spcBef>
                <a:spcPts val="120"/>
              </a:spcBef>
            </a:pPr>
            <a:r>
              <a:rPr lang="it-IT" sz="1600" spc="-55" dirty="0">
                <a:latin typeface="Times New Roman"/>
                <a:cs typeface="Times New Roman"/>
              </a:rPr>
              <a:t>VALORE DELL'AMBIENTE</a:t>
            </a:r>
          </a:p>
          <a:p>
            <a:pPr marL="12700" marR="5080" indent="2540" algn="ctr">
              <a:lnSpc>
                <a:spcPct val="99300"/>
              </a:lnSpc>
              <a:spcBef>
                <a:spcPts val="120"/>
              </a:spcBef>
            </a:pPr>
            <a:r>
              <a:rPr lang="it-IT" sz="1600" spc="-55" dirty="0">
                <a:latin typeface="Times New Roman"/>
                <a:cs typeface="Times New Roman"/>
              </a:rPr>
              <a:t>METODI DI VALUTAZIONE DELL'AMBIENTE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87256" y="2418956"/>
            <a:ext cx="982456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30" dirty="0">
                <a:latin typeface="Times New Roman"/>
                <a:cs typeface="Times New Roman"/>
              </a:rPr>
              <a:t>DIRET</a:t>
            </a:r>
            <a:r>
              <a:rPr lang="it-IT" sz="1600" spc="-30" dirty="0">
                <a:latin typeface="Times New Roman"/>
                <a:cs typeface="Times New Roman"/>
              </a:rPr>
              <a:t>TO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97126" y="2393812"/>
            <a:ext cx="1256161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20" dirty="0">
                <a:latin typeface="Times New Roman"/>
                <a:cs typeface="Times New Roman"/>
              </a:rPr>
              <a:t>INDIRE</a:t>
            </a:r>
            <a:r>
              <a:rPr lang="it-IT" sz="1600" spc="-20" dirty="0">
                <a:latin typeface="Times New Roman"/>
                <a:cs typeface="Times New Roman"/>
              </a:rPr>
              <a:t>T</a:t>
            </a:r>
            <a:r>
              <a:rPr sz="1600" spc="-20" dirty="0">
                <a:latin typeface="Times New Roman"/>
                <a:cs typeface="Times New Roman"/>
              </a:rPr>
              <a:t>T</a:t>
            </a:r>
            <a:r>
              <a:rPr lang="it-IT" sz="1600" spc="-20" dirty="0">
                <a:latin typeface="Times New Roman"/>
                <a:cs typeface="Times New Roman"/>
              </a:rPr>
              <a:t>O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2135" y="3695625"/>
            <a:ext cx="1311865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1600" spc="-60" dirty="0">
                <a:latin typeface="Times New Roman"/>
                <a:cs typeface="Times New Roman"/>
              </a:rPr>
              <a:t>Esperimentale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46311" y="3553811"/>
            <a:ext cx="1837199" cy="75956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63500" marR="5080" indent="-51435" algn="l">
              <a:lnSpc>
                <a:spcPct val="99300"/>
              </a:lnSpc>
              <a:spcBef>
                <a:spcPts val="120"/>
              </a:spcBef>
            </a:pPr>
            <a:r>
              <a:rPr lang="it-IT" sz="1600" spc="-65" dirty="0">
                <a:latin typeface="Times New Roman"/>
                <a:cs typeface="Times New Roman"/>
              </a:rPr>
              <a:t>Metodo di valutazione contingente
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59104" y="3005930"/>
            <a:ext cx="2039164" cy="780342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459105" marR="68580" indent="-447040">
              <a:lnSpc>
                <a:spcPts val="1900"/>
              </a:lnSpc>
              <a:spcBef>
                <a:spcPts val="185"/>
              </a:spcBef>
            </a:pPr>
            <a:r>
              <a:rPr lang="it-IT" sz="1600" spc="-65" dirty="0">
                <a:latin typeface="Times New Roman"/>
                <a:cs typeface="Times New Roman"/>
              </a:rPr>
              <a:t>metodi di mercato convenzionali
</a:t>
            </a:r>
            <a:r>
              <a:rPr lang="it-IT" sz="1600" spc="-10" dirty="0">
                <a:latin typeface="Times New Roman"/>
                <a:cs typeface="Times New Roman"/>
              </a:rPr>
              <a:t>metodi basati sui costi: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13196" y="2980358"/>
            <a:ext cx="1658940" cy="51103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68935" marR="5080" indent="-356870">
              <a:lnSpc>
                <a:spcPts val="1900"/>
              </a:lnSpc>
              <a:spcBef>
                <a:spcPts val="185"/>
              </a:spcBef>
            </a:pPr>
            <a:r>
              <a:rPr lang="it-IT" sz="1600" spc="-65" dirty="0">
                <a:latin typeface="Times New Roman"/>
                <a:cs typeface="Times New Roman"/>
              </a:rPr>
              <a:t>metodi di mercato alternativi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60232" y="3829790"/>
            <a:ext cx="2173967" cy="23595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" marR="5080" indent="-25400">
              <a:lnSpc>
                <a:spcPct val="136000"/>
              </a:lnSpc>
              <a:spcBef>
                <a:spcPts val="100"/>
              </a:spcBef>
            </a:pPr>
            <a:r>
              <a:rPr lang="it-IT" sz="1600" dirty="0">
                <a:latin typeface="Times New Roman"/>
                <a:cs typeface="Times New Roman"/>
              </a:rPr>
              <a:t>metodo dose-risposta</a:t>
            </a:r>
          </a:p>
          <a:p>
            <a:pPr marL="37465" marR="5080" indent="-25400">
              <a:lnSpc>
                <a:spcPct val="136000"/>
              </a:lnSpc>
              <a:spcBef>
                <a:spcPts val="100"/>
              </a:spcBef>
            </a:pPr>
            <a:r>
              <a:rPr lang="it-IT" sz="1600" dirty="0">
                <a:latin typeface="Times New Roman"/>
                <a:cs typeface="Times New Roman"/>
              </a:rPr>
              <a:t>metodo di sostituzione</a:t>
            </a:r>
          </a:p>
          <a:p>
            <a:pPr marL="37465" marR="5080" indent="-25400">
              <a:lnSpc>
                <a:spcPct val="136000"/>
              </a:lnSpc>
              <a:spcBef>
                <a:spcPts val="100"/>
              </a:spcBef>
            </a:pPr>
            <a:r>
              <a:rPr lang="it-IT" sz="1600" spc="-35" dirty="0">
                <a:latin typeface="Times New Roman"/>
                <a:cs typeface="Times New Roman"/>
              </a:rPr>
              <a:t>metodo di ripristino
metodo di prevenzione metodo di compensazione metodo dei costi opportunità metodo</a:t>
            </a:r>
            <a:endParaRPr lang="it-IT" sz="16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15200" y="3923866"/>
            <a:ext cx="1091506" cy="100335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indent="63500" algn="l">
              <a:lnSpc>
                <a:spcPct val="99300"/>
              </a:lnSpc>
              <a:spcBef>
                <a:spcPts val="120"/>
              </a:spcBef>
            </a:pPr>
            <a:r>
              <a:rPr lang="it-IT" sz="1600" spc="-10" dirty="0">
                <a:latin typeface="Times New Roman"/>
                <a:cs typeface="Times New Roman"/>
              </a:rPr>
              <a:t>Metodo delle spese di viaggio
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34400" y="3923866"/>
            <a:ext cx="1352332" cy="75956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065" marR="5080" algn="ctr">
              <a:lnSpc>
                <a:spcPct val="99300"/>
              </a:lnSpc>
              <a:spcBef>
                <a:spcPts val="120"/>
              </a:spcBef>
            </a:pPr>
            <a:r>
              <a:rPr lang="it-IT" sz="1600" spc="-55" dirty="0">
                <a:latin typeface="Times New Roman"/>
                <a:cs typeface="Times New Roman"/>
              </a:rPr>
              <a:t>Metodo del prezzo edonico
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997296" y="1896088"/>
            <a:ext cx="727710" cy="548640"/>
            <a:chOff x="1997296" y="1896088"/>
            <a:chExt cx="727710" cy="548640"/>
          </a:xfrm>
        </p:grpSpPr>
        <p:sp>
          <p:nvSpPr>
            <p:cNvPr id="15" name="object 15"/>
            <p:cNvSpPr/>
            <p:nvPr/>
          </p:nvSpPr>
          <p:spPr>
            <a:xfrm>
              <a:off x="2131711" y="1902448"/>
              <a:ext cx="586740" cy="408305"/>
            </a:xfrm>
            <a:custGeom>
              <a:avLst/>
              <a:gdLst/>
              <a:ahLst/>
              <a:cxnLst/>
              <a:rect l="l" t="t" r="r" b="b"/>
              <a:pathLst>
                <a:path w="586739" h="408305">
                  <a:moveTo>
                    <a:pt x="586480" y="0"/>
                  </a:moveTo>
                  <a:lnTo>
                    <a:pt x="542815" y="25063"/>
                  </a:lnTo>
                  <a:lnTo>
                    <a:pt x="499189" y="50857"/>
                  </a:lnTo>
                  <a:lnTo>
                    <a:pt x="455659" y="77355"/>
                  </a:lnTo>
                  <a:lnTo>
                    <a:pt x="412284" y="104532"/>
                  </a:lnTo>
                  <a:lnTo>
                    <a:pt x="369124" y="132361"/>
                  </a:lnTo>
                  <a:lnTo>
                    <a:pt x="326236" y="160818"/>
                  </a:lnTo>
                  <a:lnTo>
                    <a:pt x="283680" y="189877"/>
                  </a:lnTo>
                  <a:lnTo>
                    <a:pt x="241514" y="219511"/>
                  </a:lnTo>
                  <a:lnTo>
                    <a:pt x="199797" y="249696"/>
                  </a:lnTo>
                  <a:lnTo>
                    <a:pt x="158587" y="280405"/>
                  </a:lnTo>
                  <a:lnTo>
                    <a:pt x="117944" y="311613"/>
                  </a:lnTo>
                  <a:lnTo>
                    <a:pt x="77926" y="343293"/>
                  </a:lnTo>
                  <a:lnTo>
                    <a:pt x="38592" y="375422"/>
                  </a:lnTo>
                  <a:lnTo>
                    <a:pt x="0" y="407971"/>
                  </a:lnTo>
                </a:path>
              </a:pathLst>
            </a:custGeom>
            <a:ln w="1272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7296" y="2265847"/>
              <a:ext cx="166240" cy="178794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6282316" y="1998667"/>
            <a:ext cx="395605" cy="382905"/>
            <a:chOff x="6282316" y="1998667"/>
            <a:chExt cx="395605" cy="382905"/>
          </a:xfrm>
        </p:grpSpPr>
        <p:sp>
          <p:nvSpPr>
            <p:cNvPr id="18" name="object 18"/>
            <p:cNvSpPr/>
            <p:nvPr/>
          </p:nvSpPr>
          <p:spPr>
            <a:xfrm>
              <a:off x="6288677" y="2005029"/>
              <a:ext cx="255270" cy="229235"/>
            </a:xfrm>
            <a:custGeom>
              <a:avLst/>
              <a:gdLst/>
              <a:ahLst/>
              <a:cxnLst/>
              <a:rect l="l" t="t" r="r" b="b"/>
              <a:pathLst>
                <a:path w="255270" h="229235">
                  <a:moveTo>
                    <a:pt x="255221" y="228969"/>
                  </a:moveTo>
                  <a:lnTo>
                    <a:pt x="221789" y="191575"/>
                  </a:lnTo>
                  <a:lnTo>
                    <a:pt x="186987" y="155734"/>
                  </a:lnTo>
                  <a:lnTo>
                    <a:pt x="151031" y="121451"/>
                  </a:lnTo>
                  <a:lnTo>
                    <a:pt x="114138" y="88731"/>
                  </a:lnTo>
                  <a:lnTo>
                    <a:pt x="76525" y="57578"/>
                  </a:lnTo>
                  <a:lnTo>
                    <a:pt x="38406" y="28000"/>
                  </a:lnTo>
                  <a:lnTo>
                    <a:pt x="0" y="0"/>
                  </a:lnTo>
                </a:path>
              </a:pathLst>
            </a:custGeom>
            <a:ln w="1272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12220" y="2189425"/>
              <a:ext cx="165505" cy="191727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709762" y="2584757"/>
            <a:ext cx="765175" cy="1135380"/>
            <a:chOff x="709762" y="2584757"/>
            <a:chExt cx="765175" cy="1135380"/>
          </a:xfrm>
        </p:grpSpPr>
        <p:sp>
          <p:nvSpPr>
            <p:cNvPr id="21" name="object 21"/>
            <p:cNvSpPr/>
            <p:nvPr/>
          </p:nvSpPr>
          <p:spPr>
            <a:xfrm>
              <a:off x="767054" y="2591121"/>
              <a:ext cx="701675" cy="943610"/>
            </a:xfrm>
            <a:custGeom>
              <a:avLst/>
              <a:gdLst/>
              <a:ahLst/>
              <a:cxnLst/>
              <a:rect l="l" t="t" r="r" b="b"/>
              <a:pathLst>
                <a:path w="701675" h="943610">
                  <a:moveTo>
                    <a:pt x="701080" y="0"/>
                  </a:moveTo>
                  <a:lnTo>
                    <a:pt x="656280" y="13828"/>
                  </a:lnTo>
                  <a:lnTo>
                    <a:pt x="612472" y="29798"/>
                  </a:lnTo>
                  <a:lnTo>
                    <a:pt x="569712" y="47848"/>
                  </a:lnTo>
                  <a:lnTo>
                    <a:pt x="528053" y="67915"/>
                  </a:lnTo>
                  <a:lnTo>
                    <a:pt x="487551" y="89938"/>
                  </a:lnTo>
                  <a:lnTo>
                    <a:pt x="448261" y="113855"/>
                  </a:lnTo>
                  <a:lnTo>
                    <a:pt x="410237" y="139602"/>
                  </a:lnTo>
                  <a:lnTo>
                    <a:pt x="373534" y="167119"/>
                  </a:lnTo>
                  <a:lnTo>
                    <a:pt x="338206" y="196343"/>
                  </a:lnTo>
                  <a:lnTo>
                    <a:pt x="304309" y="227212"/>
                  </a:lnTo>
                  <a:lnTo>
                    <a:pt x="271898" y="259664"/>
                  </a:lnTo>
                  <a:lnTo>
                    <a:pt x="241026" y="293637"/>
                  </a:lnTo>
                  <a:lnTo>
                    <a:pt x="211750" y="329068"/>
                  </a:lnTo>
                  <a:lnTo>
                    <a:pt x="184123" y="365897"/>
                  </a:lnTo>
                  <a:lnTo>
                    <a:pt x="158200" y="404059"/>
                  </a:lnTo>
                  <a:lnTo>
                    <a:pt x="134036" y="443495"/>
                  </a:lnTo>
                  <a:lnTo>
                    <a:pt x="111686" y="484140"/>
                  </a:lnTo>
                  <a:lnTo>
                    <a:pt x="91205" y="525934"/>
                  </a:lnTo>
                  <a:lnTo>
                    <a:pt x="72647" y="568814"/>
                  </a:lnTo>
                  <a:lnTo>
                    <a:pt x="56068" y="612719"/>
                  </a:lnTo>
                  <a:lnTo>
                    <a:pt x="41521" y="657585"/>
                  </a:lnTo>
                  <a:lnTo>
                    <a:pt x="29062" y="703351"/>
                  </a:lnTo>
                  <a:lnTo>
                    <a:pt x="18746" y="749955"/>
                  </a:lnTo>
                  <a:lnTo>
                    <a:pt x="10626" y="797335"/>
                  </a:lnTo>
                  <a:lnTo>
                    <a:pt x="4759" y="845428"/>
                  </a:lnTo>
                  <a:lnTo>
                    <a:pt x="1199" y="894173"/>
                  </a:lnTo>
                  <a:lnTo>
                    <a:pt x="0" y="943508"/>
                  </a:lnTo>
                </a:path>
              </a:pathLst>
            </a:custGeom>
            <a:ln w="1272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9762" y="3515331"/>
              <a:ext cx="101866" cy="204371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2239948" y="2610330"/>
            <a:ext cx="752475" cy="854710"/>
            <a:chOff x="2239948" y="2610330"/>
            <a:chExt cx="752475" cy="854710"/>
          </a:xfrm>
        </p:grpSpPr>
        <p:sp>
          <p:nvSpPr>
            <p:cNvPr id="24" name="object 24"/>
            <p:cNvSpPr/>
            <p:nvPr/>
          </p:nvSpPr>
          <p:spPr>
            <a:xfrm>
              <a:off x="2246311" y="2616693"/>
              <a:ext cx="675640" cy="663575"/>
            </a:xfrm>
            <a:custGeom>
              <a:avLst/>
              <a:gdLst/>
              <a:ahLst/>
              <a:cxnLst/>
              <a:rect l="l" t="t" r="r" b="b"/>
              <a:pathLst>
                <a:path w="675639" h="663575">
                  <a:moveTo>
                    <a:pt x="675616" y="663101"/>
                  </a:moveTo>
                  <a:lnTo>
                    <a:pt x="659199" y="615845"/>
                  </a:lnTo>
                  <a:lnTo>
                    <a:pt x="640556" y="569784"/>
                  </a:lnTo>
                  <a:lnTo>
                    <a:pt x="619755" y="524966"/>
                  </a:lnTo>
                  <a:lnTo>
                    <a:pt x="596860" y="481439"/>
                  </a:lnTo>
                  <a:lnTo>
                    <a:pt x="571939" y="439252"/>
                  </a:lnTo>
                  <a:lnTo>
                    <a:pt x="545057" y="398452"/>
                  </a:lnTo>
                  <a:lnTo>
                    <a:pt x="516282" y="359088"/>
                  </a:lnTo>
                  <a:lnTo>
                    <a:pt x="485678" y="321208"/>
                  </a:lnTo>
                  <a:lnTo>
                    <a:pt x="453314" y="284861"/>
                  </a:lnTo>
                  <a:lnTo>
                    <a:pt x="419254" y="250095"/>
                  </a:lnTo>
                  <a:lnTo>
                    <a:pt x="383565" y="216958"/>
                  </a:lnTo>
                  <a:lnTo>
                    <a:pt x="346313" y="185498"/>
                  </a:lnTo>
                  <a:lnTo>
                    <a:pt x="307565" y="155764"/>
                  </a:lnTo>
                  <a:lnTo>
                    <a:pt x="267387" y="127804"/>
                  </a:lnTo>
                  <a:lnTo>
                    <a:pt x="225846" y="101666"/>
                  </a:lnTo>
                  <a:lnTo>
                    <a:pt x="183006" y="77399"/>
                  </a:lnTo>
                  <a:lnTo>
                    <a:pt x="138936" y="55050"/>
                  </a:lnTo>
                  <a:lnTo>
                    <a:pt x="93700" y="34669"/>
                  </a:lnTo>
                  <a:lnTo>
                    <a:pt x="47366" y="16302"/>
                  </a:lnTo>
                  <a:lnTo>
                    <a:pt x="0" y="0"/>
                  </a:lnTo>
                </a:path>
              </a:pathLst>
            </a:custGeom>
            <a:ln w="1272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77353" y="3260790"/>
              <a:ext cx="114612" cy="203782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5440995" y="2533912"/>
            <a:ext cx="854075" cy="509905"/>
            <a:chOff x="5440995" y="2533912"/>
            <a:chExt cx="854075" cy="509905"/>
          </a:xfrm>
        </p:grpSpPr>
        <p:sp>
          <p:nvSpPr>
            <p:cNvPr id="27" name="object 27"/>
            <p:cNvSpPr/>
            <p:nvPr/>
          </p:nvSpPr>
          <p:spPr>
            <a:xfrm>
              <a:off x="5574822" y="2540271"/>
              <a:ext cx="714375" cy="370205"/>
            </a:xfrm>
            <a:custGeom>
              <a:avLst/>
              <a:gdLst/>
              <a:ahLst/>
              <a:cxnLst/>
              <a:rect l="l" t="t" r="r" b="b"/>
              <a:pathLst>
                <a:path w="714375" h="370205">
                  <a:moveTo>
                    <a:pt x="713855" y="0"/>
                  </a:moveTo>
                  <a:lnTo>
                    <a:pt x="663980" y="12648"/>
                  </a:lnTo>
                  <a:lnTo>
                    <a:pt x="614711" y="26774"/>
                  </a:lnTo>
                  <a:lnTo>
                    <a:pt x="566069" y="42359"/>
                  </a:lnTo>
                  <a:lnTo>
                    <a:pt x="518074" y="59387"/>
                  </a:lnTo>
                  <a:lnTo>
                    <a:pt x="470747" y="77838"/>
                  </a:lnTo>
                  <a:lnTo>
                    <a:pt x="424107" y="97697"/>
                  </a:lnTo>
                  <a:lnTo>
                    <a:pt x="378176" y="118944"/>
                  </a:lnTo>
                  <a:lnTo>
                    <a:pt x="332973" y="141562"/>
                  </a:lnTo>
                  <a:lnTo>
                    <a:pt x="288518" y="165535"/>
                  </a:lnTo>
                  <a:lnTo>
                    <a:pt x="244833" y="190843"/>
                  </a:lnTo>
                  <a:lnTo>
                    <a:pt x="201936" y="217470"/>
                  </a:lnTo>
                  <a:lnTo>
                    <a:pt x="159849" y="245397"/>
                  </a:lnTo>
                  <a:lnTo>
                    <a:pt x="118591" y="274607"/>
                  </a:lnTo>
                  <a:lnTo>
                    <a:pt x="78184" y="305083"/>
                  </a:lnTo>
                  <a:lnTo>
                    <a:pt x="38646" y="336807"/>
                  </a:lnTo>
                  <a:lnTo>
                    <a:pt x="0" y="369761"/>
                  </a:lnTo>
                </a:path>
              </a:pathLst>
            </a:custGeom>
            <a:ln w="1271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40995" y="2865459"/>
              <a:ext cx="165799" cy="178206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7251396" y="2375738"/>
            <a:ext cx="1161415" cy="643255"/>
            <a:chOff x="7251396" y="2375738"/>
            <a:chExt cx="1161415" cy="643255"/>
          </a:xfrm>
        </p:grpSpPr>
        <p:sp>
          <p:nvSpPr>
            <p:cNvPr id="30" name="object 30"/>
            <p:cNvSpPr/>
            <p:nvPr/>
          </p:nvSpPr>
          <p:spPr>
            <a:xfrm>
              <a:off x="7257755" y="2382097"/>
              <a:ext cx="1033144" cy="477520"/>
            </a:xfrm>
            <a:custGeom>
              <a:avLst/>
              <a:gdLst/>
              <a:ahLst/>
              <a:cxnLst/>
              <a:rect l="l" t="t" r="r" b="b"/>
              <a:pathLst>
                <a:path w="1033145" h="477519">
                  <a:moveTo>
                    <a:pt x="1032956" y="477086"/>
                  </a:moveTo>
                  <a:lnTo>
                    <a:pt x="1000747" y="437937"/>
                  </a:lnTo>
                  <a:lnTo>
                    <a:pt x="967274" y="400398"/>
                  </a:lnTo>
                  <a:lnTo>
                    <a:pt x="932581" y="364480"/>
                  </a:lnTo>
                  <a:lnTo>
                    <a:pt x="896712" y="330196"/>
                  </a:lnTo>
                  <a:lnTo>
                    <a:pt x="859712" y="297557"/>
                  </a:lnTo>
                  <a:lnTo>
                    <a:pt x="821625" y="266576"/>
                  </a:lnTo>
                  <a:lnTo>
                    <a:pt x="782496" y="237265"/>
                  </a:lnTo>
                  <a:lnTo>
                    <a:pt x="742369" y="209636"/>
                  </a:lnTo>
                  <a:lnTo>
                    <a:pt x="701288" y="183701"/>
                  </a:lnTo>
                  <a:lnTo>
                    <a:pt x="659299" y="159473"/>
                  </a:lnTo>
                  <a:lnTo>
                    <a:pt x="616445" y="136963"/>
                  </a:lnTo>
                  <a:lnTo>
                    <a:pt x="572771" y="116184"/>
                  </a:lnTo>
                  <a:lnTo>
                    <a:pt x="528321" y="97148"/>
                  </a:lnTo>
                  <a:lnTo>
                    <a:pt x="483139" y="79867"/>
                  </a:lnTo>
                  <a:lnTo>
                    <a:pt x="437271" y="64354"/>
                  </a:lnTo>
                  <a:lnTo>
                    <a:pt x="390760" y="50620"/>
                  </a:lnTo>
                  <a:lnTo>
                    <a:pt x="343652" y="38678"/>
                  </a:lnTo>
                  <a:lnTo>
                    <a:pt x="295989" y="28539"/>
                  </a:lnTo>
                  <a:lnTo>
                    <a:pt x="247817" y="20217"/>
                  </a:lnTo>
                  <a:lnTo>
                    <a:pt x="199181" y="13723"/>
                  </a:lnTo>
                  <a:lnTo>
                    <a:pt x="150124" y="9069"/>
                  </a:lnTo>
                  <a:lnTo>
                    <a:pt x="100691" y="6268"/>
                  </a:lnTo>
                  <a:lnTo>
                    <a:pt x="50926" y="5332"/>
                  </a:lnTo>
                  <a:lnTo>
                    <a:pt x="41230" y="0"/>
                  </a:lnTo>
                  <a:lnTo>
                    <a:pt x="30320" y="592"/>
                  </a:lnTo>
                  <a:lnTo>
                    <a:pt x="16981" y="3554"/>
                  </a:lnTo>
                  <a:lnTo>
                    <a:pt x="0" y="5332"/>
                  </a:lnTo>
                </a:path>
              </a:pathLst>
            </a:custGeom>
            <a:ln w="1271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58738" y="2827248"/>
              <a:ext cx="153731" cy="191140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8182494" y="3490054"/>
            <a:ext cx="230504" cy="433705"/>
            <a:chOff x="8182494" y="3490054"/>
            <a:chExt cx="230504" cy="433705"/>
          </a:xfrm>
        </p:grpSpPr>
        <p:sp>
          <p:nvSpPr>
            <p:cNvPr id="33" name="object 33"/>
            <p:cNvSpPr/>
            <p:nvPr/>
          </p:nvSpPr>
          <p:spPr>
            <a:xfrm>
              <a:off x="8265101" y="3496418"/>
              <a:ext cx="141605" cy="242570"/>
            </a:xfrm>
            <a:custGeom>
              <a:avLst/>
              <a:gdLst/>
              <a:ahLst/>
              <a:cxnLst/>
              <a:rect l="l" t="t" r="r" b="b"/>
              <a:pathLst>
                <a:path w="141604" h="242570">
                  <a:moveTo>
                    <a:pt x="141004" y="0"/>
                  </a:moveTo>
                  <a:lnTo>
                    <a:pt x="0" y="242490"/>
                  </a:lnTo>
                </a:path>
              </a:pathLst>
            </a:custGeom>
            <a:ln w="1272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82494" y="3719906"/>
              <a:ext cx="128123" cy="203487"/>
            </a:xfrm>
            <a:prstGeom prst="rect">
              <a:avLst/>
            </a:prstGeom>
          </p:spPr>
        </p:pic>
      </p:grpSp>
      <p:pic>
        <p:nvPicPr>
          <p:cNvPr id="35" name="object 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654375" y="3490054"/>
            <a:ext cx="229975" cy="395127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6781801" y="6285514"/>
            <a:ext cx="3348624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1600" dirty="0">
                <a:latin typeface="Times New Roman"/>
                <a:cs typeface="Times New Roman"/>
              </a:rPr>
              <a:t>Dottorato di ricerca: </a:t>
            </a:r>
            <a:r>
              <a:rPr sz="1600" spc="-65" dirty="0">
                <a:latin typeface="Times New Roman"/>
                <a:cs typeface="Times New Roman"/>
              </a:rPr>
              <a:t>Anna</a:t>
            </a:r>
            <a:r>
              <a:rPr sz="1600" spc="-20" dirty="0">
                <a:latin typeface="Times New Roman"/>
                <a:cs typeface="Times New Roman"/>
              </a:rPr>
              <a:t> Dubel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497230" y="1098041"/>
            <a:ext cx="8646770" cy="2585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240" indent="-129539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42240" algn="l"/>
                <a:tab pos="5008880" algn="l"/>
              </a:tabLst>
            </a:pPr>
            <a:r>
              <a:rPr lang="it-IT" dirty="0"/>
              <a:t>Vale la pena investire in un nuovo materiale a base biologica</a:t>
            </a:r>
            <a:r>
              <a:rPr spc="-10" dirty="0"/>
              <a:t>?</a:t>
            </a:r>
            <a:r>
              <a:rPr dirty="0"/>
              <a:t>	</a:t>
            </a:r>
            <a:r>
              <a:rPr dirty="0">
                <a:solidFill>
                  <a:srgbClr val="FF0000"/>
                </a:solidFill>
              </a:rPr>
              <a:t>COST</a:t>
            </a:r>
            <a:r>
              <a:rPr lang="it-IT" dirty="0">
                <a:solidFill>
                  <a:srgbClr val="FF0000"/>
                </a:solidFill>
              </a:rPr>
              <a:t>I</a:t>
            </a:r>
            <a:r>
              <a:rPr spc="-4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&lt;</a:t>
            </a:r>
            <a:r>
              <a:rPr spc="-3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BENEFI</a:t>
            </a:r>
            <a:r>
              <a:rPr lang="it-IT" spc="-10" dirty="0">
                <a:solidFill>
                  <a:srgbClr val="FF0000"/>
                </a:solidFill>
              </a:rPr>
              <a:t>CI</a:t>
            </a:r>
            <a:endParaRPr spc="-1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1950" dirty="0"/>
          </a:p>
          <a:p>
            <a:pPr marL="132715">
              <a:lnSpc>
                <a:spcPct val="100000"/>
              </a:lnSpc>
            </a:pPr>
            <a:r>
              <a:rPr sz="2000" spc="-10" dirty="0" err="1"/>
              <a:t>Benefi</a:t>
            </a:r>
            <a:r>
              <a:rPr lang="it-IT" sz="2000" spc="-10" dirty="0"/>
              <a:t>ci</a:t>
            </a:r>
            <a:endParaRPr sz="2000" dirty="0"/>
          </a:p>
          <a:p>
            <a:pPr marL="142240" indent="-129539">
              <a:lnSpc>
                <a:spcPct val="100000"/>
              </a:lnSpc>
              <a:spcBef>
                <a:spcPts val="185"/>
              </a:spcBef>
              <a:buFont typeface="Arial"/>
              <a:buChar char="•"/>
              <a:tabLst>
                <a:tab pos="142240" algn="l"/>
              </a:tabLst>
            </a:pPr>
            <a:r>
              <a:rPr b="0" dirty="0">
                <a:latin typeface="Calibri"/>
                <a:cs typeface="Calibri"/>
              </a:rPr>
              <a:t>R</a:t>
            </a:r>
            <a:r>
              <a:rPr lang="it-IT" b="0" dirty="0">
                <a:latin typeface="Calibri"/>
                <a:cs typeface="Calibri"/>
              </a:rPr>
              <a:t>i</a:t>
            </a:r>
            <a:r>
              <a:rPr b="0" dirty="0">
                <a:latin typeface="Calibri"/>
                <a:cs typeface="Calibri"/>
              </a:rPr>
              <a:t>du</a:t>
            </a:r>
            <a:r>
              <a:rPr lang="it-IT" b="0" dirty="0">
                <a:latin typeface="Calibri"/>
                <a:cs typeface="Calibri"/>
              </a:rPr>
              <a:t>zione dei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Cost</a:t>
            </a:r>
            <a:r>
              <a:rPr lang="it-IT" b="0" spc="-10" dirty="0">
                <a:latin typeface="Calibri"/>
                <a:cs typeface="Calibri"/>
              </a:rPr>
              <a:t>i</a:t>
            </a:r>
            <a:endParaRPr b="0" spc="-10" dirty="0">
              <a:latin typeface="Calibri"/>
              <a:cs typeface="Calibri"/>
            </a:endParaRPr>
          </a:p>
          <a:p>
            <a:pPr marL="142240" indent="-129539">
              <a:lnSpc>
                <a:spcPct val="100000"/>
              </a:lnSpc>
              <a:buFont typeface="Arial"/>
              <a:buChar char="•"/>
              <a:tabLst>
                <a:tab pos="142240" algn="l"/>
              </a:tabLst>
            </a:pPr>
            <a:r>
              <a:rPr lang="it-IT" b="0" dirty="0"/>
              <a:t>Miglioramento del marchio o della reputazione
Soddisfazione dei consumatori o della responsabilità sociale dei clienti </a:t>
            </a:r>
            <a:endParaRPr b="0" spc="-10" dirty="0">
              <a:latin typeface="Calibri"/>
              <a:cs typeface="Calibri"/>
            </a:endParaRPr>
          </a:p>
          <a:p>
            <a:pPr marL="142240" indent="-129539">
              <a:lnSpc>
                <a:spcPct val="100000"/>
              </a:lnSpc>
              <a:buFont typeface="Arial"/>
              <a:buChar char="•"/>
              <a:tabLst>
                <a:tab pos="142240" algn="l"/>
              </a:tabLst>
            </a:pPr>
            <a:r>
              <a:rPr lang="it-IT" b="0" dirty="0"/>
              <a:t>Riduzione del rischio
Riduzione dell'uso/consumo di risorse</a:t>
            </a:r>
            <a:endParaRPr b="0" spc="-10" dirty="0">
              <a:latin typeface="Calibri"/>
              <a:cs typeface="Calibri"/>
            </a:endParaRPr>
          </a:p>
          <a:p>
            <a:pPr marL="142240" indent="-129539">
              <a:lnSpc>
                <a:spcPct val="100000"/>
              </a:lnSpc>
              <a:buFont typeface="Arial"/>
              <a:buChar char="•"/>
              <a:tabLst>
                <a:tab pos="142240" algn="l"/>
              </a:tabLst>
            </a:pPr>
            <a:r>
              <a:rPr lang="it-IT" b="0" spc="-10" dirty="0"/>
              <a:t>Attrarre investimenti green </a:t>
            </a:r>
            <a:r>
              <a:rPr b="0" dirty="0">
                <a:latin typeface="Calibri"/>
                <a:cs typeface="Calibri"/>
              </a:rPr>
              <a:t>(</a:t>
            </a:r>
            <a:r>
              <a:rPr lang="it-IT" b="0" dirty="0"/>
              <a:t>facile da ottenere o costi inferiori</a:t>
            </a:r>
            <a:r>
              <a:rPr b="0" spc="-10" dirty="0">
                <a:latin typeface="Calibri"/>
                <a:cs typeface="Calibri"/>
              </a:rPr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2470" y="3844389"/>
            <a:ext cx="5141570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b="1" dirty="0">
                <a:latin typeface="Calibri"/>
                <a:cs typeface="Calibri"/>
              </a:rPr>
              <a:t>Fattori del cambiamento</a:t>
            </a:r>
            <a:endParaRPr sz="1800" dirty="0">
              <a:latin typeface="Calibri"/>
              <a:cs typeface="Calibri"/>
            </a:endParaRPr>
          </a:p>
          <a:p>
            <a:pPr marL="142240" indent="-129539">
              <a:lnSpc>
                <a:spcPct val="100000"/>
              </a:lnSpc>
              <a:buFont typeface="Arial"/>
              <a:buChar char="•"/>
              <a:tabLst>
                <a:tab pos="142240" algn="l"/>
              </a:tabLst>
            </a:pPr>
            <a:r>
              <a:rPr lang="it-IT" sz="1800" spc="-10" dirty="0">
                <a:latin typeface="Calibri"/>
                <a:cs typeface="Calibri"/>
              </a:rPr>
              <a:t>Preoccupazione ambientale</a:t>
            </a:r>
            <a:endParaRPr sz="1800" dirty="0">
              <a:latin typeface="Calibri"/>
              <a:cs typeface="Calibri"/>
            </a:endParaRPr>
          </a:p>
          <a:p>
            <a:pPr marL="142240" indent="-129539">
              <a:lnSpc>
                <a:spcPct val="100000"/>
              </a:lnSpc>
              <a:buFont typeface="Arial"/>
              <a:buChar char="•"/>
              <a:tabLst>
                <a:tab pos="142240" algn="l"/>
              </a:tabLst>
            </a:pPr>
            <a:r>
              <a:rPr lang="it-IT" sz="1800" spc="-10" dirty="0">
                <a:latin typeface="Calibri"/>
                <a:cs typeface="Calibri"/>
              </a:rPr>
              <a:t>Reputazione</a:t>
            </a:r>
            <a:endParaRPr sz="1800" dirty="0">
              <a:latin typeface="Calibri"/>
              <a:cs typeface="Calibri"/>
            </a:endParaRPr>
          </a:p>
          <a:p>
            <a:pPr marL="142240" indent="-129539">
              <a:lnSpc>
                <a:spcPct val="100000"/>
              </a:lnSpc>
              <a:buFont typeface="Arial"/>
              <a:buChar char="•"/>
              <a:tabLst>
                <a:tab pos="142240" algn="l"/>
              </a:tabLst>
            </a:pPr>
            <a:r>
              <a:rPr sz="1800" dirty="0" err="1">
                <a:latin typeface="Calibri"/>
                <a:cs typeface="Calibri"/>
              </a:rPr>
              <a:t>Im</a:t>
            </a:r>
            <a:r>
              <a:rPr lang="it-IT" sz="1800" dirty="0" err="1">
                <a:latin typeface="Calibri"/>
                <a:cs typeface="Calibri"/>
              </a:rPr>
              <a:t>magine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lang="it-IT" sz="1800" spc="5" dirty="0">
                <a:latin typeface="Calibri"/>
                <a:cs typeface="Calibri"/>
              </a:rPr>
              <a:t>Marchio</a:t>
            </a:r>
            <a:endParaRPr sz="1800" dirty="0">
              <a:latin typeface="Calibri"/>
              <a:cs typeface="Calibri"/>
            </a:endParaRPr>
          </a:p>
          <a:p>
            <a:pPr marL="142240" indent="-129539">
              <a:lnSpc>
                <a:spcPct val="100000"/>
              </a:lnSpc>
              <a:buFont typeface="Arial"/>
              <a:buChar char="•"/>
              <a:tabLst>
                <a:tab pos="142240" algn="l"/>
              </a:tabLst>
            </a:pPr>
            <a:r>
              <a:rPr lang="it-IT" sz="1800" dirty="0">
                <a:latin typeface="Calibri"/>
                <a:cs typeface="Calibri"/>
              </a:rPr>
              <a:t>Domanda dei consumatori
</a:t>
            </a:r>
            <a:r>
              <a:rPr lang="it-IT" sz="1800" spc="-35" dirty="0">
                <a:latin typeface="Calibri"/>
                <a:cs typeface="Calibri"/>
              </a:rPr>
              <a:t>Coinvolgimento del Top Management</a:t>
            </a:r>
            <a:endParaRPr sz="1800" dirty="0">
              <a:latin typeface="Calibri"/>
              <a:cs typeface="Calibri"/>
            </a:endParaRPr>
          </a:p>
          <a:p>
            <a:pPr marL="142240" indent="-129539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42240" algn="l"/>
              </a:tabLst>
            </a:pPr>
            <a:r>
              <a:rPr sz="1800" dirty="0">
                <a:latin typeface="Calibri"/>
                <a:cs typeface="Calibri"/>
              </a:rPr>
              <a:t>R</a:t>
            </a:r>
            <a:r>
              <a:rPr lang="it-IT" sz="180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du</a:t>
            </a:r>
            <a:r>
              <a:rPr lang="it-IT" sz="1800" dirty="0">
                <a:latin typeface="Calibri"/>
                <a:cs typeface="Calibri"/>
              </a:rPr>
              <a:t>zione dei costi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</a:t>
            </a:r>
            <a:r>
              <a:rPr lang="it-IT" sz="1800" dirty="0">
                <a:latin typeface="Calibri"/>
                <a:cs typeface="Calibri"/>
              </a:rPr>
              <a:t>tasse, multe, tasse, riciclaggio)</a:t>
            </a:r>
            <a:endParaRPr sz="1800" dirty="0">
              <a:latin typeface="Calibri"/>
              <a:cs typeface="Calibri"/>
            </a:endParaRPr>
          </a:p>
          <a:p>
            <a:pPr marL="142240" indent="-129539">
              <a:lnSpc>
                <a:spcPct val="100000"/>
              </a:lnSpc>
              <a:buFont typeface="Arial"/>
              <a:buChar char="•"/>
              <a:tabLst>
                <a:tab pos="142240" algn="l"/>
              </a:tabLst>
            </a:pPr>
            <a:r>
              <a:rPr lang="it-IT" sz="1800" dirty="0">
                <a:latin typeface="Calibri"/>
                <a:cs typeface="Calibri"/>
              </a:rPr>
              <a:t>Requisiti normativi
Riduzione dell'uso/consumo di risorse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2470" y="6299606"/>
            <a:ext cx="74275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240" indent="-129539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42240" algn="l"/>
              </a:tabLst>
            </a:pPr>
            <a:r>
              <a:rPr lang="it-IT" sz="1800" dirty="0">
                <a:latin typeface="Calibri"/>
                <a:cs typeface="Calibri"/>
              </a:rPr>
              <a:t>Investimenti verdi e prestiti a basso costo di denaro verde (obbligazioni verdi)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32861" y="319532"/>
            <a:ext cx="77927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b="1" dirty="0">
                <a:solidFill>
                  <a:srgbClr val="000000"/>
                </a:solidFill>
              </a:rPr>
              <a:t>Costi e benefici dei materiali </a:t>
            </a:r>
            <a:r>
              <a:rPr lang="it-IT" b="1" dirty="0" err="1">
                <a:solidFill>
                  <a:srgbClr val="000000"/>
                </a:solidFill>
              </a:rPr>
              <a:t>biobased</a:t>
            </a:r>
            <a:r>
              <a:rPr lang="it-IT" b="1" dirty="0">
                <a:solidFill>
                  <a:srgbClr val="000000"/>
                </a:solidFill>
              </a:rPr>
              <a:t> dal punto di vista aziendale</a:t>
            </a:r>
            <a:endParaRPr b="1" spc="-2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39000" y="2743200"/>
            <a:ext cx="4780407" cy="3247684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58750">
              <a:lnSpc>
                <a:spcPct val="100000"/>
              </a:lnSpc>
              <a:spcBef>
                <a:spcPts val="525"/>
              </a:spcBef>
            </a:pPr>
            <a:r>
              <a:rPr sz="2000" b="1" spc="-10" dirty="0">
                <a:latin typeface="Calibri"/>
                <a:cs typeface="Calibri"/>
              </a:rPr>
              <a:t>Barrier</a:t>
            </a:r>
            <a:r>
              <a:rPr lang="it-IT" sz="2000" b="1" spc="-10" dirty="0">
                <a:latin typeface="Calibri"/>
                <a:cs typeface="Calibri"/>
              </a:rPr>
              <a:t>e</a:t>
            </a:r>
            <a:endParaRPr sz="2000" dirty="0">
              <a:latin typeface="Calibri"/>
              <a:cs typeface="Calibri"/>
            </a:endParaRPr>
          </a:p>
          <a:p>
            <a:pPr marL="142240" indent="-129539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142240" algn="l"/>
              </a:tabLst>
            </a:pPr>
            <a:r>
              <a:rPr lang="it-IT" sz="1800" dirty="0">
                <a:latin typeface="Calibri"/>
                <a:cs typeface="Calibri"/>
              </a:rPr>
              <a:t>Costi percepiti
Assenza di consapevolezza </a:t>
            </a:r>
            <a:r>
              <a:rPr sz="1800" dirty="0">
                <a:latin typeface="Calibri"/>
                <a:cs typeface="Calibri"/>
              </a:rPr>
              <a:t>(</a:t>
            </a:r>
            <a:r>
              <a:rPr lang="it-IT" sz="1800" dirty="0">
                <a:latin typeface="Calibri"/>
                <a:cs typeface="Calibri"/>
              </a:rPr>
              <a:t>importanza della sostenibilità)</a:t>
            </a:r>
            <a:endParaRPr sz="1800" dirty="0">
              <a:latin typeface="Calibri"/>
              <a:cs typeface="Calibri"/>
            </a:endParaRPr>
          </a:p>
          <a:p>
            <a:pPr marL="142240" indent="-129539">
              <a:lnSpc>
                <a:spcPct val="100000"/>
              </a:lnSpc>
              <a:buFont typeface="Arial"/>
              <a:buChar char="•"/>
              <a:tabLst>
                <a:tab pos="142240" algn="l"/>
              </a:tabLst>
            </a:pPr>
            <a:r>
              <a:rPr lang="it-IT" sz="1800" dirty="0">
                <a:latin typeface="Calibri"/>
                <a:cs typeface="Calibri"/>
              </a:rPr>
              <a:t>Assenza di conoscenza o tecnologia
</a:t>
            </a:r>
            <a:r>
              <a:rPr lang="it-IT" dirty="0">
                <a:latin typeface="Calibri"/>
                <a:cs typeface="Calibri"/>
              </a:rPr>
              <a:t>Assenza</a:t>
            </a:r>
            <a:r>
              <a:rPr lang="it-IT" sz="1800" dirty="0">
                <a:latin typeface="Calibri"/>
                <a:cs typeface="Calibri"/>
              </a:rPr>
              <a:t> di comunicazione interna</a:t>
            </a:r>
            <a:endParaRPr sz="1800" dirty="0">
              <a:latin typeface="Calibri"/>
              <a:cs typeface="Calibri"/>
            </a:endParaRPr>
          </a:p>
          <a:p>
            <a:pPr marL="142240" indent="-129539">
              <a:lnSpc>
                <a:spcPct val="100000"/>
              </a:lnSpc>
              <a:buFont typeface="Arial"/>
              <a:buChar char="•"/>
              <a:tabLst>
                <a:tab pos="142240" algn="l"/>
              </a:tabLst>
            </a:pPr>
            <a:r>
              <a:rPr lang="it-IT" sz="1800" dirty="0">
                <a:latin typeface="Calibri"/>
                <a:cs typeface="Calibri"/>
              </a:rPr>
              <a:t>Vincoli finanziari
Mancanza di impegno da parte del senior management</a:t>
            </a:r>
            <a:endParaRPr sz="1800" dirty="0">
              <a:latin typeface="Calibri"/>
              <a:cs typeface="Calibri"/>
            </a:endParaRPr>
          </a:p>
          <a:p>
            <a:pPr marL="142240" indent="-129539">
              <a:lnSpc>
                <a:spcPct val="100000"/>
              </a:lnSpc>
              <a:buFont typeface="Arial"/>
              <a:buChar char="•"/>
              <a:tabLst>
                <a:tab pos="142240" algn="l"/>
              </a:tabLst>
            </a:pPr>
            <a:r>
              <a:rPr lang="it-IT" sz="1800" dirty="0">
                <a:latin typeface="Calibri"/>
                <a:cs typeface="Calibri"/>
              </a:rPr>
              <a:t>Non molte opzioni di fornitori
Cattiva qualità dei materiali "verdi"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4299" y="1040130"/>
            <a:ext cx="1656080" cy="6418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b="1" dirty="0">
                <a:solidFill>
                  <a:srgbClr val="000000"/>
                </a:solidFill>
              </a:rPr>
              <a:t>Effetti esterni
</a:t>
            </a:r>
            <a:endParaRPr b="1" spc="-1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1" y="1810003"/>
            <a:ext cx="3494354" cy="31034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it-IT" sz="1800" spc="-10" dirty="0">
                <a:latin typeface="Calibri"/>
                <a:cs typeface="Calibri"/>
              </a:rPr>
              <a:t>Acqua (superficiale, sotterranea)
Paesaggio
Suolo
Aria
Energia</a:t>
            </a:r>
            <a:br>
              <a:rPr lang="it-IT" sz="1800" spc="-10" dirty="0">
                <a:latin typeface="Calibri"/>
                <a:cs typeface="Calibri"/>
              </a:rPr>
            </a:br>
            <a:endParaRPr sz="1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it-IT" sz="1800" dirty="0">
                <a:latin typeface="Calibri"/>
                <a:cs typeface="Calibri"/>
              </a:rPr>
              <a:t>Esempi di questioni ambientali</a:t>
            </a:r>
            <a:r>
              <a:rPr sz="1800" spc="-10" dirty="0"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  <a:p>
            <a:pPr marL="142240" lvl="1" indent="-129539">
              <a:lnSpc>
                <a:spcPct val="100000"/>
              </a:lnSpc>
              <a:buFont typeface="Arial"/>
              <a:buChar char="•"/>
              <a:tabLst>
                <a:tab pos="142240" algn="l"/>
              </a:tabLst>
            </a:pPr>
            <a:r>
              <a:rPr lang="it-IT" sz="1800" dirty="0">
                <a:latin typeface="Calibri"/>
                <a:cs typeface="Calibri"/>
              </a:rPr>
              <a:t>Inquinamento atmosferico
Inquinamento idrico
Perdita di biodiversità
Cambiamento climatico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2821" y="951369"/>
            <a:ext cx="8233664" cy="51451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06" y="4114"/>
            <a:ext cx="12187555" cy="6236970"/>
            <a:chOff x="4506" y="4114"/>
            <a:chExt cx="12187555" cy="62369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06" y="4114"/>
              <a:ext cx="12187493" cy="62367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592" y="117221"/>
              <a:ext cx="7020559" cy="2417571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68592" y="6188570"/>
            <a:ext cx="10028555" cy="669925"/>
            <a:chOff x="268592" y="6188570"/>
            <a:chExt cx="10028555" cy="66992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1036" y="6336973"/>
              <a:ext cx="7485931" cy="38423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8592" y="6188570"/>
              <a:ext cx="2510790" cy="669428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72354" y="3537978"/>
            <a:ext cx="547598" cy="86498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2688" y="3669322"/>
            <a:ext cx="1846961" cy="73211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6421" y="4487430"/>
            <a:ext cx="1060678" cy="47141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63335" y="4504791"/>
            <a:ext cx="1708277" cy="52872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85973" y="4538217"/>
            <a:ext cx="1179004" cy="41668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637659" y="4552226"/>
            <a:ext cx="1025525" cy="34184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856738" y="3705440"/>
            <a:ext cx="1637411" cy="64583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13450" y="3607308"/>
            <a:ext cx="1521078" cy="856107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86029" y="5133492"/>
            <a:ext cx="7933690" cy="100901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700" b="1" spc="-10" dirty="0">
                <a:latin typeface="Arial"/>
                <a:cs typeface="Arial"/>
              </a:rPr>
              <a:t>Copyright:</a:t>
            </a:r>
            <a:r>
              <a:rPr sz="700" b="1" spc="10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CC</a:t>
            </a:r>
            <a:r>
              <a:rPr sz="700" b="1" spc="4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BY-NC-</a:t>
            </a:r>
            <a:r>
              <a:rPr sz="700" b="1" dirty="0">
                <a:latin typeface="Arial"/>
                <a:cs typeface="Arial"/>
              </a:rPr>
              <a:t>SA</a:t>
            </a:r>
            <a:r>
              <a:rPr sz="700" b="1" spc="5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4.0:</a:t>
            </a:r>
            <a:r>
              <a:rPr sz="700" b="1" spc="330" dirty="0">
                <a:latin typeface="Arial"/>
                <a:cs typeface="Arial"/>
              </a:rPr>
              <a:t> </a:t>
            </a:r>
            <a:r>
              <a:rPr sz="7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14"/>
              </a:rPr>
              <a:t>https://creativecommons.org/licenses/by-nc-sa/4.0</a:t>
            </a:r>
            <a:r>
              <a:rPr sz="700" spc="-10" dirty="0">
                <a:solidFill>
                  <a:srgbClr val="0462C1"/>
                </a:solidFill>
                <a:latin typeface="Arial"/>
                <a:cs typeface="Arial"/>
                <a:hlinkClick r:id="rId14"/>
              </a:rPr>
              <a:t>/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dirty="0">
                <a:latin typeface="Arial"/>
                <a:cs typeface="Arial"/>
              </a:rPr>
              <a:t>With</a:t>
            </a:r>
            <a:r>
              <a:rPr sz="700" spc="-6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this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license,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you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are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free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to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share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copy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and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redistribute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material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any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medium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or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format.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You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can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also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adapt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remix,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transform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and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build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upon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material.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0" b="1" dirty="0">
                <a:latin typeface="Arial"/>
                <a:cs typeface="Arial"/>
              </a:rPr>
              <a:t>However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only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under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the</a:t>
            </a:r>
            <a:r>
              <a:rPr sz="700" b="1" spc="-3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following </a:t>
            </a:r>
            <a:r>
              <a:rPr sz="700" b="1" spc="-10" dirty="0">
                <a:latin typeface="Arial"/>
                <a:cs typeface="Arial"/>
              </a:rPr>
              <a:t>terms: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14300"/>
              </a:lnSpc>
              <a:spcBef>
                <a:spcPts val="15"/>
              </a:spcBef>
            </a:pPr>
            <a:r>
              <a:rPr sz="700" b="1" spc="-10" dirty="0">
                <a:latin typeface="Arial"/>
                <a:cs typeface="Arial"/>
              </a:rPr>
              <a:t>Attribution</a:t>
            </a:r>
            <a:r>
              <a:rPr sz="700" b="1" spc="2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—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you must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give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appropriate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credit,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provide a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link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to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license,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and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indicate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if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changes were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made.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You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may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do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so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any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reasonable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manner,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but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not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any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way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that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suggests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licensor</a:t>
            </a:r>
            <a:r>
              <a:rPr sz="700" spc="50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endorses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you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or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your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20" dirty="0">
                <a:latin typeface="Arial"/>
                <a:cs typeface="Arial"/>
              </a:rPr>
              <a:t>use.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b="1" spc="-10" dirty="0">
                <a:latin typeface="Arial"/>
                <a:cs typeface="Arial"/>
              </a:rPr>
              <a:t>NonCommercial</a:t>
            </a:r>
            <a:r>
              <a:rPr sz="700" b="1" spc="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—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you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may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not use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 material for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commercial</a:t>
            </a:r>
            <a:r>
              <a:rPr sz="700" spc="-10" dirty="0">
                <a:latin typeface="Arial"/>
                <a:cs typeface="Arial"/>
              </a:rPr>
              <a:t> purposes.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0" b="1" spc="-10" dirty="0">
                <a:latin typeface="Arial"/>
                <a:cs typeface="Arial"/>
              </a:rPr>
              <a:t>ShareAlike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—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if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you remix,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transform,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or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build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upon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material,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you must distribute your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contributions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under the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same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license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as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original.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b="1" dirty="0">
                <a:latin typeface="Arial"/>
                <a:cs typeface="Arial"/>
              </a:rPr>
              <a:t>No</a:t>
            </a:r>
            <a:r>
              <a:rPr sz="700" b="1" spc="-4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additional</a:t>
            </a:r>
            <a:r>
              <a:rPr sz="700" b="1" spc="1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restrictions</a:t>
            </a:r>
            <a:r>
              <a:rPr sz="700" b="1" spc="2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—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you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may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not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apply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legal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terms or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technological</a:t>
            </a:r>
            <a:r>
              <a:rPr sz="700" dirty="0">
                <a:latin typeface="Arial"/>
                <a:cs typeface="Arial"/>
              </a:rPr>
              <a:t> measures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that </a:t>
            </a:r>
            <a:r>
              <a:rPr sz="700" spc="-10" dirty="0">
                <a:latin typeface="Arial"/>
                <a:cs typeface="Arial"/>
              </a:rPr>
              <a:t>legally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restrict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others from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doing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anything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license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permits.</a:t>
            </a:r>
            <a:endParaRPr sz="7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910196" y="5758497"/>
            <a:ext cx="1181658" cy="4120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812</Words>
  <Application>Microsoft Office PowerPoint</Application>
  <PresentationFormat>Widescreen</PresentationFormat>
  <Paragraphs>92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Presentazione standard di PowerPoint</vt:lpstr>
      <vt:lpstr>Valore</vt:lpstr>
      <vt:lpstr>Ciclo di vita del prodotto e relazioni con l'ambiente</vt:lpstr>
      <vt:lpstr>Ciclo di vita del prodotto e relazioni con l'ambiente</vt:lpstr>
      <vt:lpstr>Presentazione standard di PowerPoint</vt:lpstr>
      <vt:lpstr>Metodi per la stima del valore economico
</vt:lpstr>
      <vt:lpstr>Costi e benefici dei materiali biobased dal punto di vista aziendale</vt:lpstr>
      <vt:lpstr>Effetti esterni
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Susana Remotti</dc:creator>
  <cp:lastModifiedBy>Susana Remotti</cp:lastModifiedBy>
  <cp:revision>1</cp:revision>
  <dcterms:created xsi:type="dcterms:W3CDTF">2022-07-19T10:01:24Z</dcterms:created>
  <dcterms:modified xsi:type="dcterms:W3CDTF">2022-07-19T10:26:23Z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2021-07-05T00:00:00Z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2022-07-19T00:00:00Z</vt:filetime>
  </property>
  <property fmtid="{D5CDD505-2E9C-101B-9397-08002B2CF9AE}" pid="5" name="Producer">
    <vt:lpwstr>Microsoft® Office PowerPoint® 2007</vt:lpwstr>
  </property>
</Properties>
</file>