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664" r:id="rId18"/>
    <p:sldId id="668" r:id="rId19"/>
    <p:sldId id="665" r:id="rId20"/>
    <p:sldId id="667" r:id="rId21"/>
    <p:sldId id="669" r:id="rId22"/>
    <p:sldId id="670" r:id="rId23"/>
    <p:sldId id="672" r:id="rId24"/>
    <p:sldId id="679" r:id="rId25"/>
    <p:sldId id="675" r:id="rId26"/>
    <p:sldId id="677" r:id="rId27"/>
    <p:sldId id="680" r:id="rId28"/>
    <p:sldId id="683" r:id="rId29"/>
    <p:sldId id="684" r:id="rId30"/>
    <p:sldId id="685" r:id="rId31"/>
    <p:sldId id="687" r:id="rId32"/>
    <p:sldId id="686" r:id="rId33"/>
    <p:sldId id="273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orpuXq6imPhysbIYqAiCwwzzW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FBF18-FB5A-4BB5-B48D-EA8291091FEE}">
  <a:tblStyle styleId="{5FBFBF18-FB5A-4BB5-B48D-EA8291091FE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37" d="100"/>
          <a:sy n="37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jp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36.png"/><Relationship Id="rId5" Type="http://schemas.openxmlformats.org/officeDocument/2006/relationships/image" Target="../media/image3.jpg"/><Relationship Id="rId15" Type="http://schemas.openxmlformats.org/officeDocument/2006/relationships/hyperlink" Target="https://creativecommons.org/licenses/by-nc-sa/4.0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r="11809"/>
          <a:stretch/>
        </p:blipFill>
        <p:spPr>
          <a:xfrm>
            <a:off x="0" y="0"/>
            <a:ext cx="12208932" cy="692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590" y="117180"/>
            <a:ext cx="7373127" cy="253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program: modules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materials and biomaterials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GB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Eco-design &amp; novel manufacturing processing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 and Consumer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Residue management and valorisation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6325091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6">
            <a:alphaModFix/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/>
        </p:nvSpPr>
        <p:spPr>
          <a:xfrm>
            <a:off x="2318823" y="216291"/>
            <a:ext cx="76213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1214337" y="1356094"/>
            <a:ext cx="899600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Nella regione elastica, applicando una tensione uniassiale, si ha una contrazione trasversale proporzionale alla deformazione longitudinale applicata. Questa deformazione trasversale è misurabile dal cambiamento del diametro del provino.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costante di proporzionalità tra le deformazioni è il rapporto di Poisson (valore positivo) che può essere valutato misurando le deformazioni trasversali.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il comportamento è isotropo si definisce il rapporto di Poisson: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3238" y="3280971"/>
            <a:ext cx="2481262" cy="336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95877" y="3429000"/>
            <a:ext cx="2841625" cy="938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4708573" y="4685792"/>
            <a:ext cx="55017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un materiale ideale dovrebbe essere ν=0,5 (corrisponde a una variazione zero del volume)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 materiali più comunemente usati 0,25&lt; ν&lt;0,4 (aumento di volume)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1214336" y="947577"/>
            <a:ext cx="37577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Rapporto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 Poisson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50D51E-98D0-4627-90EE-2313DFD958E6}"/>
              </a:ext>
            </a:extLst>
          </p:cNvPr>
          <p:cNvSpPr txBox="1"/>
          <p:nvPr/>
        </p:nvSpPr>
        <p:spPr>
          <a:xfrm>
            <a:off x="6089646" y="3533225"/>
            <a:ext cx="1256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transversale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27A17C-843D-420F-B41D-CEDC30231D0C}"/>
              </a:ext>
            </a:extLst>
          </p:cNvPr>
          <p:cNvSpPr txBox="1"/>
          <p:nvPr/>
        </p:nvSpPr>
        <p:spPr>
          <a:xfrm>
            <a:off x="6046782" y="4059435"/>
            <a:ext cx="1256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longitudinale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>
            <a:off x="1214337" y="1356094"/>
            <a:ext cx="85868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resistenza allo snervamento </a:t>
            </a:r>
            <a:r>
              <a:rPr lang="it-IT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separa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regione del </a:t>
            </a:r>
            <a:r>
              <a:rPr lang="it-IT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comportamento elastico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dalla regione del </a:t>
            </a:r>
            <a:r>
              <a:rPr lang="it-IT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comportamento plastico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volte questo valore non è facilmente rilevabile.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limite apparente di elasticità è definito allo 0,2% della deformazione permanente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1214336" y="857582"/>
            <a:ext cx="44006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Forza di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snervamento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93BB9E9-8B81-4A9D-91CA-671B2549426B}"/>
              </a:ext>
            </a:extLst>
          </p:cNvPr>
          <p:cNvGrpSpPr/>
          <p:nvPr/>
        </p:nvGrpSpPr>
        <p:grpSpPr>
          <a:xfrm>
            <a:off x="2736799" y="2849436"/>
            <a:ext cx="5541961" cy="4008564"/>
            <a:chOff x="976212" y="1402779"/>
            <a:chExt cx="5541961" cy="4008564"/>
          </a:xfrm>
        </p:grpSpPr>
        <p:pic>
          <p:nvPicPr>
            <p:cNvPr id="11" name="Google Shape;245;p8">
              <a:extLst>
                <a:ext uri="{FF2B5EF4-FFF2-40B4-BE49-F238E27FC236}">
                  <a16:creationId xmlns:a16="http://schemas.microsoft.com/office/drawing/2014/main" id="{F0A7EDEF-FBA6-4DE7-B928-B6915E29D31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6212" y="1402779"/>
              <a:ext cx="5541961" cy="4008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50D5D7D-5FFE-4EE8-8922-9EC8615BF1B1}"/>
                </a:ext>
              </a:extLst>
            </p:cNvPr>
            <p:cNvSpPr txBox="1"/>
            <p:nvPr/>
          </p:nvSpPr>
          <p:spPr>
            <a:xfrm>
              <a:off x="2700338" y="3429000"/>
              <a:ext cx="2800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800" dirty="0"/>
                <a:t>Deformazione plastica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AA0862-8D28-4408-A280-19470AFEA7B1}"/>
                </a:ext>
              </a:extLst>
            </p:cNvPr>
            <p:cNvSpPr txBox="1"/>
            <p:nvPr/>
          </p:nvSpPr>
          <p:spPr>
            <a:xfrm>
              <a:off x="4061199" y="1551936"/>
              <a:ext cx="16109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Deformazione</a:t>
              </a:r>
            </a:p>
            <a:p>
              <a:pPr algn="ctr"/>
              <a:r>
                <a:rPr lang="it-IT" sz="1800" dirty="0"/>
                <a:t> elastica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7B713B3-8D2C-46D2-89C5-7478284AF358}"/>
                </a:ext>
              </a:extLst>
            </p:cNvPr>
            <p:cNvSpPr txBox="1"/>
            <p:nvPr/>
          </p:nvSpPr>
          <p:spPr>
            <a:xfrm>
              <a:off x="1328738" y="1402779"/>
              <a:ext cx="9163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1"/>
                  </a:solidFill>
                </a:rPr>
                <a:t>Sforzo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610243" y="958089"/>
            <a:ext cx="5839621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volta raggiunto il limite di deformazione elastica, sono possibili due comportamenti del materiale: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campione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si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rompe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>
                <a:solidFill>
                  <a:schemeClr val="dk1"/>
                </a:solidFill>
                <a:sym typeface="Wingdings" panose="05000000000000000000" pitchFamily="2" charset="2"/>
              </a:rPr>
              <a:t>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MATERIALE FRAGILE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campione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 a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deformarsi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la deformazione rimane anche dopo che la forza applicata è stata annullata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MATERIALE DUTTILE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Fragilità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duttilità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dipendono</a:t>
            </a:r>
            <a:r>
              <a:rPr lang="en-GB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GB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endParaRPr lang="en-GB"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</a:rPr>
              <a:t>La </a:t>
            </a:r>
            <a:r>
              <a:rPr lang="en-GB" sz="2000" dirty="0" err="1">
                <a:solidFill>
                  <a:schemeClr val="dk1"/>
                </a:solidFill>
              </a:rPr>
              <a:t>misura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della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duttilità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un </a:t>
            </a:r>
            <a:r>
              <a:rPr lang="en-GB" sz="20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la </a:t>
            </a:r>
            <a:r>
              <a:rPr lang="en-GB" sz="20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percentuale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allungamento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rottura</a:t>
            </a:r>
            <a:r>
              <a:rPr lang="en-GB" sz="2000" b="1" dirty="0">
                <a:solidFill>
                  <a:schemeClr val="dk1"/>
                </a:solidFill>
              </a:rPr>
              <a:t>: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3684" y="1228397"/>
            <a:ext cx="4721225" cy="391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4924" y="5855064"/>
            <a:ext cx="3230258" cy="90387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Duttilità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fragilità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22413F-0887-410F-ABE9-06E43BDB0CEF}"/>
              </a:ext>
            </a:extLst>
          </p:cNvPr>
          <p:cNvSpPr txBox="1"/>
          <p:nvPr/>
        </p:nvSpPr>
        <p:spPr>
          <a:xfrm>
            <a:off x="1490738" y="6134964"/>
            <a:ext cx="21623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Allungamento a rottura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4EEB13-0463-463C-BB68-262ED98EECC1}"/>
              </a:ext>
            </a:extLst>
          </p:cNvPr>
          <p:cNvSpPr txBox="1"/>
          <p:nvPr/>
        </p:nvSpPr>
        <p:spPr>
          <a:xfrm>
            <a:off x="8611436" y="1738319"/>
            <a:ext cx="8286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Duttile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212064-9FCF-4E85-A4E9-AB149DD79274}"/>
              </a:ext>
            </a:extLst>
          </p:cNvPr>
          <p:cNvSpPr txBox="1"/>
          <p:nvPr/>
        </p:nvSpPr>
        <p:spPr>
          <a:xfrm>
            <a:off x="7235069" y="1469739"/>
            <a:ext cx="8286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Fragile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35DD38-39B3-4C10-8134-31A147554D00}"/>
              </a:ext>
            </a:extLst>
          </p:cNvPr>
          <p:cNvSpPr txBox="1"/>
          <p:nvPr/>
        </p:nvSpPr>
        <p:spPr>
          <a:xfrm>
            <a:off x="8611436" y="4811905"/>
            <a:ext cx="1328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Deformazione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1DD6C5-CDC1-40F6-9A3F-6FCEB6D54D67}"/>
              </a:ext>
            </a:extLst>
          </p:cNvPr>
          <p:cNvSpPr txBox="1"/>
          <p:nvPr/>
        </p:nvSpPr>
        <p:spPr>
          <a:xfrm rot="16200000">
            <a:off x="6203100" y="2359436"/>
            <a:ext cx="1328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Sforzo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Tenacità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2452719" y="1795890"/>
            <a:ext cx="769574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l'energia necessaria per fratturare un materiale sotto un carico statico. È rappresentato dall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'area sotto la curva reale σ-ε della prova di trazione.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2318823" y="216291"/>
            <a:ext cx="76213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Curve sforzo-deformazione per diversi materiali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95637" y="1676876"/>
            <a:ext cx="5800725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9942DF-E4E0-4D4F-8815-87D3523B92E4}"/>
              </a:ext>
            </a:extLst>
          </p:cNvPr>
          <p:cNvSpPr txBox="1"/>
          <p:nvPr/>
        </p:nvSpPr>
        <p:spPr>
          <a:xfrm>
            <a:off x="3600450" y="1700213"/>
            <a:ext cx="1157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800" b="1" dirty="0"/>
              <a:t>Sforzo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639772-7EEB-45A2-8F15-394AEF528D76}"/>
              </a:ext>
            </a:extLst>
          </p:cNvPr>
          <p:cNvSpPr txBox="1"/>
          <p:nvPr/>
        </p:nvSpPr>
        <p:spPr>
          <a:xfrm>
            <a:off x="6396038" y="5193744"/>
            <a:ext cx="1847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800" b="1" dirty="0"/>
              <a:t>Deformazione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F57891-00E2-40EB-8D5D-3A9008A9F497}"/>
              </a:ext>
            </a:extLst>
          </p:cNvPr>
          <p:cNvSpPr txBox="1"/>
          <p:nvPr/>
        </p:nvSpPr>
        <p:spPr>
          <a:xfrm>
            <a:off x="7148512" y="2519837"/>
            <a:ext cx="1847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Materiale plastico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23D387-E7E6-41B1-BDDB-F85B796EE839}"/>
              </a:ext>
            </a:extLst>
          </p:cNvPr>
          <p:cNvSpPr txBox="1"/>
          <p:nvPr/>
        </p:nvSpPr>
        <p:spPr>
          <a:xfrm>
            <a:off x="5672137" y="2112527"/>
            <a:ext cx="1847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Materiale metallico</a:t>
            </a:r>
            <a:r>
              <a:rPr lang="it-IT" sz="1800" b="1" dirty="0"/>
              <a:t>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53B1CA-2D42-4535-891D-6DE343A6631B}"/>
              </a:ext>
            </a:extLst>
          </p:cNvPr>
          <p:cNvSpPr txBox="1"/>
          <p:nvPr/>
        </p:nvSpPr>
        <p:spPr>
          <a:xfrm>
            <a:off x="4643438" y="2822109"/>
            <a:ext cx="971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Vetro</a:t>
            </a:r>
            <a:r>
              <a:rPr lang="it-IT" sz="1800" b="1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CD89C7-E881-4A00-8F7A-31A3D7D95ADA}"/>
              </a:ext>
            </a:extLst>
          </p:cNvPr>
          <p:cNvSpPr txBox="1"/>
          <p:nvPr/>
        </p:nvSpPr>
        <p:spPr>
          <a:xfrm>
            <a:off x="5672137" y="2997879"/>
            <a:ext cx="1619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Materiale cellulosico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2318823" y="216291"/>
            <a:ext cx="76213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Proprietà meccaniche di alcuni materiali da imballaggio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9" name="Google Shape;329;p15"/>
          <p:cNvGraphicFramePr/>
          <p:nvPr>
            <p:extLst>
              <p:ext uri="{D42A27DB-BD31-4B8C-83A1-F6EECF244321}">
                <p14:modId xmlns:p14="http://schemas.microsoft.com/office/powerpoint/2010/main" val="469792235"/>
              </p:ext>
            </p:extLst>
          </p:nvPr>
        </p:nvGraphicFramePr>
        <p:xfrm>
          <a:off x="1071563" y="2708275"/>
          <a:ext cx="9375448" cy="2987675"/>
        </p:xfrm>
        <a:graphic>
          <a:graphicData uri="http://schemas.openxmlformats.org/drawingml/2006/table">
            <a:tbl>
              <a:tblPr firstRow="1" bandRow="1">
                <a:noFill/>
                <a:tableStyleId>{5FBFBF18-FB5A-4BB5-B48D-EA8291091FEE}</a:tableStyleId>
              </a:tblPr>
              <a:tblGrid>
                <a:gridCol w="203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MATERIALE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Modulo di Young (</a:t>
                      </a:r>
                      <a:r>
                        <a:rPr lang="en-GB" sz="2000" u="none" strike="noStrike" cap="none" dirty="0" err="1"/>
                        <a:t>Mpa</a:t>
                      </a:r>
                      <a:r>
                        <a:rPr lang="en-GB" sz="2000" u="none" strike="noStrike" cap="none" dirty="0"/>
                        <a:t>)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Allungamento</a:t>
                      </a:r>
                      <a:r>
                        <a:rPr lang="en-GB" sz="2000" u="none" strike="noStrike" cap="none" dirty="0"/>
                        <a:t> a </a:t>
                      </a:r>
                      <a:r>
                        <a:rPr lang="en-GB" sz="2000" u="none" strike="noStrike" cap="none" dirty="0" err="1"/>
                        <a:t>rottura</a:t>
                      </a:r>
                      <a:r>
                        <a:rPr lang="en-GB" sz="2000" u="none" strike="noStrike" cap="none" dirty="0"/>
                        <a:t> (%)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Sforzo</a:t>
                      </a:r>
                      <a:r>
                        <a:rPr lang="en-GB" sz="2000" u="none" strike="noStrike" cap="none" dirty="0"/>
                        <a:t> a </a:t>
                      </a:r>
                      <a:r>
                        <a:rPr lang="en-GB" sz="2000" u="none" strike="noStrike" cap="none" dirty="0" err="1"/>
                        <a:t>rottura</a:t>
                      </a:r>
                      <a:r>
                        <a:rPr lang="en-GB" sz="2000" u="none" strike="noStrike" cap="none" dirty="0"/>
                        <a:t> (</a:t>
                      </a:r>
                      <a:r>
                        <a:rPr lang="en-GB" sz="2000" u="none" strike="noStrike" cap="none" dirty="0" err="1"/>
                        <a:t>Mpa</a:t>
                      </a:r>
                      <a:r>
                        <a:rPr lang="en-GB" sz="2000" u="none" strike="noStrike" cap="none" dirty="0"/>
                        <a:t>)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Poliestere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4000-5000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50-120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170-270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Polipropilene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2000-3500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600-800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35-50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Alluminio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70000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70-210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Banda </a:t>
                      </a:r>
                      <a:r>
                        <a:rPr lang="en-GB" sz="2000" u="none" strike="noStrike" cap="none" dirty="0" err="1"/>
                        <a:t>stagnata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1800000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33-740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 err="1"/>
                        <a:t>Vetro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70000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50" marR="91450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70</a:t>
                      </a:r>
                      <a:endParaRPr sz="1400" u="none" strike="noStrike" cap="none" dirty="0"/>
                    </a:p>
                  </a:txBody>
                  <a:tcPr marL="91450" marR="91450" marT="45750" marB="457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Interazione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imballaggio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246981"/>
            <a:ext cx="9410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GB" altLang="it-IT" dirty="0" err="1">
                <a:latin typeface="+mn-lt"/>
              </a:rPr>
              <a:t>L’interazione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imballaggio</a:t>
            </a:r>
            <a:r>
              <a:rPr lang="en-GB" altLang="it-IT" dirty="0">
                <a:latin typeface="+mn-lt"/>
              </a:rPr>
              <a:t>/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</a:t>
            </a:r>
            <a:r>
              <a:rPr lang="it-IT" altLang="it-IT" dirty="0">
                <a:latin typeface="+mn-lt"/>
              </a:rPr>
              <a:t>è il risultato di  un </a:t>
            </a:r>
            <a:r>
              <a:rPr lang="en-GB" altLang="it-IT" u="sng" dirty="0" err="1">
                <a:latin typeface="+mn-lt"/>
              </a:rPr>
              <a:t>trasferimento</a:t>
            </a:r>
            <a:r>
              <a:rPr lang="en-GB" altLang="it-IT" u="sng" dirty="0">
                <a:latin typeface="+mn-lt"/>
              </a:rPr>
              <a:t> di </a:t>
            </a:r>
            <a:r>
              <a:rPr lang="en-GB" altLang="it-IT" u="sng" dirty="0" err="1">
                <a:latin typeface="+mn-lt"/>
              </a:rPr>
              <a:t>materia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tra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l’imballaggio,il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e </a:t>
            </a:r>
            <a:r>
              <a:rPr lang="en-GB" altLang="it-IT" dirty="0" err="1">
                <a:latin typeface="+mn-lt"/>
              </a:rPr>
              <a:t>l’ambiente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esterno</a:t>
            </a:r>
            <a:r>
              <a:rPr lang="en-GB" altLang="it-IT" dirty="0">
                <a:latin typeface="+mn-lt"/>
              </a:rPr>
              <a:t>, </a:t>
            </a:r>
            <a:r>
              <a:rPr lang="en-GB" altLang="it-IT" dirty="0" err="1">
                <a:latin typeface="+mn-lt"/>
              </a:rPr>
              <a:t>capace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modificare</a:t>
            </a:r>
            <a:r>
              <a:rPr lang="en-GB" altLang="it-IT" dirty="0">
                <a:latin typeface="+mn-lt"/>
              </a:rPr>
              <a:t> le </a:t>
            </a:r>
            <a:r>
              <a:rPr lang="en-GB" altLang="it-IT" dirty="0" err="1">
                <a:latin typeface="+mn-lt"/>
              </a:rPr>
              <a:t>proprietà</a:t>
            </a:r>
            <a:r>
              <a:rPr lang="en-GB" altLang="it-IT" dirty="0">
                <a:latin typeface="+mn-lt"/>
              </a:rPr>
              <a:t> del 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e/o </a:t>
            </a:r>
            <a:r>
              <a:rPr lang="en-GB" altLang="it-IT" dirty="0" err="1">
                <a:latin typeface="+mn-lt"/>
              </a:rPr>
              <a:t>dell’imballaggio</a:t>
            </a:r>
            <a:r>
              <a:rPr lang="en-GB" altLang="it-IT" dirty="0">
                <a:latin typeface="+mn-lt"/>
              </a:rPr>
              <a:t>.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en-GB" altLang="it-IT" dirty="0">
                <a:latin typeface="+mn-lt"/>
              </a:rPr>
              <a:t>A </a:t>
            </a:r>
            <a:r>
              <a:rPr lang="en-GB" altLang="it-IT" dirty="0" err="1">
                <a:latin typeface="+mn-lt"/>
              </a:rPr>
              <a:t>seconda</a:t>
            </a:r>
            <a:r>
              <a:rPr lang="en-GB" altLang="it-IT" dirty="0">
                <a:latin typeface="+mn-lt"/>
              </a:rPr>
              <a:t> del </a:t>
            </a:r>
            <a:r>
              <a:rPr lang="en-GB" altLang="it-IT" dirty="0" err="1">
                <a:latin typeface="+mn-lt"/>
              </a:rPr>
              <a:t>tipo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molecola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coinvolta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nel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trasferimento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materia</a:t>
            </a:r>
            <a:r>
              <a:rPr lang="en-GB" altLang="it-IT" dirty="0">
                <a:latin typeface="+mn-lt"/>
              </a:rPr>
              <a:t> e come </a:t>
            </a:r>
            <a:r>
              <a:rPr lang="en-GB" altLang="it-IT" dirty="0" err="1">
                <a:latin typeface="+mn-lt"/>
              </a:rPr>
              <a:t>questa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interazione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si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rivela</a:t>
            </a:r>
            <a:r>
              <a:rPr lang="en-GB" altLang="it-IT" dirty="0">
                <a:latin typeface="+mn-lt"/>
              </a:rPr>
              <a:t>, </a:t>
            </a:r>
            <a:r>
              <a:rPr lang="en-GB" altLang="it-IT" dirty="0" err="1">
                <a:latin typeface="+mn-lt"/>
              </a:rPr>
              <a:t>si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parla</a:t>
            </a:r>
            <a:r>
              <a:rPr lang="en-GB" altLang="it-IT" dirty="0">
                <a:latin typeface="+mn-lt"/>
              </a:rPr>
              <a:t> di: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1963B8-3012-46A6-8B91-2106DFFF05F9}"/>
              </a:ext>
            </a:extLst>
          </p:cNvPr>
          <p:cNvSpPr txBox="1"/>
          <p:nvPr/>
        </p:nvSpPr>
        <p:spPr>
          <a:xfrm>
            <a:off x="3241678" y="348736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</a:rPr>
              <a:t>permeazione</a:t>
            </a:r>
            <a:r>
              <a:rPr lang="en-GB" sz="2400" b="1" dirty="0">
                <a:solidFill>
                  <a:schemeClr val="tx1"/>
                </a:solidFill>
              </a:rPr>
              <a:t> di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assorbimento</a:t>
            </a:r>
            <a:r>
              <a:rPr lang="en-GB" sz="2400" b="1" dirty="0"/>
              <a:t> di </a:t>
            </a:r>
            <a:r>
              <a:rPr lang="en-GB" sz="2400" b="1" dirty="0" err="1"/>
              <a:t>molecole</a:t>
            </a:r>
            <a:r>
              <a:rPr lang="en-GB" sz="2400" b="1" dirty="0"/>
              <a:t> </a:t>
            </a:r>
            <a:r>
              <a:rPr lang="en-GB" sz="2400" b="1" dirty="0" err="1"/>
              <a:t>organiche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migrazione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3681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936DCF-C07D-4886-B949-10B3D6E688ED}"/>
              </a:ext>
            </a:extLst>
          </p:cNvPr>
          <p:cNvSpPr txBox="1"/>
          <p:nvPr/>
        </p:nvSpPr>
        <p:spPr>
          <a:xfrm>
            <a:off x="2187816" y="412858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Interazione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imballaggio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6EE92A5-9637-4926-8F5C-338C5E2C2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72" y="1270834"/>
            <a:ext cx="9410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GB" altLang="it-IT" dirty="0" err="1">
                <a:latin typeface="+mn-lt"/>
              </a:rPr>
              <a:t>L’interazione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imballaggio</a:t>
            </a:r>
            <a:r>
              <a:rPr lang="en-GB" altLang="it-IT" dirty="0">
                <a:latin typeface="+mn-lt"/>
              </a:rPr>
              <a:t>/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</a:t>
            </a:r>
            <a:r>
              <a:rPr lang="it-IT" altLang="it-IT" dirty="0">
                <a:latin typeface="+mn-lt"/>
              </a:rPr>
              <a:t>è il risultato di  un </a:t>
            </a:r>
            <a:r>
              <a:rPr lang="en-GB" altLang="it-IT" u="sng" dirty="0" err="1">
                <a:latin typeface="+mn-lt"/>
              </a:rPr>
              <a:t>trasferimento</a:t>
            </a:r>
            <a:r>
              <a:rPr lang="en-GB" altLang="it-IT" u="sng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materia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tra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l’imballaggio,il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e </a:t>
            </a:r>
            <a:r>
              <a:rPr lang="en-GB" altLang="it-IT" dirty="0" err="1">
                <a:latin typeface="+mn-lt"/>
              </a:rPr>
              <a:t>l’ambiente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esterno</a:t>
            </a:r>
            <a:r>
              <a:rPr lang="en-GB" altLang="it-IT" dirty="0">
                <a:latin typeface="+mn-lt"/>
              </a:rPr>
              <a:t>, </a:t>
            </a:r>
            <a:r>
              <a:rPr lang="en-GB" altLang="it-IT" dirty="0" err="1">
                <a:latin typeface="+mn-lt"/>
              </a:rPr>
              <a:t>capace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modificare</a:t>
            </a:r>
            <a:r>
              <a:rPr lang="en-GB" altLang="it-IT" dirty="0">
                <a:latin typeface="+mn-lt"/>
              </a:rPr>
              <a:t> le </a:t>
            </a:r>
            <a:r>
              <a:rPr lang="en-GB" altLang="it-IT" dirty="0" err="1">
                <a:latin typeface="+mn-lt"/>
              </a:rPr>
              <a:t>proprietà</a:t>
            </a:r>
            <a:r>
              <a:rPr lang="en-GB" altLang="it-IT" dirty="0">
                <a:latin typeface="+mn-lt"/>
              </a:rPr>
              <a:t> del </a:t>
            </a:r>
            <a:r>
              <a:rPr lang="en-GB" altLang="it-IT" dirty="0" err="1">
                <a:latin typeface="+mn-lt"/>
              </a:rPr>
              <a:t>cibo</a:t>
            </a:r>
            <a:r>
              <a:rPr lang="en-GB" altLang="it-IT" dirty="0">
                <a:latin typeface="+mn-lt"/>
              </a:rPr>
              <a:t> e/o </a:t>
            </a:r>
            <a:r>
              <a:rPr lang="en-GB" altLang="it-IT" dirty="0" err="1">
                <a:latin typeface="+mn-lt"/>
              </a:rPr>
              <a:t>dell’imballaggio</a:t>
            </a:r>
            <a:r>
              <a:rPr lang="en-GB" altLang="it-IT" dirty="0">
                <a:latin typeface="+mn-lt"/>
              </a:rPr>
              <a:t>.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en-GB" altLang="it-IT" dirty="0">
                <a:latin typeface="+mn-lt"/>
              </a:rPr>
              <a:t>A </a:t>
            </a:r>
            <a:r>
              <a:rPr lang="en-GB" altLang="it-IT" dirty="0" err="1">
                <a:latin typeface="+mn-lt"/>
              </a:rPr>
              <a:t>seconda</a:t>
            </a:r>
            <a:r>
              <a:rPr lang="en-GB" altLang="it-IT" dirty="0">
                <a:latin typeface="+mn-lt"/>
              </a:rPr>
              <a:t> del </a:t>
            </a:r>
            <a:r>
              <a:rPr lang="en-GB" altLang="it-IT" dirty="0" err="1">
                <a:latin typeface="+mn-lt"/>
              </a:rPr>
              <a:t>tipo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molecola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coinvolta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nel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trasferimento</a:t>
            </a:r>
            <a:r>
              <a:rPr lang="en-GB" altLang="it-IT" dirty="0">
                <a:latin typeface="+mn-lt"/>
              </a:rPr>
              <a:t> di </a:t>
            </a:r>
            <a:r>
              <a:rPr lang="en-GB" altLang="it-IT" dirty="0" err="1">
                <a:latin typeface="+mn-lt"/>
              </a:rPr>
              <a:t>materia</a:t>
            </a:r>
            <a:r>
              <a:rPr lang="en-GB" altLang="it-IT" dirty="0">
                <a:latin typeface="+mn-lt"/>
              </a:rPr>
              <a:t> e come </a:t>
            </a:r>
            <a:r>
              <a:rPr lang="en-GB" altLang="it-IT" dirty="0" err="1">
                <a:latin typeface="+mn-lt"/>
              </a:rPr>
              <a:t>questa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interazione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si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rivela</a:t>
            </a:r>
            <a:r>
              <a:rPr lang="en-GB" altLang="it-IT" dirty="0">
                <a:latin typeface="+mn-lt"/>
              </a:rPr>
              <a:t>, </a:t>
            </a:r>
            <a:r>
              <a:rPr lang="en-GB" altLang="it-IT" dirty="0" err="1">
                <a:latin typeface="+mn-lt"/>
              </a:rPr>
              <a:t>si</a:t>
            </a:r>
            <a:r>
              <a:rPr lang="en-GB" altLang="it-IT" dirty="0">
                <a:latin typeface="+mn-lt"/>
              </a:rPr>
              <a:t> </a:t>
            </a:r>
            <a:r>
              <a:rPr lang="en-GB" altLang="it-IT" dirty="0" err="1">
                <a:latin typeface="+mn-lt"/>
              </a:rPr>
              <a:t>parla</a:t>
            </a:r>
            <a:r>
              <a:rPr lang="en-GB" altLang="it-IT" dirty="0">
                <a:latin typeface="+mn-lt"/>
              </a:rPr>
              <a:t> di: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5336BEA-D6FE-4514-9211-55A2BB77EC25}"/>
              </a:ext>
            </a:extLst>
          </p:cNvPr>
          <p:cNvSpPr txBox="1"/>
          <p:nvPr/>
        </p:nvSpPr>
        <p:spPr>
          <a:xfrm>
            <a:off x="3049191" y="3648174"/>
            <a:ext cx="6093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permeazione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gas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assorbimento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molecole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organiche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migrazione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41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270987" y="720980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50" y="2271276"/>
            <a:ext cx="10334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800" dirty="0">
                <a:latin typeface="+mn-lt"/>
              </a:rPr>
              <a:t>Contrariamente ai materiali di imballaggio in vetro o metallo, gli imballaggi in </a:t>
            </a:r>
            <a:r>
              <a:rPr lang="it-IT" altLang="it-IT" sz="2800" b="1" dirty="0">
                <a:latin typeface="+mn-lt"/>
              </a:rPr>
              <a:t>polimeri</a:t>
            </a:r>
            <a:r>
              <a:rPr lang="it-IT" altLang="it-IT" sz="2800" dirty="0">
                <a:latin typeface="+mn-lt"/>
              </a:rPr>
              <a:t> sono </a:t>
            </a:r>
            <a:r>
              <a:rPr lang="it-IT" altLang="it-IT" sz="2800" b="1" dirty="0">
                <a:latin typeface="+mn-lt"/>
              </a:rPr>
              <a:t>permeabili a piccole molecole </a:t>
            </a:r>
            <a:r>
              <a:rPr lang="it-IT" altLang="it-IT" sz="2800" dirty="0">
                <a:latin typeface="+mn-lt"/>
              </a:rPr>
              <a:t>come gas, vapore acqueo, vapore organico e altri composti a basso peso molecolare.</a:t>
            </a:r>
            <a:endParaRPr lang="en-GB" alt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46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15" y="1121214"/>
            <a:ext cx="102739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Esistono 2 processi mediante i quali gas e vapori possono passare attraverso i materiali polimerici: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I gas e i vapori fluiscono </a:t>
            </a:r>
            <a:r>
              <a:rPr lang="it-IT" altLang="it-IT" sz="2000" u="sng" dirty="0">
                <a:latin typeface="+mn-lt"/>
              </a:rPr>
              <a:t>attraverso pori microscopici, fori di spillo e crepe </a:t>
            </a:r>
            <a:r>
              <a:rPr lang="en-GB" altLang="it-IT" sz="2000" dirty="0" err="1">
                <a:latin typeface="+mn-lt"/>
              </a:rPr>
              <a:t>nel</a:t>
            </a:r>
            <a:r>
              <a:rPr lang="en-GB" altLang="it-IT" sz="2000" dirty="0">
                <a:latin typeface="+mn-lt"/>
              </a:rPr>
              <a:t> </a:t>
            </a:r>
            <a:r>
              <a:rPr lang="en-GB" altLang="it-IT" sz="2000" dirty="0" err="1">
                <a:latin typeface="+mn-lt"/>
              </a:rPr>
              <a:t>materiale</a:t>
            </a:r>
            <a:r>
              <a:rPr lang="en-GB" altLang="it-IT" sz="2000" dirty="0">
                <a:latin typeface="+mn-lt"/>
              </a:rPr>
              <a:t> (</a:t>
            </a:r>
            <a:r>
              <a:rPr lang="en-GB" altLang="it-IT" sz="2000" b="1" dirty="0" err="1">
                <a:solidFill>
                  <a:srgbClr val="FF0000"/>
                </a:solidFill>
                <a:latin typeface="+mn-lt"/>
              </a:rPr>
              <a:t>Flusso</a:t>
            </a: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it-IT" sz="2000" b="1" dirty="0" err="1">
                <a:solidFill>
                  <a:srgbClr val="FF0000"/>
                </a:solidFill>
                <a:latin typeface="+mn-lt"/>
              </a:rPr>
              <a:t>capillare</a:t>
            </a:r>
            <a:r>
              <a:rPr lang="en-GB" altLang="it-IT" sz="2000" dirty="0">
                <a:latin typeface="+mn-lt"/>
              </a:rPr>
              <a:t>)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I gas ei vapori si dissolvono nel polimero su una superficie, diffondono attraverso il polimero </a:t>
            </a:r>
            <a:r>
              <a:rPr lang="it-IT" altLang="it-IT" sz="2000" u="sng" dirty="0">
                <a:latin typeface="+mn-lt"/>
              </a:rPr>
              <a:t>attraverso spazi vuoti inter e/o intramolecolari </a:t>
            </a:r>
            <a:r>
              <a:rPr lang="it-IT" altLang="it-IT" sz="2000" dirty="0">
                <a:latin typeface="+mn-lt"/>
              </a:rPr>
              <a:t>in virtù di un gradiente di concentrazione, ed evaporano sull'altra superficie del polimero. Questo processo di ‘’ ‘Soluzione-diffusione’ </a:t>
            </a:r>
            <a:r>
              <a:rPr lang="en-GB" altLang="it-IT" sz="2000" dirty="0">
                <a:latin typeface="+mn-lt"/>
              </a:rPr>
              <a:t>(</a:t>
            </a:r>
            <a:r>
              <a:rPr lang="en-GB" altLang="it-IT" sz="2000" dirty="0" err="1">
                <a:latin typeface="+mn-lt"/>
              </a:rPr>
              <a:t>anche</a:t>
            </a:r>
            <a:r>
              <a:rPr lang="en-GB" altLang="it-IT" sz="2000" dirty="0">
                <a:latin typeface="+mn-lt"/>
              </a:rPr>
              <a:t> </a:t>
            </a:r>
            <a:r>
              <a:rPr lang="en-GB" altLang="it-IT" sz="2000" dirty="0" err="1">
                <a:latin typeface="+mn-lt"/>
              </a:rPr>
              <a:t>conosciuta</a:t>
            </a:r>
            <a:r>
              <a:rPr lang="en-GB" altLang="it-IT" sz="2000" dirty="0">
                <a:latin typeface="+mn-lt"/>
              </a:rPr>
              <a:t> come “</a:t>
            </a:r>
            <a:r>
              <a:rPr lang="en-GB" altLang="it-IT" sz="2000" b="1" dirty="0" err="1">
                <a:solidFill>
                  <a:srgbClr val="FF0000"/>
                </a:solidFill>
                <a:latin typeface="+mn-lt"/>
              </a:rPr>
              <a:t>Diffusione</a:t>
            </a: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it-IT" sz="2000" b="1" dirty="0" err="1">
                <a:solidFill>
                  <a:srgbClr val="FF0000"/>
                </a:solidFill>
                <a:latin typeface="+mn-lt"/>
              </a:rPr>
              <a:t>attivata</a:t>
            </a:r>
            <a:r>
              <a:rPr lang="en-GB" altLang="it-IT" sz="2000" dirty="0">
                <a:latin typeface="+mn-lt"/>
              </a:rPr>
              <a:t>”) </a:t>
            </a:r>
            <a:r>
              <a:rPr lang="it-IT" altLang="it-IT" sz="2000" dirty="0">
                <a:latin typeface="+mn-lt"/>
              </a:rPr>
              <a:t>è descritto come </a:t>
            </a:r>
            <a:r>
              <a:rPr lang="it-IT" altLang="it-IT" sz="2000" b="1" dirty="0">
                <a:latin typeface="+mn-lt"/>
              </a:rPr>
              <a:t>vera permeabilità.</a:t>
            </a:r>
            <a:endParaRPr lang="en-GB" altLang="it-IT" sz="2000" b="1" dirty="0">
              <a:latin typeface="+mn-lt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915146E-8449-4877-B46C-4BE66F47776A}"/>
              </a:ext>
            </a:extLst>
          </p:cNvPr>
          <p:cNvGrpSpPr/>
          <p:nvPr/>
        </p:nvGrpSpPr>
        <p:grpSpPr>
          <a:xfrm>
            <a:off x="2721679" y="4126034"/>
            <a:ext cx="6128200" cy="2589202"/>
            <a:chOff x="2729434" y="3910207"/>
            <a:chExt cx="6128200" cy="2589202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2A39BC8-3485-4F43-9937-23182A094646}"/>
                </a:ext>
              </a:extLst>
            </p:cNvPr>
            <p:cNvSpPr txBox="1"/>
            <p:nvPr/>
          </p:nvSpPr>
          <p:spPr>
            <a:xfrm>
              <a:off x="3415732" y="6222410"/>
              <a:ext cx="474737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/>
                <a:t>Source: https://en.wikipedia.org/wiki/Membrane_gas_separation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2A1EBAD-287F-4486-AC58-031D84DA4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365" b="27427"/>
            <a:stretch/>
          </p:blipFill>
          <p:spPr>
            <a:xfrm>
              <a:off x="2729434" y="4317029"/>
              <a:ext cx="943281" cy="190538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6C4787D-42E8-4003-996E-FCBD9D59E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47" r="42545" b="29386"/>
            <a:stretch/>
          </p:blipFill>
          <p:spPr>
            <a:xfrm>
              <a:off x="4103495" y="4400199"/>
              <a:ext cx="1685925" cy="185395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41D2D47-F6EE-4083-BDFB-823BDAA7B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7" t="7522" r="354" b="26538"/>
            <a:stretch/>
          </p:blipFill>
          <p:spPr>
            <a:xfrm rot="10800000">
              <a:off x="6498277" y="4364763"/>
              <a:ext cx="1679817" cy="1731237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9444690-A57D-4BA2-94C4-C434777104E5}"/>
                </a:ext>
              </a:extLst>
            </p:cNvPr>
            <p:cNvSpPr txBox="1"/>
            <p:nvPr/>
          </p:nvSpPr>
          <p:spPr>
            <a:xfrm>
              <a:off x="3719209" y="3910207"/>
              <a:ext cx="2070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it-IT" sz="1800" b="1" dirty="0" err="1">
                  <a:latin typeface="+mn-lt"/>
                </a:rPr>
                <a:t>Flusso</a:t>
              </a:r>
              <a:r>
                <a:rPr lang="en-GB" altLang="it-IT" sz="1800" b="1" dirty="0">
                  <a:latin typeface="+mn-lt"/>
                </a:rPr>
                <a:t> </a:t>
              </a:r>
              <a:r>
                <a:rPr lang="en-GB" altLang="it-IT" sz="1800" b="1" dirty="0" err="1">
                  <a:latin typeface="+mn-lt"/>
                </a:rPr>
                <a:t>capillare</a:t>
              </a:r>
              <a:r>
                <a:rPr lang="en-GB" altLang="it-IT" sz="1800" b="1" dirty="0">
                  <a:latin typeface="+mn-lt"/>
                </a:rPr>
                <a:t> </a:t>
              </a:r>
              <a:endParaRPr lang="en-GB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80A0156-7C81-49B7-BB13-437F838673A3}"/>
                </a:ext>
              </a:extLst>
            </p:cNvPr>
            <p:cNvSpPr txBox="1"/>
            <p:nvPr/>
          </p:nvSpPr>
          <p:spPr>
            <a:xfrm>
              <a:off x="6281176" y="3958686"/>
              <a:ext cx="25102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it-IT" sz="1800" b="1" dirty="0" err="1">
                  <a:latin typeface="+mn-lt"/>
                </a:rPr>
                <a:t>Diffusione</a:t>
              </a:r>
              <a:r>
                <a:rPr lang="en-GB" altLang="it-IT" sz="1800" b="1" dirty="0">
                  <a:latin typeface="+mn-lt"/>
                </a:rPr>
                <a:t> </a:t>
              </a:r>
              <a:r>
                <a:rPr lang="en-GB" altLang="it-IT" sz="1800" b="1" dirty="0" err="1">
                  <a:latin typeface="+mn-lt"/>
                </a:rPr>
                <a:t>attivata</a:t>
              </a:r>
              <a:endParaRPr lang="en-GB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B3DA93A-125B-4755-A2E0-604C7BF55577}"/>
                </a:ext>
              </a:extLst>
            </p:cNvPr>
            <p:cNvSpPr txBox="1"/>
            <p:nvPr/>
          </p:nvSpPr>
          <p:spPr>
            <a:xfrm rot="5400000">
              <a:off x="8422066" y="4430999"/>
              <a:ext cx="501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</a:t>
              </a:r>
              <a:r>
                <a:rPr lang="it-IT" baseline="-25000" dirty="0" err="1"/>
                <a:t>ext</a:t>
              </a:r>
              <a:endParaRPr lang="en-GB" baseline="-250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AFC7CDC-F468-4C89-8A93-8378C34BAC36}"/>
                </a:ext>
              </a:extLst>
            </p:cNvPr>
            <p:cNvSpPr txBox="1"/>
            <p:nvPr/>
          </p:nvSpPr>
          <p:spPr>
            <a:xfrm rot="5400000">
              <a:off x="8431051" y="5674636"/>
              <a:ext cx="47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</a:t>
              </a:r>
              <a:r>
                <a:rPr lang="it-IT" baseline="-25000" dirty="0" err="1"/>
                <a:t>int</a:t>
              </a:r>
              <a:endParaRPr lang="en-GB" baseline="-250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F7F72C0-E308-4A0E-99B8-3BD536FD9496}"/>
                </a:ext>
              </a:extLst>
            </p:cNvPr>
            <p:cNvSpPr txBox="1"/>
            <p:nvPr/>
          </p:nvSpPr>
          <p:spPr>
            <a:xfrm rot="5400000">
              <a:off x="8460001" y="501837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&gt;&gt;</a:t>
              </a:r>
              <a:endParaRPr lang="en-GB" dirty="0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14C0396-3B98-402B-8FCE-68F2624F7E68}"/>
              </a:ext>
            </a:extLst>
          </p:cNvPr>
          <p:cNvSpPr txBox="1"/>
          <p:nvPr/>
        </p:nvSpPr>
        <p:spPr>
          <a:xfrm>
            <a:off x="2270987" y="422406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44E5FA7-9110-4DA0-8961-505CF5D17052}"/>
              </a:ext>
            </a:extLst>
          </p:cNvPr>
          <p:cNvSpPr txBox="1"/>
          <p:nvPr/>
        </p:nvSpPr>
        <p:spPr>
          <a:xfrm>
            <a:off x="2402534" y="5301099"/>
            <a:ext cx="943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it-IT" sz="1800" b="1" dirty="0" err="1">
                <a:latin typeface="+mn-lt"/>
              </a:rPr>
              <a:t>Flusso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11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/>
          <p:nvPr/>
        </p:nvSpPr>
        <p:spPr>
          <a:xfrm>
            <a:off x="438667" y="1081093"/>
            <a:ext cx="98378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Corso 1 - Processo di produzione innovativo per sistemi di imballaggio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438667" y="2022033"/>
            <a:ext cx="1162081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 tecnologici delle nuove soluzioni di imballaggio sostenibili (0,3 ECTS)</a:t>
            </a:r>
          </a:p>
          <a:p>
            <a:pPr lvl="4">
              <a:buSzPts val="2000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5.1.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Analisi delle tendenze tecnologiche per il confezionamento alimentare nel prossimo futuro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>
              <a:buSzPts val="2000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5.2.	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 tecnologici delle nuove soluzioni di imballaggio sostenibili</a:t>
            </a:r>
          </a:p>
          <a:p>
            <a:pPr marL="457200">
              <a:buSzPts val="2000"/>
            </a:pPr>
            <a:endParaRPr sz="20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Proprietà</a:t>
            </a:r>
            <a:r>
              <a:rPr lang="en-GB" sz="20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meccaniche</a:t>
            </a:r>
            <a:r>
              <a:rPr lang="en-GB" sz="20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0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barriera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5" y="1635841"/>
            <a:ext cx="10334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Crepe e/o rotture micro e macroscopiche </a:t>
            </a:r>
            <a:r>
              <a:rPr lang="en-GB" altLang="it-IT" sz="2000" dirty="0">
                <a:latin typeface="+mn-lt"/>
              </a:rPr>
              <a:t>: </a:t>
            </a:r>
            <a:r>
              <a:rPr lang="it-IT" altLang="it-IT" sz="2000" dirty="0">
                <a:latin typeface="+mn-lt"/>
              </a:rPr>
              <a:t>questi difetti sono accidentali e quindi imprevedibili, conseguenza di sollecitazioni meccaniche (abrasione) e danni fisici (fessure);</a:t>
            </a: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Pori e capillari micro o macroscopici </a:t>
            </a:r>
            <a:r>
              <a:rPr lang="en-GB" altLang="it-IT" sz="2000" dirty="0">
                <a:latin typeface="+mn-lt"/>
              </a:rPr>
              <a:t>: </a:t>
            </a:r>
            <a:r>
              <a:rPr lang="it-IT" altLang="it-IT" sz="2000" dirty="0">
                <a:latin typeface="+mn-lt"/>
              </a:rPr>
              <a:t>hanno dimensioni variabili e sono il risultato di forature o distribuzione non uniforme dei componenti del materiale (cariche, pigmenti o altri ingredienti) o difetti nelle saldature;</a:t>
            </a: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Spazi vuoti inter e/o intramolecolari </a:t>
            </a:r>
            <a:r>
              <a:rPr lang="en-GB" altLang="it-IT" sz="2000" dirty="0">
                <a:latin typeface="+mn-lt"/>
              </a:rPr>
              <a:t>: </a:t>
            </a:r>
            <a:r>
              <a:rPr lang="it-IT" altLang="it-IT" sz="2000" dirty="0">
                <a:latin typeface="+mn-lt"/>
              </a:rPr>
              <a:t>rappresentano gli spazi tra le molecole o all'interno della stessa molecola che consentono il passaggio dei gas. Le loro dimensioni sono piccole e variabili in conseguenza dei moti termici in quanto soggette a moti molecolari. Dipendono dalla natura e dalla morfologia del polimero.</a:t>
            </a:r>
            <a:endParaRPr lang="en-GB" altLang="it-IT" sz="2000" dirty="0"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B51E97-3900-4DBA-856B-B46DC6D285CE}"/>
              </a:ext>
            </a:extLst>
          </p:cNvPr>
          <p:cNvSpPr txBox="1"/>
          <p:nvPr/>
        </p:nvSpPr>
        <p:spPr>
          <a:xfrm>
            <a:off x="2270987" y="557925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8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50" y="1797992"/>
            <a:ext cx="103346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La permeabilità è definita come </a:t>
            </a:r>
            <a:r>
              <a:rPr lang="it-IT" altLang="it-IT" sz="2000" i="1" dirty="0">
                <a:latin typeface="+mn-lt"/>
              </a:rPr>
              <a:t>la quantificazione della trasmissione di permeato, gas o vapore, attraverso un materiale resistente</a:t>
            </a:r>
            <a:r>
              <a:rPr lang="en-GB" altLang="it-IT" sz="2000" i="1" dirty="0">
                <a:latin typeface="+mn-lt"/>
              </a:rPr>
              <a:t>.</a:t>
            </a: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Il concetto di permeabilità è normalmente associato alla valutazione quantitativa delle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proprietà barriera </a:t>
            </a:r>
            <a:r>
              <a:rPr lang="it-IT" altLang="it-IT" sz="2000" dirty="0">
                <a:latin typeface="+mn-lt"/>
              </a:rPr>
              <a:t>di un materiale. </a:t>
            </a:r>
            <a:r>
              <a:rPr lang="it-IT" altLang="it-IT" sz="2000" u="sng" dirty="0">
                <a:latin typeface="+mn-lt"/>
              </a:rPr>
              <a:t>Un materiale con buone proprietà di barriera ha una bassa permeabilità, mentre materiali con basse proprietà di barriera hanno un'elevata permeabilità.</a:t>
            </a:r>
            <a:endParaRPr lang="en-GB" altLang="it-IT" sz="2000" u="sng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L'analisi e la valutazione della permeabilità degli imballaggi sono di fondamentale importanza per la </a:t>
            </a:r>
            <a:r>
              <a:rPr lang="it-IT" altLang="it-IT" sz="2000" b="1" dirty="0">
                <a:latin typeface="+mn-lt"/>
              </a:rPr>
              <a:t>qualità di un alimento confezionato </a:t>
            </a:r>
            <a:r>
              <a:rPr lang="it-IT" altLang="it-IT" sz="2000" dirty="0">
                <a:latin typeface="+mn-lt"/>
              </a:rPr>
              <a:t>in quanto lo scambio di </a:t>
            </a:r>
            <a:r>
              <a:rPr lang="en-GB" altLang="it-IT" sz="2000" dirty="0">
                <a:latin typeface="+mn-lt"/>
              </a:rPr>
              <a:t>O</a:t>
            </a:r>
            <a:r>
              <a:rPr lang="en-GB" altLang="it-IT" sz="2000" baseline="-25000" dirty="0">
                <a:latin typeface="+mn-lt"/>
              </a:rPr>
              <a:t>2</a:t>
            </a:r>
            <a:r>
              <a:rPr lang="en-GB" altLang="it-IT" sz="2000" dirty="0">
                <a:latin typeface="+mn-lt"/>
              </a:rPr>
              <a:t>, CO</a:t>
            </a:r>
            <a:r>
              <a:rPr lang="en-GB" altLang="it-IT" sz="2000" baseline="-25000" dirty="0">
                <a:latin typeface="+mn-lt"/>
              </a:rPr>
              <a:t>2</a:t>
            </a:r>
            <a:r>
              <a:rPr lang="en-GB" altLang="it-IT" sz="2000" dirty="0">
                <a:latin typeface="+mn-lt"/>
              </a:rPr>
              <a:t> and H</a:t>
            </a:r>
            <a:r>
              <a:rPr lang="en-GB" altLang="it-IT" sz="2000" baseline="-25000" dirty="0">
                <a:latin typeface="+mn-lt"/>
              </a:rPr>
              <a:t>2</a:t>
            </a:r>
            <a:r>
              <a:rPr lang="en-GB" altLang="it-IT" sz="2000" dirty="0">
                <a:latin typeface="+mn-lt"/>
              </a:rPr>
              <a:t>O(g) </a:t>
            </a:r>
            <a:r>
              <a:rPr lang="it-IT" altLang="it-IT" sz="2000" dirty="0">
                <a:latin typeface="+mn-lt"/>
              </a:rPr>
              <a:t>tra l'interno e l'esterno della scatola potrebbe causare alterazioni degli alimenti.</a:t>
            </a:r>
            <a:endParaRPr lang="en-GB" altLang="it-IT" sz="2000" dirty="0"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A84290-9006-4552-89AD-A2FE8A802E94}"/>
              </a:ext>
            </a:extLst>
          </p:cNvPr>
          <p:cNvSpPr txBox="1"/>
          <p:nvPr/>
        </p:nvSpPr>
        <p:spPr>
          <a:xfrm>
            <a:off x="2270987" y="557925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4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mechanism of gas or vapour permeation through a plastic film. |  Download Scientific Diagram">
            <a:extLst>
              <a:ext uri="{FF2B5EF4-FFF2-40B4-BE49-F238E27FC236}">
                <a16:creationId xmlns:a16="http://schemas.microsoft.com/office/drawing/2014/main" id="{27C68BF8-7A9D-4D1D-B25C-B0C9D6D0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6" y="1352878"/>
            <a:ext cx="5364913" cy="45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1755671" y="375767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Meccanism</a:t>
            </a:r>
            <a:r>
              <a:rPr lang="en-GB" sz="32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 di </a:t>
            </a:r>
            <a:r>
              <a:rPr lang="en-GB" sz="32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permeazione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67" y="1565582"/>
            <a:ext cx="633489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Il trasporto di una molecola di gas attraverso una membrana polimerica omogenea e non porosa può essere descritto come il seguente processo: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romanLcPeriod"/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ADSORBIMENTO:</a:t>
            </a:r>
            <a:r>
              <a:rPr lang="en-GB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condensazione e solubilizzazione del penetrante su una superficie della membrana </a:t>
            </a:r>
            <a:r>
              <a:rPr lang="en-GB" altLang="it-IT" sz="2000" dirty="0">
                <a:latin typeface="+mn-lt"/>
              </a:rPr>
              <a:t>(</a:t>
            </a:r>
            <a:r>
              <a:rPr lang="it-IT" altLang="it-IT" sz="2000" i="1" dirty="0">
                <a:latin typeface="+mn-lt"/>
              </a:rPr>
              <a:t>favorito da cali di temperatura e aumento di pressione</a:t>
            </a:r>
            <a:r>
              <a:rPr lang="en-GB" altLang="it-IT" sz="2000" dirty="0">
                <a:latin typeface="+mn-lt"/>
              </a:rPr>
              <a:t>)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romanLcPeriod"/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DIFFUSIONE:</a:t>
            </a:r>
            <a:r>
              <a:rPr lang="en-GB" altLang="it-IT" sz="20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sotto forma di un liquido, attraverso di esso sotto l'influenza di un gradiente di concentrazione </a:t>
            </a:r>
            <a:r>
              <a:rPr lang="en-GB" altLang="it-IT" sz="2000" dirty="0">
                <a:latin typeface="+mn-lt"/>
              </a:rPr>
              <a:t>(</a:t>
            </a:r>
            <a:r>
              <a:rPr lang="en-GB" altLang="it-IT" sz="2000" i="1" dirty="0" err="1">
                <a:latin typeface="+mn-lt"/>
              </a:rPr>
              <a:t>favorito</a:t>
            </a:r>
            <a:r>
              <a:rPr lang="en-GB" altLang="it-IT" sz="2000" i="1" dirty="0">
                <a:latin typeface="+mn-lt"/>
              </a:rPr>
              <a:t> </a:t>
            </a:r>
            <a:r>
              <a:rPr lang="en-GB" altLang="it-IT" sz="2000" i="1" dirty="0" err="1">
                <a:latin typeface="+mn-lt"/>
              </a:rPr>
              <a:t>dall'aumento</a:t>
            </a:r>
            <a:r>
              <a:rPr lang="en-GB" altLang="it-IT" sz="2000" i="1" dirty="0">
                <a:latin typeface="+mn-lt"/>
              </a:rPr>
              <a:t> </a:t>
            </a:r>
            <a:r>
              <a:rPr lang="en-GB" altLang="it-IT" sz="2000" i="1" dirty="0" err="1">
                <a:latin typeface="+mn-lt"/>
              </a:rPr>
              <a:t>della</a:t>
            </a:r>
            <a:r>
              <a:rPr lang="en-GB" altLang="it-IT" sz="2000" i="1" dirty="0">
                <a:latin typeface="+mn-lt"/>
              </a:rPr>
              <a:t> </a:t>
            </a:r>
            <a:r>
              <a:rPr lang="en-GB" altLang="it-IT" sz="2000" i="1" dirty="0" err="1">
                <a:latin typeface="+mn-lt"/>
              </a:rPr>
              <a:t>temperatura</a:t>
            </a:r>
            <a:r>
              <a:rPr lang="en-GB" altLang="it-IT" sz="2000" dirty="0">
                <a:latin typeface="+mn-lt"/>
              </a:rPr>
              <a:t>)</a:t>
            </a:r>
          </a:p>
          <a:p>
            <a:pPr marL="514350" indent="-514350" algn="just" eaLnBrk="1" hangingPunct="1">
              <a:spcBef>
                <a:spcPct val="50000"/>
              </a:spcBef>
              <a:buFont typeface="+mj-lt"/>
              <a:buAutoNum type="romanLcPeriod"/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DESORBIMENTO: </a:t>
            </a:r>
            <a:r>
              <a:rPr lang="en-GB" altLang="it-IT" sz="2000" b="1" dirty="0" err="1">
                <a:latin typeface="+mn-lt"/>
              </a:rPr>
              <a:t>evaporazione</a:t>
            </a:r>
            <a:r>
              <a:rPr lang="en-GB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sull'altra superficie allo stato gassoso.</a:t>
            </a:r>
            <a:endParaRPr lang="en-GB" altLang="it-IT" sz="2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5D49EB-C8B0-45CE-A8A9-D8BE24574965}"/>
              </a:ext>
            </a:extLst>
          </p:cNvPr>
          <p:cNvSpPr txBox="1"/>
          <p:nvPr/>
        </p:nvSpPr>
        <p:spPr>
          <a:xfrm>
            <a:off x="7275388" y="5904113"/>
            <a:ext cx="420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Source: </a:t>
            </a:r>
            <a:r>
              <a:rPr lang="en-GB" sz="1200" i="1" dirty="0" err="1"/>
              <a:t>Siracusa</a:t>
            </a:r>
            <a:r>
              <a:rPr lang="en-GB" sz="1200" i="1" dirty="0"/>
              <a:t> (2012). International Journal of Polymer Science.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3058BF-5A7A-40FD-93E6-1D8384C1DB93}"/>
              </a:ext>
            </a:extLst>
          </p:cNvPr>
          <p:cNvSpPr txBox="1"/>
          <p:nvPr/>
        </p:nvSpPr>
        <p:spPr>
          <a:xfrm>
            <a:off x="6958481" y="3589212"/>
            <a:ext cx="101441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 dirty="0"/>
              <a:t>Adsorbimento (Legge di Henry)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43C624-CF20-4254-97A2-E5AB34D8E709}"/>
              </a:ext>
            </a:extLst>
          </p:cNvPr>
          <p:cNvSpPr txBox="1"/>
          <p:nvPr/>
        </p:nvSpPr>
        <p:spPr>
          <a:xfrm>
            <a:off x="8955543" y="4560884"/>
            <a:ext cx="92868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Diffusione  (Legge di Fick)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F75FBC-D549-4352-B92A-194845BB0E62}"/>
              </a:ext>
            </a:extLst>
          </p:cNvPr>
          <p:cNvSpPr txBox="1"/>
          <p:nvPr/>
        </p:nvSpPr>
        <p:spPr>
          <a:xfrm>
            <a:off x="10684855" y="3429000"/>
            <a:ext cx="101441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b="1" dirty="0"/>
              <a:t>Desorbimento  (Legge di Henry)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4CF11A-FB70-49F1-9568-AA556691071D}"/>
              </a:ext>
            </a:extLst>
          </p:cNvPr>
          <p:cNvSpPr txBox="1"/>
          <p:nvPr/>
        </p:nvSpPr>
        <p:spPr>
          <a:xfrm>
            <a:off x="7115175" y="5461051"/>
            <a:ext cx="22618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Molecole di gas o vapore </a:t>
            </a:r>
          </a:p>
        </p:txBody>
      </p:sp>
    </p:spTree>
    <p:extLst>
      <p:ext uri="{BB962C8B-B14F-4D97-AF65-F5344CB8AC3E}">
        <p14:creationId xmlns:p14="http://schemas.microsoft.com/office/powerpoint/2010/main" val="28981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Flusso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Diffusivo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67" y="1281898"/>
            <a:ext cx="10087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Considerando una membrana polimerica di spessore </a:t>
            </a:r>
            <a:r>
              <a:rPr lang="en-GB" altLang="it-IT" sz="2000" b="1" dirty="0">
                <a:latin typeface="+mn-lt"/>
              </a:rPr>
              <a:t>l</a:t>
            </a:r>
            <a:r>
              <a:rPr lang="en-GB" altLang="it-IT" sz="2000" dirty="0">
                <a:latin typeface="+mn-lt"/>
              </a:rPr>
              <a:t>, di area </a:t>
            </a:r>
            <a:r>
              <a:rPr lang="en-GB" altLang="it-IT" sz="2000" b="1" dirty="0">
                <a:latin typeface="+mn-lt"/>
              </a:rPr>
              <a:t>A</a:t>
            </a:r>
            <a:r>
              <a:rPr lang="en-GB" altLang="it-IT" sz="20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sottoposta a un flusso e </a:t>
            </a:r>
            <a:r>
              <a:rPr lang="en-GB" altLang="it-IT" sz="2000" b="1" dirty="0">
                <a:latin typeface="+mn-lt"/>
              </a:rPr>
              <a:t>Q</a:t>
            </a:r>
            <a:r>
              <a:rPr lang="en-GB" altLang="it-IT" sz="2000" dirty="0">
                <a:latin typeface="+mn-lt"/>
              </a:rPr>
              <a:t> è </a:t>
            </a:r>
            <a:r>
              <a:rPr lang="it-IT" altLang="it-IT" sz="2000" dirty="0">
                <a:latin typeface="+mn-lt"/>
              </a:rPr>
              <a:t>la quantità totale di penetrante che è passata attraverso questa membrana nel tempo</a:t>
            </a:r>
            <a:r>
              <a:rPr lang="en-GB" altLang="it-IT" sz="2000" dirty="0">
                <a:latin typeface="+mn-lt"/>
              </a:rPr>
              <a:t> </a:t>
            </a:r>
            <a:r>
              <a:rPr lang="en-GB" altLang="it-IT" sz="2000" b="1" dirty="0">
                <a:latin typeface="+mn-lt"/>
              </a:rPr>
              <a:t>t</a:t>
            </a:r>
          </a:p>
        </p:txBody>
      </p:sp>
      <p:grpSp>
        <p:nvGrpSpPr>
          <p:cNvPr id="12" name="Group 194">
            <a:extLst>
              <a:ext uri="{FF2B5EF4-FFF2-40B4-BE49-F238E27FC236}">
                <a16:creationId xmlns:a16="http://schemas.microsoft.com/office/drawing/2014/main" id="{CED323E2-AA07-4B09-B788-712738CE15B7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2205831"/>
            <a:ext cx="5204426" cy="2446338"/>
            <a:chOff x="3560" y="1933"/>
            <a:chExt cx="2087" cy="1541"/>
          </a:xfrm>
          <a:noFill/>
        </p:grpSpPr>
        <p:sp>
          <p:nvSpPr>
            <p:cNvPr id="13" name="Rectangle 193">
              <a:extLst>
                <a:ext uri="{FF2B5EF4-FFF2-40B4-BE49-F238E27FC236}">
                  <a16:creationId xmlns:a16="http://schemas.microsoft.com/office/drawing/2014/main" id="{E668E171-8534-4595-BA94-CCB290D64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933"/>
              <a:ext cx="1996" cy="1541"/>
            </a:xfrm>
            <a:prstGeom prst="rect">
              <a:avLst/>
            </a:prstGeom>
            <a:grp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2A0B9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8D7E5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it-IT" sz="18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A57F658-E05D-414C-A1ED-A2F6E45C0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954"/>
              <a:ext cx="2086" cy="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2A0B9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8D7E5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fontAlgn="base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it-IT" sz="2000" b="1" dirty="0">
                  <a:solidFill>
                    <a:prstClr val="black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FLUSSO DIFFUSIVO:</a:t>
              </a:r>
            </a:p>
            <a:p>
              <a:pPr algn="ctr" eaLnBrk="1" fontAlgn="base" hangingPunct="1"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it-IT" sz="3600" b="1" dirty="0">
                  <a:solidFill>
                    <a:prstClr val="black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J = Q/At</a:t>
              </a:r>
              <a:endParaRPr lang="en-US" altLang="it-IT" sz="36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A7A053F-B033-4092-8F46-0B28486C4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825"/>
              <a:ext cx="1825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74638" indent="-274638"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2A0B9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8D7E5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BC0B1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marL="0" indent="0" algn="just" eaLnBrk="1" fontAlgn="base" hangingPunct="1">
                <a:spcAft>
                  <a:spcPct val="0"/>
                </a:spcAft>
                <a:buClrTx/>
                <a:buSzTx/>
                <a:buNone/>
              </a:pPr>
              <a:r>
                <a:rPr lang="en-US" altLang="it-IT" sz="1800" b="1" i="1" dirty="0">
                  <a:solidFill>
                    <a:prstClr val="black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J</a:t>
              </a:r>
              <a:r>
                <a:rPr lang="en-US" altLang="it-IT" sz="1800" i="1" dirty="0">
                  <a:solidFill>
                    <a:prstClr val="black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= </a:t>
              </a:r>
              <a:r>
                <a:rPr lang="it-IT" altLang="it-IT" sz="1800" i="1" dirty="0">
                  <a:solidFill>
                    <a:prstClr val="black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La quantità di penetrante che attraversa la membrana polimerica durante un'unità di tempo e per unità di area.</a:t>
              </a:r>
              <a:endParaRPr lang="en-US" altLang="it-IT" sz="16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B596EE-C9FC-419A-84D1-653A912D0CB8}"/>
              </a:ext>
            </a:extLst>
          </p:cNvPr>
          <p:cNvSpPr txBox="1"/>
          <p:nvPr/>
        </p:nvSpPr>
        <p:spPr>
          <a:xfrm>
            <a:off x="2266249" y="5077510"/>
            <a:ext cx="78572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Il flusso diffusivo della materia può essere descritto quantitativamente da: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LA SECONDA LEGGE DI FICK</a:t>
            </a:r>
          </a:p>
        </p:txBody>
      </p:sp>
    </p:spTree>
    <p:extLst>
      <p:ext uri="{BB962C8B-B14F-4D97-AF65-F5344CB8AC3E}">
        <p14:creationId xmlns:p14="http://schemas.microsoft.com/office/powerpoint/2010/main" val="37980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Flusso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diffusivo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67" y="1281898"/>
            <a:ext cx="807948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PRIMA LEGGE DI FICK</a:t>
            </a:r>
            <a:r>
              <a:rPr lang="en-GB" altLang="it-IT" sz="2000" dirty="0">
                <a:latin typeface="+mn-lt"/>
              </a:rPr>
              <a:t>: </a:t>
            </a:r>
            <a:r>
              <a:rPr lang="en-GB" altLang="it-IT" sz="2000" dirty="0" err="1">
                <a:latin typeface="+mn-lt"/>
              </a:rPr>
              <a:t>usata</a:t>
            </a:r>
            <a:r>
              <a:rPr lang="en-GB" altLang="it-IT" sz="2000" dirty="0">
                <a:latin typeface="+mn-lt"/>
              </a:rPr>
              <a:t> per </a:t>
            </a:r>
            <a:r>
              <a:rPr lang="it-IT" altLang="it-IT" sz="2000" u="sng" dirty="0">
                <a:latin typeface="+mn-lt"/>
              </a:rPr>
              <a:t>calcolare il flusso del permeante </a:t>
            </a:r>
            <a:r>
              <a:rPr lang="it-IT" altLang="it-IT" sz="2000" dirty="0">
                <a:latin typeface="+mn-lt"/>
              </a:rPr>
              <a:t>nello STATO STAZIONARIO, cioè nella condizione dove il profilo di concentrazione non cambi nel tempo e il flusso sia costante.</a:t>
            </a:r>
            <a:endParaRPr lang="en-GB" altLang="it-IT" sz="2000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b="1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endParaRPr lang="en-GB" altLang="it-IT" sz="2000" b="1" dirty="0">
              <a:latin typeface="+mn-lt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SECONDA LEGGE DI FICK</a:t>
            </a:r>
            <a:r>
              <a:rPr lang="en-GB" altLang="it-IT" sz="2000" b="1" dirty="0">
                <a:latin typeface="+mn-lt"/>
              </a:rPr>
              <a:t>: </a:t>
            </a:r>
            <a:r>
              <a:rPr lang="en-GB" altLang="it-IT" sz="2000" dirty="0" err="1">
                <a:latin typeface="+mn-lt"/>
              </a:rPr>
              <a:t>permette</a:t>
            </a:r>
            <a:r>
              <a:rPr lang="en-GB" altLang="it-IT" sz="2000" dirty="0">
                <a:latin typeface="+mn-lt"/>
              </a:rPr>
              <a:t> di </a:t>
            </a:r>
            <a:r>
              <a:rPr lang="it-IT" altLang="it-IT" sz="2000" u="sng" dirty="0">
                <a:latin typeface="+mn-lt"/>
              </a:rPr>
              <a:t>valutare la variazione di concentrazione del permeante</a:t>
            </a:r>
            <a:r>
              <a:rPr lang="en-GB" altLang="it-IT" sz="20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all'interno dell’imballaggio con velocità variabile, cioè nello STATO TRANSIENTE (il profilo di concentrazione varia nel tempo) quindi durante il cosiddetto tempo di ritardo (Lag Time).</a:t>
            </a:r>
            <a:endParaRPr lang="en-GB" altLang="it-IT" sz="2000" dirty="0">
              <a:latin typeface="+mn-lt"/>
            </a:endParaRPr>
          </a:p>
        </p:txBody>
      </p:sp>
      <p:graphicFrame>
        <p:nvGraphicFramePr>
          <p:cNvPr id="17" name="Oggetto 1">
            <a:extLst>
              <a:ext uri="{FF2B5EF4-FFF2-40B4-BE49-F238E27FC236}">
                <a16:creationId xmlns:a16="http://schemas.microsoft.com/office/drawing/2014/main" id="{C3B66F0E-9FC4-444D-85BB-5E111C8E5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295" y="2333232"/>
          <a:ext cx="1629804" cy="9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17" name="Oggetto 1">
                        <a:extLst>
                          <a:ext uri="{FF2B5EF4-FFF2-40B4-BE49-F238E27FC236}">
                            <a16:creationId xmlns:a16="http://schemas.microsoft.com/office/drawing/2014/main" id="{C3B66F0E-9FC4-444D-85BB-5E111C8E5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295" y="2333232"/>
                        <a:ext cx="1629804" cy="9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D84A12-7727-4DF4-9035-CF1524E6443C}"/>
              </a:ext>
            </a:extLst>
          </p:cNvPr>
          <p:cNvSpPr txBox="1"/>
          <p:nvPr/>
        </p:nvSpPr>
        <p:spPr>
          <a:xfrm>
            <a:off x="8921508" y="2084599"/>
            <a:ext cx="31379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D = </a:t>
            </a:r>
            <a:r>
              <a:rPr kumimoji="0" lang="en-US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Coefficiente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 di </a:t>
            </a:r>
            <a:r>
              <a:rPr kumimoji="0" lang="en-US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diffusione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altLang="it-IT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quadrato della lunghezza per unità di tempo</a:t>
            </a:r>
            <a:r>
              <a:rPr kumimoji="0" lang="en-US" altLang="it-IT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cm</a:t>
            </a:r>
            <a:r>
              <a:rPr kumimoji="0" lang="en-US" altLang="it-IT" sz="16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</a:t>
            </a:r>
            <a:r>
              <a:rPr kumimoji="0" lang="en-US" altLang="it-IT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-1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 = </a:t>
            </a:r>
            <a:r>
              <a:rPr lang="en-US" altLang="it-IT" sz="1600" b="1" i="1" kern="1200" dirty="0" err="1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concentrazione</a:t>
            </a:r>
            <a:r>
              <a:rPr lang="en-US" altLang="it-IT" sz="1600" b="1" i="1" kern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del </a:t>
            </a:r>
            <a:r>
              <a:rPr lang="en-US" altLang="it-IT" sz="1600" b="1" i="1" kern="1200" dirty="0" err="1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permeante</a:t>
            </a:r>
            <a:r>
              <a:rPr lang="en-US" altLang="it-IT" sz="1600" b="1" i="1" kern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massa o volume del permeante per unità di volume di materiale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mol cm</a:t>
            </a:r>
            <a:r>
              <a:rPr kumimoji="0" lang="en-US" altLang="it-IT" sz="16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-3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X = 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lunghezza nella direzione del flusso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cm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)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sz="1600" b="1" i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t = tempo (s)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D4D5F0-2043-4705-AE07-8723ABA00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25448" r="12621" b="19206"/>
          <a:stretch/>
        </p:blipFill>
        <p:spPr bwMode="auto">
          <a:xfrm>
            <a:off x="4386648" y="5576102"/>
            <a:ext cx="2314246" cy="12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0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Diffusione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nei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polimeri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4" y="1229517"/>
            <a:ext cx="4933949" cy="36317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DIFFUSIONE PIÙ VELOCE per …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struttura amorfa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materiali con bassa T di fusione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maggiore mobilità molecolare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presenza di legami secondari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materiali a densità inferiore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atomi di diffusione più piccoli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maggiore affinità con il permeante</a:t>
            </a:r>
            <a:endParaRPr lang="en-GB" altLang="it-IT" sz="2000" dirty="0">
              <a:latin typeface="+mn-lt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02C8982-5568-468E-B337-0598F7EF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960" y="2448005"/>
            <a:ext cx="4933949" cy="36317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GB" altLang="it-IT" sz="2000" b="1" dirty="0">
                <a:solidFill>
                  <a:srgbClr val="FF0000"/>
                </a:solidFill>
                <a:latin typeface="+mn-lt"/>
              </a:rPr>
              <a:t>DIFFUSIONE PIÙ LENTA per…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strutture cristalline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materiali a con elevate T di fusione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minore mobilità molecolare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presenza di legame covalente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materiali a maggiore densità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atomi diffusi più grandi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</a:rPr>
              <a:t>  minore affinità con il permeante</a:t>
            </a:r>
            <a:endParaRPr lang="en-GB" alt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65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Assorbimento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nei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polimeri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82" y="1001738"/>
            <a:ext cx="1020309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Il termine assorbimento è generalmente usato per descrivere la penetrazione iniziale e la dispersione di molecole permeanti nella matrice polimerica e comprende sia </a:t>
            </a:r>
            <a:r>
              <a:rPr lang="it-IT" altLang="it-IT" sz="2000" u="sng" dirty="0">
                <a:latin typeface="+mn-lt"/>
              </a:rPr>
              <a:t>assorbimento</a:t>
            </a:r>
            <a:r>
              <a:rPr lang="it-IT" altLang="it-IT" sz="2000" dirty="0">
                <a:latin typeface="+mn-lt"/>
              </a:rPr>
              <a:t> e </a:t>
            </a:r>
            <a:r>
              <a:rPr lang="it-IT" altLang="it-IT" sz="2000" u="sng" dirty="0">
                <a:latin typeface="+mn-lt"/>
              </a:rPr>
              <a:t>adsorbimento,</a:t>
            </a:r>
            <a:r>
              <a:rPr lang="it-IT" altLang="it-IT" sz="2000" dirty="0">
                <a:latin typeface="+mn-lt"/>
              </a:rPr>
              <a:t> così come l’</a:t>
            </a:r>
            <a:r>
              <a:rPr lang="en-GB" altLang="it-IT" sz="2000" u="sng" dirty="0">
                <a:latin typeface="+mn-lt"/>
              </a:rPr>
              <a:t>intrappolamento nei microvuoti </a:t>
            </a:r>
            <a:r>
              <a:rPr lang="en-GB" altLang="it-IT" sz="2000" dirty="0">
                <a:latin typeface="+mn-lt"/>
              </a:rPr>
              <a:t>o il </a:t>
            </a:r>
            <a:r>
              <a:rPr lang="en-GB" altLang="it-IT" sz="2000" u="sng" dirty="0">
                <a:latin typeface="+mn-lt"/>
              </a:rPr>
              <a:t>raggruppamento di aggregati.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Ad una data temperatura, la concentrazione locale </a:t>
            </a:r>
            <a:r>
              <a:rPr lang="it-IT" altLang="it-IT" sz="2000" b="1" dirty="0">
                <a:latin typeface="+mn-lt"/>
              </a:rPr>
              <a:t>C</a:t>
            </a:r>
            <a:r>
              <a:rPr lang="it-IT" altLang="it-IT" sz="2000" dirty="0">
                <a:latin typeface="+mn-lt"/>
              </a:rPr>
              <a:t> del gas disciolto nel polimero può essere correlata alla pressione </a:t>
            </a:r>
            <a:r>
              <a:rPr lang="it-IT" altLang="it-IT" sz="2000" b="1" dirty="0">
                <a:latin typeface="+mn-lt"/>
              </a:rPr>
              <a:t>P</a:t>
            </a:r>
            <a:r>
              <a:rPr lang="it-IT" altLang="it-IT" sz="2000" dirty="0">
                <a:latin typeface="+mn-lt"/>
              </a:rPr>
              <a:t> dalla seguente relazione:</a:t>
            </a:r>
            <a:endParaRPr lang="en-GB" altLang="it-IT" sz="2000" dirty="0">
              <a:latin typeface="+mn-lt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B9D7B39-518A-4FC5-89E4-5CA49DAC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5" y="3331822"/>
            <a:ext cx="2495596" cy="9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CB8146-0491-4C86-962C-DDC0A3E6E6E7}"/>
              </a:ext>
            </a:extLst>
          </p:cNvPr>
          <p:cNvSpPr txBox="1"/>
          <p:nvPr/>
        </p:nvSpPr>
        <p:spPr>
          <a:xfrm>
            <a:off x="3719512" y="3067002"/>
            <a:ext cx="7705725" cy="1549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altLang="it-IT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concentrazione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 C 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1600" dirty="0" err="1">
                <a:ea typeface="Verdana" panose="020B0604030504040204" pitchFamily="34" charset="0"/>
                <a:cs typeface="Verdana" panose="020B0604030504040204" pitchFamily="34" charset="0"/>
              </a:rPr>
              <a:t>espressa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lang="en-US" altLang="it-IT" sz="16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 (STP)/cm</a:t>
            </a:r>
            <a:r>
              <a:rPr lang="en-US" altLang="it-IT" sz="16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US" altLang="it-IT" sz="1600" dirty="0" err="1">
                <a:ea typeface="Verdana" panose="020B0604030504040204" pitchFamily="34" charset="0"/>
                <a:cs typeface="Verdana" panose="020B0604030504040204" pitchFamily="34" charset="0"/>
              </a:rPr>
              <a:t>polimero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In modo più esplicito, è la concentrazione del gas assorbito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calcolata nelle Condizioni Standard di Temperatura e Pressione, cioè 273°K e 1atm) dal polimero che viene sottoposto ad una pressione P del penetrante;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en-US" altLang="it-IT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coefficiente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altLang="it-IT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solubilità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  <a:r>
              <a:rPr lang="en-US" alt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 espresso in 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lang="en-US" altLang="it-IT" sz="16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(STP)/cm</a:t>
            </a:r>
            <a:r>
              <a:rPr lang="en-US" altLang="it-IT" sz="16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·MPa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BA68FA-AD6B-4D5D-ABF3-2E992111F7A0}"/>
              </a:ext>
            </a:extLst>
          </p:cNvPr>
          <p:cNvSpPr txBox="1"/>
          <p:nvPr/>
        </p:nvSpPr>
        <p:spPr>
          <a:xfrm flipH="1">
            <a:off x="1222094" y="4952124"/>
            <a:ext cx="9974958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S(C)</a:t>
            </a:r>
            <a:r>
              <a:rPr lang="it-IT" sz="2400" dirty="0"/>
              <a:t> è il </a:t>
            </a:r>
            <a:r>
              <a:rPr lang="it-IT" sz="2400" b="1" dirty="0">
                <a:solidFill>
                  <a:srgbClr val="FF0000"/>
                </a:solidFill>
              </a:rPr>
              <a:t>COEFFICIENTE DI SOLUBILITÀ </a:t>
            </a:r>
            <a:r>
              <a:rPr lang="it-IT" sz="2400" dirty="0">
                <a:solidFill>
                  <a:schemeClr val="tx1"/>
                </a:solidFill>
              </a:rPr>
              <a:t>ed è una</a:t>
            </a:r>
            <a:r>
              <a:rPr lang="en-GB" sz="2400" dirty="0"/>
              <a:t> </a:t>
            </a:r>
            <a:r>
              <a:rPr lang="en-GB" sz="2400" b="1" dirty="0" err="1"/>
              <a:t>misura</a:t>
            </a:r>
            <a:r>
              <a:rPr lang="en-GB" sz="2400" b="1" dirty="0"/>
              <a:t> </a:t>
            </a:r>
            <a:r>
              <a:rPr lang="en-GB" sz="2400" b="1" dirty="0" err="1"/>
              <a:t>dell'affinità</a:t>
            </a:r>
            <a:r>
              <a:rPr lang="en-GB" sz="2400" b="1" dirty="0"/>
              <a:t> </a:t>
            </a:r>
            <a:r>
              <a:rPr lang="en-GB" sz="2400" b="1" dirty="0" err="1"/>
              <a:t>polimero-penetrante</a:t>
            </a:r>
            <a:endParaRPr lang="en-GB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FA3F6-ACE3-4300-9059-B9123FE2F276}"/>
              </a:ext>
            </a:extLst>
          </p:cNvPr>
          <p:cNvSpPr txBox="1"/>
          <p:nvPr/>
        </p:nvSpPr>
        <p:spPr>
          <a:xfrm>
            <a:off x="359667" y="6118333"/>
            <a:ext cx="1169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Legge di Henry </a:t>
            </a:r>
            <a:r>
              <a:rPr lang="it-IT" sz="2400" b="1" dirty="0">
                <a:sym typeface="Wingdings" panose="05000000000000000000" pitchFamily="2" charset="2"/>
              </a:rPr>
              <a:t> C= S∙P                       </a:t>
            </a:r>
            <a:r>
              <a:rPr lang="en-GB" i="1" dirty="0" err="1">
                <a:sym typeface="Wingdings" panose="05000000000000000000" pitchFamily="2" charset="2"/>
              </a:rPr>
              <a:t>Applicabile</a:t>
            </a:r>
            <a:r>
              <a:rPr lang="en-GB" i="1" dirty="0">
                <a:sym typeface="Wingdings" panose="05000000000000000000" pitchFamily="2" charset="2"/>
              </a:rPr>
              <a:t> per </a:t>
            </a:r>
            <a:r>
              <a:rPr lang="en-GB" i="1" dirty="0" err="1">
                <a:sym typeface="Wingdings" panose="05000000000000000000" pitchFamily="2" charset="2"/>
              </a:rPr>
              <a:t>basse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 err="1">
                <a:sym typeface="Wingdings" panose="05000000000000000000" pitchFamily="2" charset="2"/>
              </a:rPr>
              <a:t>pressioni</a:t>
            </a:r>
            <a:r>
              <a:rPr lang="en-GB" i="1" dirty="0">
                <a:sym typeface="Wingdings" panose="05000000000000000000" pitchFamily="2" charset="2"/>
              </a:rPr>
              <a:t> e gas </a:t>
            </a:r>
            <a:r>
              <a:rPr lang="en-GB" i="1" dirty="0" err="1">
                <a:sym typeface="Wingdings" panose="05000000000000000000" pitchFamily="2" charset="2"/>
              </a:rPr>
              <a:t>ideali</a:t>
            </a:r>
            <a:r>
              <a:rPr lang="it-IT" i="1" dirty="0">
                <a:sym typeface="Wingdings" panose="05000000000000000000" pitchFamily="2" charset="2"/>
              </a:rPr>
              <a:t>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06955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985F444-5A4C-4FC6-83AE-95B34FE1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17" y="1261310"/>
            <a:ext cx="99749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altLang="it-IT" sz="2000" dirty="0">
                <a:latin typeface="+mn-lt"/>
              </a:rPr>
              <a:t>Integrando la prima legge di Fick per lo spessore e la concentrazione e assumendo che si applichi la legge di Henry, è possibile definire la quantità di gas (</a:t>
            </a:r>
            <a:r>
              <a:rPr lang="it-IT" altLang="it-IT" sz="2000" b="1" dirty="0">
                <a:latin typeface="+mn-lt"/>
              </a:rPr>
              <a:t>Q</a:t>
            </a:r>
            <a:r>
              <a:rPr lang="it-IT" altLang="it-IT" sz="2000" dirty="0">
                <a:latin typeface="+mn-lt"/>
              </a:rPr>
              <a:t>) attraverso il materiale:</a:t>
            </a:r>
            <a:endParaRPr lang="en-GB" altLang="it-IT" sz="2000" dirty="0">
              <a:latin typeface="+mn-lt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A869AC7A-7E2F-41B0-B305-69F6DABB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270185"/>
            <a:ext cx="4248150" cy="1042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CB2BA2-DB51-4168-8A2F-DDECB47B1181}"/>
              </a:ext>
            </a:extLst>
          </p:cNvPr>
          <p:cNvSpPr txBox="1"/>
          <p:nvPr/>
        </p:nvSpPr>
        <p:spPr>
          <a:xfrm>
            <a:off x="608458" y="3450221"/>
            <a:ext cx="10708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Il </a:t>
            </a:r>
            <a:r>
              <a:rPr lang="en-GB" sz="2000" dirty="0" err="1"/>
              <a:t>prodotto</a:t>
            </a:r>
            <a:r>
              <a:rPr lang="en-GB" sz="2000" dirty="0"/>
              <a:t> </a:t>
            </a:r>
            <a:r>
              <a:rPr lang="en-GB" sz="2000" b="1" dirty="0"/>
              <a:t>D∙S</a:t>
            </a:r>
            <a:r>
              <a:rPr lang="en-GB" sz="2000" dirty="0"/>
              <a:t> è </a:t>
            </a:r>
            <a:r>
              <a:rPr lang="en-GB" sz="2000" dirty="0" err="1"/>
              <a:t>indicato</a:t>
            </a:r>
            <a:r>
              <a:rPr lang="en-GB" sz="2000" dirty="0"/>
              <a:t> come il “</a:t>
            </a:r>
            <a:r>
              <a:rPr lang="en-GB" sz="2000" b="1" dirty="0" err="1"/>
              <a:t>coefficiente</a:t>
            </a:r>
            <a:r>
              <a:rPr lang="en-GB" sz="2000" b="1" dirty="0"/>
              <a:t> di </a:t>
            </a:r>
            <a:r>
              <a:rPr lang="en-GB" sz="2000" b="1" dirty="0" err="1"/>
              <a:t>permeabilità</a:t>
            </a:r>
            <a:r>
              <a:rPr lang="en-GB" sz="2000" dirty="0"/>
              <a:t>" ed è </a:t>
            </a:r>
            <a:r>
              <a:rPr lang="en-GB" sz="2000" dirty="0" err="1"/>
              <a:t>rappresentato</a:t>
            </a:r>
            <a:r>
              <a:rPr lang="en-GB" sz="2000" dirty="0"/>
              <a:t> dal </a:t>
            </a:r>
            <a:r>
              <a:rPr lang="en-GB" sz="2000" dirty="0" err="1"/>
              <a:t>simbolo</a:t>
            </a:r>
            <a:r>
              <a:rPr lang="en-GB" sz="2000" dirty="0"/>
              <a:t> </a:t>
            </a:r>
            <a:r>
              <a:rPr lang="en-GB" sz="2000" b="1" dirty="0"/>
              <a:t>Pe</a:t>
            </a:r>
            <a:r>
              <a:rPr lang="en-GB" sz="2000" dirty="0"/>
              <a:t>:</a:t>
            </a:r>
          </a:p>
        </p:txBody>
      </p:sp>
      <p:grpSp>
        <p:nvGrpSpPr>
          <p:cNvPr id="16" name="Gruppo 2">
            <a:extLst>
              <a:ext uri="{FF2B5EF4-FFF2-40B4-BE49-F238E27FC236}">
                <a16:creationId xmlns:a16="http://schemas.microsoft.com/office/drawing/2014/main" id="{B0C62480-6F06-48E6-B4E5-4C19296BFB19}"/>
              </a:ext>
            </a:extLst>
          </p:cNvPr>
          <p:cNvGrpSpPr>
            <a:grpSpLocks/>
          </p:cNvGrpSpPr>
          <p:nvPr/>
        </p:nvGrpSpPr>
        <p:grpSpPr bwMode="auto">
          <a:xfrm>
            <a:off x="5201723" y="3969662"/>
            <a:ext cx="3910012" cy="1223963"/>
            <a:chOff x="3779838" y="1876425"/>
            <a:chExt cx="3910012" cy="1223963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9B461F33-515E-4833-B24E-ECFE6E278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838" y="1876425"/>
              <a:ext cx="3910012" cy="1223963"/>
              <a:chOff x="2381" y="1344"/>
              <a:chExt cx="2463" cy="771"/>
            </a:xfrm>
          </p:grpSpPr>
          <p:pic>
            <p:nvPicPr>
              <p:cNvPr id="19" name="Picture 5">
                <a:extLst>
                  <a:ext uri="{FF2B5EF4-FFF2-40B4-BE49-F238E27FC236}">
                    <a16:creationId xmlns:a16="http://schemas.microsoft.com/office/drawing/2014/main" id="{9EB3E060-A78F-4A72-A32F-AAED62ADE0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1344"/>
                <a:ext cx="2009" cy="77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66584E5D-3658-4059-8D0E-3DDCD8814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729"/>
                <a:ext cx="317" cy="0"/>
              </a:xfrm>
              <a:prstGeom prst="line">
                <a:avLst/>
              </a:prstGeom>
              <a:noFill/>
              <a:ln w="101600">
                <a:noFill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E65859A-7F37-49E7-B290-D320F0F55C9D}"/>
                </a:ext>
              </a:extLst>
            </p:cNvPr>
            <p:cNvSpPr txBox="1"/>
            <p:nvPr/>
          </p:nvSpPr>
          <p:spPr>
            <a:xfrm>
              <a:off x="4551363" y="2154238"/>
              <a:ext cx="652462" cy="584200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32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3200" baseline="-250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1" name="Gruppo 3">
            <a:extLst>
              <a:ext uri="{FF2B5EF4-FFF2-40B4-BE49-F238E27FC236}">
                <a16:creationId xmlns:a16="http://schemas.microsoft.com/office/drawing/2014/main" id="{A030FC81-E6D9-4B4C-8918-059ACF2776D9}"/>
              </a:ext>
            </a:extLst>
          </p:cNvPr>
          <p:cNvGrpSpPr>
            <a:grpSpLocks/>
          </p:cNvGrpSpPr>
          <p:nvPr/>
        </p:nvGrpSpPr>
        <p:grpSpPr bwMode="auto">
          <a:xfrm>
            <a:off x="2547423" y="4182216"/>
            <a:ext cx="2286000" cy="668337"/>
            <a:chOff x="1116013" y="2154238"/>
            <a:chExt cx="2286000" cy="668337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4E579281-CC66-4835-B175-A2736A292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154238"/>
              <a:ext cx="2286000" cy="6683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514BDA8-B92A-4230-ADB6-FAA09D3EF623}"/>
                </a:ext>
              </a:extLst>
            </p:cNvPr>
            <p:cNvSpPr txBox="1"/>
            <p:nvPr/>
          </p:nvSpPr>
          <p:spPr>
            <a:xfrm>
              <a:off x="1166812" y="2226003"/>
              <a:ext cx="860426" cy="52322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8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it-IT" sz="2800" baseline="-250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6F72D1D-0D06-418A-8D14-1779ACAAB5BE}"/>
              </a:ext>
            </a:extLst>
          </p:cNvPr>
          <p:cNvSpPr txBox="1"/>
          <p:nvPr/>
        </p:nvSpPr>
        <p:spPr>
          <a:xfrm>
            <a:off x="465532" y="5374930"/>
            <a:ext cx="11357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en-US" altLang="it-IT" sz="22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kumimoji="0" lang="en-US" alt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altLang="it-IT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è "la quantità di permeante che passa attraverso una superficie di area e spessore unitari durante il tempo unitario ea causa di una differenza di pressione parziale unitaria"</a:t>
            </a:r>
            <a:endParaRPr kumimoji="0" lang="en-US" altLang="it-IT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488D8C-DC1A-4749-9A18-15EB328A0711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C6ADBD-C916-48CC-9A81-E7964DA5B2AA}"/>
              </a:ext>
            </a:extLst>
          </p:cNvPr>
          <p:cNvSpPr txBox="1"/>
          <p:nvPr/>
        </p:nvSpPr>
        <p:spPr>
          <a:xfrm>
            <a:off x="624723" y="6325677"/>
            <a:ext cx="9315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US" altLang="it-IT" dirty="0" err="1">
                <a:ea typeface="Verdana" panose="020B0604030504040204" pitchFamily="34" charset="0"/>
                <a:cs typeface="Verdana" panose="020B0604030504040204" pitchFamily="34" charset="0"/>
              </a:rPr>
              <a:t>comunemente</a:t>
            </a:r>
            <a: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  <a:t> espresso come 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kumimoji="0" lang="en-US" altLang="it-IT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µm m</a:t>
            </a:r>
            <a:r>
              <a:rPr kumimoji="0" lang="en-US" altLang="it-IT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24h</a:t>
            </a:r>
            <a:r>
              <a:rPr kumimoji="0" lang="en-US" altLang="it-IT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-1 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bar</a:t>
            </a:r>
            <a:r>
              <a:rPr kumimoji="0" lang="en-US" altLang="it-IT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endParaRPr lang="en-US" altLang="it-IT" baseline="300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80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488D8C-DC1A-4749-9A18-15EB328A0711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4465768-BFBE-4B3D-A520-B2B14654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" y="1088968"/>
            <a:ext cx="10002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2A0B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8D7E5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Dall'espressione di </a:t>
            </a:r>
            <a:r>
              <a:rPr lang="it-IT" altLang="it-IT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altLang="it-IT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t-IT" altLang="it-IT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risulta chiaro che la trasmissione del gas è inversamente proporzionale allo spessore del materiale. Non sempre viene rispettata la proporzionalità inversa: a volte, infatti, considerando la costante di permeabilità attraverso spessori diversi dello stesso materiale non si ottiene lo stesso valore.</a:t>
            </a:r>
            <a:endParaRPr lang="en-US" altLang="it-IT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FD8B5A5-A6E6-411D-A7F1-A922640F79D5}"/>
              </a:ext>
            </a:extLst>
          </p:cNvPr>
          <p:cNvSpPr txBox="1"/>
          <p:nvPr/>
        </p:nvSpPr>
        <p:spPr>
          <a:xfrm>
            <a:off x="550862" y="2816190"/>
            <a:ext cx="10174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PERMEANZA (o </a:t>
            </a:r>
            <a:r>
              <a:rPr lang="en-GB" sz="2000" b="1" dirty="0" err="1"/>
              <a:t>permeabilità</a:t>
            </a:r>
            <a:r>
              <a:rPr lang="en-GB" sz="2000" b="1" dirty="0"/>
              <a:t>):</a:t>
            </a:r>
            <a:br>
              <a:rPr lang="en-GB" sz="2000" b="1" dirty="0"/>
            </a:br>
            <a:r>
              <a:rPr lang="it-IT" sz="2000" dirty="0"/>
              <a:t>la quantità di gas che passa attraverso una superficie unitaria, di dato spessore, per unità di tempo sotto un ΔP parziale unitario</a:t>
            </a:r>
            <a:endParaRPr lang="en-GB" sz="2000" dirty="0"/>
          </a:p>
        </p:txBody>
      </p:sp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79356826-B2E1-4A3C-B98A-A67024439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3408" y="3698026"/>
          <a:ext cx="1755082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zione" r:id="rId7" imgW="457002" imgH="393529" progId="Equation.3">
                  <p:embed/>
                </p:oleObj>
              </mc:Choice>
              <mc:Fallback>
                <p:oleObj name="Equazione" r:id="rId7" imgW="457002" imgH="393529" progId="Equation.3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79356826-B2E1-4A3C-B98A-A67024439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408" y="3698026"/>
                        <a:ext cx="1755082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4D44CF9-B892-4147-9D2F-02506CC9D254}"/>
              </a:ext>
            </a:extLst>
          </p:cNvPr>
          <p:cNvSpPr txBox="1"/>
          <p:nvPr/>
        </p:nvSpPr>
        <p:spPr>
          <a:xfrm>
            <a:off x="624723" y="5742022"/>
            <a:ext cx="9315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en-US" altLang="it-IT" sz="2000" dirty="0" err="1">
                <a:ea typeface="Verdana" panose="020B0604030504040204" pitchFamily="34" charset="0"/>
                <a:cs typeface="Verdana" panose="020B0604030504040204" pitchFamily="34" charset="0"/>
              </a:rPr>
              <a:t>indicato</a:t>
            </a:r>
            <a:r>
              <a:rPr lang="en-US" alt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2000" dirty="0" err="1">
                <a:ea typeface="Verdana" panose="020B0604030504040204" pitchFamily="34" charset="0"/>
                <a:cs typeface="Verdana" panose="020B0604030504040204" pitchFamily="34" charset="0"/>
              </a:rPr>
              <a:t>dalla</a:t>
            </a:r>
            <a:r>
              <a:rPr lang="en-US" alt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2000" dirty="0" err="1">
                <a:ea typeface="Verdana" panose="020B0604030504040204" pitchFamily="34" charset="0"/>
                <a:cs typeface="Verdana" panose="020B0604030504040204" pitchFamily="34" charset="0"/>
              </a:rPr>
              <a:t>lettera</a:t>
            </a:r>
            <a:r>
              <a:rPr lang="en-US" alt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alt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 ed espresso come </a:t>
            </a:r>
            <a:r>
              <a:rPr lang="en-US" altLang="it-IT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lang="en-US" altLang="it-IT" sz="2000" baseline="30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it-IT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altLang="it-IT" sz="2000" baseline="30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lang="en-US" altLang="it-IT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24h</a:t>
            </a:r>
            <a:r>
              <a:rPr lang="en-US" altLang="it-IT" sz="2000" baseline="30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lang="en-US" altLang="it-IT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bar</a:t>
            </a:r>
            <a:r>
              <a:rPr lang="en-US" altLang="it-IT" sz="2000" baseline="30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11956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488D8C-DC1A-4749-9A18-15EB328A0711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Tasso di trasporto del gas GTR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4465768-BFBE-4B3D-A520-B2B14654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" y="1110262"/>
            <a:ext cx="98104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2A0B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8D7E5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Dall'espressione di Pe risulta anche evidente che la trasmissione del gas è direttamente proporzionale alla differenza di pressione. Tuttavia, la proporzionalità diretta con ΔP non è sempre rispettata. Per questo motivo ΔP viene solitamente considerata come una condizione della misura e viene definita un'altra grandezza:</a:t>
            </a:r>
            <a:endParaRPr lang="en-GB" altLang="it-IT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FD8B5A5-A6E6-411D-A7F1-A922640F79D5}"/>
              </a:ext>
            </a:extLst>
          </p:cNvPr>
          <p:cNvSpPr txBox="1"/>
          <p:nvPr/>
        </p:nvSpPr>
        <p:spPr>
          <a:xfrm>
            <a:off x="636587" y="2816020"/>
            <a:ext cx="10002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TASSO DI TRASPORTO DEL GAS: </a:t>
            </a:r>
            <a:br>
              <a:rPr lang="en-GB" sz="2000" b="1" dirty="0"/>
            </a:br>
            <a:r>
              <a:rPr lang="it-IT" sz="2000" dirty="0"/>
              <a:t>quantità di gas che passa attraverso una superficie unitaria di</a:t>
            </a:r>
            <a:r>
              <a:rPr lang="en-GB" sz="2000" dirty="0"/>
              <a:t> </a:t>
            </a:r>
            <a:r>
              <a:rPr lang="en-GB" sz="2000" u="sng" dirty="0" err="1"/>
              <a:t>dato</a:t>
            </a:r>
            <a:r>
              <a:rPr lang="en-GB" sz="2000" u="sng" dirty="0"/>
              <a:t> </a:t>
            </a:r>
            <a:r>
              <a:rPr lang="en-GB" sz="2000" u="sng" dirty="0" err="1"/>
              <a:t>spessore</a:t>
            </a:r>
            <a:r>
              <a:rPr lang="en-GB" sz="2000" u="sng" dirty="0"/>
              <a:t> </a:t>
            </a:r>
            <a:r>
              <a:rPr lang="en-GB" sz="2000" dirty="0"/>
              <a:t>e </a:t>
            </a:r>
            <a:r>
              <a:rPr lang="it-IT" sz="2000" u="sng" dirty="0"/>
              <a:t>ad una data differenza di pressione parziale</a:t>
            </a:r>
            <a:r>
              <a:rPr lang="en-GB" sz="2000" u="sng" dirty="0"/>
              <a:t> </a:t>
            </a:r>
            <a:r>
              <a:rPr lang="en-GB" sz="2000" dirty="0" err="1"/>
              <a:t>durante</a:t>
            </a:r>
            <a:r>
              <a:rPr lang="en-GB" sz="2000" dirty="0"/>
              <a:t> il tempo </a:t>
            </a:r>
            <a:r>
              <a:rPr lang="en-GB" sz="2000" dirty="0" err="1"/>
              <a:t>unitario</a:t>
            </a:r>
            <a:endParaRPr lang="en-GB" sz="20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4D44CF9-B892-4147-9D2F-02506CC9D254}"/>
              </a:ext>
            </a:extLst>
          </p:cNvPr>
          <p:cNvSpPr txBox="1"/>
          <p:nvPr/>
        </p:nvSpPr>
        <p:spPr>
          <a:xfrm>
            <a:off x="624722" y="5742022"/>
            <a:ext cx="10002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misura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24h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ed è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indicato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come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GTR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che, a seconda della specie permeante, può assumere molte forme: 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TR, N</a:t>
            </a: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TR, CO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TR, WVTR .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87BE571-42E1-4571-B21E-BACE73B3D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9271" y="4109387"/>
          <a:ext cx="567746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zione" r:id="rId7" imgW="1993900" imgH="393700" progId="Equation.3">
                  <p:embed/>
                </p:oleObj>
              </mc:Choice>
              <mc:Fallback>
                <p:oleObj name="Equazione" r:id="rId7" imgW="1993900" imgH="393700" progId="Equation.3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F87BE571-42E1-4571-B21E-BACE73B3D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271" y="4109387"/>
                        <a:ext cx="567746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15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1704460" y="643102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Proprietà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meccaniche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"/>
          <p:cNvSpPr/>
          <p:nvPr/>
        </p:nvSpPr>
        <p:spPr>
          <a:xfrm>
            <a:off x="2063750" y="2275681"/>
            <a:ext cx="80645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relazioni tra i carichi applicati ad un materiale e le deformazioni indotte dall'applicazione di tali carichi determinano il comportamento meccanico di un materiale.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488D8C-DC1A-4749-9A18-15EB328A0711}"/>
              </a:ext>
            </a:extLst>
          </p:cNvPr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Proprietà Barriera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14EE087E-5F66-404C-8E76-6484DA175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11143"/>
              </p:ext>
            </p:extLst>
          </p:nvPr>
        </p:nvGraphicFramePr>
        <p:xfrm>
          <a:off x="2695575" y="2057400"/>
          <a:ext cx="7365206" cy="2743200"/>
        </p:xfrm>
        <a:graphic>
          <a:graphicData uri="http://schemas.openxmlformats.org/drawingml/2006/table">
            <a:tbl>
              <a:tblPr firstRow="1" bandRow="1"/>
              <a:tblGrid>
                <a:gridCol w="368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BARRIERA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P/WVTR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Molto alta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&lt;</a:t>
                      </a:r>
                      <a:r>
                        <a:rPr lang="it-IT" sz="2400" baseline="0" dirty="0">
                          <a:latin typeface="+mn-lt"/>
                        </a:rPr>
                        <a:t> 0.5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Alta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0.5</a:t>
                      </a:r>
                      <a:r>
                        <a:rPr lang="it-IT" sz="2400" baseline="0" dirty="0">
                          <a:latin typeface="+mn-lt"/>
                        </a:rPr>
                        <a:t> - 3.0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Medio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3.1 - 30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Basso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31 - 150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Molto basso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it-IT" sz="2400" dirty="0">
                          <a:latin typeface="+mn-lt"/>
                        </a:rPr>
                        <a:t>&gt; 150</a:t>
                      </a:r>
                      <a:endParaRPr lang="en-GB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BA1CB0D2-FA9A-4067-A0C4-22C69872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178410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2A0B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8D7E5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0B1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(UNI 10534 12/94)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D1DCBB3-AB08-41A5-B6DE-F553316354B1}"/>
              </a:ext>
            </a:extLst>
          </p:cNvPr>
          <p:cNvSpPr txBox="1"/>
          <p:nvPr/>
        </p:nvSpPr>
        <p:spPr>
          <a:xfrm>
            <a:off x="2695575" y="5092054"/>
            <a:ext cx="6096000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24h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bar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kumimoji="0" lang="en-US" altLang="it-IT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d at 23°C and 0% UR (gas)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000" dirty="0"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altLang="it-IT" sz="2000" baseline="30000" dirty="0"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24h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bar</a:t>
            </a:r>
            <a:r>
              <a:rPr kumimoji="0" lang="en-US" altLang="it-IT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d at 38°C and 90% UR (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vapore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acqueo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536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4B3B62-04F6-4A23-9B78-EB1F443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B9BBD-2A4E-405C-BE19-8D358D7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FB260-42F5-4FE4-BD6B-03B397455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40FD92-0241-4372-81D7-B05B4B73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488D8C-DC1A-4749-9A18-15EB328A0711}"/>
              </a:ext>
            </a:extLst>
          </p:cNvPr>
          <p:cNvSpPr txBox="1"/>
          <p:nvPr/>
        </p:nvSpPr>
        <p:spPr>
          <a:xfrm>
            <a:off x="1961636" y="576294"/>
            <a:ext cx="7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oup 140">
            <a:extLst>
              <a:ext uri="{FF2B5EF4-FFF2-40B4-BE49-F238E27FC236}">
                <a16:creationId xmlns:a16="http://schemas.microsoft.com/office/drawing/2014/main" id="{C43247E7-5AD6-4756-B973-5CBAC9AA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92372"/>
              </p:ext>
            </p:extLst>
          </p:nvPr>
        </p:nvGraphicFramePr>
        <p:xfrm>
          <a:off x="860612" y="1562232"/>
          <a:ext cx="9586398" cy="4663528"/>
        </p:xfrm>
        <a:graphic>
          <a:graphicData uri="http://schemas.openxmlformats.org/drawingml/2006/table">
            <a:tbl>
              <a:tblPr/>
              <a:tblGrid>
                <a:gridCol w="421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Materiale</a:t>
                      </a: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polimerico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Permeabilità all'ossigeno di un film di 25 µm di spessore </a:t>
                      </a: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(cm</a:t>
                      </a:r>
                      <a:r>
                        <a:rPr kumimoji="0" lang="en-US" sz="20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/m</a:t>
                      </a:r>
                      <a:r>
                        <a:rPr kumimoji="0" lang="en-US" sz="20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24h bar)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Polietilene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bassa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densità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(LDPE)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7000-8000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Polietilene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ad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alta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densità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(HDPE)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2800-3000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Polipropilene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(PP) 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2300-3700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Polivinilcloruro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plasticizzato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(PVC)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6000-9000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Polistirene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(PS)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3800-5400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Polietilene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tereftalato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(PET)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45-90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Poliammide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6 (PA6)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20-40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Poliammide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11 (PA11)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500-1500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cloruro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vinilidene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(PVDC)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12-100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Poli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etilene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vinil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alcol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(EVOH)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1-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4" marR="91424" marT="45724" marB="45724" anchor="ctr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698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56" name="Google Shape;356;p18"/>
          <p:cNvPicPr preferRelativeResize="0"/>
          <p:nvPr/>
        </p:nvPicPr>
        <p:blipFill rotWithShape="1">
          <a:blip r:embed="rId3">
            <a:alphaModFix/>
          </a:blip>
          <a:srcRect r="11809"/>
          <a:stretch/>
        </p:blipFill>
        <p:spPr>
          <a:xfrm>
            <a:off x="0" y="0"/>
            <a:ext cx="12208932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6343" y="6329589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6">
            <a:alphaModFix/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8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361" name="Google Shape;361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8"/>
            <p:cNvPicPr preferRelativeResize="0"/>
            <p:nvPr/>
          </p:nvPicPr>
          <p:blipFill rotWithShape="1">
            <a:blip r:embed="rId9">
              <a:alphaModFix/>
            </a:blip>
            <a:srcRect l="12506" t="27689" r="12654" b="26916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9" name="Google Shape;369;p18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Copyright: CC BY-NC-SA 4.0:</a:t>
            </a: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7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this license, you are free to share the copy and redistribute the material in any medium or format. You can also adapt remix, transform and build upon the material.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 only under the following terms: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Attribution — </a:t>
            </a: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give appropriate credit, provide a link to the license, and indicate if changes were made. You may do so in any reasonable manner, but not in any way that suggests the licensor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endorses you or your use.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NonCommercial</a:t>
            </a: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you may not use the material for commercial purposes.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ShareAlike — </a:t>
            </a: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remix, transform, or build upon the material, you must distribute your contributions under the same license as the original.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additional restrictions — </a:t>
            </a: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not apply legal terms or technological measures that legally restrict others from doing anything the license permits.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10250" y="5758493"/>
            <a:ext cx="1181663" cy="41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/>
          <p:nvPr/>
        </p:nvSpPr>
        <p:spPr>
          <a:xfrm>
            <a:off x="914350" y="1671202"/>
            <a:ext cx="103346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descrivere il comportamento di un solido dopo l'applicazione di una forza, è conveniente classificare il tipo e la direzione della forza in questione: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Forze statiche: 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applicate costantemente o per tempi discreti;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Forze dinamiche (o urto): 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che si esauriscono in breve tempo a seguito di urto o vibrazione, al fine di verificare la capacità del materiale di assorbire l'energia dell'urto;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Forze cicliche: 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in cui i valori di carico variano tra un valore minimo e un valore massimo per un numero elevato di volte.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4;p3">
            <a:extLst>
              <a:ext uri="{FF2B5EF4-FFF2-40B4-BE49-F238E27FC236}">
                <a16:creationId xmlns:a16="http://schemas.microsoft.com/office/drawing/2014/main" id="{91373E87-BCB5-452A-91F6-8616D993E764}"/>
              </a:ext>
            </a:extLst>
          </p:cNvPr>
          <p:cNvSpPr txBox="1"/>
          <p:nvPr/>
        </p:nvSpPr>
        <p:spPr>
          <a:xfrm>
            <a:off x="1704460" y="576294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Proprietà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meccaniche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/>
          <p:nvPr/>
        </p:nvSpPr>
        <p:spPr>
          <a:xfrm>
            <a:off x="2145840" y="1551781"/>
            <a:ext cx="806450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Comportamento a trazione (elasticità e plasticità)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Comportamento di compressione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Robustezza e resilienza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Durezza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Resistenza all'impatto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Proprietà di attrito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4;p3">
            <a:extLst>
              <a:ext uri="{FF2B5EF4-FFF2-40B4-BE49-F238E27FC236}">
                <a16:creationId xmlns:a16="http://schemas.microsoft.com/office/drawing/2014/main" id="{D503C70E-1F72-4763-A9F7-E985B13F18D5}"/>
              </a:ext>
            </a:extLst>
          </p:cNvPr>
          <p:cNvSpPr txBox="1"/>
          <p:nvPr/>
        </p:nvSpPr>
        <p:spPr>
          <a:xfrm>
            <a:off x="1704460" y="576294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Proprietà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meccaniche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/>
          <p:nvPr/>
        </p:nvSpPr>
        <p:spPr>
          <a:xfrm>
            <a:off x="1145715" y="1551781"/>
            <a:ext cx="8064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prove di trazione sono le prove più comunemente utilizzate per determinare le proprietà meccaniche come: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Modulo di Young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R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apporto di Poisson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Forza di snervamento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Allungamento a rottura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Tenacità.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/>
        </p:nvSpPr>
        <p:spPr>
          <a:xfrm>
            <a:off x="2318823" y="216291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/>
          <p:nvPr/>
        </p:nvSpPr>
        <p:spPr>
          <a:xfrm>
            <a:off x="1149058" y="1315599"/>
            <a:ext cx="87911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deformazione controllata viene applicata a un provino e la risposta del campione viene misurata in termini di resistenza.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96214" y="2143125"/>
            <a:ext cx="2505075" cy="38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/>
          <p:nvPr/>
        </p:nvSpPr>
        <p:spPr>
          <a:xfrm>
            <a:off x="10283825" y="3460751"/>
            <a:ext cx="609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2588" y="2661129"/>
            <a:ext cx="2084388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 txBox="1"/>
          <p:nvPr/>
        </p:nvSpPr>
        <p:spPr>
          <a:xfrm>
            <a:off x="2228875" y="2902660"/>
            <a:ext cx="207409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Stress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nominale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1797507" y="4622948"/>
            <a:ext cx="29368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Deformazione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nominale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72588" y="4401344"/>
            <a:ext cx="1839912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8334324" y="2620667"/>
            <a:ext cx="3488483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=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elastico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=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snervamento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rottura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520854" y="564140"/>
            <a:ext cx="33655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1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Curva</a:t>
            </a:r>
            <a:r>
              <a:rPr lang="en-GB" sz="24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1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sforzo-deformazione</a:t>
            </a:r>
            <a:endParaRPr sz="24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976212" y="5411343"/>
            <a:ext cx="94707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Deformazione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elastica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la sollecitazione viene rimossa, il materiale torna alla dimensione che aveva prima dell'applicazione del carico. La deformazione è reversibile, non permanente.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Deformazione</a:t>
            </a:r>
            <a:r>
              <a:rPr lang="en-GB" sz="18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plastica</a:t>
            </a:r>
            <a:r>
              <a:rPr lang="en-GB" sz="1800" b="1" dirty="0">
                <a:solidFill>
                  <a:srgbClr val="FF3300"/>
                </a:solidFill>
              </a:rPr>
              <a:t> :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la sollecitazione viene rimossa, il materiale non ritorna alla sua dimensione precedente ma si verifica una deformazione permanente e irreversibile.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24;p7">
            <a:extLst>
              <a:ext uri="{FF2B5EF4-FFF2-40B4-BE49-F238E27FC236}">
                <a16:creationId xmlns:a16="http://schemas.microsoft.com/office/drawing/2014/main" id="{EBCCEB7B-C05E-4CE7-A885-F845F8B6062F}"/>
              </a:ext>
            </a:extLst>
          </p:cNvPr>
          <p:cNvSpPr txBox="1"/>
          <p:nvPr/>
        </p:nvSpPr>
        <p:spPr>
          <a:xfrm>
            <a:off x="2520854" y="98096"/>
            <a:ext cx="76213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6FF28FC-695B-4BA1-94A9-4783196B5411}"/>
              </a:ext>
            </a:extLst>
          </p:cNvPr>
          <p:cNvGrpSpPr/>
          <p:nvPr/>
        </p:nvGrpSpPr>
        <p:grpSpPr>
          <a:xfrm>
            <a:off x="976212" y="1402779"/>
            <a:ext cx="5541961" cy="4008564"/>
            <a:chOff x="976212" y="1402779"/>
            <a:chExt cx="5541961" cy="4008564"/>
          </a:xfrm>
        </p:grpSpPr>
        <p:pic>
          <p:nvPicPr>
            <p:cNvPr id="245" name="Google Shape;245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6212" y="1402779"/>
              <a:ext cx="5541961" cy="4008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7708313-C070-4EF7-86EF-D740282C820C}"/>
                </a:ext>
              </a:extLst>
            </p:cNvPr>
            <p:cNvSpPr txBox="1"/>
            <p:nvPr/>
          </p:nvSpPr>
          <p:spPr>
            <a:xfrm>
              <a:off x="2700338" y="3429000"/>
              <a:ext cx="2800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800" dirty="0"/>
                <a:t>Deformazione plastica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CE81025-E5BA-4FC5-A467-1D42E0427CA4}"/>
                </a:ext>
              </a:extLst>
            </p:cNvPr>
            <p:cNvSpPr txBox="1"/>
            <p:nvPr/>
          </p:nvSpPr>
          <p:spPr>
            <a:xfrm>
              <a:off x="4061199" y="1551936"/>
              <a:ext cx="16109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Deformazione</a:t>
              </a:r>
            </a:p>
            <a:p>
              <a:pPr algn="ctr"/>
              <a:r>
                <a:rPr lang="it-IT" sz="1800" dirty="0"/>
                <a:t> elastica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48D49AA-B530-40F5-B2EE-2BAF4454BF8F}"/>
                </a:ext>
              </a:extLst>
            </p:cNvPr>
            <p:cNvSpPr txBox="1"/>
            <p:nvPr/>
          </p:nvSpPr>
          <p:spPr>
            <a:xfrm>
              <a:off x="1328738" y="1402779"/>
              <a:ext cx="9163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1"/>
                  </a:solidFill>
                </a:rPr>
                <a:t>Sforzo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C3C417-4357-436B-8DB0-2B2553C8E8C4}"/>
              </a:ext>
            </a:extLst>
          </p:cNvPr>
          <p:cNvSpPr txBox="1"/>
          <p:nvPr/>
        </p:nvSpPr>
        <p:spPr>
          <a:xfrm>
            <a:off x="4061200" y="4956762"/>
            <a:ext cx="16109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Deformazione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/>
        </p:nvSpPr>
        <p:spPr>
          <a:xfrm>
            <a:off x="2318823" y="216291"/>
            <a:ext cx="76213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GB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/>
          <p:nvPr/>
        </p:nvSpPr>
        <p:spPr>
          <a:xfrm>
            <a:off x="1214337" y="1356094"/>
            <a:ext cx="858688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Nella parte iniziale della curva sforzo-deformazione (regione elastica) c'è proporzionalità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 </a:t>
            </a:r>
            <a:r>
              <a:rPr lang="en-GB" sz="1800" b="1" dirty="0">
                <a:solidFill>
                  <a:schemeClr val="dk1"/>
                </a:solidFill>
              </a:rPr>
              <a:t>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ε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Legge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Hooke, modulo di Young E).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modulo di Young 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dipende dalla capacità dei legami atomici di deformarsi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Maggiore è la forza di adesione, maggiore è la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rigidità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materiale.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7525" y="1996312"/>
            <a:ext cx="1768475" cy="75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9963" y="4498975"/>
            <a:ext cx="2970212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41664" y="3825081"/>
            <a:ext cx="2562225" cy="1979613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2464</Words>
  <Application>Microsoft Office PowerPoint</Application>
  <PresentationFormat>Widescreen</PresentationFormat>
  <Paragraphs>283</Paragraphs>
  <Slides>32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Tema di Office</vt:lpstr>
      <vt:lpstr>Personalizza struttura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margherita grimaldi</cp:lastModifiedBy>
  <cp:revision>22</cp:revision>
  <dcterms:created xsi:type="dcterms:W3CDTF">2021-03-03T15:15:32Z</dcterms:created>
  <dcterms:modified xsi:type="dcterms:W3CDTF">2022-09-16T21:44:16Z</dcterms:modified>
</cp:coreProperties>
</file>