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 Black" pitchFamily="2" charset="0"/>
      <p:bold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Roboto Black" panose="02000000000000000000" pitchFamily="2" charset="0"/>
      <p:bold r:id="rId35"/>
      <p:boldItalic r:id="rId36"/>
    </p:embeddedFont>
    <p:embeddedFont>
      <p:font typeface="Roboto Light" panose="02000000000000000000" pitchFamily="2" charset="0"/>
      <p:regular r:id="rId37"/>
      <p:bold r:id="rId38"/>
      <p:italic r:id="rId39"/>
      <p:boldItalic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1B"/>
    <a:srgbClr val="77D3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389EBB-08EF-4B9D-9DE0-AD29240EA34A}">
  <a:tblStyle styleId="{2F389EBB-08EF-4B9D-9DE0-AD29240EA3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84" autoAdjust="0"/>
  </p:normalViewPr>
  <p:slideViewPr>
    <p:cSldViewPr snapToGrid="0">
      <p:cViewPr varScale="1">
        <p:scale>
          <a:sx n="129" d="100"/>
          <a:sy n="129" d="100"/>
        </p:scale>
        <p:origin x="138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Aiuta a ridurre l’impatto medio ambientale dell’imballaggio nei tuoi acquisti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Scorri per continuare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2c67c1ee6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2c67c1ee6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2c67c1ee66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2c67c1ee66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2e780c4ce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2e780c4ce7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2e780c4ce7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2e780c4ce7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2e780c4ce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2e780c4ce7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2f0157fb2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2f0157fb2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2cec23bd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2cec23bd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2ee54de39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2ee54de39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2ee54de39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2ee54de39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2ee54de39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2ee54de39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dfcf52d26_0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g12dfcf52d26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2dfcf52d26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2dfcf52d26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2f0157fb22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12f0157fb22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dfcf52d26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2dfcf52d26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2dfcf52d26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2dfcf52d26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2eb20e3a5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2eb20e3a5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f0157fb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f0157fb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f0157fb2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2f0157fb2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2c67c1ee6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2c67c1ee6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2c67c1ee6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2c67c1ee6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693"/>
              </a:buClr>
              <a:buSzPts val="4500"/>
              <a:buFont typeface="Arial"/>
              <a:buNone/>
              <a:defRPr sz="4500">
                <a:solidFill>
                  <a:srgbClr val="0096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693"/>
              </a:buClr>
              <a:buSzPts val="3300"/>
              <a:buFont typeface="Arial"/>
              <a:buNone/>
              <a:defRPr>
                <a:solidFill>
                  <a:srgbClr val="0096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693"/>
              </a:buClr>
              <a:buSzPts val="4500"/>
              <a:buFont typeface="Arial"/>
              <a:buNone/>
              <a:defRPr sz="4500">
                <a:solidFill>
                  <a:srgbClr val="0096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693"/>
              </a:buClr>
              <a:buSzPts val="3300"/>
              <a:buFont typeface="Arial"/>
              <a:buNone/>
              <a:defRPr>
                <a:solidFill>
                  <a:srgbClr val="0096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3886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1" y="1369219"/>
            <a:ext cx="3886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693"/>
              </a:buClr>
              <a:buSzPts val="3300"/>
              <a:buFont typeface="Arial"/>
              <a:buNone/>
              <a:defRPr>
                <a:solidFill>
                  <a:srgbClr val="0096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1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1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693"/>
              </a:buClr>
              <a:buSzPts val="3300"/>
              <a:buFont typeface="Arial"/>
              <a:buNone/>
              <a:defRPr>
                <a:solidFill>
                  <a:srgbClr val="0096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693"/>
              </a:buClr>
              <a:buSzPts val="2400"/>
              <a:buFont typeface="Arial"/>
              <a:buNone/>
              <a:defRPr sz="2400">
                <a:solidFill>
                  <a:srgbClr val="0096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693"/>
              </a:buClr>
              <a:buSzPts val="2400"/>
              <a:buFont typeface="Arial"/>
              <a:buNone/>
              <a:defRPr sz="2400">
                <a:solidFill>
                  <a:srgbClr val="0096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693"/>
              </a:buClr>
              <a:buSzPts val="3300"/>
              <a:buFont typeface="Arial"/>
              <a:buNone/>
              <a:defRPr>
                <a:solidFill>
                  <a:srgbClr val="0096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693"/>
              </a:buClr>
              <a:buSzPts val="3300"/>
              <a:buFont typeface="Arial"/>
              <a:buNone/>
              <a:defRPr>
                <a:solidFill>
                  <a:srgbClr val="0096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693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96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 l="2373" r="8052"/>
          <a:stretch/>
        </p:blipFill>
        <p:spPr>
          <a:xfrm>
            <a:off x="0" y="-132375"/>
            <a:ext cx="9144000" cy="527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/>
          <p:nvPr/>
        </p:nvSpPr>
        <p:spPr>
          <a:xfrm>
            <a:off x="390000" y="246363"/>
            <a:ext cx="8364000" cy="45183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ctrTitle"/>
          </p:nvPr>
        </p:nvSpPr>
        <p:spPr>
          <a:xfrm>
            <a:off x="748300" y="1051550"/>
            <a:ext cx="4524000" cy="17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600" dirty="0">
                <a:solidFill>
                  <a:srgbClr val="008D1B"/>
                </a:solidFill>
                <a:latin typeface="Roboto Black"/>
                <a:ea typeface="Roboto Black"/>
                <a:cs typeface="Roboto Black"/>
                <a:sym typeface="Roboto Black"/>
              </a:rPr>
              <a:t>INFOPACK </a:t>
            </a:r>
            <a:r>
              <a:rPr lang="es" sz="5600" dirty="0">
                <a:solidFill>
                  <a:srgbClr val="FF9900"/>
                </a:solidFill>
                <a:latin typeface="Roboto Black"/>
                <a:ea typeface="Roboto Black"/>
                <a:cs typeface="Roboto Black"/>
                <a:sym typeface="Roboto Black"/>
              </a:rPr>
              <a:t>RIFIUTI</a:t>
            </a:r>
            <a:endParaRPr sz="5600" dirty="0">
              <a:solidFill>
                <a:srgbClr val="FF99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2" name="Google Shape;132;p25"/>
          <p:cNvSpPr txBox="1">
            <a:spLocks noGrp="1"/>
          </p:cNvSpPr>
          <p:nvPr>
            <p:ph type="subTitle" idx="1"/>
          </p:nvPr>
        </p:nvSpPr>
        <p:spPr>
          <a:xfrm>
            <a:off x="748300" y="2751725"/>
            <a:ext cx="3251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CHAIN SPAGNA</a:t>
            </a:r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4">
            <a:alphaModFix/>
          </a:blip>
          <a:srcRect b="22582"/>
          <a:stretch/>
        </p:blipFill>
        <p:spPr>
          <a:xfrm>
            <a:off x="4514500" y="1010262"/>
            <a:ext cx="2509225" cy="37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0000" y="246375"/>
            <a:ext cx="1852821" cy="68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 rotWithShape="1">
          <a:blip r:embed="rId6">
            <a:alphaModFix/>
          </a:blip>
          <a:srcRect t="19203" b="19873"/>
          <a:stretch/>
        </p:blipFill>
        <p:spPr>
          <a:xfrm>
            <a:off x="7470321" y="266325"/>
            <a:ext cx="1283679" cy="68103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/>
          <p:nvPr/>
        </p:nvSpPr>
        <p:spPr>
          <a:xfrm>
            <a:off x="719953" y="3272250"/>
            <a:ext cx="3308400" cy="155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it-IT" sz="1900" dirty="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SPECIALISTA NELL'ECONOMIA CIRCOLARE DEGLI IMBALLAGGI IN PLASTICA
</a:t>
            </a:r>
            <a:endParaRPr sz="1300" dirty="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25"/>
          <p:cNvSpPr txBox="1"/>
          <p:nvPr/>
        </p:nvSpPr>
        <p:spPr>
          <a:xfrm>
            <a:off x="7146863" y="1232813"/>
            <a:ext cx="1431900" cy="3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Ana María Figueroa</a:t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Asier Gamallo</a:t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Iñigo Merino</a:t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Miriam Monreal</a:t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Jose Luis Rivera</a:t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Sara Sánchez</a:t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Mónica Zapata</a:t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3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17204" y="346459"/>
            <a:ext cx="1283679" cy="4412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5C47DCE5-E9D4-A085-15AA-20F5CA90C818}"/>
              </a:ext>
            </a:extLst>
          </p:cNvPr>
          <p:cNvGrpSpPr/>
          <p:nvPr/>
        </p:nvGrpSpPr>
        <p:grpSpPr>
          <a:xfrm>
            <a:off x="4679180" y="3544325"/>
            <a:ext cx="2179864" cy="997788"/>
            <a:chOff x="4679180" y="3544325"/>
            <a:chExt cx="2179864" cy="997788"/>
          </a:xfrm>
        </p:grpSpPr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47ACAC1A-5AF1-49C1-DE4A-02B5D90508BB}"/>
                </a:ext>
              </a:extLst>
            </p:cNvPr>
            <p:cNvSpPr/>
            <p:nvPr/>
          </p:nvSpPr>
          <p:spPr>
            <a:xfrm>
              <a:off x="4808764" y="3544325"/>
              <a:ext cx="1948099" cy="997788"/>
            </a:xfrm>
            <a:prstGeom prst="rect">
              <a:avLst/>
            </a:prstGeom>
            <a:solidFill>
              <a:srgbClr val="008D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0359545-0B2C-A90B-16D4-195F44E6EF8F}"/>
                </a:ext>
              </a:extLst>
            </p:cNvPr>
            <p:cNvSpPr txBox="1"/>
            <p:nvPr/>
          </p:nvSpPr>
          <p:spPr>
            <a:xfrm>
              <a:off x="4808764" y="3596249"/>
              <a:ext cx="1948099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00" dirty="0">
                  <a:solidFill>
                    <a:schemeClr val="bg1"/>
                  </a:solidFill>
                </a:rPr>
                <a:t>Aiuta a ridurre l’impatto medio ambientale dell’imballaggio nei tuoi acquisti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6CDA325F-BC32-66E7-8BB3-849853CAFBA1}"/>
                </a:ext>
              </a:extLst>
            </p:cNvPr>
            <p:cNvSpPr txBox="1"/>
            <p:nvPr/>
          </p:nvSpPr>
          <p:spPr>
            <a:xfrm>
              <a:off x="4679180" y="4216492"/>
              <a:ext cx="217986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00" dirty="0">
                  <a:solidFill>
                    <a:schemeClr val="bg1"/>
                  </a:solidFill>
                </a:rPr>
                <a:t>Scorri per continuare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/>
          <p:cNvSpPr txBox="1">
            <a:spLocks noGrp="1"/>
          </p:cNvSpPr>
          <p:nvPr>
            <p:ph type="subTitle" idx="4294967295"/>
          </p:nvPr>
        </p:nvSpPr>
        <p:spPr>
          <a:xfrm>
            <a:off x="595500" y="227325"/>
            <a:ext cx="39765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200"/>
              </a:spcAft>
              <a:buSzPts val="605"/>
              <a:buNone/>
            </a:pPr>
            <a:r>
              <a:rPr lang="it-IT" sz="2585" b="1" dirty="0">
                <a:solidFill>
                  <a:srgbClr val="008D1B"/>
                </a:solidFill>
                <a:latin typeface="Roboto"/>
                <a:ea typeface="Roboto"/>
                <a:cs typeface="Roboto"/>
                <a:sym typeface="Roboto"/>
              </a:rPr>
              <a:t>INTRODUZIONE</a:t>
            </a:r>
            <a:endParaRPr sz="2585" b="1" dirty="0">
              <a:solidFill>
                <a:srgbClr val="008D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34"/>
          <p:cNvSpPr/>
          <p:nvPr/>
        </p:nvSpPr>
        <p:spPr>
          <a:xfrm>
            <a:off x="-28425" y="227325"/>
            <a:ext cx="492600" cy="416700"/>
          </a:xfrm>
          <a:prstGeom prst="rect">
            <a:avLst/>
          </a:prstGeom>
          <a:solidFill>
            <a:srgbClr val="008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4"/>
          <p:cNvSpPr txBox="1"/>
          <p:nvPr/>
        </p:nvSpPr>
        <p:spPr>
          <a:xfrm>
            <a:off x="297950" y="853275"/>
            <a:ext cx="1845516" cy="3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it-IT" sz="15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 prima volta che l'utente scarica l'applicazione, gli vengono mostrate queste tre schermate con </a:t>
            </a:r>
            <a:r>
              <a:rPr lang="it-IT" sz="15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una breve spiegazione del servizio offerto dall'APP.</a:t>
            </a:r>
            <a:r>
              <a:rPr lang="it-IT" sz="15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
</a:t>
            </a:r>
            <a:endParaRPr sz="15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Google Shape;287;p34"/>
          <p:cNvSpPr txBox="1"/>
          <p:nvPr/>
        </p:nvSpPr>
        <p:spPr>
          <a:xfrm>
            <a:off x="2159687" y="4018577"/>
            <a:ext cx="18687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it-IT" sz="11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Contribuisci a ridurre l'impatto ambientale degli imballaggi sui tuoi acquisti
</a:t>
            </a:r>
            <a:endParaRPr sz="15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Google Shape;288;p34"/>
          <p:cNvSpPr txBox="1"/>
          <p:nvPr/>
        </p:nvSpPr>
        <p:spPr>
          <a:xfrm>
            <a:off x="4330091" y="4018577"/>
            <a:ext cx="22623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it-IT" sz="11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Scopri gli indicatori ambientali che mostrano l'impatto dei diversi imballaggi e come ridurli.
</a:t>
            </a:r>
            <a:endParaRPr sz="15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9" name="Google Shape;289;p34"/>
          <p:cNvSpPr txBox="1"/>
          <p:nvPr/>
        </p:nvSpPr>
        <p:spPr>
          <a:xfrm>
            <a:off x="6727376" y="4018574"/>
            <a:ext cx="2366700" cy="112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it-IT" sz="11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Inizia a imparare scansionando il codice QR sulla ricevuta e scoprendo tutte le informazioni che hai a portata di mano per ridurre il tuo impatto ambientale.
</a:t>
            </a:r>
            <a:endParaRPr sz="15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55B030BB-6C1C-52C6-8393-2EAC2A14C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032" y="880142"/>
            <a:ext cx="1603387" cy="3023878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F2420C88-910A-147A-A8DD-EBFC583FD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127" y="908031"/>
            <a:ext cx="1700931" cy="3023878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9B20F434-8654-D227-C57B-9206FDF41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536" y="908031"/>
            <a:ext cx="1670449" cy="30238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5"/>
          <p:cNvSpPr txBox="1">
            <a:spLocks noGrp="1"/>
          </p:cNvSpPr>
          <p:nvPr>
            <p:ph type="subTitle" idx="4294967295"/>
          </p:nvPr>
        </p:nvSpPr>
        <p:spPr>
          <a:xfrm>
            <a:off x="595500" y="227325"/>
            <a:ext cx="75306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200"/>
              </a:spcAft>
              <a:buClr>
                <a:srgbClr val="000000"/>
              </a:buClr>
              <a:buSzPts val="605"/>
              <a:buNone/>
            </a:pPr>
            <a:r>
              <a:rPr lang="it-IT" sz="2585" b="1" dirty="0">
                <a:solidFill>
                  <a:srgbClr val="008D1B"/>
                </a:solidFill>
                <a:latin typeface="Roboto"/>
                <a:ea typeface="Roboto"/>
                <a:cs typeface="Roboto"/>
                <a:sym typeface="Roboto"/>
              </a:rPr>
              <a:t>CREA UN ACCOUNT O ACCEDI COME OSPITE</a:t>
            </a:r>
            <a:endParaRPr sz="2585" b="1" dirty="0">
              <a:solidFill>
                <a:srgbClr val="008D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35"/>
          <p:cNvSpPr/>
          <p:nvPr/>
        </p:nvSpPr>
        <p:spPr>
          <a:xfrm>
            <a:off x="-28425" y="227325"/>
            <a:ext cx="492600" cy="416700"/>
          </a:xfrm>
          <a:prstGeom prst="rect">
            <a:avLst/>
          </a:prstGeom>
          <a:solidFill>
            <a:srgbClr val="008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5"/>
          <p:cNvSpPr txBox="1"/>
          <p:nvPr/>
        </p:nvSpPr>
        <p:spPr>
          <a:xfrm>
            <a:off x="289575" y="903475"/>
            <a:ext cx="2037900" cy="3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100"/>
            </a:pP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COME UTENTE 
</a:t>
            </a:r>
            <a:endParaRPr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buSzPts val="1100"/>
            </a:pP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Puoi </a:t>
            </a: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scegliere le tue preferenze </a:t>
            </a: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sugli indicatori ambientali proposti. 
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buSzPts val="1100"/>
            </a:pP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Ti verrà anche mostrata una </a:t>
            </a: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schermata con un riepilogo </a:t>
            </a: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 tutti i tuoi acquisti e sarai in grado di accedere ai biglietti precedenti senza doverli scansionare di nuovo.
</a:t>
            </a:r>
            <a:endParaRPr sz="15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9" name="Google Shape;299;p35"/>
          <p:cNvSpPr txBox="1"/>
          <p:nvPr/>
        </p:nvSpPr>
        <p:spPr>
          <a:xfrm>
            <a:off x="6752300" y="644025"/>
            <a:ext cx="2037900" cy="435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buSzPts val="1100"/>
            </a:pP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COME OSPITE
</a:t>
            </a:r>
            <a:endParaRPr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r">
              <a:buSzPts val="1100"/>
            </a:pP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Non è </a:t>
            </a: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necessario scaricare l'applicazione </a:t>
            </a: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sul tuo telefono cellulare in quanto puoi accedervi tramite una pagina web.</a:t>
            </a:r>
          </a:p>
          <a:p>
            <a:pPr lvl="0" algn="r">
              <a:buSzPts val="1100"/>
            </a:pP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
I tuoi </a:t>
            </a: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acquisti non verranno salvati</a:t>
            </a: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sarai in grado di vedere solo il biglietto che scannerizzi al momento.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CD9BF65-21A0-E051-A9F2-7B767FCF4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867" y="903475"/>
            <a:ext cx="2062658" cy="388315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A13D250-6809-4F57-C323-0FB36D8A0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917" y="903475"/>
            <a:ext cx="2370079" cy="38831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45E5A42-1FE4-4B8D-B09E-F6BEE3C90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855" y="644025"/>
            <a:ext cx="2376291" cy="4319635"/>
          </a:xfrm>
          <a:prstGeom prst="rect">
            <a:avLst/>
          </a:prstGeom>
        </p:spPr>
      </p:pic>
      <p:sp>
        <p:nvSpPr>
          <p:cNvPr id="304" name="Google Shape;304;p36"/>
          <p:cNvSpPr txBox="1">
            <a:spLocks noGrp="1"/>
          </p:cNvSpPr>
          <p:nvPr>
            <p:ph type="body" idx="1"/>
          </p:nvPr>
        </p:nvSpPr>
        <p:spPr>
          <a:xfrm>
            <a:off x="595500" y="227325"/>
            <a:ext cx="75306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200"/>
              </a:spcAft>
              <a:buClr>
                <a:srgbClr val="000000"/>
              </a:buClr>
              <a:buSzPts val="605"/>
              <a:buNone/>
            </a:pPr>
            <a:r>
              <a:rPr lang="it-IT" sz="2585" b="1" dirty="0">
                <a:solidFill>
                  <a:srgbClr val="008D1B"/>
                </a:solidFill>
                <a:latin typeface="Roboto"/>
                <a:ea typeface="Roboto"/>
                <a:cs typeface="Roboto"/>
                <a:sym typeface="Roboto"/>
              </a:rPr>
              <a:t>IL TUO BIGLIETTO</a:t>
            </a:r>
            <a:endParaRPr sz="2585" b="1" dirty="0">
              <a:solidFill>
                <a:srgbClr val="008D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36"/>
          <p:cNvSpPr/>
          <p:nvPr/>
        </p:nvSpPr>
        <p:spPr>
          <a:xfrm>
            <a:off x="-28425" y="227325"/>
            <a:ext cx="492600" cy="416700"/>
          </a:xfrm>
          <a:prstGeom prst="rect">
            <a:avLst/>
          </a:prstGeom>
          <a:solidFill>
            <a:srgbClr val="008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6"/>
          <p:cNvSpPr txBox="1"/>
          <p:nvPr/>
        </p:nvSpPr>
        <p:spPr>
          <a:xfrm>
            <a:off x="289575" y="756800"/>
            <a:ext cx="3288000" cy="3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100"/>
            </a:pP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Una volta scansionato il codice QR sul biglietto, sarai in grado di vedere tutti i prodotti e la loro impronta di carbonio. 
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>
              <a:buClr>
                <a:schemeClr val="dk1"/>
              </a:buClr>
              <a:buSzPts val="1100"/>
            </a:pP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 renderlo più intuitivo per l'utente, i prodotti sono </a:t>
            </a: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codificati a colori e l'impronta di carbonio viene confrontata con i Km percorsi.</a:t>
            </a: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
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>
              <a:buClr>
                <a:schemeClr val="dk1"/>
              </a:buClr>
              <a:buSzPts val="1100"/>
            </a:pP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 clicchi su ciascuno dei prodotti puoi vedere gli </a:t>
            </a: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indicatori ambientali </a:t>
            </a: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che hai contrassegnato come preferenziali e in quale contenitore deve essere gettato l'imballaggio per la sua corretta gestione. 
</a:t>
            </a:r>
            <a:endParaRPr sz="15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9" name="Google Shape;309;p36"/>
          <p:cNvSpPr/>
          <p:nvPr/>
        </p:nvSpPr>
        <p:spPr>
          <a:xfrm>
            <a:off x="3891850" y="2047500"/>
            <a:ext cx="2112300" cy="328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A0BDF25-B72F-936C-3BA2-059D7876EC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570"/>
          <a:stretch/>
        </p:blipFill>
        <p:spPr>
          <a:xfrm>
            <a:off x="6544870" y="706635"/>
            <a:ext cx="2197380" cy="4319635"/>
          </a:xfrm>
          <a:prstGeom prst="rect">
            <a:avLst/>
          </a:prstGeom>
        </p:spPr>
      </p:pic>
      <p:cxnSp>
        <p:nvCxnSpPr>
          <p:cNvPr id="310" name="Google Shape;310;p36"/>
          <p:cNvCxnSpPr>
            <a:cxnSpLocks/>
            <a:stCxn id="309" idx="3"/>
          </p:cNvCxnSpPr>
          <p:nvPr/>
        </p:nvCxnSpPr>
        <p:spPr>
          <a:xfrm flipV="1">
            <a:off x="6004150" y="1665838"/>
            <a:ext cx="869105" cy="546062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B52B200-FCAA-0BC0-BF4E-C227249B0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85" y="707875"/>
            <a:ext cx="2194750" cy="4322439"/>
          </a:xfrm>
          <a:prstGeom prst="rect">
            <a:avLst/>
          </a:prstGeom>
        </p:spPr>
      </p:pic>
      <p:sp>
        <p:nvSpPr>
          <p:cNvPr id="315" name="Google Shape;315;p37"/>
          <p:cNvSpPr txBox="1">
            <a:spLocks noGrp="1"/>
          </p:cNvSpPr>
          <p:nvPr>
            <p:ph type="body" idx="1"/>
          </p:nvPr>
        </p:nvSpPr>
        <p:spPr>
          <a:xfrm>
            <a:off x="595500" y="227325"/>
            <a:ext cx="75306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200"/>
              </a:spcAft>
              <a:buClr>
                <a:srgbClr val="000000"/>
              </a:buClr>
              <a:buSzPts val="605"/>
              <a:buNone/>
            </a:pPr>
            <a:r>
              <a:rPr lang="it-IT" sz="2585" b="1" dirty="0">
                <a:solidFill>
                  <a:srgbClr val="008D1B"/>
                </a:solidFill>
                <a:latin typeface="Roboto"/>
                <a:ea typeface="Roboto"/>
                <a:cs typeface="Roboto"/>
                <a:sym typeface="Roboto"/>
              </a:rPr>
              <a:t>INDICATORI AMBIENTALI</a:t>
            </a:r>
            <a:endParaRPr sz="2585" b="1" dirty="0">
              <a:solidFill>
                <a:srgbClr val="008D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37"/>
          <p:cNvSpPr/>
          <p:nvPr/>
        </p:nvSpPr>
        <p:spPr>
          <a:xfrm>
            <a:off x="-28425" y="227325"/>
            <a:ext cx="492600" cy="416700"/>
          </a:xfrm>
          <a:prstGeom prst="rect">
            <a:avLst/>
          </a:prstGeom>
          <a:solidFill>
            <a:srgbClr val="008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7"/>
          <p:cNvSpPr txBox="1"/>
          <p:nvPr/>
        </p:nvSpPr>
        <p:spPr>
          <a:xfrm>
            <a:off x="289575" y="756800"/>
            <a:ext cx="3162300" cy="13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100"/>
            </a:pP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 ulteriori informazioni su ciascun </a:t>
            </a: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indicatore ambientale</a:t>
            </a: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basta fare clic su di esso e troverete una </a:t>
            </a: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breve descrizione e ulteriori dati sull'impatto su quel prodotto.</a:t>
            </a: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
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buSzPts val="1100"/>
            </a:pP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L'esempio:
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0" name="Google Shape;320;p37"/>
          <p:cNvSpPr/>
          <p:nvPr/>
        </p:nvSpPr>
        <p:spPr>
          <a:xfrm>
            <a:off x="3888830" y="3023625"/>
            <a:ext cx="2112300" cy="416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1" name="Google Shape;321;p37"/>
          <p:cNvCxnSpPr/>
          <p:nvPr/>
        </p:nvCxnSpPr>
        <p:spPr>
          <a:xfrm rot="10800000" flipH="1">
            <a:off x="6015725" y="2806425"/>
            <a:ext cx="526200" cy="305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22" name="Google Shape;322;p37"/>
          <p:cNvSpPr txBox="1"/>
          <p:nvPr/>
        </p:nvSpPr>
        <p:spPr>
          <a:xfrm>
            <a:off x="289575" y="2718425"/>
            <a:ext cx="3162300" cy="19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it-IT" sz="11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Emissioni totali di gas a effetto serra (GHG) espresse in biossido di carbonio (CO2) equivalente.
La concentrazione di gas serra nell'atmosfera superiore cattura la radiazione solare riflessa dalla superficie terrestre e ne impedisce il rilascio nello spazio, innalzando la temperatura dell'atmosfera negli strati più vicini alla superficie terrestre e, di conseguenza, causando un aumento della temperatura media globale.
</a:t>
            </a:r>
            <a:endParaRPr sz="11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4DAB219-36E8-D0C8-D7A9-AE2946993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925" y="707875"/>
            <a:ext cx="2499577" cy="42553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38"/>
          <p:cNvPicPr preferRelativeResize="0"/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-43175" y="-43150"/>
            <a:ext cx="9258301" cy="532744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8"/>
          <p:cNvSpPr txBox="1"/>
          <p:nvPr/>
        </p:nvSpPr>
        <p:spPr>
          <a:xfrm>
            <a:off x="1372575" y="0"/>
            <a:ext cx="5895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t-IT" sz="5000" dirty="0">
                <a:latin typeface="Montserrat Black"/>
                <a:ea typeface="Montserrat Black"/>
                <a:cs typeface="Montserrat Black"/>
                <a:sym typeface="Montserrat Black"/>
              </a:rPr>
              <a:t>USA LA </a:t>
            </a:r>
            <a:r>
              <a:rPr lang="it-IT" sz="5000" dirty="0">
                <a:solidFill>
                  <a:schemeClr val="accent4">
                    <a:lumMod val="7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NOSTRA APP</a:t>
            </a:r>
            <a:r>
              <a:rPr lang="it-IT" sz="5000" dirty="0">
                <a:latin typeface="Montserrat Black"/>
                <a:ea typeface="Montserrat Black"/>
                <a:cs typeface="Montserrat Black"/>
                <a:sym typeface="Montserrat Black"/>
              </a:rPr>
              <a:t> E INIZIA A FARE ACQUISTI </a:t>
            </a:r>
            <a:r>
              <a:rPr lang="it-IT" sz="5000" dirty="0">
                <a:solidFill>
                  <a:srgbClr val="008D1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SOSTENIBILI</a:t>
            </a:r>
            <a:r>
              <a:rPr lang="it-IT" sz="5000" dirty="0">
                <a:latin typeface="Montserrat Black"/>
                <a:ea typeface="Montserrat Black"/>
                <a:cs typeface="Montserrat Black"/>
                <a:sym typeface="Montserrat Black"/>
              </a:rPr>
              <a:t>!</a:t>
            </a:r>
            <a:endParaRPr sz="5000" dirty="0">
              <a:solidFill>
                <a:srgbClr val="008D1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9"/>
          <p:cNvSpPr txBox="1">
            <a:spLocks noGrp="1"/>
          </p:cNvSpPr>
          <p:nvPr>
            <p:ph type="subTitle" idx="4294967295"/>
          </p:nvPr>
        </p:nvSpPr>
        <p:spPr>
          <a:xfrm>
            <a:off x="595500" y="227325"/>
            <a:ext cx="47376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200"/>
              </a:spcAft>
              <a:buSzPts val="605"/>
              <a:buNone/>
            </a:pPr>
            <a:r>
              <a:rPr lang="it-IT" sz="2585" b="1" dirty="0">
                <a:solidFill>
                  <a:srgbClr val="008D1B"/>
                </a:solidFill>
                <a:latin typeface="Roboto"/>
                <a:ea typeface="Roboto"/>
                <a:cs typeface="Roboto"/>
                <a:sym typeface="Roboto"/>
              </a:rPr>
              <a:t>Test di validazione</a:t>
            </a:r>
            <a:endParaRPr sz="2585" b="1" dirty="0">
              <a:solidFill>
                <a:srgbClr val="008D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39"/>
          <p:cNvSpPr/>
          <p:nvPr/>
        </p:nvSpPr>
        <p:spPr>
          <a:xfrm>
            <a:off x="-28425" y="227325"/>
            <a:ext cx="492600" cy="416700"/>
          </a:xfrm>
          <a:prstGeom prst="rect">
            <a:avLst/>
          </a:prstGeom>
          <a:solidFill>
            <a:srgbClr val="008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9"/>
          <p:cNvSpPr txBox="1"/>
          <p:nvPr/>
        </p:nvSpPr>
        <p:spPr>
          <a:xfrm>
            <a:off x="284250" y="644025"/>
            <a:ext cx="83844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cosa serve</a:t>
            </a:r>
            <a:r>
              <a:rPr lang="es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/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 scoprire se il prototipo sviluppato è </a:t>
            </a: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ben compreso tra i potenziali consumatori </a:t>
            </a: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 per rendere l'applicazione più adatta.
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36" name="Google Shape;336;p39"/>
          <p:cNvGrpSpPr/>
          <p:nvPr/>
        </p:nvGrpSpPr>
        <p:grpSpPr>
          <a:xfrm>
            <a:off x="403351" y="2705934"/>
            <a:ext cx="832895" cy="705036"/>
            <a:chOff x="5886675" y="532175"/>
            <a:chExt cx="245200" cy="207559"/>
          </a:xfrm>
        </p:grpSpPr>
        <p:sp>
          <p:nvSpPr>
            <p:cNvPr id="337" name="Google Shape;337;p39"/>
            <p:cNvSpPr/>
            <p:nvPr/>
          </p:nvSpPr>
          <p:spPr>
            <a:xfrm>
              <a:off x="5886675" y="540525"/>
              <a:ext cx="245200" cy="168350"/>
            </a:xfrm>
            <a:custGeom>
              <a:avLst/>
              <a:gdLst/>
              <a:ahLst/>
              <a:cxnLst/>
              <a:rect l="l" t="t" r="r" b="b"/>
              <a:pathLst>
                <a:path w="9808" h="6734" extrusionOk="0">
                  <a:moveTo>
                    <a:pt x="5203" y="0"/>
                  </a:moveTo>
                  <a:cubicBezTo>
                    <a:pt x="4710" y="0"/>
                    <a:pt x="4206" y="168"/>
                    <a:pt x="3870" y="505"/>
                  </a:cubicBezTo>
                  <a:cubicBezTo>
                    <a:pt x="2802" y="538"/>
                    <a:pt x="1868" y="1239"/>
                    <a:pt x="1168" y="2039"/>
                  </a:cubicBezTo>
                  <a:cubicBezTo>
                    <a:pt x="667" y="2606"/>
                    <a:pt x="234" y="3273"/>
                    <a:pt x="134" y="3974"/>
                  </a:cubicBezTo>
                  <a:cubicBezTo>
                    <a:pt x="0" y="4708"/>
                    <a:pt x="134" y="5508"/>
                    <a:pt x="634" y="6042"/>
                  </a:cubicBezTo>
                  <a:cubicBezTo>
                    <a:pt x="969" y="6422"/>
                    <a:pt x="1470" y="6637"/>
                    <a:pt x="1954" y="6637"/>
                  </a:cubicBezTo>
                  <a:cubicBezTo>
                    <a:pt x="2192" y="6637"/>
                    <a:pt x="2427" y="6585"/>
                    <a:pt x="2635" y="6476"/>
                  </a:cubicBezTo>
                  <a:lnTo>
                    <a:pt x="4737" y="5808"/>
                  </a:lnTo>
                  <a:cubicBezTo>
                    <a:pt x="5468" y="6335"/>
                    <a:pt x="6328" y="6733"/>
                    <a:pt x="7248" y="6733"/>
                  </a:cubicBezTo>
                  <a:cubicBezTo>
                    <a:pt x="7377" y="6733"/>
                    <a:pt x="7508" y="6726"/>
                    <a:pt x="7639" y="6709"/>
                  </a:cubicBezTo>
                  <a:cubicBezTo>
                    <a:pt x="8673" y="6576"/>
                    <a:pt x="9640" y="5808"/>
                    <a:pt x="9807" y="4808"/>
                  </a:cubicBezTo>
                  <a:cubicBezTo>
                    <a:pt x="9807" y="4641"/>
                    <a:pt x="9807" y="4508"/>
                    <a:pt x="9707" y="4374"/>
                  </a:cubicBezTo>
                  <a:cubicBezTo>
                    <a:pt x="9638" y="4305"/>
                    <a:pt x="9548" y="4286"/>
                    <a:pt x="9449" y="4286"/>
                  </a:cubicBezTo>
                  <a:cubicBezTo>
                    <a:pt x="9323" y="4286"/>
                    <a:pt x="9181" y="4317"/>
                    <a:pt x="9048" y="4317"/>
                  </a:cubicBezTo>
                  <a:cubicBezTo>
                    <a:pt x="8934" y="4317"/>
                    <a:pt x="8826" y="4294"/>
                    <a:pt x="8740" y="4207"/>
                  </a:cubicBezTo>
                  <a:cubicBezTo>
                    <a:pt x="9173" y="4041"/>
                    <a:pt x="9507" y="3674"/>
                    <a:pt x="9540" y="3207"/>
                  </a:cubicBezTo>
                  <a:cubicBezTo>
                    <a:pt x="9207" y="3173"/>
                    <a:pt x="8840" y="3140"/>
                    <a:pt x="8506" y="3073"/>
                  </a:cubicBezTo>
                  <a:cubicBezTo>
                    <a:pt x="8773" y="2873"/>
                    <a:pt x="9007" y="2506"/>
                    <a:pt x="9040" y="2139"/>
                  </a:cubicBezTo>
                  <a:cubicBezTo>
                    <a:pt x="9040" y="2039"/>
                    <a:pt x="9040" y="1906"/>
                    <a:pt x="8973" y="1839"/>
                  </a:cubicBezTo>
                  <a:cubicBezTo>
                    <a:pt x="8907" y="1750"/>
                    <a:pt x="8810" y="1735"/>
                    <a:pt x="8714" y="1735"/>
                  </a:cubicBezTo>
                  <a:cubicBezTo>
                    <a:pt x="8666" y="1735"/>
                    <a:pt x="8617" y="1739"/>
                    <a:pt x="8573" y="1739"/>
                  </a:cubicBezTo>
                  <a:cubicBezTo>
                    <a:pt x="8389" y="1772"/>
                    <a:pt x="8198" y="1806"/>
                    <a:pt x="8010" y="1806"/>
                  </a:cubicBezTo>
                  <a:cubicBezTo>
                    <a:pt x="7822" y="1806"/>
                    <a:pt x="7639" y="1772"/>
                    <a:pt x="7472" y="1672"/>
                  </a:cubicBezTo>
                  <a:cubicBezTo>
                    <a:pt x="7139" y="1472"/>
                    <a:pt x="6972" y="1105"/>
                    <a:pt x="6705" y="772"/>
                  </a:cubicBezTo>
                  <a:cubicBezTo>
                    <a:pt x="6371" y="338"/>
                    <a:pt x="5871" y="38"/>
                    <a:pt x="5337" y="4"/>
                  </a:cubicBezTo>
                  <a:cubicBezTo>
                    <a:pt x="5293" y="2"/>
                    <a:pt x="5248" y="0"/>
                    <a:pt x="5203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9"/>
            <p:cNvSpPr/>
            <p:nvPr/>
          </p:nvSpPr>
          <p:spPr>
            <a:xfrm>
              <a:off x="5936700" y="562300"/>
              <a:ext cx="146800" cy="175200"/>
            </a:xfrm>
            <a:custGeom>
              <a:avLst/>
              <a:gdLst/>
              <a:ahLst/>
              <a:cxnLst/>
              <a:rect l="l" t="t" r="r" b="b"/>
              <a:pathLst>
                <a:path w="5872" h="7008" extrusionOk="0">
                  <a:moveTo>
                    <a:pt x="3303" y="1"/>
                  </a:moveTo>
                  <a:cubicBezTo>
                    <a:pt x="3303" y="67"/>
                    <a:pt x="3303" y="67"/>
                    <a:pt x="3236" y="67"/>
                  </a:cubicBezTo>
                  <a:cubicBezTo>
                    <a:pt x="3138" y="57"/>
                    <a:pt x="3041" y="51"/>
                    <a:pt x="2944" y="51"/>
                  </a:cubicBezTo>
                  <a:cubicBezTo>
                    <a:pt x="1532" y="51"/>
                    <a:pt x="323" y="1166"/>
                    <a:pt x="167" y="2602"/>
                  </a:cubicBezTo>
                  <a:cubicBezTo>
                    <a:pt x="1" y="4637"/>
                    <a:pt x="34" y="6972"/>
                    <a:pt x="2302" y="7006"/>
                  </a:cubicBezTo>
                  <a:cubicBezTo>
                    <a:pt x="2366" y="7007"/>
                    <a:pt x="2428" y="7008"/>
                    <a:pt x="2490" y="7008"/>
                  </a:cubicBezTo>
                  <a:cubicBezTo>
                    <a:pt x="5516" y="7008"/>
                    <a:pt x="5805" y="5415"/>
                    <a:pt x="5838" y="4270"/>
                  </a:cubicBezTo>
                  <a:cubicBezTo>
                    <a:pt x="5871" y="3136"/>
                    <a:pt x="5705" y="267"/>
                    <a:pt x="330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9"/>
            <p:cNvSpPr/>
            <p:nvPr/>
          </p:nvSpPr>
          <p:spPr>
            <a:xfrm>
              <a:off x="5913725" y="642975"/>
              <a:ext cx="39675" cy="51650"/>
            </a:xfrm>
            <a:custGeom>
              <a:avLst/>
              <a:gdLst/>
              <a:ahLst/>
              <a:cxnLst/>
              <a:rect l="l" t="t" r="r" b="b"/>
              <a:pathLst>
                <a:path w="1587" h="2066" extrusionOk="0">
                  <a:moveTo>
                    <a:pt x="826" y="1"/>
                  </a:moveTo>
                  <a:cubicBezTo>
                    <a:pt x="502" y="1"/>
                    <a:pt x="244" y="311"/>
                    <a:pt x="152" y="676"/>
                  </a:cubicBezTo>
                  <a:cubicBezTo>
                    <a:pt x="0" y="1315"/>
                    <a:pt x="459" y="2066"/>
                    <a:pt x="1174" y="2066"/>
                  </a:cubicBezTo>
                  <a:cubicBezTo>
                    <a:pt x="1242" y="2066"/>
                    <a:pt x="1313" y="2059"/>
                    <a:pt x="1387" y="2044"/>
                  </a:cubicBezTo>
                  <a:lnTo>
                    <a:pt x="1487" y="510"/>
                  </a:lnTo>
                  <a:cubicBezTo>
                    <a:pt x="1587" y="209"/>
                    <a:pt x="1120" y="9"/>
                    <a:pt x="920" y="9"/>
                  </a:cubicBezTo>
                  <a:cubicBezTo>
                    <a:pt x="888" y="3"/>
                    <a:pt x="857" y="1"/>
                    <a:pt x="826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9"/>
            <p:cNvSpPr/>
            <p:nvPr/>
          </p:nvSpPr>
          <p:spPr>
            <a:xfrm>
              <a:off x="5972675" y="632350"/>
              <a:ext cx="7425" cy="6400"/>
            </a:xfrm>
            <a:custGeom>
              <a:avLst/>
              <a:gdLst/>
              <a:ahLst/>
              <a:cxnLst/>
              <a:rect l="l" t="t" r="r" b="b"/>
              <a:pathLst>
                <a:path w="297" h="256" extrusionOk="0">
                  <a:moveTo>
                    <a:pt x="196" y="1"/>
                  </a:moveTo>
                  <a:cubicBezTo>
                    <a:pt x="129" y="1"/>
                    <a:pt x="96" y="1"/>
                    <a:pt x="96" y="34"/>
                  </a:cubicBezTo>
                  <a:cubicBezTo>
                    <a:pt x="1" y="153"/>
                    <a:pt x="93" y="255"/>
                    <a:pt x="177" y="255"/>
                  </a:cubicBezTo>
                  <a:cubicBezTo>
                    <a:pt x="211" y="255"/>
                    <a:pt x="244" y="239"/>
                    <a:pt x="263" y="201"/>
                  </a:cubicBezTo>
                  <a:cubicBezTo>
                    <a:pt x="296" y="134"/>
                    <a:pt x="263" y="34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9"/>
            <p:cNvSpPr/>
            <p:nvPr/>
          </p:nvSpPr>
          <p:spPr>
            <a:xfrm>
              <a:off x="6042450" y="630225"/>
              <a:ext cx="7700" cy="5550"/>
            </a:xfrm>
            <a:custGeom>
              <a:avLst/>
              <a:gdLst/>
              <a:ahLst/>
              <a:cxnLst/>
              <a:rect l="l" t="t" r="r" b="b"/>
              <a:pathLst>
                <a:path w="308" h="222" extrusionOk="0">
                  <a:moveTo>
                    <a:pt x="159" y="0"/>
                  </a:moveTo>
                  <a:cubicBezTo>
                    <a:pt x="11" y="0"/>
                    <a:pt x="1" y="221"/>
                    <a:pt x="147" y="221"/>
                  </a:cubicBezTo>
                  <a:cubicBezTo>
                    <a:pt x="155" y="221"/>
                    <a:pt x="164" y="221"/>
                    <a:pt x="174" y="219"/>
                  </a:cubicBezTo>
                  <a:cubicBezTo>
                    <a:pt x="307" y="186"/>
                    <a:pt x="307" y="52"/>
                    <a:pt x="240" y="19"/>
                  </a:cubicBezTo>
                  <a:cubicBezTo>
                    <a:pt x="210" y="6"/>
                    <a:pt x="183" y="0"/>
                    <a:pt x="1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9"/>
            <p:cNvSpPr/>
            <p:nvPr/>
          </p:nvSpPr>
          <p:spPr>
            <a:xfrm>
              <a:off x="5970148" y="731959"/>
              <a:ext cx="64750" cy="7775"/>
            </a:xfrm>
            <a:custGeom>
              <a:avLst/>
              <a:gdLst/>
              <a:ahLst/>
              <a:cxnLst/>
              <a:rect l="l" t="t" r="r" b="b"/>
              <a:pathLst>
                <a:path w="2590" h="311" extrusionOk="0">
                  <a:moveTo>
                    <a:pt x="9" y="1"/>
                  </a:moveTo>
                  <a:cubicBezTo>
                    <a:pt x="0" y="1"/>
                    <a:pt x="8" y="40"/>
                    <a:pt x="31" y="63"/>
                  </a:cubicBezTo>
                  <a:cubicBezTo>
                    <a:pt x="484" y="226"/>
                    <a:pt x="938" y="311"/>
                    <a:pt x="1392" y="311"/>
                  </a:cubicBezTo>
                  <a:cubicBezTo>
                    <a:pt x="1772" y="311"/>
                    <a:pt x="2152" y="251"/>
                    <a:pt x="2532" y="130"/>
                  </a:cubicBezTo>
                  <a:cubicBezTo>
                    <a:pt x="2590" y="130"/>
                    <a:pt x="2573" y="56"/>
                    <a:pt x="2525" y="56"/>
                  </a:cubicBezTo>
                  <a:cubicBezTo>
                    <a:pt x="2517" y="56"/>
                    <a:pt x="2509" y="58"/>
                    <a:pt x="2499" y="63"/>
                  </a:cubicBezTo>
                  <a:cubicBezTo>
                    <a:pt x="2098" y="159"/>
                    <a:pt x="1705" y="209"/>
                    <a:pt x="1312" y="209"/>
                  </a:cubicBezTo>
                  <a:cubicBezTo>
                    <a:pt x="888" y="209"/>
                    <a:pt x="464" y="151"/>
                    <a:pt x="31" y="30"/>
                  </a:cubicBezTo>
                  <a:cubicBezTo>
                    <a:pt x="20" y="9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9"/>
            <p:cNvSpPr/>
            <p:nvPr/>
          </p:nvSpPr>
          <p:spPr>
            <a:xfrm>
              <a:off x="5975900" y="557700"/>
              <a:ext cx="100100" cy="58000"/>
            </a:xfrm>
            <a:custGeom>
              <a:avLst/>
              <a:gdLst/>
              <a:ahLst/>
              <a:cxnLst/>
              <a:rect l="l" t="t" r="r" b="b"/>
              <a:pathLst>
                <a:path w="4004" h="2320" extrusionOk="0">
                  <a:moveTo>
                    <a:pt x="1325" y="1"/>
                  </a:moveTo>
                  <a:cubicBezTo>
                    <a:pt x="876" y="1"/>
                    <a:pt x="421" y="93"/>
                    <a:pt x="0" y="285"/>
                  </a:cubicBezTo>
                  <a:lnTo>
                    <a:pt x="134" y="318"/>
                  </a:lnTo>
                  <a:cubicBezTo>
                    <a:pt x="467" y="818"/>
                    <a:pt x="901" y="1319"/>
                    <a:pt x="1401" y="1686"/>
                  </a:cubicBezTo>
                  <a:cubicBezTo>
                    <a:pt x="1902" y="2086"/>
                    <a:pt x="2502" y="2319"/>
                    <a:pt x="3103" y="2319"/>
                  </a:cubicBezTo>
                  <a:cubicBezTo>
                    <a:pt x="3169" y="2319"/>
                    <a:pt x="3303" y="2319"/>
                    <a:pt x="3336" y="2253"/>
                  </a:cubicBezTo>
                  <a:cubicBezTo>
                    <a:pt x="3403" y="2153"/>
                    <a:pt x="3403" y="2086"/>
                    <a:pt x="3303" y="2019"/>
                  </a:cubicBezTo>
                  <a:cubicBezTo>
                    <a:pt x="3299" y="2016"/>
                    <a:pt x="3296" y="2013"/>
                    <a:pt x="3291" y="2009"/>
                  </a:cubicBezTo>
                  <a:lnTo>
                    <a:pt x="3291" y="2009"/>
                  </a:lnTo>
                  <a:cubicBezTo>
                    <a:pt x="3433" y="2072"/>
                    <a:pt x="3586" y="2119"/>
                    <a:pt x="3770" y="2119"/>
                  </a:cubicBezTo>
                  <a:cubicBezTo>
                    <a:pt x="3836" y="2119"/>
                    <a:pt x="3937" y="2119"/>
                    <a:pt x="3970" y="2019"/>
                  </a:cubicBezTo>
                  <a:cubicBezTo>
                    <a:pt x="4003" y="1953"/>
                    <a:pt x="4003" y="1819"/>
                    <a:pt x="3970" y="1752"/>
                  </a:cubicBezTo>
                  <a:cubicBezTo>
                    <a:pt x="3636" y="1019"/>
                    <a:pt x="3069" y="451"/>
                    <a:pt x="2302" y="151"/>
                  </a:cubicBezTo>
                  <a:cubicBezTo>
                    <a:pt x="1989" y="52"/>
                    <a:pt x="1658" y="1"/>
                    <a:pt x="1325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9"/>
            <p:cNvSpPr/>
            <p:nvPr/>
          </p:nvSpPr>
          <p:spPr>
            <a:xfrm>
              <a:off x="6009250" y="626525"/>
              <a:ext cx="23375" cy="44775"/>
            </a:xfrm>
            <a:custGeom>
              <a:avLst/>
              <a:gdLst/>
              <a:ahLst/>
              <a:cxnLst/>
              <a:rect l="l" t="t" r="r" b="b"/>
              <a:pathLst>
                <a:path w="935" h="1791" extrusionOk="0">
                  <a:moveTo>
                    <a:pt x="1" y="0"/>
                  </a:moveTo>
                  <a:cubicBezTo>
                    <a:pt x="1" y="434"/>
                    <a:pt x="134" y="901"/>
                    <a:pt x="268" y="1368"/>
                  </a:cubicBezTo>
                  <a:cubicBezTo>
                    <a:pt x="268" y="1391"/>
                    <a:pt x="284" y="1415"/>
                    <a:pt x="306" y="1415"/>
                  </a:cubicBezTo>
                  <a:cubicBezTo>
                    <a:pt x="315" y="1415"/>
                    <a:pt x="324" y="1411"/>
                    <a:pt x="334" y="1401"/>
                  </a:cubicBezTo>
                  <a:cubicBezTo>
                    <a:pt x="425" y="1378"/>
                    <a:pt x="454" y="1324"/>
                    <a:pt x="495" y="1324"/>
                  </a:cubicBezTo>
                  <a:cubicBezTo>
                    <a:pt x="514" y="1324"/>
                    <a:pt x="536" y="1336"/>
                    <a:pt x="568" y="1368"/>
                  </a:cubicBezTo>
                  <a:cubicBezTo>
                    <a:pt x="668" y="1501"/>
                    <a:pt x="501" y="1568"/>
                    <a:pt x="468" y="1701"/>
                  </a:cubicBezTo>
                  <a:cubicBezTo>
                    <a:pt x="442" y="1727"/>
                    <a:pt x="475" y="1790"/>
                    <a:pt x="521" y="1790"/>
                  </a:cubicBezTo>
                  <a:cubicBezTo>
                    <a:pt x="536" y="1790"/>
                    <a:pt x="552" y="1784"/>
                    <a:pt x="568" y="1768"/>
                  </a:cubicBezTo>
                  <a:cubicBezTo>
                    <a:pt x="668" y="1668"/>
                    <a:pt x="935" y="1368"/>
                    <a:pt x="801" y="1201"/>
                  </a:cubicBezTo>
                  <a:cubicBezTo>
                    <a:pt x="762" y="1142"/>
                    <a:pt x="711" y="1121"/>
                    <a:pt x="656" y="1121"/>
                  </a:cubicBezTo>
                  <a:cubicBezTo>
                    <a:pt x="543" y="1121"/>
                    <a:pt x="411" y="1209"/>
                    <a:pt x="316" y="1250"/>
                  </a:cubicBezTo>
                  <a:lnTo>
                    <a:pt x="316" y="1250"/>
                  </a:lnTo>
                  <a:cubicBezTo>
                    <a:pt x="222" y="815"/>
                    <a:pt x="126" y="408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9"/>
            <p:cNvSpPr/>
            <p:nvPr/>
          </p:nvSpPr>
          <p:spPr>
            <a:xfrm>
              <a:off x="5911675" y="532175"/>
              <a:ext cx="45075" cy="46825"/>
            </a:xfrm>
            <a:custGeom>
              <a:avLst/>
              <a:gdLst/>
              <a:ahLst/>
              <a:cxnLst/>
              <a:rect l="l" t="t" r="r" b="b"/>
              <a:pathLst>
                <a:path w="1803" h="1873" extrusionOk="0">
                  <a:moveTo>
                    <a:pt x="881" y="1"/>
                  </a:moveTo>
                  <a:cubicBezTo>
                    <a:pt x="675" y="1"/>
                    <a:pt x="471" y="69"/>
                    <a:pt x="334" y="205"/>
                  </a:cubicBezTo>
                  <a:cubicBezTo>
                    <a:pt x="68" y="472"/>
                    <a:pt x="1" y="839"/>
                    <a:pt x="134" y="1172"/>
                  </a:cubicBezTo>
                  <a:cubicBezTo>
                    <a:pt x="234" y="1506"/>
                    <a:pt x="535" y="1706"/>
                    <a:pt x="835" y="1873"/>
                  </a:cubicBezTo>
                  <a:lnTo>
                    <a:pt x="1502" y="1472"/>
                  </a:lnTo>
                  <a:cubicBezTo>
                    <a:pt x="1702" y="1272"/>
                    <a:pt x="1802" y="1005"/>
                    <a:pt x="1735" y="705"/>
                  </a:cubicBezTo>
                  <a:cubicBezTo>
                    <a:pt x="1702" y="472"/>
                    <a:pt x="1535" y="205"/>
                    <a:pt x="1302" y="105"/>
                  </a:cubicBezTo>
                  <a:cubicBezTo>
                    <a:pt x="1177" y="35"/>
                    <a:pt x="1028" y="1"/>
                    <a:pt x="8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9"/>
            <p:cNvSpPr/>
            <p:nvPr/>
          </p:nvSpPr>
          <p:spPr>
            <a:xfrm>
              <a:off x="5920025" y="553500"/>
              <a:ext cx="42225" cy="27175"/>
            </a:xfrm>
            <a:custGeom>
              <a:avLst/>
              <a:gdLst/>
              <a:ahLst/>
              <a:cxnLst/>
              <a:rect l="l" t="t" r="r" b="b"/>
              <a:pathLst>
                <a:path w="1689" h="1087" extrusionOk="0">
                  <a:moveTo>
                    <a:pt x="1545" y="1"/>
                  </a:moveTo>
                  <a:cubicBezTo>
                    <a:pt x="1529" y="1"/>
                    <a:pt x="1514" y="6"/>
                    <a:pt x="1501" y="19"/>
                  </a:cubicBezTo>
                  <a:cubicBezTo>
                    <a:pt x="1034" y="386"/>
                    <a:pt x="567" y="720"/>
                    <a:pt x="34" y="986"/>
                  </a:cubicBezTo>
                  <a:cubicBezTo>
                    <a:pt x="0" y="1020"/>
                    <a:pt x="34" y="1086"/>
                    <a:pt x="67" y="1086"/>
                  </a:cubicBezTo>
                  <a:cubicBezTo>
                    <a:pt x="668" y="853"/>
                    <a:pt x="1168" y="586"/>
                    <a:pt x="1635" y="152"/>
                  </a:cubicBezTo>
                  <a:cubicBezTo>
                    <a:pt x="1689" y="98"/>
                    <a:pt x="1612" y="1"/>
                    <a:pt x="15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9"/>
            <p:cNvSpPr/>
            <p:nvPr/>
          </p:nvSpPr>
          <p:spPr>
            <a:xfrm>
              <a:off x="6015350" y="661125"/>
              <a:ext cx="31325" cy="25750"/>
            </a:xfrm>
            <a:custGeom>
              <a:avLst/>
              <a:gdLst/>
              <a:ahLst/>
              <a:cxnLst/>
              <a:rect l="l" t="t" r="r" b="b"/>
              <a:pathLst>
                <a:path w="1253" h="1030" extrusionOk="0">
                  <a:moveTo>
                    <a:pt x="1158" y="0"/>
                  </a:moveTo>
                  <a:cubicBezTo>
                    <a:pt x="1124" y="0"/>
                    <a:pt x="1091" y="17"/>
                    <a:pt x="1091" y="50"/>
                  </a:cubicBezTo>
                  <a:cubicBezTo>
                    <a:pt x="1091" y="589"/>
                    <a:pt x="689" y="966"/>
                    <a:pt x="196" y="966"/>
                  </a:cubicBezTo>
                  <a:cubicBezTo>
                    <a:pt x="140" y="966"/>
                    <a:pt x="82" y="961"/>
                    <a:pt x="24" y="951"/>
                  </a:cubicBezTo>
                  <a:cubicBezTo>
                    <a:pt x="24" y="930"/>
                    <a:pt x="20" y="923"/>
                    <a:pt x="17" y="923"/>
                  </a:cubicBezTo>
                  <a:lnTo>
                    <a:pt x="17" y="923"/>
                  </a:lnTo>
                  <a:cubicBezTo>
                    <a:pt x="9" y="923"/>
                    <a:pt x="0" y="961"/>
                    <a:pt x="24" y="984"/>
                  </a:cubicBezTo>
                  <a:cubicBezTo>
                    <a:pt x="120" y="1015"/>
                    <a:pt x="216" y="1029"/>
                    <a:pt x="309" y="1029"/>
                  </a:cubicBezTo>
                  <a:cubicBezTo>
                    <a:pt x="825" y="1029"/>
                    <a:pt x="1253" y="588"/>
                    <a:pt x="1224" y="50"/>
                  </a:cubicBezTo>
                  <a:cubicBezTo>
                    <a:pt x="1224" y="17"/>
                    <a:pt x="1191" y="0"/>
                    <a:pt x="11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39"/>
          <p:cNvGrpSpPr/>
          <p:nvPr/>
        </p:nvGrpSpPr>
        <p:grpSpPr>
          <a:xfrm rot="-1025702" flipH="1">
            <a:off x="7933455" y="4260166"/>
            <a:ext cx="678519" cy="729633"/>
            <a:chOff x="3073200" y="379750"/>
            <a:chExt cx="217675" cy="234268"/>
          </a:xfrm>
        </p:grpSpPr>
        <p:sp>
          <p:nvSpPr>
            <p:cNvPr id="349" name="Google Shape;349;p39"/>
            <p:cNvSpPr/>
            <p:nvPr/>
          </p:nvSpPr>
          <p:spPr>
            <a:xfrm>
              <a:off x="3073200" y="379750"/>
              <a:ext cx="217675" cy="182700"/>
            </a:xfrm>
            <a:custGeom>
              <a:avLst/>
              <a:gdLst/>
              <a:ahLst/>
              <a:cxnLst/>
              <a:rect l="l" t="t" r="r" b="b"/>
              <a:pathLst>
                <a:path w="8707" h="7308" extrusionOk="0">
                  <a:moveTo>
                    <a:pt x="4879" y="0"/>
                  </a:moveTo>
                  <a:cubicBezTo>
                    <a:pt x="4843" y="0"/>
                    <a:pt x="4807" y="2"/>
                    <a:pt x="4771" y="6"/>
                  </a:cubicBezTo>
                  <a:cubicBezTo>
                    <a:pt x="4170" y="106"/>
                    <a:pt x="3603" y="606"/>
                    <a:pt x="3336" y="1173"/>
                  </a:cubicBezTo>
                  <a:cubicBezTo>
                    <a:pt x="3109" y="1022"/>
                    <a:pt x="2833" y="946"/>
                    <a:pt x="2559" y="946"/>
                  </a:cubicBezTo>
                  <a:cubicBezTo>
                    <a:pt x="2231" y="946"/>
                    <a:pt x="1905" y="1055"/>
                    <a:pt x="1668" y="1273"/>
                  </a:cubicBezTo>
                  <a:cubicBezTo>
                    <a:pt x="1201" y="1640"/>
                    <a:pt x="1035" y="2341"/>
                    <a:pt x="1335" y="2874"/>
                  </a:cubicBezTo>
                  <a:cubicBezTo>
                    <a:pt x="701" y="2941"/>
                    <a:pt x="167" y="3475"/>
                    <a:pt x="67" y="4109"/>
                  </a:cubicBezTo>
                  <a:cubicBezTo>
                    <a:pt x="0" y="4709"/>
                    <a:pt x="367" y="5343"/>
                    <a:pt x="934" y="5610"/>
                  </a:cubicBezTo>
                  <a:cubicBezTo>
                    <a:pt x="568" y="5843"/>
                    <a:pt x="434" y="6377"/>
                    <a:pt x="701" y="6711"/>
                  </a:cubicBezTo>
                  <a:cubicBezTo>
                    <a:pt x="860" y="6937"/>
                    <a:pt x="1141" y="7071"/>
                    <a:pt x="1431" y="7071"/>
                  </a:cubicBezTo>
                  <a:cubicBezTo>
                    <a:pt x="1568" y="7071"/>
                    <a:pt x="1707" y="7042"/>
                    <a:pt x="1835" y="6977"/>
                  </a:cubicBezTo>
                  <a:lnTo>
                    <a:pt x="1835" y="6877"/>
                  </a:lnTo>
                  <a:cubicBezTo>
                    <a:pt x="2533" y="7166"/>
                    <a:pt x="3291" y="7307"/>
                    <a:pt x="4054" y="7307"/>
                  </a:cubicBezTo>
                  <a:cubicBezTo>
                    <a:pt x="5406" y="7307"/>
                    <a:pt x="6773" y="6863"/>
                    <a:pt x="7839" y="6010"/>
                  </a:cubicBezTo>
                  <a:cubicBezTo>
                    <a:pt x="8173" y="5710"/>
                    <a:pt x="8507" y="5376"/>
                    <a:pt x="8607" y="4943"/>
                  </a:cubicBezTo>
                  <a:cubicBezTo>
                    <a:pt x="8707" y="4476"/>
                    <a:pt x="8507" y="3942"/>
                    <a:pt x="8073" y="3808"/>
                  </a:cubicBezTo>
                  <a:cubicBezTo>
                    <a:pt x="8440" y="3642"/>
                    <a:pt x="8673" y="3141"/>
                    <a:pt x="8507" y="2774"/>
                  </a:cubicBezTo>
                  <a:cubicBezTo>
                    <a:pt x="8401" y="2430"/>
                    <a:pt x="8064" y="2233"/>
                    <a:pt x="7746" y="2233"/>
                  </a:cubicBezTo>
                  <a:cubicBezTo>
                    <a:pt x="7663" y="2233"/>
                    <a:pt x="7582" y="2246"/>
                    <a:pt x="7506" y="2274"/>
                  </a:cubicBezTo>
                  <a:cubicBezTo>
                    <a:pt x="7839" y="1874"/>
                    <a:pt x="7773" y="1207"/>
                    <a:pt x="7372" y="873"/>
                  </a:cubicBezTo>
                  <a:cubicBezTo>
                    <a:pt x="7205" y="770"/>
                    <a:pt x="7004" y="717"/>
                    <a:pt x="6804" y="717"/>
                  </a:cubicBezTo>
                  <a:cubicBezTo>
                    <a:pt x="6484" y="717"/>
                    <a:pt x="6169" y="853"/>
                    <a:pt x="6005" y="1140"/>
                  </a:cubicBezTo>
                  <a:cubicBezTo>
                    <a:pt x="6163" y="540"/>
                    <a:pt x="5514" y="0"/>
                    <a:pt x="4879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9"/>
            <p:cNvSpPr/>
            <p:nvPr/>
          </p:nvSpPr>
          <p:spPr>
            <a:xfrm>
              <a:off x="3119900" y="429200"/>
              <a:ext cx="170975" cy="178900"/>
            </a:xfrm>
            <a:custGeom>
              <a:avLst/>
              <a:gdLst/>
              <a:ahLst/>
              <a:cxnLst/>
              <a:rect l="l" t="t" r="r" b="b"/>
              <a:pathLst>
                <a:path w="6839" h="7156" extrusionOk="0">
                  <a:moveTo>
                    <a:pt x="3074" y="1"/>
                  </a:moveTo>
                  <a:cubicBezTo>
                    <a:pt x="2892" y="1"/>
                    <a:pt x="2702" y="20"/>
                    <a:pt x="2502" y="63"/>
                  </a:cubicBezTo>
                  <a:cubicBezTo>
                    <a:pt x="2502" y="129"/>
                    <a:pt x="2469" y="129"/>
                    <a:pt x="2469" y="129"/>
                  </a:cubicBezTo>
                  <a:cubicBezTo>
                    <a:pt x="968" y="463"/>
                    <a:pt x="0" y="1997"/>
                    <a:pt x="334" y="3498"/>
                  </a:cubicBezTo>
                  <a:cubicBezTo>
                    <a:pt x="743" y="5250"/>
                    <a:pt x="1433" y="7156"/>
                    <a:pt x="3008" y="7156"/>
                  </a:cubicBezTo>
                  <a:cubicBezTo>
                    <a:pt x="3233" y="7156"/>
                    <a:pt x="3475" y="7117"/>
                    <a:pt x="3736" y="7034"/>
                  </a:cubicBezTo>
                  <a:cubicBezTo>
                    <a:pt x="6839" y="6067"/>
                    <a:pt x="6572" y="4399"/>
                    <a:pt x="6238" y="3332"/>
                  </a:cubicBezTo>
                  <a:cubicBezTo>
                    <a:pt x="5994" y="2323"/>
                    <a:pt x="5050" y="1"/>
                    <a:pt x="307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9"/>
            <p:cNvSpPr/>
            <p:nvPr/>
          </p:nvSpPr>
          <p:spPr>
            <a:xfrm>
              <a:off x="3115725" y="533075"/>
              <a:ext cx="39225" cy="48950"/>
            </a:xfrm>
            <a:custGeom>
              <a:avLst/>
              <a:gdLst/>
              <a:ahLst/>
              <a:cxnLst/>
              <a:rect l="l" t="t" r="r" b="b"/>
              <a:pathLst>
                <a:path w="1569" h="1958" extrusionOk="0">
                  <a:moveTo>
                    <a:pt x="679" y="0"/>
                  </a:moveTo>
                  <a:cubicBezTo>
                    <a:pt x="623" y="0"/>
                    <a:pt x="573" y="4"/>
                    <a:pt x="534" y="10"/>
                  </a:cubicBezTo>
                  <a:cubicBezTo>
                    <a:pt x="167" y="77"/>
                    <a:pt x="1" y="511"/>
                    <a:pt x="34" y="878"/>
                  </a:cubicBezTo>
                  <a:cubicBezTo>
                    <a:pt x="111" y="1467"/>
                    <a:pt x="561" y="1957"/>
                    <a:pt x="1083" y="1957"/>
                  </a:cubicBezTo>
                  <a:cubicBezTo>
                    <a:pt x="1241" y="1957"/>
                    <a:pt x="1406" y="1912"/>
                    <a:pt x="1568" y="1812"/>
                  </a:cubicBezTo>
                  <a:lnTo>
                    <a:pt x="1235" y="311"/>
                  </a:lnTo>
                  <a:cubicBezTo>
                    <a:pt x="1235" y="69"/>
                    <a:pt x="910" y="0"/>
                    <a:pt x="679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9"/>
            <p:cNvSpPr/>
            <p:nvPr/>
          </p:nvSpPr>
          <p:spPr>
            <a:xfrm>
              <a:off x="3183275" y="482450"/>
              <a:ext cx="49225" cy="54900"/>
            </a:xfrm>
            <a:custGeom>
              <a:avLst/>
              <a:gdLst/>
              <a:ahLst/>
              <a:cxnLst/>
              <a:rect l="l" t="t" r="r" b="b"/>
              <a:pathLst>
                <a:path w="1969" h="2196" extrusionOk="0">
                  <a:moveTo>
                    <a:pt x="101" y="1"/>
                  </a:moveTo>
                  <a:cubicBezTo>
                    <a:pt x="101" y="34"/>
                    <a:pt x="1" y="34"/>
                    <a:pt x="34" y="67"/>
                  </a:cubicBezTo>
                  <a:cubicBezTo>
                    <a:pt x="301" y="568"/>
                    <a:pt x="534" y="1168"/>
                    <a:pt x="968" y="1568"/>
                  </a:cubicBezTo>
                  <a:cubicBezTo>
                    <a:pt x="978" y="1578"/>
                    <a:pt x="988" y="1582"/>
                    <a:pt x="998" y="1582"/>
                  </a:cubicBezTo>
                  <a:cubicBezTo>
                    <a:pt x="1024" y="1582"/>
                    <a:pt x="1054" y="1559"/>
                    <a:pt x="1101" y="1535"/>
                  </a:cubicBezTo>
                  <a:cubicBezTo>
                    <a:pt x="1164" y="1367"/>
                    <a:pt x="1307" y="1212"/>
                    <a:pt x="1445" y="1212"/>
                  </a:cubicBezTo>
                  <a:cubicBezTo>
                    <a:pt x="1527" y="1212"/>
                    <a:pt x="1607" y="1266"/>
                    <a:pt x="1668" y="1402"/>
                  </a:cubicBezTo>
                  <a:cubicBezTo>
                    <a:pt x="1802" y="1669"/>
                    <a:pt x="1635" y="1902"/>
                    <a:pt x="1468" y="2069"/>
                  </a:cubicBezTo>
                  <a:cubicBezTo>
                    <a:pt x="1444" y="2141"/>
                    <a:pt x="1472" y="2196"/>
                    <a:pt x="1502" y="2196"/>
                  </a:cubicBezTo>
                  <a:cubicBezTo>
                    <a:pt x="1514" y="2196"/>
                    <a:pt x="1526" y="2188"/>
                    <a:pt x="1535" y="2169"/>
                  </a:cubicBezTo>
                  <a:cubicBezTo>
                    <a:pt x="1802" y="1902"/>
                    <a:pt x="1969" y="1402"/>
                    <a:pt x="1635" y="1101"/>
                  </a:cubicBezTo>
                  <a:cubicBezTo>
                    <a:pt x="1551" y="1042"/>
                    <a:pt x="1471" y="1018"/>
                    <a:pt x="1397" y="1018"/>
                  </a:cubicBezTo>
                  <a:cubicBezTo>
                    <a:pt x="1210" y="1018"/>
                    <a:pt x="1061" y="1175"/>
                    <a:pt x="975" y="1344"/>
                  </a:cubicBezTo>
                  <a:lnTo>
                    <a:pt x="975" y="1344"/>
                  </a:lnTo>
                  <a:cubicBezTo>
                    <a:pt x="607" y="981"/>
                    <a:pt x="354" y="476"/>
                    <a:pt x="1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9"/>
            <p:cNvSpPr/>
            <p:nvPr/>
          </p:nvSpPr>
          <p:spPr>
            <a:xfrm>
              <a:off x="3161075" y="511650"/>
              <a:ext cx="8050" cy="5600"/>
            </a:xfrm>
            <a:custGeom>
              <a:avLst/>
              <a:gdLst/>
              <a:ahLst/>
              <a:cxnLst/>
              <a:rect l="l" t="t" r="r" b="b"/>
              <a:pathLst>
                <a:path w="322" h="224" extrusionOk="0">
                  <a:moveTo>
                    <a:pt x="88" y="0"/>
                  </a:moveTo>
                  <a:cubicBezTo>
                    <a:pt x="55" y="0"/>
                    <a:pt x="21" y="34"/>
                    <a:pt x="21" y="67"/>
                  </a:cubicBezTo>
                  <a:cubicBezTo>
                    <a:pt x="0" y="171"/>
                    <a:pt x="84" y="223"/>
                    <a:pt x="157" y="223"/>
                  </a:cubicBezTo>
                  <a:cubicBezTo>
                    <a:pt x="202" y="223"/>
                    <a:pt x="242" y="204"/>
                    <a:pt x="255" y="167"/>
                  </a:cubicBezTo>
                  <a:cubicBezTo>
                    <a:pt x="322" y="34"/>
                    <a:pt x="221" y="0"/>
                    <a:pt x="1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9"/>
            <p:cNvSpPr/>
            <p:nvPr/>
          </p:nvSpPr>
          <p:spPr>
            <a:xfrm>
              <a:off x="3225675" y="486625"/>
              <a:ext cx="8500" cy="5825"/>
            </a:xfrm>
            <a:custGeom>
              <a:avLst/>
              <a:gdLst/>
              <a:ahLst/>
              <a:cxnLst/>
              <a:rect l="l" t="t" r="r" b="b"/>
              <a:pathLst>
                <a:path w="340" h="233" extrusionOk="0">
                  <a:moveTo>
                    <a:pt x="139" y="0"/>
                  </a:moveTo>
                  <a:cubicBezTo>
                    <a:pt x="0" y="0"/>
                    <a:pt x="0" y="232"/>
                    <a:pt x="139" y="232"/>
                  </a:cubicBezTo>
                  <a:cubicBezTo>
                    <a:pt x="167" y="232"/>
                    <a:pt x="200" y="223"/>
                    <a:pt x="239" y="201"/>
                  </a:cubicBezTo>
                  <a:cubicBezTo>
                    <a:pt x="339" y="101"/>
                    <a:pt x="306" y="0"/>
                    <a:pt x="1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9"/>
            <p:cNvSpPr/>
            <p:nvPr/>
          </p:nvSpPr>
          <p:spPr>
            <a:xfrm>
              <a:off x="3179100" y="543325"/>
              <a:ext cx="50075" cy="12950"/>
            </a:xfrm>
            <a:custGeom>
              <a:avLst/>
              <a:gdLst/>
              <a:ahLst/>
              <a:cxnLst/>
              <a:rect l="l" t="t" r="r" b="b"/>
              <a:pathLst>
                <a:path w="2003" h="518" extrusionOk="0">
                  <a:moveTo>
                    <a:pt x="68" y="1"/>
                  </a:moveTo>
                  <a:cubicBezTo>
                    <a:pt x="34" y="67"/>
                    <a:pt x="1" y="101"/>
                    <a:pt x="34" y="134"/>
                  </a:cubicBezTo>
                  <a:cubicBezTo>
                    <a:pt x="311" y="384"/>
                    <a:pt x="635" y="518"/>
                    <a:pt x="966" y="518"/>
                  </a:cubicBezTo>
                  <a:cubicBezTo>
                    <a:pt x="1033" y="518"/>
                    <a:pt x="1101" y="512"/>
                    <a:pt x="1168" y="501"/>
                  </a:cubicBezTo>
                  <a:cubicBezTo>
                    <a:pt x="1435" y="468"/>
                    <a:pt x="1936" y="434"/>
                    <a:pt x="2002" y="101"/>
                  </a:cubicBezTo>
                  <a:cubicBezTo>
                    <a:pt x="2002" y="43"/>
                    <a:pt x="1980" y="7"/>
                    <a:pt x="1948" y="7"/>
                  </a:cubicBezTo>
                  <a:cubicBezTo>
                    <a:pt x="1925" y="7"/>
                    <a:pt x="1897" y="26"/>
                    <a:pt x="1869" y="67"/>
                  </a:cubicBezTo>
                  <a:cubicBezTo>
                    <a:pt x="1702" y="301"/>
                    <a:pt x="1302" y="334"/>
                    <a:pt x="1035" y="334"/>
                  </a:cubicBezTo>
                  <a:cubicBezTo>
                    <a:pt x="668" y="334"/>
                    <a:pt x="368" y="2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9"/>
            <p:cNvSpPr/>
            <p:nvPr/>
          </p:nvSpPr>
          <p:spPr>
            <a:xfrm>
              <a:off x="3174975" y="541625"/>
              <a:ext cx="10000" cy="15900"/>
            </a:xfrm>
            <a:custGeom>
              <a:avLst/>
              <a:gdLst/>
              <a:ahLst/>
              <a:cxnLst/>
              <a:rect l="l" t="t" r="r" b="b"/>
              <a:pathLst>
                <a:path w="400" h="636" extrusionOk="0">
                  <a:moveTo>
                    <a:pt x="328" y="0"/>
                  </a:moveTo>
                  <a:cubicBezTo>
                    <a:pt x="30" y="0"/>
                    <a:pt x="0" y="379"/>
                    <a:pt x="32" y="636"/>
                  </a:cubicBezTo>
                  <a:cubicBezTo>
                    <a:pt x="99" y="636"/>
                    <a:pt x="166" y="636"/>
                    <a:pt x="132" y="536"/>
                  </a:cubicBezTo>
                  <a:cubicBezTo>
                    <a:pt x="132" y="469"/>
                    <a:pt x="132" y="336"/>
                    <a:pt x="166" y="236"/>
                  </a:cubicBezTo>
                  <a:cubicBezTo>
                    <a:pt x="199" y="135"/>
                    <a:pt x="299" y="135"/>
                    <a:pt x="366" y="69"/>
                  </a:cubicBezTo>
                  <a:cubicBezTo>
                    <a:pt x="399" y="69"/>
                    <a:pt x="399" y="2"/>
                    <a:pt x="366" y="2"/>
                  </a:cubicBezTo>
                  <a:cubicBezTo>
                    <a:pt x="353" y="1"/>
                    <a:pt x="340" y="0"/>
                    <a:pt x="3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9"/>
            <p:cNvSpPr/>
            <p:nvPr/>
          </p:nvSpPr>
          <p:spPr>
            <a:xfrm rot="261312">
              <a:off x="3170078" y="586543"/>
              <a:ext cx="76681" cy="24599"/>
            </a:xfrm>
            <a:custGeom>
              <a:avLst/>
              <a:gdLst/>
              <a:ahLst/>
              <a:cxnLst/>
              <a:rect l="l" t="t" r="r" b="b"/>
              <a:pathLst>
                <a:path w="2865" h="984" extrusionOk="0">
                  <a:moveTo>
                    <a:pt x="2798" y="1"/>
                  </a:moveTo>
                  <a:cubicBezTo>
                    <a:pt x="2431" y="134"/>
                    <a:pt x="2164" y="401"/>
                    <a:pt x="1831" y="601"/>
                  </a:cubicBezTo>
                  <a:cubicBezTo>
                    <a:pt x="1556" y="729"/>
                    <a:pt x="1221" y="807"/>
                    <a:pt x="886" y="807"/>
                  </a:cubicBezTo>
                  <a:cubicBezTo>
                    <a:pt x="611" y="807"/>
                    <a:pt x="337" y="755"/>
                    <a:pt x="96" y="635"/>
                  </a:cubicBezTo>
                  <a:cubicBezTo>
                    <a:pt x="87" y="630"/>
                    <a:pt x="78" y="628"/>
                    <a:pt x="70" y="628"/>
                  </a:cubicBezTo>
                  <a:cubicBezTo>
                    <a:pt x="21" y="628"/>
                    <a:pt x="1" y="706"/>
                    <a:pt x="29" y="735"/>
                  </a:cubicBezTo>
                  <a:cubicBezTo>
                    <a:pt x="296" y="912"/>
                    <a:pt x="560" y="984"/>
                    <a:pt x="820" y="984"/>
                  </a:cubicBezTo>
                  <a:cubicBezTo>
                    <a:pt x="1536" y="984"/>
                    <a:pt x="2220" y="443"/>
                    <a:pt x="2831" y="101"/>
                  </a:cubicBezTo>
                  <a:cubicBezTo>
                    <a:pt x="2865" y="67"/>
                    <a:pt x="2831" y="1"/>
                    <a:pt x="279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39"/>
          <p:cNvSpPr/>
          <p:nvPr/>
        </p:nvSpPr>
        <p:spPr>
          <a:xfrm>
            <a:off x="439763" y="3533675"/>
            <a:ext cx="6999000" cy="896700"/>
          </a:xfrm>
          <a:prstGeom prst="wedgeRectCallout">
            <a:avLst>
              <a:gd name="adj1" fmla="val 54903"/>
              <a:gd name="adj2" fmla="val 96041"/>
            </a:avLst>
          </a:prstGeom>
          <a:solidFill>
            <a:srgbClr val="B7F399"/>
          </a:solidFill>
          <a:ln w="9525" cap="flat" cmpd="sng">
            <a:solidFill>
              <a:srgbClr val="00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"Suscita grande interesse </a:t>
            </a: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 me poter vedere il packaging da un punto di vista diverso da quello che normalmente gli viene dato. È bene che i </a:t>
            </a: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parametri siano spiegati in modo che tutti possano capirli</a:t>
            </a: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".</a:t>
            </a:r>
            <a:endParaRPr dirty="0"/>
          </a:p>
        </p:txBody>
      </p:sp>
      <p:sp>
        <p:nvSpPr>
          <p:cNvPr id="359" name="Google Shape;359;p39"/>
          <p:cNvSpPr/>
          <p:nvPr/>
        </p:nvSpPr>
        <p:spPr>
          <a:xfrm>
            <a:off x="1236246" y="1791750"/>
            <a:ext cx="7469400" cy="780000"/>
          </a:xfrm>
          <a:prstGeom prst="wedgeRectCallout">
            <a:avLst>
              <a:gd name="adj1" fmla="val -47749"/>
              <a:gd name="adj2" fmla="val 99253"/>
            </a:avLst>
          </a:prstGeom>
          <a:solidFill>
            <a:srgbClr val="B7F399"/>
          </a:solidFill>
          <a:ln w="9525" cap="flat" cmpd="sng">
            <a:solidFill>
              <a:srgbClr val="00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"</a:t>
            </a: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L'app è intuitiva</a:t>
            </a: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mi piace che non sia necessario creare un utente per ottenere le informazioni. I colori del semaforo nell'elenco dei </a:t>
            </a: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prodotti facilitano la decisione"</a:t>
            </a:r>
            <a:endParaRPr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0"/>
          <p:cNvSpPr txBox="1">
            <a:spLocks noGrp="1"/>
          </p:cNvSpPr>
          <p:nvPr>
            <p:ph type="subTitle" idx="4294967295"/>
          </p:nvPr>
        </p:nvSpPr>
        <p:spPr>
          <a:xfrm>
            <a:off x="595500" y="227325"/>
            <a:ext cx="75351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200"/>
              </a:spcAft>
              <a:buSzPts val="605"/>
              <a:buNone/>
            </a:pPr>
            <a:r>
              <a:rPr lang="it-IT" sz="2585" b="1" dirty="0">
                <a:solidFill>
                  <a:srgbClr val="008D1B"/>
                </a:solidFill>
                <a:latin typeface="Roboto"/>
                <a:ea typeface="Roboto"/>
                <a:cs typeface="Roboto"/>
                <a:sym typeface="Roboto"/>
              </a:rPr>
              <a:t>Sviluppo della valutazione del ciclo di vita</a:t>
            </a:r>
            <a:endParaRPr sz="2585" b="1" dirty="0">
              <a:solidFill>
                <a:srgbClr val="008D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p40"/>
          <p:cNvSpPr/>
          <p:nvPr/>
        </p:nvSpPr>
        <p:spPr>
          <a:xfrm>
            <a:off x="-28425" y="227325"/>
            <a:ext cx="492600" cy="416700"/>
          </a:xfrm>
          <a:prstGeom prst="rect">
            <a:avLst/>
          </a:prstGeom>
          <a:solidFill>
            <a:srgbClr val="008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0"/>
          <p:cNvSpPr txBox="1"/>
          <p:nvPr/>
        </p:nvSpPr>
        <p:spPr>
          <a:xfrm>
            <a:off x="595500" y="748325"/>
            <a:ext cx="7964400" cy="41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L'interesse generale dell'app sviluppata ruoterà attorno </a:t>
            </a: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all'analisi del ciclo di vita del packaging</a:t>
            </a: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 I risultati che l'app mostrerà si baseranno sui seguenti criteri:
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7" name="Google Shape;367;p40"/>
          <p:cNvSpPr txBox="1"/>
          <p:nvPr/>
        </p:nvSpPr>
        <p:spPr>
          <a:xfrm>
            <a:off x="540375" y="1862675"/>
            <a:ext cx="2121900" cy="1151100"/>
          </a:xfrm>
          <a:prstGeom prst="rect">
            <a:avLst/>
          </a:prstGeom>
          <a:noFill/>
          <a:ln w="9525" cap="flat" cmpd="sng">
            <a:solidFill>
              <a:srgbClr val="008D1B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100"/>
            </a:pPr>
            <a:r>
              <a:rPr lang="es" sz="1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‘</a:t>
            </a:r>
            <a:r>
              <a:rPr lang="it-IT" sz="1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Dalla culla alla tomba</a:t>
            </a:r>
            <a:r>
              <a:rPr lang="es" sz="1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’</a:t>
            </a:r>
            <a:endParaRPr sz="13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8" name="Google Shape;368;p40"/>
          <p:cNvSpPr txBox="1"/>
          <p:nvPr/>
        </p:nvSpPr>
        <p:spPr>
          <a:xfrm>
            <a:off x="821025" y="1555525"/>
            <a:ext cx="1560600" cy="416700"/>
          </a:xfrm>
          <a:prstGeom prst="rect">
            <a:avLst/>
          </a:prstGeom>
          <a:solidFill>
            <a:srgbClr val="AAEE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13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Limiti del sistema</a:t>
            </a:r>
            <a:endParaRPr sz="13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9" name="Google Shape;369;p40"/>
          <p:cNvSpPr txBox="1"/>
          <p:nvPr/>
        </p:nvSpPr>
        <p:spPr>
          <a:xfrm>
            <a:off x="3519025" y="1862675"/>
            <a:ext cx="2121900" cy="1151100"/>
          </a:xfrm>
          <a:prstGeom prst="rect">
            <a:avLst/>
          </a:prstGeom>
          <a:noFill/>
          <a:ln w="9525" cap="flat" cmpd="sng">
            <a:solidFill>
              <a:srgbClr val="008D1B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kg packaging</a:t>
            </a:r>
            <a:endParaRPr sz="13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>
              <a:buSzPts val="1100"/>
            </a:pPr>
            <a:r>
              <a:rPr lang="es" sz="1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kg producto (e.g. </a:t>
            </a:r>
            <a:r>
              <a:rPr lang="it-IT" sz="1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cibo</a:t>
            </a:r>
            <a:r>
              <a:rPr lang="es" sz="1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sz="13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0" name="Google Shape;370;p40"/>
          <p:cNvSpPr txBox="1"/>
          <p:nvPr/>
        </p:nvSpPr>
        <p:spPr>
          <a:xfrm>
            <a:off x="3799675" y="1555525"/>
            <a:ext cx="1560600" cy="416700"/>
          </a:xfrm>
          <a:prstGeom prst="rect">
            <a:avLst/>
          </a:prstGeom>
          <a:solidFill>
            <a:srgbClr val="AAEE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13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Unità funzionale</a:t>
            </a:r>
            <a:endParaRPr sz="13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71" name="Google Shape;371;p40"/>
          <p:cNvCxnSpPr/>
          <p:nvPr/>
        </p:nvCxnSpPr>
        <p:spPr>
          <a:xfrm>
            <a:off x="3840075" y="2438225"/>
            <a:ext cx="13797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2" name="Google Shape;372;p40"/>
          <p:cNvSpPr txBox="1"/>
          <p:nvPr/>
        </p:nvSpPr>
        <p:spPr>
          <a:xfrm>
            <a:off x="6497675" y="1871900"/>
            <a:ext cx="2121900" cy="1151100"/>
          </a:xfrm>
          <a:prstGeom prst="rect">
            <a:avLst/>
          </a:prstGeom>
          <a:noFill/>
          <a:ln w="9525" cap="flat" cmpd="sng">
            <a:solidFill>
              <a:srgbClr val="008D1B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EF 3.0</a:t>
            </a:r>
            <a:endParaRPr sz="13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3" name="Google Shape;373;p40"/>
          <p:cNvSpPr txBox="1"/>
          <p:nvPr/>
        </p:nvSpPr>
        <p:spPr>
          <a:xfrm>
            <a:off x="6778325" y="1564750"/>
            <a:ext cx="1560600" cy="416700"/>
          </a:xfrm>
          <a:prstGeom prst="rect">
            <a:avLst/>
          </a:prstGeom>
          <a:solidFill>
            <a:srgbClr val="AAEE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13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Metodologia</a:t>
            </a:r>
            <a:endParaRPr sz="13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4" name="Google Shape;374;p40"/>
          <p:cNvSpPr txBox="1"/>
          <p:nvPr/>
        </p:nvSpPr>
        <p:spPr>
          <a:xfrm>
            <a:off x="1988175" y="3622425"/>
            <a:ext cx="2121900" cy="1151100"/>
          </a:xfrm>
          <a:prstGeom prst="rect">
            <a:avLst/>
          </a:prstGeom>
          <a:noFill/>
          <a:ln w="9525" cap="flat" cmpd="sng">
            <a:solidFill>
              <a:srgbClr val="008D1B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100"/>
            </a:pPr>
            <a:r>
              <a:rPr lang="it-IT" sz="13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Ecoinventare</a:t>
            </a:r>
            <a:r>
              <a:rPr lang="it-IT" sz="1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
</a:t>
            </a:r>
            <a:endParaRPr sz="13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5" name="Google Shape;375;p40"/>
          <p:cNvSpPr txBox="1"/>
          <p:nvPr/>
        </p:nvSpPr>
        <p:spPr>
          <a:xfrm>
            <a:off x="2268825" y="3315275"/>
            <a:ext cx="1560600" cy="416700"/>
          </a:xfrm>
          <a:prstGeom prst="rect">
            <a:avLst/>
          </a:prstGeom>
          <a:solidFill>
            <a:srgbClr val="AAEE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Database</a:t>
            </a:r>
            <a:endParaRPr sz="13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6" name="Google Shape;376;p40"/>
          <p:cNvSpPr txBox="1"/>
          <p:nvPr/>
        </p:nvSpPr>
        <p:spPr>
          <a:xfrm>
            <a:off x="4966825" y="3622425"/>
            <a:ext cx="2121900" cy="1151100"/>
          </a:xfrm>
          <a:prstGeom prst="rect">
            <a:avLst/>
          </a:prstGeom>
          <a:noFill/>
          <a:ln w="9525" cap="flat" cmpd="sng">
            <a:solidFill>
              <a:srgbClr val="008D1B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GaBI</a:t>
            </a:r>
            <a:endParaRPr sz="13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7" name="Google Shape;377;p40"/>
          <p:cNvSpPr txBox="1"/>
          <p:nvPr/>
        </p:nvSpPr>
        <p:spPr>
          <a:xfrm>
            <a:off x="5247475" y="3315275"/>
            <a:ext cx="1560600" cy="416700"/>
          </a:xfrm>
          <a:prstGeom prst="rect">
            <a:avLst/>
          </a:prstGeom>
          <a:solidFill>
            <a:srgbClr val="AAEE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Software</a:t>
            </a:r>
            <a:endParaRPr sz="13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"/>
          <p:cNvSpPr txBox="1">
            <a:spLocks noGrp="1"/>
          </p:cNvSpPr>
          <p:nvPr>
            <p:ph type="subTitle" idx="4294967295"/>
          </p:nvPr>
        </p:nvSpPr>
        <p:spPr>
          <a:xfrm>
            <a:off x="595500" y="227325"/>
            <a:ext cx="75351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200"/>
              </a:spcAft>
              <a:buSzPts val="605"/>
              <a:buNone/>
            </a:pPr>
            <a:r>
              <a:rPr lang="it-IT" sz="2585" b="1" dirty="0">
                <a:solidFill>
                  <a:srgbClr val="008D1B"/>
                </a:solidFill>
                <a:latin typeface="Roboto"/>
                <a:ea typeface="Roboto"/>
                <a:cs typeface="Roboto"/>
                <a:sym typeface="Roboto"/>
              </a:rPr>
              <a:t>Sviluppo della valutazione del ciclo di vita</a:t>
            </a:r>
            <a:endParaRPr sz="2585" b="1" dirty="0">
              <a:solidFill>
                <a:srgbClr val="008D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3" name="Google Shape;383;p41"/>
          <p:cNvSpPr/>
          <p:nvPr/>
        </p:nvSpPr>
        <p:spPr>
          <a:xfrm>
            <a:off x="-28425" y="227325"/>
            <a:ext cx="492600" cy="416700"/>
          </a:xfrm>
          <a:prstGeom prst="rect">
            <a:avLst/>
          </a:prstGeom>
          <a:solidFill>
            <a:srgbClr val="008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41"/>
          <p:cNvSpPr txBox="1">
            <a:spLocks noGrp="1"/>
          </p:cNvSpPr>
          <p:nvPr>
            <p:ph type="subTitle" idx="4294967295"/>
          </p:nvPr>
        </p:nvSpPr>
        <p:spPr>
          <a:xfrm>
            <a:off x="654125" y="754775"/>
            <a:ext cx="75351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200"/>
              </a:spcAft>
              <a:buSzPts val="605"/>
              <a:buNone/>
            </a:pPr>
            <a:r>
              <a:rPr lang="it-IT" sz="1785" b="1" dirty="0">
                <a:solidFill>
                  <a:srgbClr val="008D1B"/>
                </a:solidFill>
                <a:latin typeface="Roboto"/>
                <a:ea typeface="Roboto"/>
                <a:cs typeface="Roboto"/>
                <a:sym typeface="Roboto"/>
              </a:rPr>
              <a:t>Caso di studio I: Informazioni su un singolo prodotto</a:t>
            </a:r>
            <a:endParaRPr sz="1785" b="1" dirty="0">
              <a:solidFill>
                <a:srgbClr val="008D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5" name="Google Shape;38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2900" y="1433225"/>
            <a:ext cx="3284925" cy="32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975" y="1171475"/>
            <a:ext cx="4549075" cy="387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6950" y="1039325"/>
            <a:ext cx="1937125" cy="1937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2"/>
          <p:cNvSpPr txBox="1">
            <a:spLocks noGrp="1"/>
          </p:cNvSpPr>
          <p:nvPr>
            <p:ph type="subTitle" idx="4294967295"/>
          </p:nvPr>
        </p:nvSpPr>
        <p:spPr>
          <a:xfrm>
            <a:off x="595500" y="227325"/>
            <a:ext cx="75351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200"/>
              </a:spcAft>
              <a:buSzPts val="605"/>
              <a:buNone/>
            </a:pPr>
            <a:r>
              <a:rPr lang="it-IT" sz="2585" b="1" dirty="0">
                <a:solidFill>
                  <a:srgbClr val="008D1B"/>
                </a:solidFill>
                <a:latin typeface="Roboto"/>
                <a:ea typeface="Roboto"/>
                <a:cs typeface="Roboto"/>
                <a:sym typeface="Roboto"/>
              </a:rPr>
              <a:t>Sviluppo della valutazione del ciclo di vita</a:t>
            </a:r>
            <a:endParaRPr sz="2585" b="1" dirty="0">
              <a:solidFill>
                <a:srgbClr val="008D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3" name="Google Shape;393;p42"/>
          <p:cNvSpPr/>
          <p:nvPr/>
        </p:nvSpPr>
        <p:spPr>
          <a:xfrm>
            <a:off x="-28425" y="227325"/>
            <a:ext cx="492600" cy="416700"/>
          </a:xfrm>
          <a:prstGeom prst="rect">
            <a:avLst/>
          </a:prstGeom>
          <a:solidFill>
            <a:srgbClr val="008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2"/>
          <p:cNvSpPr txBox="1">
            <a:spLocks noGrp="1"/>
          </p:cNvSpPr>
          <p:nvPr>
            <p:ph type="subTitle" idx="4294967295"/>
          </p:nvPr>
        </p:nvSpPr>
        <p:spPr>
          <a:xfrm>
            <a:off x="654125" y="754775"/>
            <a:ext cx="75351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200"/>
              </a:spcAft>
              <a:buSzPts val="605"/>
              <a:buNone/>
            </a:pPr>
            <a:r>
              <a:rPr lang="it-IT" sz="1785" b="1" dirty="0">
                <a:solidFill>
                  <a:srgbClr val="008D1B"/>
                </a:solidFill>
                <a:latin typeface="Roboto"/>
                <a:ea typeface="Roboto"/>
                <a:cs typeface="Roboto"/>
                <a:sym typeface="Roboto"/>
              </a:rPr>
              <a:t>Caso dello studio II: Confronto di due imballaggi simili</a:t>
            </a:r>
            <a:endParaRPr sz="1785" b="1" dirty="0">
              <a:solidFill>
                <a:srgbClr val="008D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5" name="Google Shape;39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75" y="1358425"/>
            <a:ext cx="5816375" cy="348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2"/>
          <p:cNvPicPr preferRelativeResize="0"/>
          <p:nvPr/>
        </p:nvPicPr>
        <p:blipFill rotWithShape="1">
          <a:blip r:embed="rId5">
            <a:alphaModFix/>
          </a:blip>
          <a:srcRect t="7672"/>
          <a:stretch/>
        </p:blipFill>
        <p:spPr>
          <a:xfrm>
            <a:off x="6456950" y="3201325"/>
            <a:ext cx="1937125" cy="1788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3"/>
          <p:cNvSpPr txBox="1">
            <a:spLocks noGrp="1"/>
          </p:cNvSpPr>
          <p:nvPr>
            <p:ph type="subTitle" idx="4294967295"/>
          </p:nvPr>
        </p:nvSpPr>
        <p:spPr>
          <a:xfrm>
            <a:off x="595500" y="227325"/>
            <a:ext cx="75351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200"/>
              </a:spcAft>
              <a:buSzPts val="605"/>
              <a:buNone/>
            </a:pPr>
            <a:r>
              <a:rPr lang="it-IT" sz="2585" b="1" dirty="0">
                <a:solidFill>
                  <a:srgbClr val="008D1B"/>
                </a:solidFill>
                <a:latin typeface="Roboto"/>
                <a:ea typeface="Roboto"/>
                <a:cs typeface="Roboto"/>
                <a:sym typeface="Roboto"/>
              </a:rPr>
              <a:t>Sviluppo della valutazione del ciclo di vita</a:t>
            </a:r>
            <a:endParaRPr sz="2585" b="1" dirty="0">
              <a:solidFill>
                <a:srgbClr val="008D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2" name="Google Shape;402;p43"/>
          <p:cNvSpPr/>
          <p:nvPr/>
        </p:nvSpPr>
        <p:spPr>
          <a:xfrm>
            <a:off x="-28425" y="227325"/>
            <a:ext cx="492600" cy="416700"/>
          </a:xfrm>
          <a:prstGeom prst="rect">
            <a:avLst/>
          </a:prstGeom>
          <a:solidFill>
            <a:srgbClr val="008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3"/>
          <p:cNvSpPr txBox="1">
            <a:spLocks noGrp="1"/>
          </p:cNvSpPr>
          <p:nvPr>
            <p:ph type="subTitle" idx="4294967295"/>
          </p:nvPr>
        </p:nvSpPr>
        <p:spPr>
          <a:xfrm>
            <a:off x="654125" y="754775"/>
            <a:ext cx="75351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200"/>
              </a:spcAft>
              <a:buSzPts val="605"/>
              <a:buNone/>
            </a:pPr>
            <a:r>
              <a:rPr lang="it-IT" sz="1785" b="1" dirty="0">
                <a:solidFill>
                  <a:srgbClr val="008D1B"/>
                </a:solidFill>
                <a:latin typeface="Roboto"/>
                <a:ea typeface="Roboto"/>
                <a:cs typeface="Roboto"/>
                <a:sym typeface="Roboto"/>
              </a:rPr>
              <a:t>Caso di studio III: Confronto di due diversi imballaggi</a:t>
            </a:r>
            <a:endParaRPr sz="1785" b="1" dirty="0">
              <a:solidFill>
                <a:srgbClr val="008D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4" name="Google Shape;404;p43"/>
          <p:cNvPicPr preferRelativeResize="0"/>
          <p:nvPr/>
        </p:nvPicPr>
        <p:blipFill rotWithShape="1">
          <a:blip r:embed="rId3">
            <a:alphaModFix/>
          </a:blip>
          <a:srcRect t="7672"/>
          <a:stretch/>
        </p:blipFill>
        <p:spPr>
          <a:xfrm>
            <a:off x="6456950" y="3201325"/>
            <a:ext cx="1937125" cy="178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75" y="1358425"/>
            <a:ext cx="5928950" cy="35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6949" y="1098400"/>
            <a:ext cx="1937125" cy="193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628651" y="273845"/>
            <a:ext cx="78867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693"/>
              </a:buClr>
              <a:buSzPct val="100000"/>
              <a:buFont typeface="Arial"/>
              <a:buNone/>
            </a:pPr>
            <a:r>
              <a:rPr lang="es">
                <a:solidFill>
                  <a:srgbClr val="008D1B"/>
                </a:solidFill>
              </a:rPr>
              <a:t>TEAM SPAIN</a:t>
            </a:r>
            <a:endParaRPr>
              <a:solidFill>
                <a:srgbClr val="008D1B"/>
              </a:solidFill>
            </a:endParaRPr>
          </a:p>
        </p:txBody>
      </p:sp>
      <p:sp>
        <p:nvSpPr>
          <p:cNvPr id="144" name="Google Shape;144;p26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s"/>
              <a:t>2</a:t>
            </a:fld>
            <a:endParaRPr/>
          </a:p>
        </p:txBody>
      </p:sp>
      <p:sp>
        <p:nvSpPr>
          <p:cNvPr id="145" name="Google Shape;145;p26"/>
          <p:cNvSpPr txBox="1"/>
          <p:nvPr/>
        </p:nvSpPr>
        <p:spPr>
          <a:xfrm>
            <a:off x="5494918" y="2185684"/>
            <a:ext cx="3411515" cy="24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Ana Maria Figueroa Molano</a:t>
            </a:r>
            <a:endParaRPr sz="120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795201" y="2062775"/>
            <a:ext cx="23184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Miriam Monreal Garagalza</a:t>
            </a:r>
            <a:endParaRPr sz="140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3438550" y="1510825"/>
            <a:ext cx="25551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Jose Luis Rivera Royo</a:t>
            </a:r>
            <a:endParaRPr sz="140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6"/>
          <p:cNvSpPr txBox="1"/>
          <p:nvPr/>
        </p:nvSpPr>
        <p:spPr>
          <a:xfrm>
            <a:off x="5293323" y="4337149"/>
            <a:ext cx="1895153" cy="24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>
                <a:latin typeface="Verdana"/>
                <a:ea typeface="Verdana"/>
                <a:cs typeface="Verdana"/>
                <a:sym typeface="Verdana"/>
              </a:rPr>
              <a:t>Sara Sánchez Falces</a:t>
            </a:r>
            <a:endParaRPr sz="140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6"/>
          <p:cNvSpPr txBox="1"/>
          <p:nvPr/>
        </p:nvSpPr>
        <p:spPr>
          <a:xfrm>
            <a:off x="628651" y="3197209"/>
            <a:ext cx="18951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Asier Gamallo Valls</a:t>
            </a:r>
            <a:endParaRPr sz="140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6"/>
          <p:cNvSpPr txBox="1"/>
          <p:nvPr/>
        </p:nvSpPr>
        <p:spPr>
          <a:xfrm>
            <a:off x="6467300" y="3262175"/>
            <a:ext cx="20577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Mónica Zapata Castillo</a:t>
            </a:r>
            <a:endParaRPr sz="140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p26"/>
          <p:cNvGrpSpPr/>
          <p:nvPr/>
        </p:nvGrpSpPr>
        <p:grpSpPr>
          <a:xfrm>
            <a:off x="3963125" y="1933475"/>
            <a:ext cx="1217748" cy="954013"/>
            <a:chOff x="194259" y="2327866"/>
            <a:chExt cx="1751400" cy="1954143"/>
          </a:xfrm>
        </p:grpSpPr>
        <p:pic>
          <p:nvPicPr>
            <p:cNvPr id="152" name="Google Shape;152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9317" y="2327866"/>
              <a:ext cx="1530000" cy="1530000"/>
            </a:xfrm>
            <a:prstGeom prst="flowChartConnector">
              <a:avLst/>
            </a:prstGeom>
            <a:noFill/>
            <a:ln>
              <a:noFill/>
            </a:ln>
          </p:spPr>
        </p:pic>
        <p:sp>
          <p:nvSpPr>
            <p:cNvPr id="153" name="Google Shape;153;p26"/>
            <p:cNvSpPr txBox="1"/>
            <p:nvPr/>
          </p:nvSpPr>
          <p:spPr>
            <a:xfrm>
              <a:off x="194259" y="3808909"/>
              <a:ext cx="1751400" cy="4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" sz="1200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Linda Pichardo</a:t>
              </a:r>
              <a:endParaRPr sz="140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" sz="1200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Master </a:t>
              </a:r>
              <a:r>
                <a:rPr lang="it-IT" sz="1200" i="0" u="none" strike="noStrike" cap="none" dirty="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in Direzione di Progetto</a:t>
              </a:r>
              <a:endParaRPr sz="140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DD2D5"/>
                </a:buClr>
                <a:buSzPts val="1200"/>
                <a:buFont typeface="Arial"/>
                <a:buNone/>
              </a:pPr>
              <a:r>
                <a:rPr lang="it-IT" sz="1200" i="0" u="none" strike="noStrike" cap="none" dirty="0">
                  <a:solidFill>
                    <a:srgbClr val="7DD2D5"/>
                  </a:solidFill>
                  <a:latin typeface="Verdana"/>
                  <a:ea typeface="Verdana"/>
                  <a:cs typeface="Verdana"/>
                  <a:sym typeface="Verdana"/>
                </a:rPr>
                <a:t>Coordinatrice del gruppo</a:t>
              </a:r>
              <a:endParaRPr sz="140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DD2D5"/>
                </a:buClr>
                <a:buSzPts val="1200"/>
                <a:buFont typeface="Arial"/>
                <a:buNone/>
              </a:pPr>
              <a:r>
                <a:rPr lang="es" sz="1200" i="0" u="none" strike="noStrike" cap="none" dirty="0">
                  <a:solidFill>
                    <a:srgbClr val="7DD2D5"/>
                  </a:solidFill>
                  <a:latin typeface="Verdana"/>
                  <a:ea typeface="Verdana"/>
                  <a:cs typeface="Verdana"/>
                  <a:sym typeface="Verdana"/>
                </a:rPr>
                <a:t>CHAINs</a:t>
              </a:r>
              <a:endParaRPr sz="120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54" name="Google Shape;154;p26"/>
          <p:cNvSpPr txBox="1"/>
          <p:nvPr/>
        </p:nvSpPr>
        <p:spPr>
          <a:xfrm>
            <a:off x="2088933" y="4271440"/>
            <a:ext cx="1895100" cy="2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Iñigo Merino Vicente</a:t>
            </a:r>
            <a:endParaRPr sz="140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3478" y="1355123"/>
            <a:ext cx="803100" cy="83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63428" y="2408648"/>
            <a:ext cx="874500" cy="879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65425" y="756250"/>
            <a:ext cx="747300" cy="7473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58" name="Google Shape;158;p26"/>
          <p:cNvPicPr preferRelativeResize="0"/>
          <p:nvPr/>
        </p:nvPicPr>
        <p:blipFill rotWithShape="1">
          <a:blip r:embed="rId7">
            <a:alphaModFix/>
          </a:blip>
          <a:srcRect b="23797"/>
          <a:stretch/>
        </p:blipFill>
        <p:spPr>
          <a:xfrm>
            <a:off x="1341775" y="1328298"/>
            <a:ext cx="803100" cy="7470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5775" y="2420935"/>
            <a:ext cx="747300" cy="7752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76275" y="3508975"/>
            <a:ext cx="747300" cy="837000"/>
          </a:xfrm>
          <a:prstGeom prst="flowChartConnector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161" name="Google Shape;161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70450" y="3508976"/>
            <a:ext cx="896100" cy="883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4"/>
          <p:cNvSpPr txBox="1">
            <a:spLocks noGrp="1"/>
          </p:cNvSpPr>
          <p:nvPr>
            <p:ph type="subTitle" idx="4294967295"/>
          </p:nvPr>
        </p:nvSpPr>
        <p:spPr>
          <a:xfrm>
            <a:off x="595500" y="227325"/>
            <a:ext cx="67089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200"/>
              </a:spcAft>
              <a:buSzPts val="605"/>
              <a:buNone/>
            </a:pPr>
            <a:r>
              <a:rPr lang="it-IT" sz="2585" b="1" dirty="0">
                <a:solidFill>
                  <a:srgbClr val="008D1B"/>
                </a:solidFill>
                <a:latin typeface="Roboto"/>
                <a:ea typeface="Roboto"/>
                <a:cs typeface="Roboto"/>
                <a:sym typeface="Roboto"/>
              </a:rPr>
              <a:t>Conclusioni</a:t>
            </a:r>
            <a:endParaRPr sz="2585" b="1" dirty="0">
              <a:solidFill>
                <a:srgbClr val="008D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2" name="Google Shape;412;p44"/>
          <p:cNvSpPr/>
          <p:nvPr/>
        </p:nvSpPr>
        <p:spPr>
          <a:xfrm>
            <a:off x="-28425" y="227325"/>
            <a:ext cx="492600" cy="416700"/>
          </a:xfrm>
          <a:prstGeom prst="rect">
            <a:avLst/>
          </a:prstGeom>
          <a:solidFill>
            <a:srgbClr val="008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4"/>
          <p:cNvSpPr txBox="1"/>
          <p:nvPr/>
        </p:nvSpPr>
        <p:spPr>
          <a:xfrm>
            <a:off x="314843" y="813963"/>
            <a:ext cx="8041506" cy="41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just">
              <a:lnSpc>
                <a:spcPct val="150000"/>
              </a:lnSpc>
              <a:buClr>
                <a:schemeClr val="dk1"/>
              </a:buClr>
              <a:buSzPts val="1400"/>
              <a:buFont typeface="Verdana"/>
              <a:buChar char="●"/>
            </a:pP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 lo sviluppo di questa app, siamo in grado di offrire ai consumatori uno strumento per essere informati sull'impatto ambientale del packaging del prodotto che stanno acquistando
Utilizzando questa app, i consumatori possono prendere decisioni in base all'impatto ambientale degli imballaggi al fine di ridurlo
Grazie all'interesse e all'utilità di questa app, i produttori che utilizzano imballaggi a minore impatto ambientale ne trarranno beneficio
Allo stesso modo, i produttori che utilizzano imballaggi a maggiore impatto ambientale saranno costretti a cercare alternative più sostenibili per rimanere competitivi da questo punto di vista.
Gli obiettivi presentati sono stati raggiunti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45"/>
          <p:cNvPicPr preferRelativeResize="0"/>
          <p:nvPr/>
        </p:nvPicPr>
        <p:blipFill rotWithShape="1">
          <a:blip r:embed="rId3">
            <a:alphaModFix/>
          </a:blip>
          <a:srcRect l="2373" r="8052"/>
          <a:stretch/>
        </p:blipFill>
        <p:spPr>
          <a:xfrm>
            <a:off x="0" y="-132375"/>
            <a:ext cx="9144000" cy="5275774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5"/>
          <p:cNvSpPr/>
          <p:nvPr/>
        </p:nvSpPr>
        <p:spPr>
          <a:xfrm>
            <a:off x="390000" y="246363"/>
            <a:ext cx="8364000" cy="45183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5"/>
          <p:cNvSpPr txBox="1">
            <a:spLocks noGrp="1"/>
          </p:cNvSpPr>
          <p:nvPr>
            <p:ph type="ctrTitle"/>
          </p:nvPr>
        </p:nvSpPr>
        <p:spPr>
          <a:xfrm>
            <a:off x="748300" y="1051550"/>
            <a:ext cx="4524000" cy="17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600">
                <a:solidFill>
                  <a:srgbClr val="008D1B"/>
                </a:solidFill>
                <a:latin typeface="Roboto Black"/>
                <a:ea typeface="Roboto Black"/>
                <a:cs typeface="Roboto Black"/>
                <a:sym typeface="Roboto Black"/>
              </a:rPr>
              <a:t>INFOPACK </a:t>
            </a:r>
            <a:r>
              <a:rPr lang="es" sz="5600">
                <a:solidFill>
                  <a:srgbClr val="FF9900"/>
                </a:solidFill>
                <a:latin typeface="Roboto Black"/>
                <a:ea typeface="Roboto Black"/>
                <a:cs typeface="Roboto Black"/>
                <a:sym typeface="Roboto Black"/>
              </a:rPr>
              <a:t>RIFIUTI</a:t>
            </a:r>
            <a:endParaRPr sz="5600" dirty="0">
              <a:solidFill>
                <a:srgbClr val="FF99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21" name="Google Shape;421;p45"/>
          <p:cNvSpPr txBox="1">
            <a:spLocks noGrp="1"/>
          </p:cNvSpPr>
          <p:nvPr>
            <p:ph type="subTitle" idx="1"/>
          </p:nvPr>
        </p:nvSpPr>
        <p:spPr>
          <a:xfrm>
            <a:off x="748300" y="2751725"/>
            <a:ext cx="3251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CHAIN SPAGNA</a:t>
            </a:r>
            <a:endParaRPr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3" name="Google Shape;423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000" y="246375"/>
            <a:ext cx="1852821" cy="68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5"/>
          <p:cNvPicPr preferRelativeResize="0"/>
          <p:nvPr/>
        </p:nvPicPr>
        <p:blipFill rotWithShape="1">
          <a:blip r:embed="rId5">
            <a:alphaModFix/>
          </a:blip>
          <a:srcRect t="19203" b="19873"/>
          <a:stretch/>
        </p:blipFill>
        <p:spPr>
          <a:xfrm>
            <a:off x="7613964" y="266325"/>
            <a:ext cx="1140036" cy="681037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5"/>
          <p:cNvSpPr txBox="1"/>
          <p:nvPr/>
        </p:nvSpPr>
        <p:spPr>
          <a:xfrm>
            <a:off x="719953" y="3272250"/>
            <a:ext cx="3308400" cy="155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it-IT" sz="1900" dirty="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SPECIALISTA NELL'ECONOMIA CIRCOLARE DEGLI IMBALLAGGI IN PLASTICA
</a:t>
            </a:r>
            <a:endParaRPr sz="1300" dirty="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6" name="Google Shape;426;p45"/>
          <p:cNvSpPr txBox="1"/>
          <p:nvPr/>
        </p:nvSpPr>
        <p:spPr>
          <a:xfrm>
            <a:off x="7146863" y="1232813"/>
            <a:ext cx="1431900" cy="3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Ana María Figueroa</a:t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Asier Gamallo</a:t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Iñigo Merino</a:t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Miriam Monreal</a:t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Jose Luis Rivera</a:t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Sara Sánchez</a:t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Mónica Zapata</a:t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3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7" name="Google Shape;427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2915" y="346459"/>
            <a:ext cx="1530475" cy="520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E091F22-28B1-04B2-D34B-2C19C5117B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0079" y="967314"/>
            <a:ext cx="2505673" cy="37554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subTitle" idx="4294967295"/>
          </p:nvPr>
        </p:nvSpPr>
        <p:spPr>
          <a:xfrm>
            <a:off x="595500" y="227325"/>
            <a:ext cx="39765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lang="es" sz="2585" b="1" dirty="0">
                <a:solidFill>
                  <a:srgbClr val="008D1B"/>
                </a:solidFill>
                <a:latin typeface="Roboto"/>
                <a:ea typeface="Roboto"/>
                <a:cs typeface="Roboto"/>
                <a:sym typeface="Roboto"/>
              </a:rPr>
              <a:t>Sfida</a:t>
            </a:r>
            <a:endParaRPr sz="2585" b="1" dirty="0">
              <a:solidFill>
                <a:srgbClr val="008D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-28425" y="227325"/>
            <a:ext cx="492600" cy="416700"/>
          </a:xfrm>
          <a:prstGeom prst="rect">
            <a:avLst/>
          </a:prstGeom>
          <a:solidFill>
            <a:srgbClr val="008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7"/>
          <p:cNvSpPr txBox="1"/>
          <p:nvPr/>
        </p:nvSpPr>
        <p:spPr>
          <a:xfrm>
            <a:off x="595500" y="748325"/>
            <a:ext cx="7964400" cy="41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Google Shape;169;p27"/>
          <p:cNvSpPr/>
          <p:nvPr/>
        </p:nvSpPr>
        <p:spPr>
          <a:xfrm>
            <a:off x="595500" y="1482475"/>
            <a:ext cx="7964400" cy="1310700"/>
          </a:xfrm>
          <a:prstGeom prst="roundRect">
            <a:avLst>
              <a:gd name="adj" fmla="val 16667"/>
            </a:avLst>
          </a:prstGeom>
          <a:solidFill>
            <a:srgbClr val="008D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Come possiamo mostrare informazioni ambientali efficaci per i cittadini nell'etichettatura delle confezioni? 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subTitle" idx="4294967295"/>
          </p:nvPr>
        </p:nvSpPr>
        <p:spPr>
          <a:xfrm>
            <a:off x="595500" y="227325"/>
            <a:ext cx="39765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lang="es" sz="2585" b="1" dirty="0">
                <a:solidFill>
                  <a:srgbClr val="008D1B"/>
                </a:solidFill>
                <a:latin typeface="Roboto"/>
                <a:ea typeface="Roboto"/>
                <a:cs typeface="Roboto"/>
                <a:sym typeface="Roboto"/>
              </a:rPr>
              <a:t>Obiettivi</a:t>
            </a:r>
            <a:endParaRPr sz="2585" b="1" dirty="0">
              <a:solidFill>
                <a:srgbClr val="008D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8"/>
          <p:cNvSpPr/>
          <p:nvPr/>
        </p:nvSpPr>
        <p:spPr>
          <a:xfrm>
            <a:off x="-28425" y="227325"/>
            <a:ext cx="492600" cy="416700"/>
          </a:xfrm>
          <a:prstGeom prst="rect">
            <a:avLst/>
          </a:prstGeom>
          <a:solidFill>
            <a:srgbClr val="008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8"/>
          <p:cNvSpPr txBox="1"/>
          <p:nvPr/>
        </p:nvSpPr>
        <p:spPr>
          <a:xfrm>
            <a:off x="595500" y="748325"/>
            <a:ext cx="7964400" cy="41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Obiettivo principale</a:t>
            </a:r>
            <a:endParaRPr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/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Progettare e sviluppare un servizio/prodotto che consenta di veicolare efficacemente al consumatore, attraverso l'etichettatura, le informazioni ambientali relative al packaging, nel rispetto della normativa.
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Obiettivi specifici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just">
              <a:buClr>
                <a:schemeClr val="dk1"/>
              </a:buClr>
              <a:buSzPts val="1400"/>
              <a:buFont typeface="Verdana"/>
              <a:buChar char="-"/>
            </a:pP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Prodotto/servizio intuitivo e facile da usare</a:t>
            </a:r>
          </a:p>
          <a:p>
            <a:pPr marL="139700" lvl="0" algn="just">
              <a:buClr>
                <a:schemeClr val="dk1"/>
              </a:buClr>
              <a:buSzPts val="1400"/>
            </a:pP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
-    Incorporazione di caratteristiche o proprietà innovative</a:t>
            </a:r>
          </a:p>
          <a:p>
            <a:pPr marL="139700" lvl="0" algn="just">
              <a:buClr>
                <a:schemeClr val="dk1"/>
              </a:buClr>
              <a:buSzPts val="1400"/>
            </a:pP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
-    Dare valore aggiunto ai prodotti utilizzando le informazioni ambientali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just">
              <a:buClr>
                <a:schemeClr val="dk1"/>
              </a:buClr>
              <a:buSzPts val="1400"/>
              <a:buFont typeface="Verdana"/>
              <a:buChar char="-"/>
            </a:pP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Adattare il prodotto alle tendenze del mercato e alle abitudini dei consumator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subTitle" idx="4294967295"/>
          </p:nvPr>
        </p:nvSpPr>
        <p:spPr>
          <a:xfrm>
            <a:off x="595500" y="227325"/>
            <a:ext cx="65877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200"/>
              </a:spcAft>
              <a:buSzPts val="605"/>
              <a:buNone/>
            </a:pPr>
            <a:r>
              <a:rPr lang="it-IT" sz="2585" b="1" dirty="0">
                <a:solidFill>
                  <a:srgbClr val="008D1B"/>
                </a:solidFill>
                <a:latin typeface="Roboto"/>
                <a:ea typeface="Roboto"/>
                <a:cs typeface="Roboto"/>
                <a:sym typeface="Roboto"/>
              </a:rPr>
              <a:t>Panoramica</a:t>
            </a:r>
            <a:endParaRPr sz="2585" b="1" dirty="0">
              <a:solidFill>
                <a:srgbClr val="008D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9"/>
          <p:cNvSpPr/>
          <p:nvPr/>
        </p:nvSpPr>
        <p:spPr>
          <a:xfrm>
            <a:off x="-28425" y="227325"/>
            <a:ext cx="492600" cy="416700"/>
          </a:xfrm>
          <a:prstGeom prst="rect">
            <a:avLst/>
          </a:prstGeom>
          <a:solidFill>
            <a:srgbClr val="008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9"/>
          <p:cNvSpPr txBox="1"/>
          <p:nvPr/>
        </p:nvSpPr>
        <p:spPr>
          <a:xfrm>
            <a:off x="595500" y="748325"/>
            <a:ext cx="7964400" cy="41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4" name="Google Shape;184;p29"/>
          <p:cNvSpPr/>
          <p:nvPr/>
        </p:nvSpPr>
        <p:spPr>
          <a:xfrm>
            <a:off x="639575" y="1174100"/>
            <a:ext cx="2909100" cy="914100"/>
          </a:xfrm>
          <a:prstGeom prst="roundRect">
            <a:avLst>
              <a:gd name="adj" fmla="val 16667"/>
            </a:avLst>
          </a:prstGeom>
          <a:solidFill>
            <a:srgbClr val="008D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t-IT" sz="2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Che cosa è stato fatto?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5" name="Google Shape;185;p29"/>
          <p:cNvSpPr/>
          <p:nvPr/>
        </p:nvSpPr>
        <p:spPr>
          <a:xfrm>
            <a:off x="4801025" y="1174100"/>
            <a:ext cx="2909100" cy="914100"/>
          </a:xfrm>
          <a:prstGeom prst="roundRect">
            <a:avLst>
              <a:gd name="adj" fmla="val 16667"/>
            </a:avLst>
          </a:prstGeom>
          <a:solidFill>
            <a:srgbClr val="008D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t-IT" sz="2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Come è stato fatto?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6" name="Google Shape;186;p29"/>
          <p:cNvSpPr/>
          <p:nvPr/>
        </p:nvSpPr>
        <p:spPr>
          <a:xfrm>
            <a:off x="639575" y="2813375"/>
            <a:ext cx="2909100" cy="914100"/>
          </a:xfrm>
          <a:prstGeom prst="roundRect">
            <a:avLst>
              <a:gd name="adj" fmla="val 16667"/>
            </a:avLst>
          </a:prstGeom>
          <a:solidFill>
            <a:srgbClr val="008D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t-IT" sz="2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Chi è l’utente?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7" name="Google Shape;187;p29"/>
          <p:cNvSpPr/>
          <p:nvPr/>
        </p:nvSpPr>
        <p:spPr>
          <a:xfrm>
            <a:off x="4801025" y="2813375"/>
            <a:ext cx="2909100" cy="914100"/>
          </a:xfrm>
          <a:prstGeom prst="roundRect">
            <a:avLst>
              <a:gd name="adj" fmla="val 16667"/>
            </a:avLst>
          </a:prstGeom>
          <a:solidFill>
            <a:srgbClr val="008D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Risultati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subTitle" idx="4294967295"/>
          </p:nvPr>
        </p:nvSpPr>
        <p:spPr>
          <a:xfrm>
            <a:off x="595499" y="227325"/>
            <a:ext cx="5388921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200"/>
              </a:spcAft>
              <a:buSzPts val="605"/>
              <a:buNone/>
            </a:pPr>
            <a:r>
              <a:rPr lang="it-IT" sz="2585" b="1" dirty="0">
                <a:solidFill>
                  <a:srgbClr val="008D1B"/>
                </a:solidFill>
                <a:latin typeface="Roboto"/>
                <a:ea typeface="Roboto"/>
                <a:cs typeface="Roboto"/>
                <a:sym typeface="Roboto"/>
              </a:rPr>
              <a:t>Destinatario o acquirente</a:t>
            </a:r>
            <a:endParaRPr sz="2585" b="1" dirty="0">
              <a:solidFill>
                <a:srgbClr val="008D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30"/>
          <p:cNvSpPr/>
          <p:nvPr/>
        </p:nvSpPr>
        <p:spPr>
          <a:xfrm>
            <a:off x="-28425" y="227325"/>
            <a:ext cx="492600" cy="416700"/>
          </a:xfrm>
          <a:prstGeom prst="rect">
            <a:avLst/>
          </a:prstGeom>
          <a:solidFill>
            <a:srgbClr val="008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" name="Google Shape;194;p30"/>
          <p:cNvGrpSpPr/>
          <p:nvPr/>
        </p:nvGrpSpPr>
        <p:grpSpPr>
          <a:xfrm flipH="1">
            <a:off x="8289631" y="227332"/>
            <a:ext cx="666963" cy="1515714"/>
            <a:chOff x="4339100" y="297700"/>
            <a:chExt cx="742225" cy="1554100"/>
          </a:xfrm>
        </p:grpSpPr>
        <p:sp>
          <p:nvSpPr>
            <p:cNvPr id="195" name="Google Shape;195;p30"/>
            <p:cNvSpPr/>
            <p:nvPr/>
          </p:nvSpPr>
          <p:spPr>
            <a:xfrm>
              <a:off x="4519225" y="297700"/>
              <a:ext cx="170125" cy="159750"/>
            </a:xfrm>
            <a:custGeom>
              <a:avLst/>
              <a:gdLst/>
              <a:ahLst/>
              <a:cxnLst/>
              <a:rect l="l" t="t" r="r" b="b"/>
              <a:pathLst>
                <a:path w="6805" h="6390" extrusionOk="0">
                  <a:moveTo>
                    <a:pt x="3858" y="0"/>
                  </a:moveTo>
                  <a:cubicBezTo>
                    <a:pt x="3766" y="0"/>
                    <a:pt x="3670" y="8"/>
                    <a:pt x="3570" y="19"/>
                  </a:cubicBezTo>
                  <a:cubicBezTo>
                    <a:pt x="2236" y="252"/>
                    <a:pt x="1001" y="1253"/>
                    <a:pt x="501" y="2487"/>
                  </a:cubicBezTo>
                  <a:cubicBezTo>
                    <a:pt x="1" y="3755"/>
                    <a:pt x="234" y="5289"/>
                    <a:pt x="1068" y="6390"/>
                  </a:cubicBezTo>
                  <a:lnTo>
                    <a:pt x="5805" y="5756"/>
                  </a:lnTo>
                  <a:cubicBezTo>
                    <a:pt x="6272" y="5323"/>
                    <a:pt x="6472" y="4622"/>
                    <a:pt x="6272" y="3988"/>
                  </a:cubicBezTo>
                  <a:cubicBezTo>
                    <a:pt x="6072" y="3421"/>
                    <a:pt x="5505" y="2887"/>
                    <a:pt x="5738" y="2287"/>
                  </a:cubicBezTo>
                  <a:cubicBezTo>
                    <a:pt x="5938" y="1753"/>
                    <a:pt x="6739" y="1486"/>
                    <a:pt x="6772" y="919"/>
                  </a:cubicBezTo>
                  <a:cubicBezTo>
                    <a:pt x="6804" y="442"/>
                    <a:pt x="6320" y="116"/>
                    <a:pt x="5841" y="116"/>
                  </a:cubicBezTo>
                  <a:cubicBezTo>
                    <a:pt x="5818" y="116"/>
                    <a:pt x="5795" y="117"/>
                    <a:pt x="5772" y="119"/>
                  </a:cubicBezTo>
                  <a:cubicBezTo>
                    <a:pt x="5271" y="152"/>
                    <a:pt x="4904" y="486"/>
                    <a:pt x="4504" y="819"/>
                  </a:cubicBezTo>
                  <a:cubicBezTo>
                    <a:pt x="4704" y="619"/>
                    <a:pt x="4604" y="286"/>
                    <a:pt x="4337" y="119"/>
                  </a:cubicBezTo>
                  <a:cubicBezTo>
                    <a:pt x="4204" y="30"/>
                    <a:pt x="4041" y="0"/>
                    <a:pt x="38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4793600" y="1698325"/>
              <a:ext cx="194325" cy="146800"/>
            </a:xfrm>
            <a:custGeom>
              <a:avLst/>
              <a:gdLst/>
              <a:ahLst/>
              <a:cxnLst/>
              <a:rect l="l" t="t" r="r" b="b"/>
              <a:pathLst>
                <a:path w="7773" h="5872" extrusionOk="0">
                  <a:moveTo>
                    <a:pt x="2936" y="0"/>
                  </a:moveTo>
                  <a:lnTo>
                    <a:pt x="0" y="2302"/>
                  </a:lnTo>
                  <a:lnTo>
                    <a:pt x="1635" y="5871"/>
                  </a:lnTo>
                  <a:lnTo>
                    <a:pt x="7772" y="2469"/>
                  </a:lnTo>
                  <a:lnTo>
                    <a:pt x="3970" y="2302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4339100" y="1677475"/>
              <a:ext cx="145975" cy="174325"/>
            </a:xfrm>
            <a:custGeom>
              <a:avLst/>
              <a:gdLst/>
              <a:ahLst/>
              <a:cxnLst/>
              <a:rect l="l" t="t" r="r" b="b"/>
              <a:pathLst>
                <a:path w="5839" h="6973" extrusionOk="0">
                  <a:moveTo>
                    <a:pt x="2436" y="1"/>
                  </a:moveTo>
                  <a:lnTo>
                    <a:pt x="1" y="3136"/>
                  </a:lnTo>
                  <a:lnTo>
                    <a:pt x="5838" y="6972"/>
                  </a:lnTo>
                  <a:lnTo>
                    <a:pt x="5838" y="6972"/>
                  </a:lnTo>
                  <a:lnTo>
                    <a:pt x="4270" y="3503"/>
                  </a:lnTo>
                  <a:lnTo>
                    <a:pt x="5771" y="1568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4381525" y="1079550"/>
              <a:ext cx="92700" cy="138450"/>
            </a:xfrm>
            <a:custGeom>
              <a:avLst/>
              <a:gdLst/>
              <a:ahLst/>
              <a:cxnLst/>
              <a:rect l="l" t="t" r="r" b="b"/>
              <a:pathLst>
                <a:path w="3708" h="5538" extrusionOk="0">
                  <a:moveTo>
                    <a:pt x="2073" y="0"/>
                  </a:moveTo>
                  <a:cubicBezTo>
                    <a:pt x="2073" y="0"/>
                    <a:pt x="639" y="1868"/>
                    <a:pt x="305" y="3003"/>
                  </a:cubicBezTo>
                  <a:cubicBezTo>
                    <a:pt x="0" y="4039"/>
                    <a:pt x="85" y="4825"/>
                    <a:pt x="230" y="4825"/>
                  </a:cubicBezTo>
                  <a:cubicBezTo>
                    <a:pt x="243" y="4825"/>
                    <a:pt x="257" y="4818"/>
                    <a:pt x="272" y="4804"/>
                  </a:cubicBezTo>
                  <a:cubicBezTo>
                    <a:pt x="431" y="4645"/>
                    <a:pt x="468" y="3124"/>
                    <a:pt x="760" y="3124"/>
                  </a:cubicBezTo>
                  <a:cubicBezTo>
                    <a:pt x="774" y="3124"/>
                    <a:pt x="790" y="3128"/>
                    <a:pt x="805" y="3136"/>
                  </a:cubicBezTo>
                  <a:cubicBezTo>
                    <a:pt x="1139" y="3303"/>
                    <a:pt x="205" y="5404"/>
                    <a:pt x="872" y="5538"/>
                  </a:cubicBezTo>
                  <a:cubicBezTo>
                    <a:pt x="872" y="5538"/>
                    <a:pt x="972" y="5071"/>
                    <a:pt x="1106" y="4570"/>
                  </a:cubicBezTo>
                  <a:cubicBezTo>
                    <a:pt x="1195" y="4126"/>
                    <a:pt x="1336" y="3470"/>
                    <a:pt x="1530" y="3470"/>
                  </a:cubicBezTo>
                  <a:cubicBezTo>
                    <a:pt x="1555" y="3470"/>
                    <a:pt x="1580" y="3481"/>
                    <a:pt x="1606" y="3503"/>
                  </a:cubicBezTo>
                  <a:cubicBezTo>
                    <a:pt x="1873" y="3670"/>
                    <a:pt x="1072" y="5238"/>
                    <a:pt x="1306" y="5338"/>
                  </a:cubicBezTo>
                  <a:cubicBezTo>
                    <a:pt x="1309" y="5338"/>
                    <a:pt x="1313" y="5338"/>
                    <a:pt x="1317" y="5338"/>
                  </a:cubicBezTo>
                  <a:cubicBezTo>
                    <a:pt x="1586" y="5338"/>
                    <a:pt x="2077" y="4159"/>
                    <a:pt x="2373" y="3336"/>
                  </a:cubicBezTo>
                  <a:cubicBezTo>
                    <a:pt x="2497" y="2894"/>
                    <a:pt x="2611" y="2743"/>
                    <a:pt x="2687" y="2743"/>
                  </a:cubicBezTo>
                  <a:cubicBezTo>
                    <a:pt x="2753" y="2743"/>
                    <a:pt x="2789" y="2862"/>
                    <a:pt x="2773" y="3003"/>
                  </a:cubicBezTo>
                  <a:cubicBezTo>
                    <a:pt x="2740" y="3236"/>
                    <a:pt x="2306" y="4037"/>
                    <a:pt x="2540" y="4070"/>
                  </a:cubicBezTo>
                  <a:cubicBezTo>
                    <a:pt x="2546" y="4072"/>
                    <a:pt x="2552" y="4073"/>
                    <a:pt x="2559" y="4073"/>
                  </a:cubicBezTo>
                  <a:cubicBezTo>
                    <a:pt x="2778" y="4073"/>
                    <a:pt x="3379" y="3052"/>
                    <a:pt x="3541" y="2502"/>
                  </a:cubicBezTo>
                  <a:cubicBezTo>
                    <a:pt x="3641" y="1902"/>
                    <a:pt x="3407" y="901"/>
                    <a:pt x="3574" y="668"/>
                  </a:cubicBezTo>
                  <a:cubicBezTo>
                    <a:pt x="3707" y="401"/>
                    <a:pt x="2073" y="0"/>
                    <a:pt x="2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4956200" y="712775"/>
              <a:ext cx="125125" cy="87425"/>
            </a:xfrm>
            <a:custGeom>
              <a:avLst/>
              <a:gdLst/>
              <a:ahLst/>
              <a:cxnLst/>
              <a:rect l="l" t="t" r="r" b="b"/>
              <a:pathLst>
                <a:path w="5005" h="3497" extrusionOk="0">
                  <a:moveTo>
                    <a:pt x="4053" y="0"/>
                  </a:moveTo>
                  <a:cubicBezTo>
                    <a:pt x="3759" y="0"/>
                    <a:pt x="2936" y="547"/>
                    <a:pt x="2403" y="962"/>
                  </a:cubicBezTo>
                  <a:cubicBezTo>
                    <a:pt x="2134" y="1145"/>
                    <a:pt x="1979" y="1209"/>
                    <a:pt x="1903" y="1209"/>
                  </a:cubicBezTo>
                  <a:cubicBezTo>
                    <a:pt x="1799" y="1209"/>
                    <a:pt x="1840" y="1091"/>
                    <a:pt x="1936" y="995"/>
                  </a:cubicBezTo>
                  <a:cubicBezTo>
                    <a:pt x="2102" y="828"/>
                    <a:pt x="2770" y="495"/>
                    <a:pt x="2636" y="328"/>
                  </a:cubicBezTo>
                  <a:cubicBezTo>
                    <a:pt x="2619" y="311"/>
                    <a:pt x="2588" y="303"/>
                    <a:pt x="2547" y="303"/>
                  </a:cubicBezTo>
                  <a:cubicBezTo>
                    <a:pt x="2259" y="303"/>
                    <a:pt x="1456" y="674"/>
                    <a:pt x="1135" y="995"/>
                  </a:cubicBezTo>
                  <a:cubicBezTo>
                    <a:pt x="768" y="1329"/>
                    <a:pt x="435" y="2196"/>
                    <a:pt x="168" y="2296"/>
                  </a:cubicBezTo>
                  <a:cubicBezTo>
                    <a:pt x="1" y="2396"/>
                    <a:pt x="968" y="3497"/>
                    <a:pt x="968" y="3497"/>
                  </a:cubicBezTo>
                  <a:cubicBezTo>
                    <a:pt x="968" y="3497"/>
                    <a:pt x="2936" y="2830"/>
                    <a:pt x="3770" y="2196"/>
                  </a:cubicBezTo>
                  <a:cubicBezTo>
                    <a:pt x="4604" y="1529"/>
                    <a:pt x="4904" y="895"/>
                    <a:pt x="4671" y="895"/>
                  </a:cubicBezTo>
                  <a:cubicBezTo>
                    <a:pt x="4492" y="955"/>
                    <a:pt x="3778" y="1869"/>
                    <a:pt x="3511" y="1869"/>
                  </a:cubicBezTo>
                  <a:cubicBezTo>
                    <a:pt x="3479" y="1869"/>
                    <a:pt x="3454" y="1857"/>
                    <a:pt x="3437" y="1829"/>
                  </a:cubicBezTo>
                  <a:cubicBezTo>
                    <a:pt x="3270" y="1529"/>
                    <a:pt x="5004" y="461"/>
                    <a:pt x="4604" y="61"/>
                  </a:cubicBezTo>
                  <a:lnTo>
                    <a:pt x="4604" y="61"/>
                  </a:lnTo>
                  <a:cubicBezTo>
                    <a:pt x="4604" y="61"/>
                    <a:pt x="4271" y="328"/>
                    <a:pt x="3937" y="661"/>
                  </a:cubicBezTo>
                  <a:cubicBezTo>
                    <a:pt x="3666" y="905"/>
                    <a:pt x="3286" y="1258"/>
                    <a:pt x="3099" y="1258"/>
                  </a:cubicBezTo>
                  <a:cubicBezTo>
                    <a:pt x="3055" y="1258"/>
                    <a:pt x="3022" y="1239"/>
                    <a:pt x="3003" y="1195"/>
                  </a:cubicBezTo>
                  <a:cubicBezTo>
                    <a:pt x="2936" y="928"/>
                    <a:pt x="4304" y="194"/>
                    <a:pt x="4137" y="28"/>
                  </a:cubicBezTo>
                  <a:cubicBezTo>
                    <a:pt x="4119" y="9"/>
                    <a:pt x="4090" y="0"/>
                    <a:pt x="405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0"/>
            <p:cNvSpPr/>
            <p:nvPr/>
          </p:nvSpPr>
          <p:spPr>
            <a:xfrm>
              <a:off x="4995400" y="737625"/>
              <a:ext cx="16800" cy="43625"/>
            </a:xfrm>
            <a:custGeom>
              <a:avLst/>
              <a:gdLst/>
              <a:ahLst/>
              <a:cxnLst/>
              <a:rect l="l" t="t" r="r" b="b"/>
              <a:pathLst>
                <a:path w="672" h="1745" extrusionOk="0">
                  <a:moveTo>
                    <a:pt x="401" y="1"/>
                  </a:moveTo>
                  <a:cubicBezTo>
                    <a:pt x="234" y="134"/>
                    <a:pt x="101" y="234"/>
                    <a:pt x="1" y="401"/>
                  </a:cubicBezTo>
                  <a:cubicBezTo>
                    <a:pt x="1" y="468"/>
                    <a:pt x="1" y="501"/>
                    <a:pt x="34" y="501"/>
                  </a:cubicBezTo>
                  <a:cubicBezTo>
                    <a:pt x="534" y="735"/>
                    <a:pt x="201" y="1302"/>
                    <a:pt x="34" y="1635"/>
                  </a:cubicBezTo>
                  <a:cubicBezTo>
                    <a:pt x="11" y="1682"/>
                    <a:pt x="52" y="1745"/>
                    <a:pt x="102" y="1745"/>
                  </a:cubicBezTo>
                  <a:cubicBezTo>
                    <a:pt x="124" y="1745"/>
                    <a:pt x="147" y="1733"/>
                    <a:pt x="167" y="1702"/>
                  </a:cubicBezTo>
                  <a:cubicBezTo>
                    <a:pt x="420" y="1355"/>
                    <a:pt x="672" y="651"/>
                    <a:pt x="192" y="406"/>
                  </a:cubicBezTo>
                  <a:lnTo>
                    <a:pt x="192" y="406"/>
                  </a:lnTo>
                  <a:cubicBezTo>
                    <a:pt x="245" y="267"/>
                    <a:pt x="289" y="151"/>
                    <a:pt x="434" y="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0"/>
            <p:cNvSpPr/>
            <p:nvPr/>
          </p:nvSpPr>
          <p:spPr>
            <a:xfrm>
              <a:off x="4640975" y="562250"/>
              <a:ext cx="351125" cy="313250"/>
            </a:xfrm>
            <a:custGeom>
              <a:avLst/>
              <a:gdLst/>
              <a:ahLst/>
              <a:cxnLst/>
              <a:rect l="l" t="t" r="r" b="b"/>
              <a:pathLst>
                <a:path w="14045" h="12530" extrusionOk="0">
                  <a:moveTo>
                    <a:pt x="700" y="0"/>
                  </a:moveTo>
                  <a:cubicBezTo>
                    <a:pt x="612" y="0"/>
                    <a:pt x="524" y="4"/>
                    <a:pt x="435" y="11"/>
                  </a:cubicBezTo>
                  <a:cubicBezTo>
                    <a:pt x="435" y="11"/>
                    <a:pt x="1" y="3513"/>
                    <a:pt x="1002" y="8717"/>
                  </a:cubicBezTo>
                  <a:cubicBezTo>
                    <a:pt x="1594" y="11799"/>
                    <a:pt x="3474" y="12529"/>
                    <a:pt x="5164" y="12529"/>
                  </a:cubicBezTo>
                  <a:cubicBezTo>
                    <a:pt x="6329" y="12529"/>
                    <a:pt x="7403" y="12183"/>
                    <a:pt x="7907" y="12020"/>
                  </a:cubicBezTo>
                  <a:cubicBezTo>
                    <a:pt x="9174" y="11586"/>
                    <a:pt x="14044" y="9818"/>
                    <a:pt x="14044" y="9818"/>
                  </a:cubicBezTo>
                  <a:lnTo>
                    <a:pt x="12577" y="6416"/>
                  </a:lnTo>
                  <a:cubicBezTo>
                    <a:pt x="12577" y="6416"/>
                    <a:pt x="9574" y="7516"/>
                    <a:pt x="6205" y="8217"/>
                  </a:cubicBezTo>
                  <a:cubicBezTo>
                    <a:pt x="6177" y="8223"/>
                    <a:pt x="6149" y="8226"/>
                    <a:pt x="6120" y="8226"/>
                  </a:cubicBezTo>
                  <a:cubicBezTo>
                    <a:pt x="5189" y="8226"/>
                    <a:pt x="4389" y="5074"/>
                    <a:pt x="3904" y="2646"/>
                  </a:cubicBezTo>
                  <a:cubicBezTo>
                    <a:pt x="3588" y="1099"/>
                    <a:pt x="2256" y="0"/>
                    <a:pt x="700" y="0"/>
                  </a:cubicBezTo>
                  <a:close/>
                </a:path>
              </a:pathLst>
            </a:custGeom>
            <a:solidFill>
              <a:srgbClr val="7A6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0"/>
            <p:cNvSpPr/>
            <p:nvPr/>
          </p:nvSpPr>
          <p:spPr>
            <a:xfrm>
              <a:off x="4359950" y="956125"/>
              <a:ext cx="386975" cy="816450"/>
            </a:xfrm>
            <a:custGeom>
              <a:avLst/>
              <a:gdLst/>
              <a:ahLst/>
              <a:cxnLst/>
              <a:rect l="l" t="t" r="r" b="b"/>
              <a:pathLst>
                <a:path w="15479" h="32658" extrusionOk="0">
                  <a:moveTo>
                    <a:pt x="10808" y="1"/>
                  </a:moveTo>
                  <a:cubicBezTo>
                    <a:pt x="7940" y="13177"/>
                    <a:pt x="1" y="29989"/>
                    <a:pt x="1" y="29989"/>
                  </a:cubicBezTo>
                  <a:lnTo>
                    <a:pt x="4370" y="32657"/>
                  </a:lnTo>
                  <a:cubicBezTo>
                    <a:pt x="14578" y="12576"/>
                    <a:pt x="15478" y="701"/>
                    <a:pt x="15478" y="701"/>
                  </a:cubicBezTo>
                  <a:lnTo>
                    <a:pt x="10808" y="1"/>
                  </a:lnTo>
                  <a:close/>
                </a:path>
              </a:pathLst>
            </a:custGeom>
            <a:solidFill>
              <a:srgbClr val="A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4475025" y="921100"/>
              <a:ext cx="422825" cy="871475"/>
            </a:xfrm>
            <a:custGeom>
              <a:avLst/>
              <a:gdLst/>
              <a:ahLst/>
              <a:cxnLst/>
              <a:rect l="l" t="t" r="r" b="b"/>
              <a:pathLst>
                <a:path w="16913" h="34859" extrusionOk="0">
                  <a:moveTo>
                    <a:pt x="6839" y="1"/>
                  </a:moveTo>
                  <a:lnTo>
                    <a:pt x="1" y="2336"/>
                  </a:lnTo>
                  <a:cubicBezTo>
                    <a:pt x="1" y="2336"/>
                    <a:pt x="3804" y="19881"/>
                    <a:pt x="12977" y="34859"/>
                  </a:cubicBezTo>
                  <a:lnTo>
                    <a:pt x="16913" y="32724"/>
                  </a:lnTo>
                  <a:cubicBezTo>
                    <a:pt x="16913" y="32724"/>
                    <a:pt x="6505" y="10908"/>
                    <a:pt x="6839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4476700" y="558350"/>
              <a:ext cx="269375" cy="432825"/>
            </a:xfrm>
            <a:custGeom>
              <a:avLst/>
              <a:gdLst/>
              <a:ahLst/>
              <a:cxnLst/>
              <a:rect l="l" t="t" r="r" b="b"/>
              <a:pathLst>
                <a:path w="10775" h="17313" extrusionOk="0">
                  <a:moveTo>
                    <a:pt x="5738" y="0"/>
                  </a:moveTo>
                  <a:cubicBezTo>
                    <a:pt x="5738" y="0"/>
                    <a:pt x="401" y="134"/>
                    <a:pt x="301" y="5304"/>
                  </a:cubicBezTo>
                  <a:cubicBezTo>
                    <a:pt x="234" y="10474"/>
                    <a:pt x="1" y="17313"/>
                    <a:pt x="1" y="17313"/>
                  </a:cubicBezTo>
                  <a:lnTo>
                    <a:pt x="10775" y="16645"/>
                  </a:lnTo>
                  <a:lnTo>
                    <a:pt x="10775" y="4970"/>
                  </a:lnTo>
                  <a:cubicBezTo>
                    <a:pt x="10775" y="2302"/>
                    <a:pt x="8640" y="34"/>
                    <a:pt x="59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0"/>
            <p:cNvSpPr/>
            <p:nvPr/>
          </p:nvSpPr>
          <p:spPr>
            <a:xfrm>
              <a:off x="4540075" y="334025"/>
              <a:ext cx="146800" cy="176175"/>
            </a:xfrm>
            <a:custGeom>
              <a:avLst/>
              <a:gdLst/>
              <a:ahLst/>
              <a:cxnLst/>
              <a:rect l="l" t="t" r="r" b="b"/>
              <a:pathLst>
                <a:path w="5872" h="7047" extrusionOk="0">
                  <a:moveTo>
                    <a:pt x="2903" y="0"/>
                  </a:moveTo>
                  <a:cubicBezTo>
                    <a:pt x="2903" y="33"/>
                    <a:pt x="2903" y="33"/>
                    <a:pt x="2869" y="33"/>
                  </a:cubicBezTo>
                  <a:cubicBezTo>
                    <a:pt x="1302" y="33"/>
                    <a:pt x="1" y="1301"/>
                    <a:pt x="1" y="2835"/>
                  </a:cubicBezTo>
                  <a:cubicBezTo>
                    <a:pt x="1" y="4801"/>
                    <a:pt x="281" y="7047"/>
                    <a:pt x="2285" y="7047"/>
                  </a:cubicBezTo>
                  <a:cubicBezTo>
                    <a:pt x="2355" y="7047"/>
                    <a:pt x="2428" y="7044"/>
                    <a:pt x="2502" y="7038"/>
                  </a:cubicBezTo>
                  <a:cubicBezTo>
                    <a:pt x="5738" y="6838"/>
                    <a:pt x="5872" y="5137"/>
                    <a:pt x="5805" y="4003"/>
                  </a:cubicBezTo>
                  <a:cubicBezTo>
                    <a:pt x="5771" y="2869"/>
                    <a:pt x="5304" y="33"/>
                    <a:pt x="290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0"/>
            <p:cNvSpPr/>
            <p:nvPr/>
          </p:nvSpPr>
          <p:spPr>
            <a:xfrm>
              <a:off x="4568425" y="494975"/>
              <a:ext cx="87600" cy="119075"/>
            </a:xfrm>
            <a:custGeom>
              <a:avLst/>
              <a:gdLst/>
              <a:ahLst/>
              <a:cxnLst/>
              <a:rect l="l" t="t" r="r" b="b"/>
              <a:pathLst>
                <a:path w="3504" h="4763" extrusionOk="0">
                  <a:moveTo>
                    <a:pt x="3303" y="0"/>
                  </a:moveTo>
                  <a:lnTo>
                    <a:pt x="1" y="200"/>
                  </a:lnTo>
                  <a:lnTo>
                    <a:pt x="301" y="3336"/>
                  </a:lnTo>
                  <a:cubicBezTo>
                    <a:pt x="391" y="4143"/>
                    <a:pt x="1070" y="4762"/>
                    <a:pt x="1858" y="4762"/>
                  </a:cubicBezTo>
                  <a:cubicBezTo>
                    <a:pt x="1949" y="4762"/>
                    <a:pt x="2042" y="4754"/>
                    <a:pt x="2136" y="4737"/>
                  </a:cubicBezTo>
                  <a:cubicBezTo>
                    <a:pt x="2936" y="4603"/>
                    <a:pt x="3503" y="3903"/>
                    <a:pt x="3470" y="3069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0"/>
            <p:cNvSpPr/>
            <p:nvPr/>
          </p:nvSpPr>
          <p:spPr>
            <a:xfrm>
              <a:off x="4517175" y="420750"/>
              <a:ext cx="37100" cy="50500"/>
            </a:xfrm>
            <a:custGeom>
              <a:avLst/>
              <a:gdLst/>
              <a:ahLst/>
              <a:cxnLst/>
              <a:rect l="l" t="t" r="r" b="b"/>
              <a:pathLst>
                <a:path w="1484" h="2020" extrusionOk="0">
                  <a:moveTo>
                    <a:pt x="817" y="0"/>
                  </a:moveTo>
                  <a:cubicBezTo>
                    <a:pt x="450" y="0"/>
                    <a:pt x="183" y="367"/>
                    <a:pt x="116" y="701"/>
                  </a:cubicBezTo>
                  <a:cubicBezTo>
                    <a:pt x="0" y="1310"/>
                    <a:pt x="464" y="2019"/>
                    <a:pt x="1091" y="2019"/>
                  </a:cubicBezTo>
                  <a:cubicBezTo>
                    <a:pt x="1185" y="2019"/>
                    <a:pt x="1283" y="2003"/>
                    <a:pt x="1384" y="1968"/>
                  </a:cubicBezTo>
                  <a:lnTo>
                    <a:pt x="1450" y="467"/>
                  </a:lnTo>
                  <a:cubicBezTo>
                    <a:pt x="1484" y="167"/>
                    <a:pt x="1017" y="0"/>
                    <a:pt x="817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0"/>
            <p:cNvSpPr/>
            <p:nvPr/>
          </p:nvSpPr>
          <p:spPr>
            <a:xfrm>
              <a:off x="4572500" y="409075"/>
              <a:ext cx="7625" cy="5575"/>
            </a:xfrm>
            <a:custGeom>
              <a:avLst/>
              <a:gdLst/>
              <a:ahLst/>
              <a:cxnLst/>
              <a:rect l="l" t="t" r="r" b="b"/>
              <a:pathLst>
                <a:path w="305" h="223" extrusionOk="0">
                  <a:moveTo>
                    <a:pt x="138" y="0"/>
                  </a:moveTo>
                  <a:cubicBezTo>
                    <a:pt x="105" y="0"/>
                    <a:pt x="71" y="34"/>
                    <a:pt x="71" y="34"/>
                  </a:cubicBezTo>
                  <a:cubicBezTo>
                    <a:pt x="1" y="128"/>
                    <a:pt x="80" y="222"/>
                    <a:pt x="168" y="222"/>
                  </a:cubicBezTo>
                  <a:cubicBezTo>
                    <a:pt x="204" y="222"/>
                    <a:pt x="242" y="206"/>
                    <a:pt x="271" y="167"/>
                  </a:cubicBezTo>
                  <a:cubicBezTo>
                    <a:pt x="305" y="10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0"/>
            <p:cNvSpPr/>
            <p:nvPr/>
          </p:nvSpPr>
          <p:spPr>
            <a:xfrm>
              <a:off x="4642175" y="398850"/>
              <a:ext cx="7175" cy="5450"/>
            </a:xfrm>
            <a:custGeom>
              <a:avLst/>
              <a:gdLst/>
              <a:ahLst/>
              <a:cxnLst/>
              <a:rect l="l" t="t" r="r" b="b"/>
              <a:pathLst>
                <a:path w="287" h="218" extrusionOk="0">
                  <a:moveTo>
                    <a:pt x="111" y="0"/>
                  </a:moveTo>
                  <a:cubicBezTo>
                    <a:pt x="0" y="0"/>
                    <a:pt x="0" y="218"/>
                    <a:pt x="111" y="218"/>
                  </a:cubicBezTo>
                  <a:cubicBezTo>
                    <a:pt x="124" y="218"/>
                    <a:pt x="138" y="215"/>
                    <a:pt x="153" y="209"/>
                  </a:cubicBezTo>
                  <a:cubicBezTo>
                    <a:pt x="286" y="176"/>
                    <a:pt x="286" y="42"/>
                    <a:pt x="153" y="9"/>
                  </a:cubicBez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0"/>
            <p:cNvSpPr/>
            <p:nvPr/>
          </p:nvSpPr>
          <p:spPr>
            <a:xfrm>
              <a:off x="4583650" y="444375"/>
              <a:ext cx="49650" cy="18650"/>
            </a:xfrm>
            <a:custGeom>
              <a:avLst/>
              <a:gdLst/>
              <a:ahLst/>
              <a:cxnLst/>
              <a:rect l="l" t="t" r="r" b="b"/>
              <a:pathLst>
                <a:path w="1986" h="746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292" y="456"/>
                    <a:pt x="626" y="690"/>
                    <a:pt x="1060" y="723"/>
                  </a:cubicBezTo>
                  <a:cubicBezTo>
                    <a:pt x="1149" y="734"/>
                    <a:pt x="1267" y="745"/>
                    <a:pt x="1390" y="745"/>
                  </a:cubicBezTo>
                  <a:cubicBezTo>
                    <a:pt x="1634" y="745"/>
                    <a:pt x="1894" y="701"/>
                    <a:pt x="1960" y="523"/>
                  </a:cubicBezTo>
                  <a:cubicBezTo>
                    <a:pt x="1985" y="448"/>
                    <a:pt x="1935" y="410"/>
                    <a:pt x="1895" y="410"/>
                  </a:cubicBezTo>
                  <a:cubicBezTo>
                    <a:pt x="1881" y="410"/>
                    <a:pt x="1869" y="415"/>
                    <a:pt x="1860" y="423"/>
                  </a:cubicBezTo>
                  <a:cubicBezTo>
                    <a:pt x="1722" y="538"/>
                    <a:pt x="1520" y="574"/>
                    <a:pt x="1320" y="574"/>
                  </a:cubicBezTo>
                  <a:cubicBezTo>
                    <a:pt x="1231" y="574"/>
                    <a:pt x="1142" y="567"/>
                    <a:pt x="1060" y="556"/>
                  </a:cubicBezTo>
                  <a:cubicBezTo>
                    <a:pt x="659" y="523"/>
                    <a:pt x="359" y="289"/>
                    <a:pt x="126" y="23"/>
                  </a:cubicBezTo>
                  <a:cubicBezTo>
                    <a:pt x="110" y="7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0"/>
            <p:cNvSpPr/>
            <p:nvPr/>
          </p:nvSpPr>
          <p:spPr>
            <a:xfrm>
              <a:off x="4579275" y="441050"/>
              <a:ext cx="13375" cy="14325"/>
            </a:xfrm>
            <a:custGeom>
              <a:avLst/>
              <a:gdLst/>
              <a:ahLst/>
              <a:cxnLst/>
              <a:rect l="l" t="t" r="r" b="b"/>
              <a:pathLst>
                <a:path w="535" h="573" extrusionOk="0">
                  <a:moveTo>
                    <a:pt x="411" y="1"/>
                  </a:moveTo>
                  <a:cubicBezTo>
                    <a:pt x="311" y="1"/>
                    <a:pt x="219" y="78"/>
                    <a:pt x="167" y="156"/>
                  </a:cubicBezTo>
                  <a:cubicBezTo>
                    <a:pt x="67" y="256"/>
                    <a:pt x="67" y="389"/>
                    <a:pt x="34" y="523"/>
                  </a:cubicBezTo>
                  <a:cubicBezTo>
                    <a:pt x="0" y="556"/>
                    <a:pt x="0" y="573"/>
                    <a:pt x="13" y="573"/>
                  </a:cubicBezTo>
                  <a:cubicBezTo>
                    <a:pt x="26" y="573"/>
                    <a:pt x="51" y="556"/>
                    <a:pt x="67" y="523"/>
                  </a:cubicBezTo>
                  <a:cubicBezTo>
                    <a:pt x="67" y="389"/>
                    <a:pt x="134" y="322"/>
                    <a:pt x="201" y="222"/>
                  </a:cubicBezTo>
                  <a:cubicBezTo>
                    <a:pt x="301" y="156"/>
                    <a:pt x="367" y="89"/>
                    <a:pt x="501" y="89"/>
                  </a:cubicBezTo>
                  <a:cubicBezTo>
                    <a:pt x="534" y="89"/>
                    <a:pt x="534" y="22"/>
                    <a:pt x="501" y="22"/>
                  </a:cubicBezTo>
                  <a:cubicBezTo>
                    <a:pt x="471" y="7"/>
                    <a:pt x="441" y="1"/>
                    <a:pt x="4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0"/>
            <p:cNvSpPr/>
            <p:nvPr/>
          </p:nvSpPr>
          <p:spPr>
            <a:xfrm>
              <a:off x="4610125" y="395925"/>
              <a:ext cx="28375" cy="46700"/>
            </a:xfrm>
            <a:custGeom>
              <a:avLst/>
              <a:gdLst/>
              <a:ahLst/>
              <a:cxnLst/>
              <a:rect l="l" t="t" r="r" b="b"/>
              <a:pathLst>
                <a:path w="1135" h="1868" extrusionOk="0">
                  <a:moveTo>
                    <a:pt x="198" y="1146"/>
                  </a:moveTo>
                  <a:cubicBezTo>
                    <a:pt x="200" y="1150"/>
                    <a:pt x="201" y="1155"/>
                    <a:pt x="201" y="1160"/>
                  </a:cubicBezTo>
                  <a:cubicBezTo>
                    <a:pt x="200" y="1155"/>
                    <a:pt x="199" y="1151"/>
                    <a:pt x="198" y="1146"/>
                  </a:cubicBezTo>
                  <a:close/>
                  <a:moveTo>
                    <a:pt x="197" y="1"/>
                  </a:moveTo>
                  <a:cubicBezTo>
                    <a:pt x="184" y="1"/>
                    <a:pt x="167" y="9"/>
                    <a:pt x="167" y="26"/>
                  </a:cubicBezTo>
                  <a:cubicBezTo>
                    <a:pt x="67" y="393"/>
                    <a:pt x="1" y="793"/>
                    <a:pt x="101" y="1193"/>
                  </a:cubicBezTo>
                  <a:cubicBezTo>
                    <a:pt x="101" y="1227"/>
                    <a:pt x="167" y="1227"/>
                    <a:pt x="167" y="1227"/>
                  </a:cubicBezTo>
                  <a:cubicBezTo>
                    <a:pt x="291" y="1165"/>
                    <a:pt x="528" y="990"/>
                    <a:pt x="721" y="990"/>
                  </a:cubicBezTo>
                  <a:cubicBezTo>
                    <a:pt x="737" y="990"/>
                    <a:pt x="753" y="991"/>
                    <a:pt x="768" y="993"/>
                  </a:cubicBezTo>
                  <a:cubicBezTo>
                    <a:pt x="968" y="1027"/>
                    <a:pt x="901" y="1160"/>
                    <a:pt x="801" y="1227"/>
                  </a:cubicBezTo>
                  <a:cubicBezTo>
                    <a:pt x="634" y="1460"/>
                    <a:pt x="468" y="1627"/>
                    <a:pt x="268" y="1727"/>
                  </a:cubicBezTo>
                  <a:cubicBezTo>
                    <a:pt x="181" y="1785"/>
                    <a:pt x="244" y="1867"/>
                    <a:pt x="306" y="1867"/>
                  </a:cubicBezTo>
                  <a:cubicBezTo>
                    <a:pt x="315" y="1867"/>
                    <a:pt x="325" y="1865"/>
                    <a:pt x="334" y="1861"/>
                  </a:cubicBezTo>
                  <a:cubicBezTo>
                    <a:pt x="568" y="1694"/>
                    <a:pt x="768" y="1527"/>
                    <a:pt x="935" y="1327"/>
                  </a:cubicBezTo>
                  <a:cubicBezTo>
                    <a:pt x="1001" y="1227"/>
                    <a:pt x="1135" y="1060"/>
                    <a:pt x="1101" y="960"/>
                  </a:cubicBezTo>
                  <a:cubicBezTo>
                    <a:pt x="1062" y="861"/>
                    <a:pt x="975" y="824"/>
                    <a:pt x="869" y="824"/>
                  </a:cubicBezTo>
                  <a:cubicBezTo>
                    <a:pt x="647" y="824"/>
                    <a:pt x="340" y="984"/>
                    <a:pt x="189" y="1087"/>
                  </a:cubicBezTo>
                  <a:lnTo>
                    <a:pt x="189" y="1087"/>
                  </a:lnTo>
                  <a:cubicBezTo>
                    <a:pt x="134" y="740"/>
                    <a:pt x="139" y="369"/>
                    <a:pt x="201" y="26"/>
                  </a:cubicBezTo>
                  <a:cubicBezTo>
                    <a:pt x="218" y="9"/>
                    <a:pt x="209" y="1"/>
                    <a:pt x="1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4409150" y="603850"/>
              <a:ext cx="188475" cy="522425"/>
            </a:xfrm>
            <a:custGeom>
              <a:avLst/>
              <a:gdLst/>
              <a:ahLst/>
              <a:cxnLst/>
              <a:rect l="l" t="t" r="r" b="b"/>
              <a:pathLst>
                <a:path w="7539" h="20897" extrusionOk="0">
                  <a:moveTo>
                    <a:pt x="4534" y="1"/>
                  </a:moveTo>
                  <a:cubicBezTo>
                    <a:pt x="4112" y="1"/>
                    <a:pt x="3746" y="230"/>
                    <a:pt x="3536" y="782"/>
                  </a:cubicBezTo>
                  <a:cubicBezTo>
                    <a:pt x="3570" y="849"/>
                    <a:pt x="1502" y="7554"/>
                    <a:pt x="1302" y="8721"/>
                  </a:cubicBezTo>
                  <a:cubicBezTo>
                    <a:pt x="401" y="13057"/>
                    <a:pt x="1" y="18962"/>
                    <a:pt x="1" y="18962"/>
                  </a:cubicBezTo>
                  <a:lnTo>
                    <a:pt x="3336" y="20896"/>
                  </a:lnTo>
                  <a:cubicBezTo>
                    <a:pt x="3336" y="20896"/>
                    <a:pt x="4804" y="11423"/>
                    <a:pt x="5138" y="10089"/>
                  </a:cubicBezTo>
                  <a:cubicBezTo>
                    <a:pt x="5404" y="9021"/>
                    <a:pt x="6305" y="6086"/>
                    <a:pt x="7039" y="3617"/>
                  </a:cubicBezTo>
                  <a:cubicBezTo>
                    <a:pt x="7539" y="2043"/>
                    <a:pt x="5792" y="1"/>
                    <a:pt x="4534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0"/>
            <p:cNvSpPr/>
            <p:nvPr/>
          </p:nvSpPr>
          <p:spPr>
            <a:xfrm>
              <a:off x="4558425" y="1042225"/>
              <a:ext cx="287725" cy="714850"/>
            </a:xfrm>
            <a:custGeom>
              <a:avLst/>
              <a:gdLst/>
              <a:ahLst/>
              <a:cxnLst/>
              <a:rect l="l" t="t" r="r" b="b"/>
              <a:pathLst>
                <a:path w="11509" h="28594" extrusionOk="0">
                  <a:moveTo>
                    <a:pt x="21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3303" y="9733"/>
                    <a:pt x="7239" y="19206"/>
                    <a:pt x="11409" y="28579"/>
                  </a:cubicBezTo>
                  <a:cubicBezTo>
                    <a:pt x="11409" y="28589"/>
                    <a:pt x="11417" y="28593"/>
                    <a:pt x="11429" y="28593"/>
                  </a:cubicBezTo>
                  <a:cubicBezTo>
                    <a:pt x="11459" y="28593"/>
                    <a:pt x="11509" y="28570"/>
                    <a:pt x="11509" y="28546"/>
                  </a:cubicBezTo>
                  <a:cubicBezTo>
                    <a:pt x="7172" y="19239"/>
                    <a:pt x="3536" y="9666"/>
                    <a:pt x="67" y="26"/>
                  </a:cubicBezTo>
                  <a:cubicBezTo>
                    <a:pt x="51" y="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4866975" y="1751475"/>
              <a:ext cx="38225" cy="27925"/>
            </a:xfrm>
            <a:custGeom>
              <a:avLst/>
              <a:gdLst/>
              <a:ahLst/>
              <a:cxnLst/>
              <a:rect l="l" t="t" r="r" b="b"/>
              <a:pathLst>
                <a:path w="1529" h="1117" extrusionOk="0">
                  <a:moveTo>
                    <a:pt x="1450" y="0"/>
                  </a:moveTo>
                  <a:cubicBezTo>
                    <a:pt x="1436" y="0"/>
                    <a:pt x="1420" y="3"/>
                    <a:pt x="1402" y="9"/>
                  </a:cubicBezTo>
                  <a:cubicBezTo>
                    <a:pt x="901" y="276"/>
                    <a:pt x="434" y="676"/>
                    <a:pt x="1" y="1010"/>
                  </a:cubicBezTo>
                  <a:cubicBezTo>
                    <a:pt x="1" y="1039"/>
                    <a:pt x="25" y="1117"/>
                    <a:pt x="54" y="1117"/>
                  </a:cubicBezTo>
                  <a:cubicBezTo>
                    <a:pt x="58" y="1117"/>
                    <a:pt x="63" y="1115"/>
                    <a:pt x="67" y="1110"/>
                  </a:cubicBezTo>
                  <a:cubicBezTo>
                    <a:pt x="534" y="810"/>
                    <a:pt x="1068" y="476"/>
                    <a:pt x="1502" y="109"/>
                  </a:cubicBezTo>
                  <a:cubicBezTo>
                    <a:pt x="1529" y="55"/>
                    <a:pt x="1512" y="0"/>
                    <a:pt x="14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0"/>
            <p:cNvSpPr/>
            <p:nvPr/>
          </p:nvSpPr>
          <p:spPr>
            <a:xfrm>
              <a:off x="4877550" y="1756375"/>
              <a:ext cx="32600" cy="29075"/>
            </a:xfrm>
            <a:custGeom>
              <a:avLst/>
              <a:gdLst/>
              <a:ahLst/>
              <a:cxnLst/>
              <a:rect l="l" t="t" r="r" b="b"/>
              <a:pathLst>
                <a:path w="1304" h="1163" extrusionOk="0">
                  <a:moveTo>
                    <a:pt x="1271" y="0"/>
                  </a:moveTo>
                  <a:cubicBezTo>
                    <a:pt x="1263" y="0"/>
                    <a:pt x="1254" y="5"/>
                    <a:pt x="1246" y="13"/>
                  </a:cubicBezTo>
                  <a:cubicBezTo>
                    <a:pt x="812" y="347"/>
                    <a:pt x="412" y="747"/>
                    <a:pt x="45" y="1148"/>
                  </a:cubicBezTo>
                  <a:cubicBezTo>
                    <a:pt x="445" y="781"/>
                    <a:pt x="879" y="447"/>
                    <a:pt x="1279" y="80"/>
                  </a:cubicBezTo>
                  <a:cubicBezTo>
                    <a:pt x="1303" y="31"/>
                    <a:pt x="1292" y="0"/>
                    <a:pt x="1271" y="0"/>
                  </a:cubicBezTo>
                  <a:close/>
                  <a:moveTo>
                    <a:pt x="45" y="1148"/>
                  </a:moveTo>
                  <a:cubicBezTo>
                    <a:pt x="0" y="1148"/>
                    <a:pt x="15" y="1162"/>
                    <a:pt x="30" y="1162"/>
                  </a:cubicBezTo>
                  <a:cubicBezTo>
                    <a:pt x="37" y="1162"/>
                    <a:pt x="45" y="1159"/>
                    <a:pt x="45" y="114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0"/>
            <p:cNvSpPr/>
            <p:nvPr/>
          </p:nvSpPr>
          <p:spPr>
            <a:xfrm>
              <a:off x="4864475" y="1715925"/>
              <a:ext cx="55375" cy="44975"/>
            </a:xfrm>
            <a:custGeom>
              <a:avLst/>
              <a:gdLst/>
              <a:ahLst/>
              <a:cxnLst/>
              <a:rect l="l" t="t" r="r" b="b"/>
              <a:pathLst>
                <a:path w="2215" h="1799" extrusionOk="0">
                  <a:moveTo>
                    <a:pt x="1764" y="164"/>
                  </a:moveTo>
                  <a:cubicBezTo>
                    <a:pt x="1785" y="164"/>
                    <a:pt x="1802" y="197"/>
                    <a:pt x="1835" y="264"/>
                  </a:cubicBezTo>
                  <a:cubicBezTo>
                    <a:pt x="1869" y="364"/>
                    <a:pt x="1935" y="531"/>
                    <a:pt x="1935" y="631"/>
                  </a:cubicBezTo>
                  <a:cubicBezTo>
                    <a:pt x="1935" y="898"/>
                    <a:pt x="1835" y="1131"/>
                    <a:pt x="1668" y="1265"/>
                  </a:cubicBezTo>
                  <a:cubicBezTo>
                    <a:pt x="1631" y="1302"/>
                    <a:pt x="1589" y="1335"/>
                    <a:pt x="1544" y="1362"/>
                  </a:cubicBezTo>
                  <a:lnTo>
                    <a:pt x="1544" y="1362"/>
                  </a:lnTo>
                  <a:cubicBezTo>
                    <a:pt x="1525" y="1254"/>
                    <a:pt x="1502" y="1148"/>
                    <a:pt x="1502" y="1031"/>
                  </a:cubicBezTo>
                  <a:cubicBezTo>
                    <a:pt x="1502" y="798"/>
                    <a:pt x="1568" y="431"/>
                    <a:pt x="1668" y="264"/>
                  </a:cubicBezTo>
                  <a:cubicBezTo>
                    <a:pt x="1719" y="197"/>
                    <a:pt x="1744" y="164"/>
                    <a:pt x="1764" y="164"/>
                  </a:cubicBezTo>
                  <a:close/>
                  <a:moveTo>
                    <a:pt x="646" y="921"/>
                  </a:moveTo>
                  <a:cubicBezTo>
                    <a:pt x="695" y="921"/>
                    <a:pt x="743" y="953"/>
                    <a:pt x="801" y="1031"/>
                  </a:cubicBezTo>
                  <a:cubicBezTo>
                    <a:pt x="868" y="1064"/>
                    <a:pt x="968" y="1198"/>
                    <a:pt x="1001" y="1265"/>
                  </a:cubicBezTo>
                  <a:cubicBezTo>
                    <a:pt x="1066" y="1329"/>
                    <a:pt x="1130" y="1398"/>
                    <a:pt x="1194" y="1468"/>
                  </a:cubicBezTo>
                  <a:lnTo>
                    <a:pt x="1194" y="1468"/>
                  </a:lnTo>
                  <a:cubicBezTo>
                    <a:pt x="1175" y="1470"/>
                    <a:pt x="1155" y="1470"/>
                    <a:pt x="1136" y="1470"/>
                  </a:cubicBezTo>
                  <a:cubicBezTo>
                    <a:pt x="902" y="1470"/>
                    <a:pt x="663" y="1378"/>
                    <a:pt x="501" y="1198"/>
                  </a:cubicBezTo>
                  <a:cubicBezTo>
                    <a:pt x="356" y="1053"/>
                    <a:pt x="337" y="958"/>
                    <a:pt x="467" y="958"/>
                  </a:cubicBezTo>
                  <a:cubicBezTo>
                    <a:pt x="486" y="958"/>
                    <a:pt x="508" y="960"/>
                    <a:pt x="534" y="964"/>
                  </a:cubicBezTo>
                  <a:cubicBezTo>
                    <a:pt x="576" y="937"/>
                    <a:pt x="612" y="921"/>
                    <a:pt x="646" y="921"/>
                  </a:cubicBezTo>
                  <a:close/>
                  <a:moveTo>
                    <a:pt x="1728" y="1"/>
                  </a:moveTo>
                  <a:cubicBezTo>
                    <a:pt x="1698" y="1"/>
                    <a:pt x="1668" y="30"/>
                    <a:pt x="1668" y="30"/>
                  </a:cubicBezTo>
                  <a:cubicBezTo>
                    <a:pt x="1462" y="414"/>
                    <a:pt x="1334" y="954"/>
                    <a:pt x="1422" y="1420"/>
                  </a:cubicBezTo>
                  <a:lnTo>
                    <a:pt x="1422" y="1420"/>
                  </a:lnTo>
                  <a:cubicBezTo>
                    <a:pt x="1387" y="1433"/>
                    <a:pt x="1351" y="1444"/>
                    <a:pt x="1314" y="1452"/>
                  </a:cubicBezTo>
                  <a:lnTo>
                    <a:pt x="1314" y="1452"/>
                  </a:lnTo>
                  <a:cubicBezTo>
                    <a:pt x="1162" y="1272"/>
                    <a:pt x="1005" y="1102"/>
                    <a:pt x="835" y="931"/>
                  </a:cubicBezTo>
                  <a:cubicBezTo>
                    <a:pt x="775" y="871"/>
                    <a:pt x="636" y="759"/>
                    <a:pt x="488" y="759"/>
                  </a:cubicBezTo>
                  <a:cubicBezTo>
                    <a:pt x="470" y="759"/>
                    <a:pt x="452" y="761"/>
                    <a:pt x="434" y="764"/>
                  </a:cubicBezTo>
                  <a:cubicBezTo>
                    <a:pt x="1" y="931"/>
                    <a:pt x="501" y="1431"/>
                    <a:pt x="734" y="1531"/>
                  </a:cubicBezTo>
                  <a:cubicBezTo>
                    <a:pt x="865" y="1588"/>
                    <a:pt x="993" y="1613"/>
                    <a:pt x="1114" y="1613"/>
                  </a:cubicBezTo>
                  <a:cubicBezTo>
                    <a:pt x="1180" y="1613"/>
                    <a:pt x="1244" y="1605"/>
                    <a:pt x="1306" y="1591"/>
                  </a:cubicBezTo>
                  <a:lnTo>
                    <a:pt x="1306" y="1591"/>
                  </a:lnTo>
                  <a:cubicBezTo>
                    <a:pt x="1371" y="1663"/>
                    <a:pt x="1436" y="1733"/>
                    <a:pt x="1502" y="1798"/>
                  </a:cubicBezTo>
                  <a:lnTo>
                    <a:pt x="1568" y="1765"/>
                  </a:lnTo>
                  <a:cubicBezTo>
                    <a:pt x="1514" y="1695"/>
                    <a:pt x="1460" y="1628"/>
                    <a:pt x="1406" y="1561"/>
                  </a:cubicBezTo>
                  <a:lnTo>
                    <a:pt x="1406" y="1561"/>
                  </a:lnTo>
                  <a:cubicBezTo>
                    <a:pt x="1421" y="1556"/>
                    <a:pt x="1436" y="1550"/>
                    <a:pt x="1451" y="1543"/>
                  </a:cubicBezTo>
                  <a:lnTo>
                    <a:pt x="1451" y="1543"/>
                  </a:lnTo>
                  <a:cubicBezTo>
                    <a:pt x="1457" y="1562"/>
                    <a:pt x="1462" y="1580"/>
                    <a:pt x="1468" y="1598"/>
                  </a:cubicBezTo>
                  <a:cubicBezTo>
                    <a:pt x="1468" y="1615"/>
                    <a:pt x="1493" y="1623"/>
                    <a:pt x="1518" y="1623"/>
                  </a:cubicBezTo>
                  <a:cubicBezTo>
                    <a:pt x="1543" y="1623"/>
                    <a:pt x="1568" y="1615"/>
                    <a:pt x="1568" y="1598"/>
                  </a:cubicBezTo>
                  <a:cubicBezTo>
                    <a:pt x="1568" y="1560"/>
                    <a:pt x="1566" y="1522"/>
                    <a:pt x="1562" y="1486"/>
                  </a:cubicBezTo>
                  <a:lnTo>
                    <a:pt x="1562" y="1486"/>
                  </a:lnTo>
                  <a:cubicBezTo>
                    <a:pt x="2019" y="1206"/>
                    <a:pt x="2215" y="521"/>
                    <a:pt x="1769" y="30"/>
                  </a:cubicBezTo>
                  <a:cubicBezTo>
                    <a:pt x="1757" y="8"/>
                    <a:pt x="1743" y="1"/>
                    <a:pt x="1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0"/>
            <p:cNvSpPr/>
            <p:nvPr/>
          </p:nvSpPr>
          <p:spPr>
            <a:xfrm>
              <a:off x="4340775" y="1750850"/>
              <a:ext cx="134050" cy="84600"/>
            </a:xfrm>
            <a:custGeom>
              <a:avLst/>
              <a:gdLst/>
              <a:ahLst/>
              <a:cxnLst/>
              <a:rect l="l" t="t" r="r" b="b"/>
              <a:pathLst>
                <a:path w="5362" h="3384" extrusionOk="0">
                  <a:moveTo>
                    <a:pt x="67" y="1"/>
                  </a:moveTo>
                  <a:cubicBezTo>
                    <a:pt x="0" y="1"/>
                    <a:pt x="0" y="68"/>
                    <a:pt x="34" y="68"/>
                  </a:cubicBezTo>
                  <a:cubicBezTo>
                    <a:pt x="2035" y="835"/>
                    <a:pt x="3736" y="1836"/>
                    <a:pt x="5271" y="3370"/>
                  </a:cubicBezTo>
                  <a:cubicBezTo>
                    <a:pt x="5290" y="3380"/>
                    <a:pt x="5307" y="3384"/>
                    <a:pt x="5320" y="3384"/>
                  </a:cubicBezTo>
                  <a:cubicBezTo>
                    <a:pt x="5351" y="3384"/>
                    <a:pt x="5361" y="3360"/>
                    <a:pt x="5337" y="3337"/>
                  </a:cubicBezTo>
                  <a:cubicBezTo>
                    <a:pt x="3903" y="1802"/>
                    <a:pt x="2068" y="5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4422925" y="1764725"/>
              <a:ext cx="36300" cy="23700"/>
            </a:xfrm>
            <a:custGeom>
              <a:avLst/>
              <a:gdLst/>
              <a:ahLst/>
              <a:cxnLst/>
              <a:rect l="l" t="t" r="r" b="b"/>
              <a:pathLst>
                <a:path w="1452" h="948" extrusionOk="0">
                  <a:moveTo>
                    <a:pt x="83" y="1"/>
                  </a:moveTo>
                  <a:cubicBezTo>
                    <a:pt x="44" y="1"/>
                    <a:pt x="0" y="38"/>
                    <a:pt x="50" y="113"/>
                  </a:cubicBezTo>
                  <a:cubicBezTo>
                    <a:pt x="384" y="513"/>
                    <a:pt x="884" y="780"/>
                    <a:pt x="1351" y="947"/>
                  </a:cubicBezTo>
                  <a:cubicBezTo>
                    <a:pt x="1451" y="914"/>
                    <a:pt x="1451" y="814"/>
                    <a:pt x="1418" y="814"/>
                  </a:cubicBezTo>
                  <a:cubicBezTo>
                    <a:pt x="917" y="647"/>
                    <a:pt x="484" y="347"/>
                    <a:pt x="117" y="13"/>
                  </a:cubicBezTo>
                  <a:cubicBezTo>
                    <a:pt x="108" y="5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0"/>
            <p:cNvSpPr/>
            <p:nvPr/>
          </p:nvSpPr>
          <p:spPr>
            <a:xfrm>
              <a:off x="4425250" y="1758850"/>
              <a:ext cx="21450" cy="13725"/>
            </a:xfrm>
            <a:custGeom>
              <a:avLst/>
              <a:gdLst/>
              <a:ahLst/>
              <a:cxnLst/>
              <a:rect l="l" t="t" r="r" b="b"/>
              <a:pathLst>
                <a:path w="858" h="549" extrusionOk="0">
                  <a:moveTo>
                    <a:pt x="53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181"/>
                    <a:pt x="224" y="315"/>
                    <a:pt x="391" y="381"/>
                  </a:cubicBezTo>
                  <a:cubicBezTo>
                    <a:pt x="524" y="482"/>
                    <a:pt x="691" y="548"/>
                    <a:pt x="824" y="548"/>
                  </a:cubicBezTo>
                  <a:cubicBezTo>
                    <a:pt x="858" y="548"/>
                    <a:pt x="858" y="515"/>
                    <a:pt x="858" y="482"/>
                  </a:cubicBezTo>
                  <a:cubicBezTo>
                    <a:pt x="724" y="381"/>
                    <a:pt x="591" y="348"/>
                    <a:pt x="491" y="315"/>
                  </a:cubicBezTo>
                  <a:cubicBezTo>
                    <a:pt x="357" y="215"/>
                    <a:pt x="224" y="81"/>
                    <a:pt x="124" y="15"/>
                  </a:cubicBezTo>
                  <a:cubicBezTo>
                    <a:pt x="95" y="5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0"/>
            <p:cNvSpPr/>
            <p:nvPr/>
          </p:nvSpPr>
          <p:spPr>
            <a:xfrm>
              <a:off x="4425825" y="1742225"/>
              <a:ext cx="34225" cy="27075"/>
            </a:xfrm>
            <a:custGeom>
              <a:avLst/>
              <a:gdLst/>
              <a:ahLst/>
              <a:cxnLst/>
              <a:rect l="l" t="t" r="r" b="b"/>
              <a:pathLst>
                <a:path w="1369" h="1083" extrusionOk="0">
                  <a:moveTo>
                    <a:pt x="262" y="133"/>
                  </a:moveTo>
                  <a:cubicBezTo>
                    <a:pt x="284" y="133"/>
                    <a:pt x="323" y="149"/>
                    <a:pt x="368" y="179"/>
                  </a:cubicBezTo>
                  <a:lnTo>
                    <a:pt x="434" y="213"/>
                  </a:lnTo>
                  <a:cubicBezTo>
                    <a:pt x="581" y="335"/>
                    <a:pt x="656" y="564"/>
                    <a:pt x="673" y="783"/>
                  </a:cubicBezTo>
                  <a:lnTo>
                    <a:pt x="673" y="783"/>
                  </a:lnTo>
                  <a:cubicBezTo>
                    <a:pt x="666" y="793"/>
                    <a:pt x="660" y="803"/>
                    <a:pt x="654" y="812"/>
                  </a:cubicBezTo>
                  <a:lnTo>
                    <a:pt x="654" y="812"/>
                  </a:lnTo>
                  <a:cubicBezTo>
                    <a:pt x="596" y="789"/>
                    <a:pt x="543" y="755"/>
                    <a:pt x="501" y="713"/>
                  </a:cubicBezTo>
                  <a:cubicBezTo>
                    <a:pt x="434" y="613"/>
                    <a:pt x="334" y="513"/>
                    <a:pt x="301" y="379"/>
                  </a:cubicBezTo>
                  <a:cubicBezTo>
                    <a:pt x="301" y="346"/>
                    <a:pt x="268" y="246"/>
                    <a:pt x="268" y="213"/>
                  </a:cubicBezTo>
                  <a:cubicBezTo>
                    <a:pt x="231" y="157"/>
                    <a:pt x="235" y="133"/>
                    <a:pt x="262" y="133"/>
                  </a:cubicBezTo>
                  <a:close/>
                  <a:moveTo>
                    <a:pt x="1231" y="434"/>
                  </a:moveTo>
                  <a:cubicBezTo>
                    <a:pt x="1283" y="434"/>
                    <a:pt x="1302" y="471"/>
                    <a:pt x="1302" y="546"/>
                  </a:cubicBezTo>
                  <a:cubicBezTo>
                    <a:pt x="1302" y="613"/>
                    <a:pt x="1302" y="680"/>
                    <a:pt x="1202" y="713"/>
                  </a:cubicBezTo>
                  <a:cubicBezTo>
                    <a:pt x="1106" y="808"/>
                    <a:pt x="980" y="851"/>
                    <a:pt x="856" y="851"/>
                  </a:cubicBezTo>
                  <a:cubicBezTo>
                    <a:pt x="841" y="851"/>
                    <a:pt x="826" y="850"/>
                    <a:pt x="812" y="849"/>
                  </a:cubicBezTo>
                  <a:lnTo>
                    <a:pt x="812" y="849"/>
                  </a:lnTo>
                  <a:lnTo>
                    <a:pt x="935" y="680"/>
                  </a:lnTo>
                  <a:cubicBezTo>
                    <a:pt x="1001" y="546"/>
                    <a:pt x="1035" y="446"/>
                    <a:pt x="1168" y="446"/>
                  </a:cubicBezTo>
                  <a:cubicBezTo>
                    <a:pt x="1193" y="438"/>
                    <a:pt x="1214" y="434"/>
                    <a:pt x="1231" y="434"/>
                  </a:cubicBezTo>
                  <a:close/>
                  <a:moveTo>
                    <a:pt x="229" y="1"/>
                  </a:moveTo>
                  <a:cubicBezTo>
                    <a:pt x="209" y="1"/>
                    <a:pt x="188" y="4"/>
                    <a:pt x="168" y="12"/>
                  </a:cubicBezTo>
                  <a:cubicBezTo>
                    <a:pt x="1" y="79"/>
                    <a:pt x="134" y="379"/>
                    <a:pt x="168" y="513"/>
                  </a:cubicBezTo>
                  <a:cubicBezTo>
                    <a:pt x="264" y="706"/>
                    <a:pt x="361" y="868"/>
                    <a:pt x="578" y="939"/>
                  </a:cubicBezTo>
                  <a:lnTo>
                    <a:pt x="578" y="939"/>
                  </a:lnTo>
                  <a:cubicBezTo>
                    <a:pt x="562" y="967"/>
                    <a:pt x="547" y="992"/>
                    <a:pt x="534" y="1013"/>
                  </a:cubicBezTo>
                  <a:cubicBezTo>
                    <a:pt x="514" y="1054"/>
                    <a:pt x="544" y="1083"/>
                    <a:pt x="586" y="1083"/>
                  </a:cubicBezTo>
                  <a:cubicBezTo>
                    <a:pt x="610" y="1083"/>
                    <a:pt x="639" y="1073"/>
                    <a:pt x="663" y="1051"/>
                  </a:cubicBezTo>
                  <a:lnTo>
                    <a:pt x="663" y="1051"/>
                  </a:lnTo>
                  <a:cubicBezTo>
                    <a:pt x="664" y="1051"/>
                    <a:pt x="665" y="1052"/>
                    <a:pt x="667" y="1052"/>
                  </a:cubicBezTo>
                  <a:cubicBezTo>
                    <a:pt x="679" y="1052"/>
                    <a:pt x="701" y="1032"/>
                    <a:pt x="701" y="1013"/>
                  </a:cubicBezTo>
                  <a:cubicBezTo>
                    <a:pt x="703" y="1007"/>
                    <a:pt x="704" y="1001"/>
                    <a:pt x="706" y="995"/>
                  </a:cubicBezTo>
                  <a:lnTo>
                    <a:pt x="706" y="995"/>
                  </a:lnTo>
                  <a:lnTo>
                    <a:pt x="714" y="983"/>
                  </a:lnTo>
                  <a:lnTo>
                    <a:pt x="714" y="983"/>
                  </a:lnTo>
                  <a:cubicBezTo>
                    <a:pt x="746" y="989"/>
                    <a:pt x="780" y="992"/>
                    <a:pt x="815" y="992"/>
                  </a:cubicBezTo>
                  <a:cubicBezTo>
                    <a:pt x="1073" y="992"/>
                    <a:pt x="1368" y="828"/>
                    <a:pt x="1368" y="546"/>
                  </a:cubicBezTo>
                  <a:cubicBezTo>
                    <a:pt x="1368" y="419"/>
                    <a:pt x="1310" y="312"/>
                    <a:pt x="1209" y="312"/>
                  </a:cubicBezTo>
                  <a:cubicBezTo>
                    <a:pt x="1177" y="312"/>
                    <a:pt x="1141" y="322"/>
                    <a:pt x="1102" y="346"/>
                  </a:cubicBezTo>
                  <a:cubicBezTo>
                    <a:pt x="963" y="385"/>
                    <a:pt x="825" y="553"/>
                    <a:pt x="715" y="718"/>
                  </a:cubicBezTo>
                  <a:lnTo>
                    <a:pt x="715" y="718"/>
                  </a:lnTo>
                  <a:cubicBezTo>
                    <a:pt x="692" y="543"/>
                    <a:pt x="620" y="374"/>
                    <a:pt x="534" y="246"/>
                  </a:cubicBezTo>
                  <a:cubicBezTo>
                    <a:pt x="505" y="187"/>
                    <a:pt x="373" y="1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4833625" y="1759800"/>
              <a:ext cx="145800" cy="80900"/>
            </a:xfrm>
            <a:custGeom>
              <a:avLst/>
              <a:gdLst/>
              <a:ahLst/>
              <a:cxnLst/>
              <a:rect l="l" t="t" r="r" b="b"/>
              <a:pathLst>
                <a:path w="5832" h="3236" extrusionOk="0">
                  <a:moveTo>
                    <a:pt x="5774" y="1"/>
                  </a:moveTo>
                  <a:cubicBezTo>
                    <a:pt x="5763" y="1"/>
                    <a:pt x="5751" y="3"/>
                    <a:pt x="5738" y="10"/>
                  </a:cubicBezTo>
                  <a:cubicBezTo>
                    <a:pt x="3803" y="977"/>
                    <a:pt x="1802" y="1945"/>
                    <a:pt x="0" y="3179"/>
                  </a:cubicBezTo>
                  <a:cubicBezTo>
                    <a:pt x="0" y="3179"/>
                    <a:pt x="0" y="3235"/>
                    <a:pt x="14" y="3235"/>
                  </a:cubicBezTo>
                  <a:cubicBezTo>
                    <a:pt x="19" y="3235"/>
                    <a:pt x="25" y="3229"/>
                    <a:pt x="34" y="3212"/>
                  </a:cubicBezTo>
                  <a:cubicBezTo>
                    <a:pt x="1968" y="2111"/>
                    <a:pt x="3803" y="1011"/>
                    <a:pt x="5805" y="43"/>
                  </a:cubicBezTo>
                  <a:cubicBezTo>
                    <a:pt x="5831" y="43"/>
                    <a:pt x="5815" y="1"/>
                    <a:pt x="577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0"/>
            <p:cNvSpPr/>
            <p:nvPr/>
          </p:nvSpPr>
          <p:spPr>
            <a:xfrm>
              <a:off x="4409975" y="1351375"/>
              <a:ext cx="174025" cy="387550"/>
            </a:xfrm>
            <a:custGeom>
              <a:avLst/>
              <a:gdLst/>
              <a:ahLst/>
              <a:cxnLst/>
              <a:rect l="l" t="t" r="r" b="b"/>
              <a:pathLst>
                <a:path w="6961" h="15502" extrusionOk="0">
                  <a:moveTo>
                    <a:pt x="6867" y="1"/>
                  </a:moveTo>
                  <a:cubicBezTo>
                    <a:pt x="6842" y="1"/>
                    <a:pt x="6818" y="12"/>
                    <a:pt x="6806" y="35"/>
                  </a:cubicBezTo>
                  <a:cubicBezTo>
                    <a:pt x="5271" y="5506"/>
                    <a:pt x="1736" y="10042"/>
                    <a:pt x="1" y="15446"/>
                  </a:cubicBezTo>
                  <a:cubicBezTo>
                    <a:pt x="1" y="15485"/>
                    <a:pt x="47" y="15502"/>
                    <a:pt x="85" y="15502"/>
                  </a:cubicBezTo>
                  <a:cubicBezTo>
                    <a:pt x="112" y="15502"/>
                    <a:pt x="134" y="15493"/>
                    <a:pt x="134" y="15480"/>
                  </a:cubicBezTo>
                  <a:cubicBezTo>
                    <a:pt x="1869" y="10109"/>
                    <a:pt x="5438" y="5539"/>
                    <a:pt x="6939" y="102"/>
                  </a:cubicBezTo>
                  <a:cubicBezTo>
                    <a:pt x="6961" y="37"/>
                    <a:pt x="6913" y="1"/>
                    <a:pt x="68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4523400" y="1005825"/>
              <a:ext cx="63800" cy="49800"/>
            </a:xfrm>
            <a:custGeom>
              <a:avLst/>
              <a:gdLst/>
              <a:ahLst/>
              <a:cxnLst/>
              <a:rect l="l" t="t" r="r" b="b"/>
              <a:pathLst>
                <a:path w="2552" h="1992" extrusionOk="0">
                  <a:moveTo>
                    <a:pt x="2472" y="1"/>
                  </a:moveTo>
                  <a:cubicBezTo>
                    <a:pt x="2458" y="1"/>
                    <a:pt x="2445" y="5"/>
                    <a:pt x="2436" y="14"/>
                  </a:cubicBezTo>
                  <a:cubicBezTo>
                    <a:pt x="1869" y="981"/>
                    <a:pt x="1068" y="1582"/>
                    <a:pt x="1" y="1949"/>
                  </a:cubicBezTo>
                  <a:cubicBezTo>
                    <a:pt x="27" y="1949"/>
                    <a:pt x="33" y="1991"/>
                    <a:pt x="51" y="1991"/>
                  </a:cubicBezTo>
                  <a:cubicBezTo>
                    <a:pt x="55" y="1991"/>
                    <a:pt x="61" y="1989"/>
                    <a:pt x="67" y="1982"/>
                  </a:cubicBezTo>
                  <a:cubicBezTo>
                    <a:pt x="1101" y="1815"/>
                    <a:pt x="2069" y="981"/>
                    <a:pt x="2502" y="81"/>
                  </a:cubicBezTo>
                  <a:cubicBezTo>
                    <a:pt x="2551" y="32"/>
                    <a:pt x="2511" y="1"/>
                    <a:pt x="24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4570100" y="503300"/>
              <a:ext cx="73400" cy="10475"/>
            </a:xfrm>
            <a:custGeom>
              <a:avLst/>
              <a:gdLst/>
              <a:ahLst/>
              <a:cxnLst/>
              <a:rect l="l" t="t" r="r" b="b"/>
              <a:pathLst>
                <a:path w="2936" h="419" extrusionOk="0">
                  <a:moveTo>
                    <a:pt x="2869" y="1"/>
                  </a:moveTo>
                  <a:cubicBezTo>
                    <a:pt x="2351" y="197"/>
                    <a:pt x="1843" y="298"/>
                    <a:pt x="1333" y="298"/>
                  </a:cubicBezTo>
                  <a:cubicBezTo>
                    <a:pt x="892" y="298"/>
                    <a:pt x="450" y="222"/>
                    <a:pt x="1" y="67"/>
                  </a:cubicBezTo>
                  <a:lnTo>
                    <a:pt x="1" y="101"/>
                  </a:lnTo>
                  <a:cubicBezTo>
                    <a:pt x="435" y="310"/>
                    <a:pt x="916" y="418"/>
                    <a:pt x="1398" y="418"/>
                  </a:cubicBezTo>
                  <a:cubicBezTo>
                    <a:pt x="1916" y="418"/>
                    <a:pt x="2436" y="293"/>
                    <a:pt x="2903" y="34"/>
                  </a:cubicBezTo>
                  <a:cubicBezTo>
                    <a:pt x="2936" y="34"/>
                    <a:pt x="2903" y="1"/>
                    <a:pt x="28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4490875" y="625050"/>
              <a:ext cx="90100" cy="500400"/>
            </a:xfrm>
            <a:custGeom>
              <a:avLst/>
              <a:gdLst/>
              <a:ahLst/>
              <a:cxnLst/>
              <a:rect l="l" t="t" r="r" b="b"/>
              <a:pathLst>
                <a:path w="3604" h="20016" extrusionOk="0">
                  <a:moveTo>
                    <a:pt x="801" y="1"/>
                  </a:moveTo>
                  <a:cubicBezTo>
                    <a:pt x="768" y="1"/>
                    <a:pt x="768" y="34"/>
                    <a:pt x="801" y="34"/>
                  </a:cubicBezTo>
                  <a:cubicBezTo>
                    <a:pt x="1602" y="168"/>
                    <a:pt x="2602" y="268"/>
                    <a:pt x="3069" y="1035"/>
                  </a:cubicBezTo>
                  <a:cubicBezTo>
                    <a:pt x="3603" y="1902"/>
                    <a:pt x="3236" y="3236"/>
                    <a:pt x="3069" y="4170"/>
                  </a:cubicBezTo>
                  <a:cubicBezTo>
                    <a:pt x="2736" y="5905"/>
                    <a:pt x="2402" y="7606"/>
                    <a:pt x="2035" y="9374"/>
                  </a:cubicBezTo>
                  <a:cubicBezTo>
                    <a:pt x="1368" y="12877"/>
                    <a:pt x="434" y="16412"/>
                    <a:pt x="1" y="20015"/>
                  </a:cubicBezTo>
                  <a:cubicBezTo>
                    <a:pt x="568" y="17880"/>
                    <a:pt x="935" y="15612"/>
                    <a:pt x="1368" y="13510"/>
                  </a:cubicBezTo>
                  <a:cubicBezTo>
                    <a:pt x="1835" y="11342"/>
                    <a:pt x="2269" y="9174"/>
                    <a:pt x="2703" y="6972"/>
                  </a:cubicBezTo>
                  <a:cubicBezTo>
                    <a:pt x="2903" y="5905"/>
                    <a:pt x="3103" y="4904"/>
                    <a:pt x="3270" y="3870"/>
                  </a:cubicBezTo>
                  <a:cubicBezTo>
                    <a:pt x="3403" y="3170"/>
                    <a:pt x="3570" y="2402"/>
                    <a:pt x="3436" y="1702"/>
                  </a:cubicBezTo>
                  <a:cubicBezTo>
                    <a:pt x="3236" y="401"/>
                    <a:pt x="1969" y="67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4763575" y="762325"/>
              <a:ext cx="28150" cy="51575"/>
            </a:xfrm>
            <a:custGeom>
              <a:avLst/>
              <a:gdLst/>
              <a:ahLst/>
              <a:cxnLst/>
              <a:rect l="l" t="t" r="r" b="b"/>
              <a:pathLst>
                <a:path w="1126" h="2063" extrusionOk="0">
                  <a:moveTo>
                    <a:pt x="1011" y="1"/>
                  </a:moveTo>
                  <a:cubicBezTo>
                    <a:pt x="993" y="1"/>
                    <a:pt x="977" y="5"/>
                    <a:pt x="968" y="14"/>
                  </a:cubicBezTo>
                  <a:cubicBezTo>
                    <a:pt x="601" y="647"/>
                    <a:pt x="201" y="1315"/>
                    <a:pt x="0" y="2015"/>
                  </a:cubicBezTo>
                  <a:cubicBezTo>
                    <a:pt x="0" y="2039"/>
                    <a:pt x="50" y="2062"/>
                    <a:pt x="80" y="2062"/>
                  </a:cubicBezTo>
                  <a:cubicBezTo>
                    <a:pt x="92" y="2062"/>
                    <a:pt x="100" y="2058"/>
                    <a:pt x="100" y="2048"/>
                  </a:cubicBezTo>
                  <a:cubicBezTo>
                    <a:pt x="367" y="1381"/>
                    <a:pt x="701" y="714"/>
                    <a:pt x="1101" y="80"/>
                  </a:cubicBezTo>
                  <a:cubicBezTo>
                    <a:pt x="1126" y="3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4418350" y="960125"/>
              <a:ext cx="95075" cy="27725"/>
            </a:xfrm>
            <a:custGeom>
              <a:avLst/>
              <a:gdLst/>
              <a:ahLst/>
              <a:cxnLst/>
              <a:rect l="l" t="t" r="r" b="b"/>
              <a:pathLst>
                <a:path w="3803" h="1109" extrusionOk="0">
                  <a:moveTo>
                    <a:pt x="63" y="1"/>
                  </a:moveTo>
                  <a:cubicBezTo>
                    <a:pt x="1" y="1"/>
                    <a:pt x="9" y="74"/>
                    <a:pt x="66" y="74"/>
                  </a:cubicBezTo>
                  <a:cubicBezTo>
                    <a:pt x="1267" y="441"/>
                    <a:pt x="2501" y="808"/>
                    <a:pt x="3736" y="1108"/>
                  </a:cubicBezTo>
                  <a:cubicBezTo>
                    <a:pt x="3769" y="1108"/>
                    <a:pt x="3802" y="1075"/>
                    <a:pt x="3769" y="1008"/>
                  </a:cubicBezTo>
                  <a:cubicBezTo>
                    <a:pt x="2568" y="608"/>
                    <a:pt x="1300" y="308"/>
                    <a:pt x="100" y="7"/>
                  </a:cubicBezTo>
                  <a:cubicBezTo>
                    <a:pt x="85" y="3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4408550" y="1018500"/>
              <a:ext cx="95350" cy="33725"/>
            </a:xfrm>
            <a:custGeom>
              <a:avLst/>
              <a:gdLst/>
              <a:ahLst/>
              <a:cxnLst/>
              <a:rect l="l" t="t" r="r" b="b"/>
              <a:pathLst>
                <a:path w="3814" h="1349" extrusionOk="0">
                  <a:moveTo>
                    <a:pt x="44" y="1"/>
                  </a:moveTo>
                  <a:cubicBezTo>
                    <a:pt x="17" y="1"/>
                    <a:pt x="1" y="74"/>
                    <a:pt x="58" y="74"/>
                  </a:cubicBezTo>
                  <a:cubicBezTo>
                    <a:pt x="1259" y="508"/>
                    <a:pt x="2493" y="941"/>
                    <a:pt x="3694" y="1342"/>
                  </a:cubicBezTo>
                  <a:cubicBezTo>
                    <a:pt x="3703" y="1346"/>
                    <a:pt x="3713" y="1348"/>
                    <a:pt x="3721" y="1348"/>
                  </a:cubicBezTo>
                  <a:cubicBezTo>
                    <a:pt x="3776" y="1348"/>
                    <a:pt x="3813" y="1270"/>
                    <a:pt x="3727" y="1242"/>
                  </a:cubicBezTo>
                  <a:cubicBezTo>
                    <a:pt x="2526" y="808"/>
                    <a:pt x="1326" y="341"/>
                    <a:pt x="58" y="7"/>
                  </a:cubicBezTo>
                  <a:cubicBezTo>
                    <a:pt x="53" y="3"/>
                    <a:pt x="48" y="1"/>
                    <a:pt x="44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4414275" y="990675"/>
              <a:ext cx="95800" cy="30525"/>
            </a:xfrm>
            <a:custGeom>
              <a:avLst/>
              <a:gdLst/>
              <a:ahLst/>
              <a:cxnLst/>
              <a:rect l="l" t="t" r="r" b="b"/>
              <a:pathLst>
                <a:path w="3832" h="1221" extrusionOk="0">
                  <a:moveTo>
                    <a:pt x="20" y="0"/>
                  </a:moveTo>
                  <a:cubicBezTo>
                    <a:pt x="1" y="0"/>
                    <a:pt x="9" y="33"/>
                    <a:pt x="29" y="53"/>
                  </a:cubicBezTo>
                  <a:cubicBezTo>
                    <a:pt x="1230" y="620"/>
                    <a:pt x="2498" y="987"/>
                    <a:pt x="3765" y="1220"/>
                  </a:cubicBezTo>
                  <a:cubicBezTo>
                    <a:pt x="3832" y="1220"/>
                    <a:pt x="3832" y="1120"/>
                    <a:pt x="3798" y="1120"/>
                  </a:cubicBezTo>
                  <a:cubicBezTo>
                    <a:pt x="2498" y="820"/>
                    <a:pt x="1297" y="487"/>
                    <a:pt x="96" y="53"/>
                  </a:cubicBezTo>
                  <a:cubicBezTo>
                    <a:pt x="57" y="14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4532575" y="897750"/>
              <a:ext cx="213500" cy="23375"/>
            </a:xfrm>
            <a:custGeom>
              <a:avLst/>
              <a:gdLst/>
              <a:ahLst/>
              <a:cxnLst/>
              <a:rect l="l" t="t" r="r" b="b"/>
              <a:pathLst>
                <a:path w="8540" h="935" extrusionOk="0">
                  <a:moveTo>
                    <a:pt x="8440" y="1"/>
                  </a:moveTo>
                  <a:cubicBezTo>
                    <a:pt x="5671" y="267"/>
                    <a:pt x="2869" y="568"/>
                    <a:pt x="34" y="834"/>
                  </a:cubicBezTo>
                  <a:cubicBezTo>
                    <a:pt x="0" y="901"/>
                    <a:pt x="0" y="935"/>
                    <a:pt x="34" y="935"/>
                  </a:cubicBezTo>
                  <a:cubicBezTo>
                    <a:pt x="2802" y="668"/>
                    <a:pt x="5604" y="434"/>
                    <a:pt x="8440" y="134"/>
                  </a:cubicBezTo>
                  <a:cubicBezTo>
                    <a:pt x="8540" y="134"/>
                    <a:pt x="8540" y="1"/>
                    <a:pt x="8440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4541750" y="854375"/>
              <a:ext cx="209350" cy="18375"/>
            </a:xfrm>
            <a:custGeom>
              <a:avLst/>
              <a:gdLst/>
              <a:ahLst/>
              <a:cxnLst/>
              <a:rect l="l" t="t" r="r" b="b"/>
              <a:pathLst>
                <a:path w="8374" h="735" extrusionOk="0">
                  <a:moveTo>
                    <a:pt x="8306" y="1"/>
                  </a:moveTo>
                  <a:cubicBezTo>
                    <a:pt x="5538" y="201"/>
                    <a:pt x="2802" y="368"/>
                    <a:pt x="34" y="668"/>
                  </a:cubicBezTo>
                  <a:cubicBezTo>
                    <a:pt x="0" y="668"/>
                    <a:pt x="0" y="735"/>
                    <a:pt x="34" y="735"/>
                  </a:cubicBezTo>
                  <a:cubicBezTo>
                    <a:pt x="2802" y="635"/>
                    <a:pt x="5538" y="368"/>
                    <a:pt x="8306" y="134"/>
                  </a:cubicBezTo>
                  <a:cubicBezTo>
                    <a:pt x="8373" y="134"/>
                    <a:pt x="8373" y="1"/>
                    <a:pt x="8306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4525075" y="934450"/>
              <a:ext cx="221850" cy="23375"/>
            </a:xfrm>
            <a:custGeom>
              <a:avLst/>
              <a:gdLst/>
              <a:ahLst/>
              <a:cxnLst/>
              <a:rect l="l" t="t" r="r" b="b"/>
              <a:pathLst>
                <a:path w="8874" h="935" extrusionOk="0">
                  <a:moveTo>
                    <a:pt x="8807" y="0"/>
                  </a:moveTo>
                  <a:cubicBezTo>
                    <a:pt x="5904" y="334"/>
                    <a:pt x="2969" y="300"/>
                    <a:pt x="67" y="834"/>
                  </a:cubicBezTo>
                  <a:cubicBezTo>
                    <a:pt x="0" y="834"/>
                    <a:pt x="34" y="934"/>
                    <a:pt x="67" y="934"/>
                  </a:cubicBezTo>
                  <a:cubicBezTo>
                    <a:pt x="2969" y="667"/>
                    <a:pt x="5904" y="534"/>
                    <a:pt x="8807" y="134"/>
                  </a:cubicBezTo>
                  <a:cubicBezTo>
                    <a:pt x="8873" y="134"/>
                    <a:pt x="8840" y="0"/>
                    <a:pt x="8807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4885325" y="745975"/>
              <a:ext cx="31725" cy="84600"/>
            </a:xfrm>
            <a:custGeom>
              <a:avLst/>
              <a:gdLst/>
              <a:ahLst/>
              <a:cxnLst/>
              <a:rect l="l" t="t" r="r" b="b"/>
              <a:pathLst>
                <a:path w="1269" h="3384" extrusionOk="0">
                  <a:moveTo>
                    <a:pt x="101" y="1"/>
                  </a:moveTo>
                  <a:cubicBezTo>
                    <a:pt x="101" y="1"/>
                    <a:pt x="1" y="1"/>
                    <a:pt x="1" y="34"/>
                  </a:cubicBezTo>
                  <a:cubicBezTo>
                    <a:pt x="167" y="1168"/>
                    <a:pt x="568" y="2402"/>
                    <a:pt x="1168" y="3370"/>
                  </a:cubicBezTo>
                  <a:cubicBezTo>
                    <a:pt x="1188" y="3379"/>
                    <a:pt x="1204" y="3383"/>
                    <a:pt x="1218" y="3383"/>
                  </a:cubicBezTo>
                  <a:cubicBezTo>
                    <a:pt x="1251" y="3383"/>
                    <a:pt x="1268" y="3360"/>
                    <a:pt x="1268" y="3336"/>
                  </a:cubicBezTo>
                  <a:cubicBezTo>
                    <a:pt x="834" y="2202"/>
                    <a:pt x="434" y="1168"/>
                    <a:pt x="10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4908675" y="734300"/>
              <a:ext cx="45650" cy="87425"/>
            </a:xfrm>
            <a:custGeom>
              <a:avLst/>
              <a:gdLst/>
              <a:ahLst/>
              <a:cxnLst/>
              <a:rect l="l" t="t" r="r" b="b"/>
              <a:pathLst>
                <a:path w="1826" h="3497" extrusionOk="0">
                  <a:moveTo>
                    <a:pt x="67" y="1"/>
                  </a:moveTo>
                  <a:cubicBezTo>
                    <a:pt x="67" y="1"/>
                    <a:pt x="1" y="34"/>
                    <a:pt x="1" y="101"/>
                  </a:cubicBezTo>
                  <a:cubicBezTo>
                    <a:pt x="367" y="1301"/>
                    <a:pt x="1001" y="2469"/>
                    <a:pt x="1668" y="3470"/>
                  </a:cubicBezTo>
                  <a:cubicBezTo>
                    <a:pt x="1678" y="3488"/>
                    <a:pt x="1695" y="3497"/>
                    <a:pt x="1714" y="3497"/>
                  </a:cubicBezTo>
                  <a:cubicBezTo>
                    <a:pt x="1763" y="3497"/>
                    <a:pt x="1826" y="3442"/>
                    <a:pt x="1802" y="3370"/>
                  </a:cubicBezTo>
                  <a:cubicBezTo>
                    <a:pt x="1135" y="2302"/>
                    <a:pt x="634" y="1168"/>
                    <a:pt x="67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4854475" y="754175"/>
              <a:ext cx="37325" cy="92575"/>
            </a:xfrm>
            <a:custGeom>
              <a:avLst/>
              <a:gdLst/>
              <a:ahLst/>
              <a:cxnLst/>
              <a:rect l="l" t="t" r="r" b="b"/>
              <a:pathLst>
                <a:path w="1493" h="3703" extrusionOk="0">
                  <a:moveTo>
                    <a:pt x="41" y="1"/>
                  </a:moveTo>
                  <a:cubicBezTo>
                    <a:pt x="23" y="1"/>
                    <a:pt x="0" y="20"/>
                    <a:pt x="0" y="39"/>
                  </a:cubicBezTo>
                  <a:cubicBezTo>
                    <a:pt x="167" y="1340"/>
                    <a:pt x="701" y="2541"/>
                    <a:pt x="1335" y="3675"/>
                  </a:cubicBezTo>
                  <a:cubicBezTo>
                    <a:pt x="1344" y="3694"/>
                    <a:pt x="1361" y="3702"/>
                    <a:pt x="1380" y="3702"/>
                  </a:cubicBezTo>
                  <a:cubicBezTo>
                    <a:pt x="1429" y="3702"/>
                    <a:pt x="1492" y="3647"/>
                    <a:pt x="1468" y="3575"/>
                  </a:cubicBezTo>
                  <a:cubicBezTo>
                    <a:pt x="801" y="2408"/>
                    <a:pt x="467" y="1274"/>
                    <a:pt x="67" y="39"/>
                  </a:cubicBezTo>
                  <a:cubicBezTo>
                    <a:pt x="67" y="11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30"/>
          <p:cNvSpPr txBox="1"/>
          <p:nvPr/>
        </p:nvSpPr>
        <p:spPr>
          <a:xfrm>
            <a:off x="284250" y="654225"/>
            <a:ext cx="61347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Cosa si </a:t>
            </a: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cerca</a:t>
            </a: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con questa dinamica</a:t>
            </a:r>
            <a:r>
              <a:rPr lang="es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/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 basa sull'</a:t>
            </a: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ottenimento</a:t>
            </a: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della </a:t>
            </a: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massima informazione </a:t>
            </a: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 chi sarà il </a:t>
            </a: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potenziale consumatore</a:t>
            </a:r>
            <a:endParaRPr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8" name="Google Shape;238;p30"/>
          <p:cNvSpPr txBox="1"/>
          <p:nvPr/>
        </p:nvSpPr>
        <p:spPr>
          <a:xfrm>
            <a:off x="728750" y="2063600"/>
            <a:ext cx="2121900" cy="1284000"/>
          </a:xfrm>
          <a:prstGeom prst="rect">
            <a:avLst/>
          </a:prstGeom>
          <a:noFill/>
          <a:ln w="9525" cap="flat" cmpd="sng">
            <a:solidFill>
              <a:srgbClr val="008D1B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1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Responsabile
Onesto
Curioso
Sognatore
Con valori etici</a:t>
            </a:r>
            <a:endParaRPr sz="13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9" name="Google Shape;239;p30"/>
          <p:cNvSpPr txBox="1"/>
          <p:nvPr/>
        </p:nvSpPr>
        <p:spPr>
          <a:xfrm>
            <a:off x="1088300" y="1743050"/>
            <a:ext cx="1402800" cy="416700"/>
          </a:xfrm>
          <a:prstGeom prst="rect">
            <a:avLst/>
          </a:prstGeom>
          <a:solidFill>
            <a:srgbClr val="AAEE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Personalità</a:t>
            </a:r>
            <a:endParaRPr sz="13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0" name="Google Shape;240;p30"/>
          <p:cNvSpPr txBox="1"/>
          <p:nvPr/>
        </p:nvSpPr>
        <p:spPr>
          <a:xfrm>
            <a:off x="3383550" y="2103575"/>
            <a:ext cx="2316000" cy="1159200"/>
          </a:xfrm>
          <a:prstGeom prst="rect">
            <a:avLst/>
          </a:prstGeom>
          <a:noFill/>
          <a:ln w="9525" cap="flat" cmpd="sng">
            <a:solidFill>
              <a:srgbClr val="008D1B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100"/>
            </a:pPr>
            <a:r>
              <a:rPr lang="it-IT" sz="1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Cambiamento climatico
Prossime generazioni
Aumento della temperatura globale
Perdita di biodiversità</a:t>
            </a:r>
            <a:endParaRPr sz="13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1" name="Google Shape;241;p30"/>
          <p:cNvSpPr txBox="1"/>
          <p:nvPr/>
        </p:nvSpPr>
        <p:spPr>
          <a:xfrm>
            <a:off x="3840150" y="1808325"/>
            <a:ext cx="1402800" cy="416700"/>
          </a:xfrm>
          <a:prstGeom prst="rect">
            <a:avLst/>
          </a:prstGeom>
          <a:solidFill>
            <a:srgbClr val="AAEE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Paure</a:t>
            </a:r>
            <a:endParaRPr sz="13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2" name="Google Shape;242;p30"/>
          <p:cNvSpPr txBox="1"/>
          <p:nvPr/>
        </p:nvSpPr>
        <p:spPr>
          <a:xfrm>
            <a:off x="6232450" y="2090025"/>
            <a:ext cx="2182800" cy="1284000"/>
          </a:xfrm>
          <a:prstGeom prst="rect">
            <a:avLst/>
          </a:prstGeom>
          <a:noFill/>
          <a:ln w="9525" cap="flat" cmpd="sng">
            <a:solidFill>
              <a:srgbClr val="008D1B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100"/>
            </a:pPr>
            <a:r>
              <a:rPr lang="it-IT" sz="1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Natura
Trekking
Preoccupazione per l'ambiente
Flora e fauna</a:t>
            </a:r>
            <a:endParaRPr sz="13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3" name="Google Shape;243;p30"/>
          <p:cNvSpPr txBox="1"/>
          <p:nvPr/>
        </p:nvSpPr>
        <p:spPr>
          <a:xfrm>
            <a:off x="6356950" y="1769475"/>
            <a:ext cx="1933800" cy="416700"/>
          </a:xfrm>
          <a:prstGeom prst="rect">
            <a:avLst/>
          </a:prstGeom>
          <a:solidFill>
            <a:srgbClr val="AAEE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Interessi/hobbies</a:t>
            </a:r>
            <a:endParaRPr sz="13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4" name="Google Shape;244;p30"/>
          <p:cNvSpPr txBox="1"/>
          <p:nvPr/>
        </p:nvSpPr>
        <p:spPr>
          <a:xfrm>
            <a:off x="3282075" y="3660825"/>
            <a:ext cx="5400300" cy="1386600"/>
          </a:xfrm>
          <a:prstGeom prst="rect">
            <a:avLst/>
          </a:prstGeom>
          <a:noFill/>
          <a:ln w="9525" cap="flat" cmpd="sng">
            <a:solidFill>
              <a:srgbClr val="008D1B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100"/>
            </a:pP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Prendere decisioni sostenibili senza perdere molto tempo
Contribuire alla lotta contro i cambiamenti climatici
Riduzione dell'impronta ambientale
Società impegnata per il futuro del pianeta
Mobilitazioni sociali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5" name="Google Shape;245;p30"/>
          <p:cNvSpPr txBox="1"/>
          <p:nvPr/>
        </p:nvSpPr>
        <p:spPr>
          <a:xfrm>
            <a:off x="698300" y="3712125"/>
            <a:ext cx="2182800" cy="1284000"/>
          </a:xfrm>
          <a:prstGeom prst="rect">
            <a:avLst/>
          </a:prstGeom>
          <a:noFill/>
          <a:ln w="9525" cap="flat" cmpd="sng">
            <a:solidFill>
              <a:srgbClr val="008D1B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100"/>
            </a:pP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Livello medio
Conoscenze di base su riciclo e sostenibilità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30"/>
          <p:cNvSpPr txBox="1"/>
          <p:nvPr/>
        </p:nvSpPr>
        <p:spPr>
          <a:xfrm>
            <a:off x="3365300" y="3379125"/>
            <a:ext cx="1402800" cy="416700"/>
          </a:xfrm>
          <a:prstGeom prst="rect">
            <a:avLst/>
          </a:prstGeom>
          <a:solidFill>
            <a:srgbClr val="AAEE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Desideri</a:t>
            </a:r>
            <a:endParaRPr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7" name="Google Shape;247;p30"/>
          <p:cNvSpPr txBox="1"/>
          <p:nvPr/>
        </p:nvSpPr>
        <p:spPr>
          <a:xfrm>
            <a:off x="962300" y="3449225"/>
            <a:ext cx="1654800" cy="416700"/>
          </a:xfrm>
          <a:prstGeom prst="rect">
            <a:avLst/>
          </a:prstGeom>
          <a:solidFill>
            <a:srgbClr val="AAEE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Livello culturale</a:t>
            </a:r>
            <a:endParaRPr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 txBox="1">
            <a:spLocks noGrp="1"/>
          </p:cNvSpPr>
          <p:nvPr>
            <p:ph type="subTitle" idx="4294967295"/>
          </p:nvPr>
        </p:nvSpPr>
        <p:spPr>
          <a:xfrm>
            <a:off x="595500" y="227325"/>
            <a:ext cx="49137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200"/>
              </a:spcAft>
              <a:buSzPts val="605"/>
              <a:buNone/>
            </a:pPr>
            <a:r>
              <a:rPr lang="it-IT" sz="2585" b="1" dirty="0">
                <a:solidFill>
                  <a:srgbClr val="008D1B"/>
                </a:solidFill>
                <a:latin typeface="Roboto"/>
                <a:ea typeface="Roboto"/>
                <a:cs typeface="Roboto"/>
                <a:sym typeface="Roboto"/>
              </a:rPr>
              <a:t>Punti di forza e di debolezza</a:t>
            </a:r>
            <a:endParaRPr sz="2585" b="1" dirty="0">
              <a:solidFill>
                <a:srgbClr val="008D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31"/>
          <p:cNvSpPr/>
          <p:nvPr/>
        </p:nvSpPr>
        <p:spPr>
          <a:xfrm>
            <a:off x="-28425" y="227325"/>
            <a:ext cx="492600" cy="416700"/>
          </a:xfrm>
          <a:prstGeom prst="rect">
            <a:avLst/>
          </a:prstGeom>
          <a:solidFill>
            <a:srgbClr val="008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1"/>
          <p:cNvSpPr txBox="1"/>
          <p:nvPr/>
        </p:nvSpPr>
        <p:spPr>
          <a:xfrm>
            <a:off x="464175" y="927500"/>
            <a:ext cx="80319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Pensando ai punti di forza e ai punti deboli, è possibile conoscere i </a:t>
            </a: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limiti </a:t>
            </a: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che appaiono e la loro </a:t>
            </a: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fattibilità da materializzarsi</a:t>
            </a:r>
            <a:r>
              <a:rPr lang="es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55" name="Google Shape;255;p31"/>
          <p:cNvGraphicFramePr/>
          <p:nvPr>
            <p:extLst>
              <p:ext uri="{D42A27DB-BD31-4B8C-83A1-F6EECF244321}">
                <p14:modId xmlns:p14="http://schemas.microsoft.com/office/powerpoint/2010/main" val="1362111542"/>
              </p:ext>
            </p:extLst>
          </p:nvPr>
        </p:nvGraphicFramePr>
        <p:xfrm>
          <a:off x="832475" y="1792975"/>
          <a:ext cx="7479050" cy="2189560"/>
        </p:xfrm>
        <a:graphic>
          <a:graphicData uri="http://schemas.openxmlformats.org/drawingml/2006/table">
            <a:tbl>
              <a:tblPr>
                <a:noFill/>
                <a:tableStyleId>{2F389EBB-08EF-4B9D-9DE0-AD29240EA34A}</a:tableStyleId>
              </a:tblPr>
              <a:tblGrid>
                <a:gridCol w="373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Punti di forza</a:t>
                      </a:r>
                      <a:endParaRPr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8D1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8D1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8D1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8D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F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Debolezze</a:t>
                      </a:r>
                      <a:endParaRPr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8D1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8D1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8D1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8D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F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335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Verdana"/>
                        <a:buChar char="●"/>
                      </a:pPr>
                      <a:r>
                        <a:rPr lang="it-IT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Informare il consumatore di dati pertinenti e affidabili sulla confezione del prodotto acquistato.
Semplificazione delle informazioni che in molte occasioni può confondere gli utenti.</a:t>
                      </a:r>
                      <a:endParaRPr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8D1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8D1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8D1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8D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Verdana"/>
                        <a:buChar char="●"/>
                      </a:pPr>
                      <a:r>
                        <a:rPr lang="it-IT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Pochi download dell'applicazione / visite al web a causa del fatto che non è attraente per il pubblico.
App confusa che rende difficile l'utilizzo per i consumatori.</a:t>
                      </a:r>
                      <a:endParaRPr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8D1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8D1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8D1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8D1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/>
          <p:nvPr/>
        </p:nvSpPr>
        <p:spPr>
          <a:xfrm>
            <a:off x="1166938" y="570425"/>
            <a:ext cx="4123800" cy="4129200"/>
          </a:xfrm>
          <a:prstGeom prst="roundRect">
            <a:avLst>
              <a:gd name="adj" fmla="val 16667"/>
            </a:avLst>
          </a:prstGeom>
          <a:solidFill>
            <a:srgbClr val="008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1" name="Google Shape;26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51922" cy="57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2"/>
          <p:cNvPicPr preferRelativeResize="0"/>
          <p:nvPr/>
        </p:nvPicPr>
        <p:blipFill rotWithShape="1">
          <a:blip r:embed="rId4">
            <a:alphaModFix/>
          </a:blip>
          <a:srcRect t="19203" b="19873"/>
          <a:stretch/>
        </p:blipFill>
        <p:spPr>
          <a:xfrm>
            <a:off x="7862076" y="0"/>
            <a:ext cx="1051466" cy="57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6286" y="570425"/>
            <a:ext cx="2260775" cy="412912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2"/>
          <p:cNvSpPr txBox="1">
            <a:spLocks noGrp="1"/>
          </p:cNvSpPr>
          <p:nvPr>
            <p:ph type="subTitle" idx="4294967295"/>
          </p:nvPr>
        </p:nvSpPr>
        <p:spPr>
          <a:xfrm>
            <a:off x="1422713" y="868825"/>
            <a:ext cx="2747100" cy="1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>
              <a:buNone/>
            </a:pPr>
            <a:r>
              <a:rPr lang="it-IT" sz="27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COS'È 
</a:t>
            </a:r>
            <a:r>
              <a:rPr lang="es" sz="27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				</a:t>
            </a:r>
            <a:r>
              <a:rPr lang="es" sz="27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27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5" name="Google Shape;265;p32"/>
          <p:cNvPicPr preferRelativeResize="0"/>
          <p:nvPr/>
        </p:nvPicPr>
        <p:blipFill rotWithShape="1">
          <a:blip r:embed="rId6">
            <a:alphaModFix/>
          </a:blip>
          <a:srcRect l="10667" t="17946" r="8641" b="15634"/>
          <a:stretch/>
        </p:blipFill>
        <p:spPr>
          <a:xfrm>
            <a:off x="1498462" y="1503863"/>
            <a:ext cx="2519700" cy="68137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>
            <a:spLocks noGrp="1"/>
          </p:cNvSpPr>
          <p:nvPr>
            <p:ph type="subTitle" idx="4294967295"/>
          </p:nvPr>
        </p:nvSpPr>
        <p:spPr>
          <a:xfrm>
            <a:off x="3830313" y="1530438"/>
            <a:ext cx="56670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2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27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32"/>
          <p:cNvSpPr txBox="1"/>
          <p:nvPr/>
        </p:nvSpPr>
        <p:spPr>
          <a:xfrm>
            <a:off x="1501000" y="2298425"/>
            <a:ext cx="34557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 tratta di una APP che permette all'utente di conoscere l'impatto ambientale degli imballaggi. 
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/>
            <a:r>
              <a:rPr lang="it-IT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Scansionando il codice sulla ricevuta di acquisto conoscerai l'impatto ambientale del PACKAGING dei prodotti che hai acquistato.</a:t>
            </a:r>
            <a:endParaRPr sz="15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 txBox="1">
            <a:spLocks noGrp="1"/>
          </p:cNvSpPr>
          <p:nvPr>
            <p:ph type="subTitle" idx="4294967295"/>
          </p:nvPr>
        </p:nvSpPr>
        <p:spPr>
          <a:xfrm>
            <a:off x="595500" y="227325"/>
            <a:ext cx="39765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200"/>
              </a:spcAft>
              <a:buSzPts val="605"/>
              <a:buNone/>
            </a:pPr>
            <a:r>
              <a:rPr lang="it-IT" sz="2585" b="1" dirty="0">
                <a:solidFill>
                  <a:srgbClr val="008D1B"/>
                </a:solidFill>
                <a:latin typeface="Roboto"/>
                <a:ea typeface="Roboto"/>
                <a:cs typeface="Roboto"/>
                <a:sym typeface="Roboto"/>
              </a:rPr>
              <a:t>COME PUOI USARLO?</a:t>
            </a:r>
            <a:endParaRPr sz="2585" b="1" dirty="0">
              <a:solidFill>
                <a:srgbClr val="008D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p33"/>
          <p:cNvSpPr/>
          <p:nvPr/>
        </p:nvSpPr>
        <p:spPr>
          <a:xfrm>
            <a:off x="-28425" y="227325"/>
            <a:ext cx="492600" cy="416700"/>
          </a:xfrm>
          <a:prstGeom prst="rect">
            <a:avLst/>
          </a:prstGeom>
          <a:solidFill>
            <a:srgbClr val="008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3"/>
          <p:cNvSpPr txBox="1"/>
          <p:nvPr/>
        </p:nvSpPr>
        <p:spPr>
          <a:xfrm>
            <a:off x="3092350" y="748325"/>
            <a:ext cx="2543700" cy="3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100"/>
            </a:pP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L'utente può scaricare l'</a:t>
            </a: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APP</a:t>
            </a: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o utilizzare il servizio tramite un </a:t>
            </a: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sito web. </a:t>
            </a:r>
            <a:endParaRPr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>
              <a:buSzPts val="1100"/>
            </a:pP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Possono anche </a:t>
            </a: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creare un account o accedere</a:t>
            </a: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come ospite, in entrambi i casi, l'utente deve </a:t>
            </a:r>
            <a:r>
              <a:rPr lang="it-IT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scansionare il QR </a:t>
            </a:r>
            <a:r>
              <a:rPr lang="it-IT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che viene stampato sul biglietto di acquisto nel negozio. 
</a:t>
            </a:r>
            <a:endParaRPr sz="15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D8BB45C4-784C-E5C0-E65D-F3EBB36D0309}"/>
              </a:ext>
            </a:extLst>
          </p:cNvPr>
          <p:cNvGrpSpPr/>
          <p:nvPr/>
        </p:nvGrpSpPr>
        <p:grpSpPr>
          <a:xfrm>
            <a:off x="754273" y="833575"/>
            <a:ext cx="2095275" cy="3930199"/>
            <a:chOff x="754273" y="833575"/>
            <a:chExt cx="2095275" cy="3930199"/>
          </a:xfrm>
        </p:grpSpPr>
        <p:pic>
          <p:nvPicPr>
            <p:cNvPr id="273" name="Google Shape;273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4273" y="833575"/>
              <a:ext cx="2095275" cy="39301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2F1BE648-E981-ACF0-F8E5-F068930E875C}"/>
                </a:ext>
              </a:extLst>
            </p:cNvPr>
            <p:cNvGrpSpPr/>
            <p:nvPr/>
          </p:nvGrpSpPr>
          <p:grpSpPr>
            <a:xfrm>
              <a:off x="995183" y="2213488"/>
              <a:ext cx="1081517" cy="629072"/>
              <a:chOff x="995183" y="2213488"/>
              <a:chExt cx="1081517" cy="629072"/>
            </a:xfrm>
          </p:grpSpPr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53A60ACF-0156-7137-DC41-72ED205DC25D}"/>
                  </a:ext>
                </a:extLst>
              </p:cNvPr>
              <p:cNvSpPr/>
              <p:nvPr/>
            </p:nvSpPr>
            <p:spPr>
              <a:xfrm>
                <a:off x="1046866" y="2259980"/>
                <a:ext cx="558910" cy="148683"/>
              </a:xfrm>
              <a:prstGeom prst="rect">
                <a:avLst/>
              </a:prstGeom>
              <a:solidFill>
                <a:srgbClr val="008D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260A0995-B380-DB90-0C94-A24AE02AC6A8}"/>
                  </a:ext>
                </a:extLst>
              </p:cNvPr>
              <p:cNvSpPr/>
              <p:nvPr/>
            </p:nvSpPr>
            <p:spPr>
              <a:xfrm>
                <a:off x="1046866" y="2676271"/>
                <a:ext cx="789368" cy="122069"/>
              </a:xfrm>
              <a:prstGeom prst="rect">
                <a:avLst/>
              </a:prstGeom>
              <a:solidFill>
                <a:srgbClr val="008D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660E1235-3C93-C1D5-4079-16E38588D46A}"/>
                  </a:ext>
                </a:extLst>
              </p:cNvPr>
              <p:cNvSpPr txBox="1"/>
              <p:nvPr/>
            </p:nvSpPr>
            <p:spPr>
              <a:xfrm>
                <a:off x="1046866" y="2213488"/>
                <a:ext cx="1029834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800" b="1" dirty="0">
                    <a:solidFill>
                      <a:schemeClr val="bg1"/>
                    </a:solidFill>
                  </a:rPr>
                  <a:t>Utente</a:t>
                </a:r>
              </a:p>
            </p:txBody>
          </p:sp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9BA4006B-75C7-F555-DBD1-109ABBA55890}"/>
                  </a:ext>
                </a:extLst>
              </p:cNvPr>
              <p:cNvSpPr txBox="1"/>
              <p:nvPr/>
            </p:nvSpPr>
            <p:spPr>
              <a:xfrm>
                <a:off x="995183" y="2627116"/>
                <a:ext cx="1029834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800" b="1" dirty="0">
                    <a:solidFill>
                      <a:schemeClr val="bg1"/>
                    </a:solidFill>
                  </a:rPr>
                  <a:t>Password</a:t>
                </a:r>
              </a:p>
            </p:txBody>
          </p:sp>
        </p:grpSp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17D515D6-E0E6-B06A-ED50-2D74AAAB0889}"/>
                </a:ext>
              </a:extLst>
            </p:cNvPr>
            <p:cNvGrpSpPr/>
            <p:nvPr/>
          </p:nvGrpSpPr>
          <p:grpSpPr>
            <a:xfrm>
              <a:off x="1561783" y="3038038"/>
              <a:ext cx="562607" cy="200055"/>
              <a:chOff x="1561783" y="3038038"/>
              <a:chExt cx="562607" cy="200055"/>
            </a:xfrm>
          </p:grpSpPr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E3456C7C-9A17-A5D0-E70B-6DA696691133}"/>
                  </a:ext>
                </a:extLst>
              </p:cNvPr>
              <p:cNvSpPr/>
              <p:nvPr/>
            </p:nvSpPr>
            <p:spPr>
              <a:xfrm>
                <a:off x="1663381" y="3097013"/>
                <a:ext cx="303268" cy="105684"/>
              </a:xfrm>
              <a:prstGeom prst="rect">
                <a:avLst/>
              </a:prstGeom>
              <a:solidFill>
                <a:srgbClr val="77D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98A6A61-6528-FEF1-82F5-6F8BC60E0AAA}"/>
                  </a:ext>
                </a:extLst>
              </p:cNvPr>
              <p:cNvSpPr txBox="1"/>
              <p:nvPr/>
            </p:nvSpPr>
            <p:spPr>
              <a:xfrm>
                <a:off x="1561783" y="3038038"/>
                <a:ext cx="562607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700" b="1" dirty="0">
                    <a:solidFill>
                      <a:srgbClr val="FF0000"/>
                    </a:solidFill>
                  </a:rPr>
                  <a:t>Entrare</a:t>
                </a:r>
              </a:p>
            </p:txBody>
          </p: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648F3E05-FEC8-D08E-6775-4F3FD2B39643}"/>
                </a:ext>
              </a:extLst>
            </p:cNvPr>
            <p:cNvGrpSpPr/>
            <p:nvPr/>
          </p:nvGrpSpPr>
          <p:grpSpPr>
            <a:xfrm>
              <a:off x="995183" y="3474641"/>
              <a:ext cx="1646928" cy="184666"/>
              <a:chOff x="995183" y="3474641"/>
              <a:chExt cx="1646928" cy="184666"/>
            </a:xfrm>
          </p:grpSpPr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F316C185-27E6-2919-0DBC-7058B3DFF2C4}"/>
                  </a:ext>
                </a:extLst>
              </p:cNvPr>
              <p:cNvSpPr/>
              <p:nvPr/>
            </p:nvSpPr>
            <p:spPr>
              <a:xfrm>
                <a:off x="1148744" y="3513067"/>
                <a:ext cx="1341732" cy="121558"/>
              </a:xfrm>
              <a:prstGeom prst="rect">
                <a:avLst/>
              </a:prstGeom>
              <a:solidFill>
                <a:srgbClr val="77D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CE24212A-72C9-3981-7D5B-63F727FCCAA6}"/>
                  </a:ext>
                </a:extLst>
              </p:cNvPr>
              <p:cNvSpPr txBox="1"/>
              <p:nvPr/>
            </p:nvSpPr>
            <p:spPr>
              <a:xfrm>
                <a:off x="995183" y="3474641"/>
                <a:ext cx="1646928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600" b="1" dirty="0">
                    <a:solidFill>
                      <a:schemeClr val="bg1"/>
                    </a:solidFill>
                  </a:rPr>
                  <a:t>ACCEDERE COME INVITATO</a:t>
                </a:r>
              </a:p>
            </p:txBody>
          </p:sp>
        </p:grp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C18A558C-BBA0-2EB2-AB9F-3E559B22FE99}"/>
                </a:ext>
              </a:extLst>
            </p:cNvPr>
            <p:cNvSpPr/>
            <p:nvPr/>
          </p:nvSpPr>
          <p:spPr>
            <a:xfrm>
              <a:off x="1424442" y="3850589"/>
              <a:ext cx="974135" cy="151634"/>
            </a:xfrm>
            <a:prstGeom prst="rect">
              <a:avLst/>
            </a:prstGeom>
            <a:solidFill>
              <a:srgbClr val="008D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A48CC887-BD8F-AD52-B9CF-2E43BFE13D7C}"/>
                </a:ext>
              </a:extLst>
            </p:cNvPr>
            <p:cNvSpPr txBox="1"/>
            <p:nvPr/>
          </p:nvSpPr>
          <p:spPr>
            <a:xfrm>
              <a:off x="995184" y="3786779"/>
              <a:ext cx="1646928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600" b="1" dirty="0">
                  <a:solidFill>
                    <a:schemeClr val="bg1"/>
                  </a:solidFill>
                </a:rPr>
                <a:t>CREARE L’UTENTE</a:t>
              </a:r>
              <a:endParaRPr lang="it-IT" sz="600" dirty="0"/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A3A0C3D0-96D6-5834-2E3C-5845D17FB948}"/>
              </a:ext>
            </a:extLst>
          </p:cNvPr>
          <p:cNvGrpSpPr/>
          <p:nvPr/>
        </p:nvGrpSpPr>
        <p:grpSpPr>
          <a:xfrm>
            <a:off x="5785975" y="748324"/>
            <a:ext cx="2311159" cy="4015450"/>
            <a:chOff x="5785975" y="748324"/>
            <a:chExt cx="2311159" cy="4015450"/>
          </a:xfrm>
        </p:grpSpPr>
        <p:pic>
          <p:nvPicPr>
            <p:cNvPr id="275" name="Google Shape;275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85975" y="748324"/>
              <a:ext cx="2311159" cy="4015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33918116-1D5A-D1B2-99CF-5ACD47FE074E}"/>
                </a:ext>
              </a:extLst>
            </p:cNvPr>
            <p:cNvSpPr/>
            <p:nvPr/>
          </p:nvSpPr>
          <p:spPr>
            <a:xfrm>
              <a:off x="6149591" y="1607736"/>
              <a:ext cx="1497205" cy="472273"/>
            </a:xfrm>
            <a:prstGeom prst="rect">
              <a:avLst/>
            </a:prstGeom>
            <a:solidFill>
              <a:srgbClr val="008D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3E3B5E44-1DB6-A476-0332-22D710281E4B}"/>
                </a:ext>
              </a:extLst>
            </p:cNvPr>
            <p:cNvSpPr txBox="1"/>
            <p:nvPr/>
          </p:nvSpPr>
          <p:spPr>
            <a:xfrm>
              <a:off x="6027154" y="1715538"/>
              <a:ext cx="1700028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900" b="1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SCANSIONARE IL QR </a:t>
              </a:r>
              <a:endParaRPr lang="it-IT" sz="9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1212</Words>
  <Application>Microsoft Office PowerPoint</Application>
  <PresentationFormat>Presentazione su schermo (16:9)</PresentationFormat>
  <Paragraphs>169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30" baseType="lpstr">
      <vt:lpstr>Calibri</vt:lpstr>
      <vt:lpstr>Roboto Black</vt:lpstr>
      <vt:lpstr>Arial</vt:lpstr>
      <vt:lpstr>Roboto</vt:lpstr>
      <vt:lpstr>Verdana</vt:lpstr>
      <vt:lpstr>Roboto Light</vt:lpstr>
      <vt:lpstr>Montserrat Black</vt:lpstr>
      <vt:lpstr>Simple Light</vt:lpstr>
      <vt:lpstr>Tema de Office</vt:lpstr>
      <vt:lpstr>INFOPACK RIFIUTI</vt:lpstr>
      <vt:lpstr>TEAM SPAIN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INFOPACK RIFIUTI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INFOPACK WASTE</dc:title>
  <cp:lastModifiedBy>Susana Remotti</cp:lastModifiedBy>
  <cp:revision>8</cp:revision>
  <dcterms:modified xsi:type="dcterms:W3CDTF">2022-10-17T14:21:20Z</dcterms:modified>
</cp:coreProperties>
</file>