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44033-D7A9-40EA-AF5F-35D5BFB9AC5A}" type="datetimeFigureOut">
              <a:rPr lang="it-IT" smtClean="0"/>
              <a:t>04/08/2022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5D8BF-A363-4EAF-B2DB-C22F2460A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60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D8BF-A363-4EAF-B2DB-C22F2460A1E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38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352" y="6220967"/>
            <a:ext cx="1624583" cy="4450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9712" y="333755"/>
            <a:ext cx="360299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487" y="1374140"/>
            <a:ext cx="11448539" cy="4779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1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90" y="117180"/>
              <a:ext cx="7373126" cy="253898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68224" y="6102095"/>
            <a:ext cx="10332720" cy="685800"/>
            <a:chOff x="268224" y="6102095"/>
            <a:chExt cx="10332720" cy="6858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6324599"/>
              <a:ext cx="7552944" cy="4297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6102095"/>
              <a:ext cx="2511552" cy="685800"/>
            </a:xfrm>
            <a:prstGeom prst="rect">
              <a:avLst/>
            </a:prstGeom>
          </p:spPr>
        </p:pic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E2F50A1C-146C-4C0D-29FA-6A38D2A90E03}"/>
              </a:ext>
            </a:extLst>
          </p:cNvPr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formazione: moduli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Eco-design e nuovi processi di produzione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Nuovi materiali e materiali </a:t>
            </a:r>
            <a:r>
              <a:rPr lang="it-IT" sz="2400" b="1" dirty="0" err="1"/>
              <a:t>bio</a:t>
            </a:r>
            <a:endParaRPr lang="it-IT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Gestione e valorizzazione dei residui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352" y="6220967"/>
            <a:ext cx="1624583" cy="4450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487" y="1181100"/>
            <a:ext cx="581811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>
                <a:latin typeface="Segoe UI"/>
                <a:cs typeface="Segoe UI"/>
              </a:rPr>
              <a:t>LAVORO DI GRUPPO!
</a:t>
            </a:r>
            <a:endParaRPr spc="-2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486" y="1477772"/>
            <a:ext cx="11075913" cy="4349652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it-IT" sz="1800" b="1" dirty="0">
                <a:latin typeface="Segoe UI"/>
                <a:cs typeface="Segoe UI"/>
              </a:rPr>
              <a:t>Ora siete tutti imprenditori</a:t>
            </a:r>
            <a:r>
              <a:rPr sz="1800" b="1" spc="-10" dirty="0">
                <a:latin typeface="Segoe UI"/>
                <a:cs typeface="Segoe UI"/>
              </a:rPr>
              <a:t>!</a:t>
            </a:r>
            <a:endParaRPr sz="1800" dirty="0">
              <a:latin typeface="Segoe UI"/>
              <a:cs typeface="Segoe UI"/>
            </a:endParaRPr>
          </a:p>
          <a:p>
            <a:pPr marL="469265" marR="5080" indent="-457200">
              <a:lnSpc>
                <a:spcPct val="147800"/>
              </a:lnSpc>
              <a:spcBef>
                <a:spcPts val="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it-IT" sz="1800" b="1" dirty="0">
                <a:latin typeface="Segoe UI"/>
                <a:cs typeface="Segoe UI"/>
              </a:rPr>
              <a:t>Conoscendo i meccanismi di biodegradabilità e </a:t>
            </a:r>
            <a:r>
              <a:rPr lang="it-IT" sz="1800" b="1" dirty="0" err="1">
                <a:latin typeface="Segoe UI"/>
                <a:cs typeface="Segoe UI"/>
              </a:rPr>
              <a:t>compostabilità</a:t>
            </a:r>
            <a:r>
              <a:rPr lang="it-IT" sz="1800" b="1" dirty="0">
                <a:latin typeface="Segoe UI"/>
                <a:cs typeface="Segoe UI"/>
              </a:rPr>
              <a:t> sarete responsabili dell'organizzazione di imprese / concerti / festival.
</a:t>
            </a:r>
            <a:r>
              <a:rPr lang="it-IT" sz="1800" b="1" spc="-20" dirty="0">
                <a:latin typeface="Segoe UI"/>
                <a:cs typeface="Segoe UI"/>
              </a:rPr>
              <a:t>Il vostro compito sarà quello di fornire il modo più sostenibile per gestire la vostra attività / evento.
</a:t>
            </a:r>
            <a:r>
              <a:rPr lang="it-IT" sz="1800" b="1" spc="-10" dirty="0">
                <a:latin typeface="Segoe UI"/>
                <a:cs typeface="Segoe UI"/>
              </a:rPr>
              <a:t>Principi</a:t>
            </a:r>
            <a:r>
              <a:rPr sz="1800" b="1" spc="-10" dirty="0">
                <a:latin typeface="Segoe UI"/>
                <a:cs typeface="Segoe UI"/>
              </a:rPr>
              <a:t>:</a:t>
            </a:r>
            <a:endParaRPr sz="1800" dirty="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it-IT" sz="1600" dirty="0">
                <a:latin typeface="Segoe UI"/>
                <a:cs typeface="Segoe UI"/>
              </a:rPr>
              <a:t>la sicurezza dei clienti relativa ai materiali utilizzati è la vostra priorità!
gli aspetti ambientali sono altrettanto importanti quanto la sicurezza degli ospiti</a:t>
            </a:r>
            <a:endParaRPr sz="1600" dirty="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it-IT" sz="1600" dirty="0">
                <a:latin typeface="Segoe UI"/>
                <a:cs typeface="Segoe UI"/>
              </a:rPr>
              <a:t>rendere la vita dei vostri ospiti il più semplice possibile fornendo informazioni / segni / istruzioni
evitare gli sprechi ove possibile</a:t>
            </a:r>
            <a:endParaRPr sz="1600" dirty="0">
              <a:latin typeface="Segoe UI"/>
              <a:cs typeface="Segoe UI"/>
            </a:endParaRPr>
          </a:p>
          <a:p>
            <a:pPr marL="812800" lvl="1" indent="-34353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it-IT" sz="1600" dirty="0">
                <a:latin typeface="Segoe UI"/>
                <a:cs typeface="Segoe UI"/>
              </a:rPr>
              <a:t>non esiste una soluzione giusta / sbagliata
quando si creano rifiuti, sfruttateli al meglio!</a:t>
            </a:r>
            <a:endParaRPr sz="16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1159" y="6409560"/>
            <a:ext cx="1641587" cy="4419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907270"/>
            <a:ext cx="74183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Segoe UI"/>
                <a:cs typeface="Segoe UI"/>
              </a:rPr>
              <a:t>REGOLE &amp; COMPLETAMENTO</a:t>
            </a:r>
            <a:endParaRPr spc="-1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1" y="1253576"/>
            <a:ext cx="11429999" cy="4686539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508000" indent="-45720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507365" algn="l"/>
                <a:tab pos="508000" algn="l"/>
              </a:tabLst>
            </a:pPr>
            <a:r>
              <a:rPr lang="it-IT" sz="1800" b="1" spc="-25" dirty="0">
                <a:latin typeface="Segoe UI"/>
                <a:cs typeface="Segoe UI"/>
              </a:rPr>
              <a:t>Sarete divisi in SEI gruppi casuali che risiedono nelle stanze.
</a:t>
            </a:r>
            <a:r>
              <a:rPr lang="it-IT" sz="1800" b="1" dirty="0">
                <a:latin typeface="Segoe UI"/>
                <a:cs typeface="Segoe UI"/>
              </a:rPr>
              <a:t>Ogni gruppo per lavorare su un caso, ad esempio Room1 – caso #1, Room 2 – caso #2 ecc.
</a:t>
            </a:r>
            <a:r>
              <a:rPr lang="it-IT" sz="1800" b="1" spc="-25" dirty="0">
                <a:latin typeface="Segoe UI"/>
                <a:cs typeface="Segoe UI"/>
              </a:rPr>
              <a:t>Farete parte di gruppi diversi, rispetto ai soliti gruppi conosciuti dal Campus (assegnazione casuale).
</a:t>
            </a:r>
            <a:r>
              <a:rPr lang="it-IT" sz="1800" b="1" dirty="0">
                <a:latin typeface="Segoe UI"/>
                <a:cs typeface="Segoe UI"/>
              </a:rPr>
              <a:t>Una volta che sarete nelle stanze nominate un leader per fare tutte le note per i gruppi in una condivisione modalità schermo, quindi tutti potrebbero partecipare = &gt; PowerPoint è preferito.
Formato del lavoro finale e reporting:</a:t>
            </a:r>
            <a:endParaRPr lang="it-IT" b="1" dirty="0">
              <a:latin typeface="Segoe UI"/>
              <a:cs typeface="Segoe UI"/>
            </a:endParaRPr>
          </a:p>
          <a:p>
            <a:pPr marL="508000" lvl="3" indent="-457200">
              <a:spcBef>
                <a:spcPts val="1225"/>
              </a:spcBef>
              <a:buFont typeface="Arial" panose="020B0604020202020204" pitchFamily="34" charset="0"/>
              <a:buChar char="•"/>
              <a:tabLst>
                <a:tab pos="507365" algn="l"/>
                <a:tab pos="508000" algn="l"/>
              </a:tabLst>
            </a:pPr>
            <a:r>
              <a:rPr lang="it-IT" dirty="0">
                <a:latin typeface="Segoe UI"/>
                <a:cs typeface="Segoe UI"/>
              </a:rPr>
              <a:t>Pagina 1 - si prega di inserire il nome del gruppo con un numero corrispondente in cima + annotare tutti i nomi dei membri del gruppo
Pagina 2 e oltre - espandi gli argomenti principali. Siate descrittivi, considerate tutti i dettagli.</a:t>
            </a:r>
            <a:endParaRPr dirty="0">
              <a:latin typeface="Segoe UI"/>
              <a:cs typeface="Segoe UI"/>
            </a:endParaRPr>
          </a:p>
          <a:p>
            <a:pPr marL="508000" indent="-457200">
              <a:lnSpc>
                <a:spcPct val="100000"/>
              </a:lnSpc>
              <a:spcBef>
                <a:spcPts val="1055"/>
              </a:spcBef>
              <a:buFont typeface="+mj-lt"/>
              <a:buAutoNum type="arabicPeriod" startAt="6"/>
              <a:tabLst>
                <a:tab pos="507365" algn="l"/>
                <a:tab pos="508000" algn="l"/>
              </a:tabLst>
            </a:pPr>
            <a:r>
              <a:rPr lang="it-IT" sz="1800" b="1" dirty="0">
                <a:latin typeface="Segoe UI"/>
                <a:cs typeface="Segoe UI"/>
              </a:rPr>
              <a:t>I leader riferiranno i risultati in sessioni di 5 minuti ciascuna mentre condividono lo schermo.
</a:t>
            </a:r>
            <a:r>
              <a:rPr lang="it-IT" sz="18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Ogni partecipante dovrà caricare le diapositive presentate su </a:t>
            </a:r>
            <a:r>
              <a:rPr lang="it-IT" sz="1800" b="1" u="sng" dirty="0" err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Moodle</a:t>
            </a:r>
            <a:r>
              <a:rPr lang="it-IT" sz="1800" b="1" u="sng" dirty="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dopo la sessione. Scadenza: 7 novembre.</a:t>
            </a:r>
            <a:endParaRPr sz="1800" b="1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352" y="6220967"/>
            <a:ext cx="1624583" cy="4450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487" y="1132332"/>
            <a:ext cx="387667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Segoe UI"/>
                <a:cs typeface="Segoe UI"/>
              </a:rPr>
              <a:t>CONSIGLI &amp; GUIDA DOMANDE 
</a:t>
            </a:r>
            <a:endParaRPr spc="-1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486" y="1435099"/>
            <a:ext cx="11075913" cy="395300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it-IT" sz="1800" dirty="0">
                <a:latin typeface="Segoe UI"/>
                <a:cs typeface="Segoe UI"/>
              </a:rPr>
              <a:t>Prestate attenzione ai dettagli!
Identificate il rischio relativo ai materiali presenti nei luoghi.
Marcature! Qualunque? Dove?
Selezione dei materiali! Polistirolo, legno, plastica, vetro? Biodegradabile? Compostabile? Riciclabile? Tazze, piatti, posate – fatti di cosa?
Cosa succede dall'ingresso all'uscita? Com'è la voce? Come sono le uscite?
Bidoni? Di che tipo? Dove?</a:t>
            </a:r>
            <a:endParaRPr sz="1800" dirty="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it-IT" sz="1800" dirty="0">
                <a:latin typeface="Segoe UI"/>
                <a:cs typeface="Segoe UI"/>
              </a:rPr>
              <a:t>Self service o essere serviti?
Ha senso separare i rifiuti? O forse concentrarsi sugli articoli restituibili? O tutti dovrebbero andare in un cestino per risparmiare tempo?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1320" y="5727541"/>
            <a:ext cx="6929880" cy="869212"/>
          </a:xfrm>
          <a:prstGeom prst="rect">
            <a:avLst/>
          </a:prstGeom>
          <a:solidFill>
            <a:srgbClr val="70AD47"/>
          </a:solidFill>
        </p:spPr>
        <p:txBody>
          <a:bodyPr vert="horz" wrap="square" lIns="0" tIns="12700" rIns="0" bIns="0" rtlCol="0">
            <a:spAutoFit/>
          </a:bodyPr>
          <a:lstStyle/>
          <a:p>
            <a:pPr marL="419734" marR="331470" indent="460375" algn="l">
              <a:lnSpc>
                <a:spcPct val="101400"/>
              </a:lnSpc>
              <a:spcBef>
                <a:spcPts val="100"/>
              </a:spcBef>
            </a:pPr>
            <a:r>
              <a:rPr lang="it-IT" sz="2800" b="1" dirty="0">
                <a:latin typeface="Calibri"/>
                <a:cs typeface="Calibri"/>
              </a:rPr>
              <a:t>Potete dire che l'evento è uscito come </a:t>
            </a:r>
            <a:r>
              <a:rPr lang="it-IT" sz="2800" b="1" u="sng" dirty="0">
                <a:latin typeface="Calibri"/>
                <a:cs typeface="Calibri"/>
              </a:rPr>
              <a:t>l'ambiente meno influente possibile</a:t>
            </a:r>
            <a:r>
              <a:rPr lang="it-IT" sz="2800" b="1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352" y="6220967"/>
            <a:ext cx="1624583" cy="44500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10938"/>
              </p:ext>
            </p:extLst>
          </p:nvPr>
        </p:nvGraphicFramePr>
        <p:xfrm>
          <a:off x="135387" y="920729"/>
          <a:ext cx="11885926" cy="5148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5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680085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Nickname dei gruppi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b="1" i="1" dirty="0">
                          <a:latin typeface="+mn-lt"/>
                          <a:cs typeface="Calibri"/>
                        </a:rPr>
                        <a:t>Animali da festa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b="1" i="1" dirty="0">
                          <a:latin typeface="+mn-lt"/>
                          <a:cs typeface="Calibri"/>
                        </a:rPr>
                        <a:t>Amanti del calcio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b="1" i="1" dirty="0">
                          <a:latin typeface="+mn-lt"/>
                          <a:cs typeface="Calibri"/>
                        </a:rPr>
                        <a:t>Camionisti di cibo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84785" marR="177165" indent="67310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lang="it-IT" sz="1400" b="1" i="1" dirty="0" err="1">
                          <a:latin typeface="+mn-lt"/>
                          <a:cs typeface="Calibri"/>
                        </a:rPr>
                        <a:t>Woodstockers</a:t>
                      </a:r>
                      <a:r>
                        <a:rPr lang="it-IT" sz="1400" b="1" i="1" dirty="0">
                          <a:latin typeface="+mn-lt"/>
                          <a:cs typeface="Calibri"/>
                        </a:rPr>
                        <a:t> del 21° secolo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b="1" i="1" dirty="0">
                          <a:latin typeface="+mn-lt"/>
                          <a:cs typeface="Calibri"/>
                        </a:rPr>
                        <a:t>Zero Rifiuti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79730" indent="163195" algn="ctr">
                        <a:lnSpc>
                          <a:spcPts val="2090"/>
                        </a:lnSpc>
                        <a:spcBef>
                          <a:spcPts val="390"/>
                        </a:spcBef>
                      </a:pPr>
                      <a:r>
                        <a:rPr lang="it-IT" sz="1400" b="1" i="1" spc="-10" dirty="0">
                          <a:latin typeface="+mn-lt"/>
                          <a:cs typeface="Calibri"/>
                        </a:rPr>
                        <a:t>Scippatori di film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Sede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74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Discoteca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Stadio</a:t>
                      </a:r>
                      <a:endParaRPr sz="14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Open </a:t>
                      </a:r>
                      <a:r>
                        <a:rPr lang="it-IT" sz="1400" b="1" dirty="0" err="1">
                          <a:latin typeface="+mn-lt"/>
                          <a:cs typeface="Calibri"/>
                        </a:rPr>
                        <a:t>space</a:t>
                      </a:r>
                      <a:r>
                        <a:rPr lang="it-IT" sz="1400" b="1" dirty="0">
                          <a:latin typeface="+mn-lt"/>
                          <a:cs typeface="Calibri"/>
                        </a:rPr>
                        <a:t> recintato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3195" indent="-3073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Grande campo fuori città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Cucine d'arte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99745" marR="429895" indent="-628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Cinema cioè multisala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 marR="547370">
                        <a:lnSpc>
                          <a:spcPts val="1900"/>
                        </a:lnSpc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Carattere dei partecipanti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Zero disciplina.
Danza bere danza.
Ripetere.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-2597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Mix di personaggi, ma per lo più disciplinati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2405" indent="-481965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Nessun litro. Brava gente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28930" marR="222885" indent="-9906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Per lo più senza relitti e senza cura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186055" indent="32384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Nessun pezzo di carta viene lasciato a terra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65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lang="it-IT" sz="1400" b="0" dirty="0">
                          <a:latin typeface="+mn-lt"/>
                          <a:cs typeface="Calibri"/>
                        </a:rPr>
                        <a:t>Ben educato</a:t>
                      </a:r>
                      <a:endParaRPr sz="14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279">
                <a:tc>
                  <a:txBody>
                    <a:bodyPr/>
                    <a:lstStyle/>
                    <a:p>
                      <a:pPr marL="91440" marR="437515">
                        <a:lnSpc>
                          <a:spcPts val="1900"/>
                        </a:lnSpc>
                        <a:spcBef>
                          <a:spcPts val="345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Infrastruttura di raccolta disponibile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Tutto a posto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6525" indent="-3225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Un sacco di bidoni dei rifiuti ben segnalati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Alcuni contenitori casuali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10845" indent="-7747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Nessuno. Da organizzare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10845" indent="-7747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Nessuno. Da organizzare
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56590" marR="165100" indent="-48387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Tutto disponibile e in atto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86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  Alcool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13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81990" marR="208279" indent="-465455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Alcoli forti e birra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5" dirty="0">
                          <a:latin typeface="+mn-lt"/>
                          <a:cs typeface="Calibri"/>
                        </a:rPr>
                        <a:t>Birra. Un sacco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Birra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2395" indent="698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Tutti disponibili. Le persone possono portare il proprio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Vino. Bevande analcoliche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Solo bevande analcoliche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1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Livello di attività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Molto alto; rovina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it-IT" sz="1400" spc="-10" dirty="0">
                          <a:latin typeface="+mn-lt"/>
                          <a:cs typeface="Calibri"/>
                        </a:rPr>
                        <a:t>Medio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5" dirty="0">
                          <a:latin typeface="+mn-lt"/>
                          <a:cs typeface="Calibri"/>
                        </a:rPr>
                        <a:t>Basso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Alto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5" dirty="0">
                          <a:latin typeface="+mn-lt"/>
                          <a:cs typeface="Calibri"/>
                        </a:rPr>
                        <a:t>Basso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Nessuno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Bambini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Assolutamente no
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47065" marR="247015" indent="-39243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Alcuni, ma mai da soli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Alcuni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No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Alcuni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Alcuni
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9712" y="333755"/>
            <a:ext cx="769208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Lavoro di gruppo - foglio di orientamento #1
</a:t>
            </a:r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352" y="6220967"/>
            <a:ext cx="1624583" cy="44500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27032"/>
              </p:ext>
            </p:extLst>
          </p:nvPr>
        </p:nvGraphicFramePr>
        <p:xfrm>
          <a:off x="189757" y="841525"/>
          <a:ext cx="11885926" cy="5351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74">
                <a:tc>
                  <a:txBody>
                    <a:bodyPr/>
                    <a:lstStyle/>
                    <a:p>
                      <a:pPr marL="91440" marR="78041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Nickname dei gruppi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b="1" i="1" dirty="0">
                          <a:latin typeface="+mn-lt"/>
                          <a:cs typeface="Calibri"/>
                        </a:rPr>
                        <a:t>Animali da festa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b="1" i="1" dirty="0">
                          <a:latin typeface="+mn-lt"/>
                          <a:cs typeface="Calibri"/>
                        </a:rPr>
                        <a:t>Amanti del calcio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b="1" i="1" dirty="0">
                          <a:latin typeface="+mn-lt"/>
                          <a:cs typeface="Calibri"/>
                        </a:rPr>
                        <a:t>Camionisti di cibo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84785" marR="177165" indent="673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it-IT" sz="1400" b="1" i="1" dirty="0" err="1">
                          <a:latin typeface="+mn-lt"/>
                          <a:cs typeface="Calibri"/>
                        </a:rPr>
                        <a:t>Woodstockers</a:t>
                      </a:r>
                      <a:r>
                        <a:rPr lang="it-IT" sz="1400" b="1" i="1" dirty="0">
                          <a:latin typeface="+mn-lt"/>
                          <a:cs typeface="Calibri"/>
                        </a:rPr>
                        <a:t> del 21° secolo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b="1" i="1" dirty="0">
                          <a:latin typeface="+mn-lt"/>
                          <a:cs typeface="Calibri"/>
                        </a:rPr>
                        <a:t>Zero Rifiuti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79730" indent="1631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1400" b="1" i="1" spc="-10" dirty="0">
                          <a:latin typeface="+mn-lt"/>
                          <a:cs typeface="Calibri"/>
                        </a:rPr>
                        <a:t>Scippatori di film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Sede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74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Discoteca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Stadio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Open </a:t>
                      </a:r>
                      <a:r>
                        <a:rPr lang="it-IT" sz="1400" b="1" dirty="0" err="1">
                          <a:latin typeface="+mn-lt"/>
                          <a:cs typeface="Calibri"/>
                        </a:rPr>
                        <a:t>space</a:t>
                      </a:r>
                      <a:r>
                        <a:rPr lang="it-IT" sz="1400" b="1" dirty="0">
                          <a:latin typeface="+mn-lt"/>
                          <a:cs typeface="Calibri"/>
                        </a:rPr>
                        <a:t> recintato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78155" marR="163195" indent="-3073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Grande campo fuori città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5250" lvl="0" indent="43688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Gig per un leader della sostenibilità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Cinema. Un multiplex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Cibo servito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Per lo più finger food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25780" marR="361950" indent="-156845"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Hot dog e salsicce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065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Tutti i tipi di cibo. Zuppe calde fritte, gelato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…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3081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Spuntini pronti da mangiare come hot dog, hamburger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spc="-10" dirty="0">
                          <a:latin typeface="+mn-lt"/>
                          <a:cs typeface="Calibri"/>
                        </a:rPr>
                        <a:t>Solo cibo vegetariano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3970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lang="it-IT" sz="1400" spc="-10" dirty="0">
                          <a:latin typeface="+mn-lt"/>
                          <a:cs typeface="Calibri"/>
                        </a:rPr>
                        <a:t>Popcorn, dolciumi, snack salati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Bevande disponibili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Birra! Un sacco!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39445" marR="310515" indent="-3219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Birra, soda e acqua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39445" marR="227329" indent="-4051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Birra, vino, soda, acqua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Birra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spc="-10" dirty="0">
                          <a:latin typeface="+mn-lt"/>
                          <a:cs typeface="Calibri"/>
                        </a:rPr>
                        <a:t>Acqua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spc="-25" dirty="0">
                          <a:latin typeface="+mn-lt"/>
                          <a:cs typeface="Calibri"/>
                        </a:rPr>
                        <a:t>Acqua, soda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342">
                <a:tc>
                  <a:txBody>
                    <a:bodyPr/>
                    <a:lstStyle/>
                    <a:p>
                      <a:pPr marL="91440" marR="2374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it-IT" sz="1400" b="1" dirty="0">
                          <a:latin typeface="+mn-lt"/>
                          <a:cs typeface="Calibri"/>
                        </a:rPr>
                        <a:t>Disciplina del gruppo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Mi scusi? </a:t>
                      </a:r>
                      <a:r>
                        <a:rPr lang="en-GB" sz="1400" b="0" i="0" u="none" strike="noStrike" baseline="0" dirty="0">
                          <a:latin typeface="Wingdings-Regular"/>
                        </a:rPr>
                        <a:t>J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spc="-10" dirty="0">
                          <a:latin typeface="+mn-lt"/>
                          <a:cs typeface="Calibri"/>
                        </a:rPr>
                        <a:t>Medio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Alto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spc="-25" dirty="0">
                          <a:latin typeface="+mn-lt"/>
                          <a:cs typeface="Calibri"/>
                        </a:rPr>
                        <a:t>Basso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71475" indent="-5080" algn="ctr" defTabSz="161290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Grande cura dell'ambiente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Alto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4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Posate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Meglio non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it-IT" sz="1400" spc="-10" dirty="0">
                          <a:latin typeface="+mn-lt"/>
                          <a:cs typeface="Calibri"/>
                        </a:rPr>
                        <a:t>Bastoni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Coltelli e forchette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Coltelli e forchette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Coltelli e forchette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Solo dita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4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Cannucce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In uso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No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Certo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No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Assolutamente no!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lang="it-IT" sz="1400" spc="-25" dirty="0">
                          <a:latin typeface="+mn-lt"/>
                          <a:cs typeface="Calibri"/>
                        </a:rPr>
                        <a:t>Sì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12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lang="it-IT" sz="1400" b="1" spc="-10" dirty="0">
                          <a:latin typeface="+mn-lt"/>
                          <a:cs typeface="Calibri"/>
                        </a:rPr>
                        <a:t>Fumatori
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Non consentito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21665" marR="264795" indent="-3492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Solo in luoghi selezionati
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Luoghi designati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Sempre e ovunque
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it-IT" sz="1400" dirty="0">
                          <a:latin typeface="+mn-lt"/>
                          <a:cs typeface="Calibri"/>
                        </a:rPr>
                        <a:t>Assolutamente no
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it-IT" sz="1400" spc="-20" dirty="0">
                          <a:latin typeface="+mn-lt"/>
                          <a:cs typeface="Calibri"/>
                        </a:rPr>
                        <a:t>No
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9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99712" y="333755"/>
            <a:ext cx="731108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/>
              <a:t>Lavoro di gruppo - foglio di orientamento #2
</a:t>
            </a:r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41415"/>
            <a:chOff x="0" y="0"/>
            <a:chExt cx="12192000" cy="6241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240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90" y="117181"/>
              <a:ext cx="7020517" cy="241756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68224" y="6187439"/>
            <a:ext cx="10083165" cy="670560"/>
            <a:chOff x="268224" y="6187439"/>
            <a:chExt cx="10083165" cy="6705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5016" y="6327647"/>
              <a:ext cx="7555992" cy="432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224" y="6187439"/>
              <a:ext cx="2511552" cy="67056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0703" y="3535679"/>
            <a:ext cx="551688" cy="8686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690" y="3669327"/>
            <a:ext cx="1846994" cy="7321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6475" y="4487482"/>
            <a:ext cx="1060681" cy="47141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3376" y="4504847"/>
            <a:ext cx="1708329" cy="5287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4576" y="4535423"/>
            <a:ext cx="1182624" cy="4206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37717" y="4552269"/>
            <a:ext cx="1025526" cy="34184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6743" y="3705495"/>
            <a:ext cx="1637440" cy="64582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13484" y="3607329"/>
            <a:ext cx="1521075" cy="85611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5970" y="5125720"/>
            <a:ext cx="7934325" cy="10160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700" b="1" dirty="0">
                <a:latin typeface="Arial"/>
                <a:cs typeface="Arial"/>
              </a:rPr>
              <a:t>Copyright:</a:t>
            </a:r>
            <a:r>
              <a:rPr sz="700" b="1" spc="7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CC</a:t>
            </a:r>
            <a:r>
              <a:rPr sz="700" b="1" spc="6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BY-NC-</a:t>
            </a:r>
            <a:r>
              <a:rPr sz="700" b="1" dirty="0">
                <a:latin typeface="Arial"/>
                <a:cs typeface="Arial"/>
              </a:rPr>
              <a:t>SA</a:t>
            </a:r>
            <a:r>
              <a:rPr sz="700" b="1" spc="6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4.0:</a:t>
            </a:r>
            <a:r>
              <a:rPr sz="700" b="1" spc="345" dirty="0">
                <a:latin typeface="Arial"/>
                <a:cs typeface="Arial"/>
              </a:rPr>
              <a:t> </a:t>
            </a:r>
            <a:r>
              <a:rPr sz="7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https://creativecommons.org/licenses/by-nc-sa/4.0/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700" dirty="0">
                <a:latin typeface="Arial"/>
                <a:cs typeface="Arial"/>
              </a:rPr>
              <a:t>With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 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are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free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share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copy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redistribute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medium or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format.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can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also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adapt remix,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transform and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material.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700" b="1" dirty="0">
                <a:latin typeface="Arial"/>
                <a:cs typeface="Arial"/>
              </a:rPr>
              <a:t>However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only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under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the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following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terms: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00" b="1" dirty="0">
                <a:latin typeface="Arial"/>
                <a:cs typeface="Arial"/>
              </a:rPr>
              <a:t>Attribution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must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give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appropriate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credit, provide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link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indicate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changes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were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made. You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so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reasonable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manner,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but not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way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 suggests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licensor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700" dirty="0">
                <a:latin typeface="Arial"/>
                <a:cs typeface="Arial"/>
              </a:rPr>
              <a:t>endorses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use.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700" b="1" dirty="0">
                <a:latin typeface="Arial"/>
                <a:cs typeface="Arial"/>
              </a:rPr>
              <a:t>NonCommercial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—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 use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commercial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purposes.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700" b="1" dirty="0">
                <a:latin typeface="Arial"/>
                <a:cs typeface="Arial"/>
              </a:rPr>
              <a:t>ShareAlike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 you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remix,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transform, or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material,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must distribute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contributions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under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same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original.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700" b="1" dirty="0">
                <a:latin typeface="Arial"/>
                <a:cs typeface="Arial"/>
              </a:rPr>
              <a:t>No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additional restrictions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 apply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terms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technological </a:t>
            </a:r>
            <a:r>
              <a:rPr sz="700" dirty="0">
                <a:latin typeface="Arial"/>
                <a:cs typeface="Arial"/>
              </a:rPr>
              <a:t>measures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 legally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restrict others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from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doing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anything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permits.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10248" y="5758493"/>
            <a:ext cx="1181662" cy="4120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407" y="1101852"/>
            <a:ext cx="972375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Segoe UI"/>
                <a:cs typeface="Segoe UI"/>
              </a:rPr>
              <a:t>Lavori pratici:
</a:t>
            </a:r>
            <a:r>
              <a:rPr lang="it-IT" u="sng" dirty="0">
                <a:latin typeface="Segoe UI"/>
                <a:cs typeface="Segoe UI"/>
              </a:rPr>
              <a:t>Analisi dell'idoneità dei materiali per varie forme di gestione dei rifiuti di imballaggio post-consumo</a:t>
            </a:r>
            <a:endParaRPr u="sng" spc="-10" dirty="0">
              <a:uFill>
                <a:solidFill>
                  <a:srgbClr val="000000"/>
                </a:solidFill>
              </a:uFill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329" y="2226564"/>
            <a:ext cx="1016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Segoe UI"/>
                <a:cs typeface="Segoe UI"/>
              </a:rPr>
              <a:t>Agenda: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891" y="2819400"/>
            <a:ext cx="7030551" cy="18569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12800" indent="-343535">
              <a:lnSpc>
                <a:spcPct val="100000"/>
              </a:lnSpc>
              <a:spcBef>
                <a:spcPts val="160"/>
              </a:spcBef>
              <a:buSzPct val="125000"/>
              <a:buAutoNum type="arabicPeriod"/>
              <a:tabLst>
                <a:tab pos="812800" algn="l"/>
              </a:tabLst>
            </a:pPr>
            <a:r>
              <a:rPr sz="2000" dirty="0" err="1">
                <a:latin typeface="Segoe UI"/>
                <a:cs typeface="Segoe UI"/>
              </a:rPr>
              <a:t>Introdu</a:t>
            </a:r>
            <a:r>
              <a:rPr lang="it-IT" sz="2000" dirty="0">
                <a:latin typeface="Segoe UI"/>
                <a:cs typeface="Segoe UI"/>
              </a:rPr>
              <a:t>zione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spc="-50" dirty="0">
                <a:latin typeface="Segoe UI"/>
                <a:cs typeface="Segoe UI"/>
              </a:rPr>
              <a:t>–</a:t>
            </a:r>
            <a:r>
              <a:rPr lang="it-IT" sz="2000" spc="-50" dirty="0">
                <a:latin typeface="Segoe UI"/>
                <a:cs typeface="Segoe UI"/>
              </a:rPr>
              <a:t>				5 min</a:t>
            </a:r>
            <a:endParaRPr sz="2000" dirty="0">
              <a:latin typeface="Segoe UI"/>
              <a:cs typeface="Segoe UI"/>
            </a:endParaRPr>
          </a:p>
          <a:p>
            <a:pPr marL="812800" indent="-343535">
              <a:lnSpc>
                <a:spcPct val="100000"/>
              </a:lnSpc>
              <a:spcBef>
                <a:spcPts val="600"/>
              </a:spcBef>
              <a:buSzPct val="125000"/>
              <a:buAutoNum type="arabicPeriod"/>
              <a:tabLst>
                <a:tab pos="812800" algn="l"/>
              </a:tabLst>
            </a:pPr>
            <a:r>
              <a:rPr lang="it-IT" sz="2000" dirty="0">
                <a:latin typeface="Segoe UI"/>
                <a:cs typeface="Segoe UI"/>
              </a:rPr>
              <a:t>Spiegazione dei ruoli </a:t>
            </a:r>
            <a:r>
              <a:rPr sz="2000" spc="-50" dirty="0">
                <a:latin typeface="Segoe UI"/>
                <a:cs typeface="Segoe UI"/>
              </a:rPr>
              <a:t>–</a:t>
            </a:r>
            <a:r>
              <a:rPr lang="it-IT" sz="2000" spc="-50" dirty="0">
                <a:latin typeface="Segoe UI"/>
                <a:cs typeface="Segoe UI"/>
              </a:rPr>
              <a:t>			10 min.</a:t>
            </a:r>
            <a:endParaRPr sz="2000" dirty="0">
              <a:latin typeface="Segoe UI"/>
              <a:cs typeface="Segoe UI"/>
            </a:endParaRPr>
          </a:p>
          <a:p>
            <a:pPr marL="812800" indent="-343535">
              <a:lnSpc>
                <a:spcPct val="100000"/>
              </a:lnSpc>
              <a:spcBef>
                <a:spcPts val="600"/>
              </a:spcBef>
              <a:buSzPct val="125000"/>
              <a:buAutoNum type="arabicPeriod"/>
              <a:tabLst>
                <a:tab pos="812800" algn="l"/>
              </a:tabLst>
            </a:pPr>
            <a:r>
              <a:rPr lang="it-IT" sz="2000" dirty="0">
                <a:latin typeface="Segoe UI"/>
                <a:cs typeface="Segoe UI"/>
              </a:rPr>
              <a:t>Tempo di gioco</a:t>
            </a:r>
            <a:r>
              <a:rPr sz="2000" dirty="0">
                <a:latin typeface="Segoe UI"/>
                <a:cs typeface="Segoe UI"/>
              </a:rPr>
              <a:t>!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lang="it-IT" sz="2000" dirty="0">
                <a:latin typeface="Segoe UI"/>
                <a:cs typeface="Segoe UI"/>
              </a:rPr>
              <a:t>Lavoro di gruppo </a:t>
            </a:r>
            <a:r>
              <a:rPr sz="2000" spc="-50" dirty="0">
                <a:latin typeface="Segoe UI"/>
                <a:cs typeface="Segoe UI"/>
              </a:rPr>
              <a:t>–</a:t>
            </a:r>
            <a:r>
              <a:rPr lang="it-IT" sz="2000" spc="-50" dirty="0">
                <a:latin typeface="Segoe UI"/>
                <a:cs typeface="Segoe UI"/>
              </a:rPr>
              <a:t>	45 min.</a:t>
            </a:r>
            <a:endParaRPr sz="2000" dirty="0">
              <a:latin typeface="Segoe UI"/>
              <a:cs typeface="Segoe UI"/>
            </a:endParaRPr>
          </a:p>
          <a:p>
            <a:pPr marL="812800" indent="-343535">
              <a:lnSpc>
                <a:spcPct val="100000"/>
              </a:lnSpc>
              <a:spcBef>
                <a:spcPts val="600"/>
              </a:spcBef>
              <a:buSzPct val="125000"/>
              <a:buAutoNum type="arabicPeriod"/>
              <a:tabLst>
                <a:tab pos="812800" algn="l"/>
              </a:tabLst>
            </a:pPr>
            <a:r>
              <a:rPr lang="it-IT" sz="2000" dirty="0">
                <a:latin typeface="Segoe UI"/>
                <a:cs typeface="Segoe UI"/>
              </a:rPr>
              <a:t>Riepilogo per gruppo </a:t>
            </a:r>
            <a:r>
              <a:rPr sz="2000" spc="-50" dirty="0">
                <a:latin typeface="Segoe UI"/>
                <a:cs typeface="Segoe UI"/>
              </a:rPr>
              <a:t>–</a:t>
            </a:r>
            <a:r>
              <a:rPr lang="it-IT" sz="2000" spc="-50" dirty="0">
                <a:latin typeface="Segoe UI"/>
                <a:cs typeface="Segoe UI"/>
              </a:rPr>
              <a:t>			30 min.</a:t>
            </a:r>
            <a:endParaRPr sz="20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spc="-10" dirty="0">
                <a:latin typeface="Segoe UI"/>
                <a:cs typeface="Segoe UI"/>
              </a:rPr>
              <a:t>Le</a:t>
            </a:r>
            <a:r>
              <a:rPr lang="it-IT" sz="1600" spc="-10" dirty="0" err="1">
                <a:latin typeface="Segoe UI"/>
                <a:cs typeface="Segoe UI"/>
              </a:rPr>
              <a:t>tture</a:t>
            </a:r>
            <a:r>
              <a:rPr sz="1600" spc="-10" dirty="0">
                <a:latin typeface="Segoe UI"/>
                <a:cs typeface="Segoe UI"/>
              </a:rPr>
              <a:t>: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528" y="4780788"/>
            <a:ext cx="8086472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lang="it-IT" sz="1400" dirty="0">
                <a:latin typeface="Segoe UI"/>
                <a:cs typeface="Segoe UI"/>
              </a:rPr>
              <a:t>Mappatura dei flussi di materiale nella gestione degli imballaggi
Aspetti pratici dell'identificazione dei rifiuti di imballaggio
Processi che preparano i rifiuti di imballaggio post-consumo per i processi di riciclaggio
Processi che preparano materiali biodegradabili per il compostaggio</a:t>
            </a:r>
            <a:r>
              <a:rPr sz="1400" spc="-10" dirty="0">
                <a:latin typeface="Segoe UI"/>
                <a:cs typeface="Segoe UI"/>
              </a:rPr>
              <a:t>…….</a:t>
            </a:r>
            <a:endParaRPr sz="14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770168"/>
            <a:ext cx="6109970" cy="5465445"/>
            <a:chOff x="6039721" y="763817"/>
            <a:chExt cx="6109970" cy="5465445"/>
          </a:xfrm>
        </p:grpSpPr>
        <p:sp>
          <p:nvSpPr>
            <p:cNvPr id="3" name="object 3"/>
            <p:cNvSpPr/>
            <p:nvPr/>
          </p:nvSpPr>
          <p:spPr>
            <a:xfrm>
              <a:off x="6046071" y="770167"/>
              <a:ext cx="6097270" cy="5452745"/>
            </a:xfrm>
            <a:custGeom>
              <a:avLst/>
              <a:gdLst/>
              <a:ahLst/>
              <a:cxnLst/>
              <a:rect l="l" t="t" r="r" b="b"/>
              <a:pathLst>
                <a:path w="6097270" h="5452745">
                  <a:moveTo>
                    <a:pt x="5762979" y="0"/>
                  </a:moveTo>
                  <a:lnTo>
                    <a:pt x="333789" y="0"/>
                  </a:lnTo>
                  <a:lnTo>
                    <a:pt x="284464" y="3619"/>
                  </a:lnTo>
                  <a:lnTo>
                    <a:pt x="237386" y="14132"/>
                  </a:lnTo>
                  <a:lnTo>
                    <a:pt x="193072" y="31023"/>
                  </a:lnTo>
                  <a:lnTo>
                    <a:pt x="152037" y="53775"/>
                  </a:lnTo>
                  <a:lnTo>
                    <a:pt x="114799" y="81873"/>
                  </a:lnTo>
                  <a:lnTo>
                    <a:pt x="81873" y="114799"/>
                  </a:lnTo>
                  <a:lnTo>
                    <a:pt x="53775" y="152037"/>
                  </a:lnTo>
                  <a:lnTo>
                    <a:pt x="31023" y="193072"/>
                  </a:lnTo>
                  <a:lnTo>
                    <a:pt x="14132" y="237386"/>
                  </a:lnTo>
                  <a:lnTo>
                    <a:pt x="3619" y="284464"/>
                  </a:lnTo>
                  <a:lnTo>
                    <a:pt x="0" y="333789"/>
                  </a:lnTo>
                  <a:lnTo>
                    <a:pt x="0" y="5118453"/>
                  </a:lnTo>
                  <a:lnTo>
                    <a:pt x="3619" y="5167778"/>
                  </a:lnTo>
                  <a:lnTo>
                    <a:pt x="14132" y="5214856"/>
                  </a:lnTo>
                  <a:lnTo>
                    <a:pt x="31023" y="5259170"/>
                  </a:lnTo>
                  <a:lnTo>
                    <a:pt x="53775" y="5300205"/>
                  </a:lnTo>
                  <a:lnTo>
                    <a:pt x="81873" y="5337443"/>
                  </a:lnTo>
                  <a:lnTo>
                    <a:pt x="114799" y="5370369"/>
                  </a:lnTo>
                  <a:lnTo>
                    <a:pt x="152037" y="5398466"/>
                  </a:lnTo>
                  <a:lnTo>
                    <a:pt x="193072" y="5421219"/>
                  </a:lnTo>
                  <a:lnTo>
                    <a:pt x="237386" y="5438110"/>
                  </a:lnTo>
                  <a:lnTo>
                    <a:pt x="284464" y="5448623"/>
                  </a:lnTo>
                  <a:lnTo>
                    <a:pt x="333789" y="5452242"/>
                  </a:lnTo>
                  <a:lnTo>
                    <a:pt x="5762979" y="5452242"/>
                  </a:lnTo>
                  <a:lnTo>
                    <a:pt x="5812304" y="5448623"/>
                  </a:lnTo>
                  <a:lnTo>
                    <a:pt x="5859382" y="5438110"/>
                  </a:lnTo>
                  <a:lnTo>
                    <a:pt x="5903696" y="5421219"/>
                  </a:lnTo>
                  <a:lnTo>
                    <a:pt x="5944731" y="5398466"/>
                  </a:lnTo>
                  <a:lnTo>
                    <a:pt x="5981969" y="5370369"/>
                  </a:lnTo>
                  <a:lnTo>
                    <a:pt x="6014895" y="5337443"/>
                  </a:lnTo>
                  <a:lnTo>
                    <a:pt x="6042992" y="5300205"/>
                  </a:lnTo>
                  <a:lnTo>
                    <a:pt x="6065745" y="5259170"/>
                  </a:lnTo>
                  <a:lnTo>
                    <a:pt x="6082636" y="5214856"/>
                  </a:lnTo>
                  <a:lnTo>
                    <a:pt x="6093149" y="5167778"/>
                  </a:lnTo>
                  <a:lnTo>
                    <a:pt x="6096768" y="5118453"/>
                  </a:lnTo>
                  <a:lnTo>
                    <a:pt x="6096768" y="333789"/>
                  </a:lnTo>
                  <a:lnTo>
                    <a:pt x="6093149" y="284464"/>
                  </a:lnTo>
                  <a:lnTo>
                    <a:pt x="6082636" y="237386"/>
                  </a:lnTo>
                  <a:lnTo>
                    <a:pt x="6065745" y="193072"/>
                  </a:lnTo>
                  <a:lnTo>
                    <a:pt x="6042992" y="152037"/>
                  </a:lnTo>
                  <a:lnTo>
                    <a:pt x="6014895" y="114799"/>
                  </a:lnTo>
                  <a:lnTo>
                    <a:pt x="5981969" y="81873"/>
                  </a:lnTo>
                  <a:lnTo>
                    <a:pt x="5944731" y="53775"/>
                  </a:lnTo>
                  <a:lnTo>
                    <a:pt x="5903696" y="31023"/>
                  </a:lnTo>
                  <a:lnTo>
                    <a:pt x="5859382" y="14132"/>
                  </a:lnTo>
                  <a:lnTo>
                    <a:pt x="5812304" y="3619"/>
                  </a:lnTo>
                  <a:lnTo>
                    <a:pt x="5762979" y="0"/>
                  </a:lnTo>
                  <a:close/>
                </a:path>
              </a:pathLst>
            </a:custGeom>
            <a:solidFill>
              <a:srgbClr val="5B9BD5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46071" y="770167"/>
              <a:ext cx="6097270" cy="5452745"/>
            </a:xfrm>
            <a:custGeom>
              <a:avLst/>
              <a:gdLst/>
              <a:ahLst/>
              <a:cxnLst/>
              <a:rect l="l" t="t" r="r" b="b"/>
              <a:pathLst>
                <a:path w="6097270" h="5452745">
                  <a:moveTo>
                    <a:pt x="0" y="333788"/>
                  </a:moveTo>
                  <a:lnTo>
                    <a:pt x="3619" y="284463"/>
                  </a:lnTo>
                  <a:lnTo>
                    <a:pt x="14132" y="237386"/>
                  </a:lnTo>
                  <a:lnTo>
                    <a:pt x="31023" y="193071"/>
                  </a:lnTo>
                  <a:lnTo>
                    <a:pt x="53775" y="152037"/>
                  </a:lnTo>
                  <a:lnTo>
                    <a:pt x="81872" y="114798"/>
                  </a:lnTo>
                  <a:lnTo>
                    <a:pt x="114798" y="81872"/>
                  </a:lnTo>
                  <a:lnTo>
                    <a:pt x="152037" y="53775"/>
                  </a:lnTo>
                  <a:lnTo>
                    <a:pt x="193071" y="31023"/>
                  </a:lnTo>
                  <a:lnTo>
                    <a:pt x="237386" y="14132"/>
                  </a:lnTo>
                  <a:lnTo>
                    <a:pt x="284463" y="3619"/>
                  </a:lnTo>
                  <a:lnTo>
                    <a:pt x="333788" y="0"/>
                  </a:lnTo>
                  <a:lnTo>
                    <a:pt x="5762979" y="0"/>
                  </a:lnTo>
                  <a:lnTo>
                    <a:pt x="5812304" y="3619"/>
                  </a:lnTo>
                  <a:lnTo>
                    <a:pt x="5859381" y="14132"/>
                  </a:lnTo>
                  <a:lnTo>
                    <a:pt x="5903696" y="31023"/>
                  </a:lnTo>
                  <a:lnTo>
                    <a:pt x="5944730" y="53775"/>
                  </a:lnTo>
                  <a:lnTo>
                    <a:pt x="5981969" y="81872"/>
                  </a:lnTo>
                  <a:lnTo>
                    <a:pt x="6014895" y="114798"/>
                  </a:lnTo>
                  <a:lnTo>
                    <a:pt x="6042992" y="152037"/>
                  </a:lnTo>
                  <a:lnTo>
                    <a:pt x="6065744" y="193071"/>
                  </a:lnTo>
                  <a:lnTo>
                    <a:pt x="6082635" y="237386"/>
                  </a:lnTo>
                  <a:lnTo>
                    <a:pt x="6093148" y="284463"/>
                  </a:lnTo>
                  <a:lnTo>
                    <a:pt x="6096768" y="333788"/>
                  </a:lnTo>
                  <a:lnTo>
                    <a:pt x="6096768" y="5118453"/>
                  </a:lnTo>
                  <a:lnTo>
                    <a:pt x="6093148" y="5167778"/>
                  </a:lnTo>
                  <a:lnTo>
                    <a:pt x="6082635" y="5214855"/>
                  </a:lnTo>
                  <a:lnTo>
                    <a:pt x="6065744" y="5259170"/>
                  </a:lnTo>
                  <a:lnTo>
                    <a:pt x="6042992" y="5300204"/>
                  </a:lnTo>
                  <a:lnTo>
                    <a:pt x="6014895" y="5337443"/>
                  </a:lnTo>
                  <a:lnTo>
                    <a:pt x="5981969" y="5370369"/>
                  </a:lnTo>
                  <a:lnTo>
                    <a:pt x="5944730" y="5398466"/>
                  </a:lnTo>
                  <a:lnTo>
                    <a:pt x="5903696" y="5421218"/>
                  </a:lnTo>
                  <a:lnTo>
                    <a:pt x="5859381" y="5438109"/>
                  </a:lnTo>
                  <a:lnTo>
                    <a:pt x="5812304" y="5448622"/>
                  </a:lnTo>
                  <a:lnTo>
                    <a:pt x="5762979" y="5452242"/>
                  </a:lnTo>
                  <a:lnTo>
                    <a:pt x="333788" y="5452242"/>
                  </a:lnTo>
                  <a:lnTo>
                    <a:pt x="284463" y="5448622"/>
                  </a:lnTo>
                  <a:lnTo>
                    <a:pt x="237386" y="5438109"/>
                  </a:lnTo>
                  <a:lnTo>
                    <a:pt x="193071" y="5421218"/>
                  </a:lnTo>
                  <a:lnTo>
                    <a:pt x="152037" y="5398466"/>
                  </a:lnTo>
                  <a:lnTo>
                    <a:pt x="114798" y="5370369"/>
                  </a:lnTo>
                  <a:lnTo>
                    <a:pt x="81872" y="5337443"/>
                  </a:lnTo>
                  <a:lnTo>
                    <a:pt x="53775" y="5300204"/>
                  </a:lnTo>
                  <a:lnTo>
                    <a:pt x="31023" y="5259170"/>
                  </a:lnTo>
                  <a:lnTo>
                    <a:pt x="14132" y="5214855"/>
                  </a:lnTo>
                  <a:lnTo>
                    <a:pt x="3619" y="5167778"/>
                  </a:lnTo>
                  <a:lnTo>
                    <a:pt x="0" y="5118453"/>
                  </a:lnTo>
                  <a:lnTo>
                    <a:pt x="0" y="333788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159216" y="28882"/>
            <a:ext cx="2900680" cy="720090"/>
            <a:chOff x="9159216" y="28882"/>
            <a:chExt cx="2900680" cy="7200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8471" y="148676"/>
              <a:ext cx="1621006" cy="5016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9216" y="28882"/>
              <a:ext cx="1279255" cy="72000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36352" y="6220967"/>
            <a:ext cx="1624583" cy="44500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6487" y="1199388"/>
            <a:ext cx="55020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pc="-25" dirty="0">
                <a:latin typeface="Segoe UI"/>
                <a:cs typeface="Segoe UI"/>
              </a:rPr>
              <a:t>1.</a:t>
            </a:r>
            <a:r>
              <a:rPr dirty="0">
                <a:latin typeface="Segoe UI"/>
                <a:cs typeface="Segoe UI"/>
              </a:rPr>
              <a:t>	</a:t>
            </a:r>
            <a:r>
              <a:rPr lang="it-IT" dirty="0">
                <a:latin typeface="Segoe UI"/>
                <a:cs typeface="Segoe UI"/>
              </a:rPr>
              <a:t>Introduzione. Definizioni di base: </a:t>
            </a:r>
            <a:br>
              <a:rPr lang="it-IT" dirty="0">
                <a:latin typeface="Segoe UI"/>
                <a:cs typeface="Segoe UI"/>
              </a:rPr>
            </a:br>
            <a:r>
              <a:rPr lang="it-IT" dirty="0">
                <a:latin typeface="Segoe UI"/>
                <a:cs typeface="Segoe UI"/>
              </a:rPr>
              <a:t>riciclo vs rifiuti:</a:t>
            </a:r>
            <a:endParaRPr spc="-1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647" y="1995601"/>
            <a:ext cx="5110978" cy="121347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4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it-IT" sz="1800" b="1" dirty="0">
                <a:latin typeface="Segoe UI"/>
                <a:cs typeface="Segoe UI"/>
              </a:rPr>
              <a:t>Riciclo</a:t>
            </a:r>
            <a:r>
              <a:rPr sz="1800" b="1" dirty="0">
                <a:latin typeface="Segoe UI"/>
                <a:cs typeface="Segoe UI"/>
              </a:rPr>
              <a:t>: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lang="it-IT" sz="1800" dirty="0">
                <a:latin typeface="Segoe UI"/>
                <a:cs typeface="Segoe UI"/>
              </a:rPr>
              <a:t>Ritrattamento di un materiale usato in un nuovo prodotto; </a:t>
            </a:r>
            <a:r>
              <a:rPr lang="it-IT" sz="1800" b="1" dirty="0">
                <a:latin typeface="Segoe UI"/>
                <a:cs typeface="Segoe UI"/>
              </a:rPr>
              <a:t>escluso</a:t>
            </a:r>
            <a:r>
              <a:rPr lang="it-IT" sz="1800" dirty="0">
                <a:latin typeface="Segoe UI"/>
                <a:cs typeface="Segoe UI"/>
              </a:rPr>
              <a:t> il recupero di energia e l'uso del prodotto come combustibile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271" y="3624573"/>
            <a:ext cx="4992855" cy="7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478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it-IT" sz="1800" dirty="0">
                <a:latin typeface="Segoe UI"/>
                <a:cs typeface="Segoe UI"/>
              </a:rPr>
              <a:t>Ogni materiale per il quale non abbiamo un processo di riciclo diventa alla fine </a:t>
            </a:r>
            <a:r>
              <a:rPr lang="it-IT" sz="1800" b="1" dirty="0">
                <a:latin typeface="Segoe UI"/>
                <a:cs typeface="Segoe UI"/>
              </a:rPr>
              <a:t>rifiuto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0864" y="3246120"/>
            <a:ext cx="917447" cy="91744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052816" y="2148839"/>
            <a:ext cx="2880360" cy="2054860"/>
            <a:chOff x="8052816" y="2148839"/>
            <a:chExt cx="2880360" cy="205486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0912" y="2167127"/>
              <a:ext cx="1286255" cy="12893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04120" y="2273807"/>
              <a:ext cx="755903" cy="7559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52816" y="2148839"/>
              <a:ext cx="1231392" cy="12313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90760" y="3285743"/>
              <a:ext cx="917448" cy="917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0248" y="3255263"/>
              <a:ext cx="917448" cy="9174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33688" y="3255263"/>
              <a:ext cx="917448" cy="9174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15728" y="2316479"/>
              <a:ext cx="917448" cy="917448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74992" y="3255264"/>
            <a:ext cx="917448" cy="91744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2800" y="2301239"/>
            <a:ext cx="518159" cy="52120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757159" y="880872"/>
            <a:ext cx="2204085" cy="1188720"/>
            <a:chOff x="7757159" y="880872"/>
            <a:chExt cx="2204085" cy="1188720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57031" y="880872"/>
              <a:ext cx="1191768" cy="11887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33687" y="920496"/>
              <a:ext cx="682751" cy="6827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80247" y="905256"/>
              <a:ext cx="682751" cy="6827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25711" y="1133856"/>
              <a:ext cx="682751" cy="6797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91271" y="1045464"/>
              <a:ext cx="682751" cy="6827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57159" y="1228344"/>
              <a:ext cx="682751" cy="6827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78111" y="1286256"/>
              <a:ext cx="682751" cy="679703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070592" y="5507735"/>
            <a:ext cx="606551" cy="606552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8314813" y="4279360"/>
            <a:ext cx="382270" cy="956944"/>
            <a:chOff x="8314813" y="4279360"/>
            <a:chExt cx="382270" cy="956944"/>
          </a:xfrm>
        </p:grpSpPr>
        <p:sp>
          <p:nvSpPr>
            <p:cNvPr id="35" name="object 35"/>
            <p:cNvSpPr/>
            <p:nvPr/>
          </p:nvSpPr>
          <p:spPr>
            <a:xfrm>
              <a:off x="8321164" y="4285710"/>
              <a:ext cx="369570" cy="944244"/>
            </a:xfrm>
            <a:custGeom>
              <a:avLst/>
              <a:gdLst/>
              <a:ahLst/>
              <a:cxnLst/>
              <a:rect l="l" t="t" r="r" b="b"/>
              <a:pathLst>
                <a:path w="369570" h="944245">
                  <a:moveTo>
                    <a:pt x="276998" y="0"/>
                  </a:moveTo>
                  <a:lnTo>
                    <a:pt x="92332" y="0"/>
                  </a:lnTo>
                  <a:lnTo>
                    <a:pt x="92332" y="758996"/>
                  </a:lnTo>
                  <a:lnTo>
                    <a:pt x="0" y="758996"/>
                  </a:lnTo>
                  <a:lnTo>
                    <a:pt x="184664" y="943662"/>
                  </a:lnTo>
                  <a:lnTo>
                    <a:pt x="369331" y="758996"/>
                  </a:lnTo>
                  <a:lnTo>
                    <a:pt x="276998" y="758996"/>
                  </a:lnTo>
                  <a:lnTo>
                    <a:pt x="276998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21163" y="4285710"/>
              <a:ext cx="369570" cy="944244"/>
            </a:xfrm>
            <a:custGeom>
              <a:avLst/>
              <a:gdLst/>
              <a:ahLst/>
              <a:cxnLst/>
              <a:rect l="l" t="t" r="r" b="b"/>
              <a:pathLst>
                <a:path w="369570" h="944245">
                  <a:moveTo>
                    <a:pt x="276998" y="0"/>
                  </a:moveTo>
                  <a:lnTo>
                    <a:pt x="276998" y="758996"/>
                  </a:lnTo>
                  <a:lnTo>
                    <a:pt x="369332" y="758996"/>
                  </a:lnTo>
                  <a:lnTo>
                    <a:pt x="184665" y="943661"/>
                  </a:lnTo>
                  <a:lnTo>
                    <a:pt x="0" y="758996"/>
                  </a:lnTo>
                  <a:lnTo>
                    <a:pt x="92333" y="758996"/>
                  </a:lnTo>
                  <a:lnTo>
                    <a:pt x="92333" y="0"/>
                  </a:lnTo>
                  <a:lnTo>
                    <a:pt x="276998" y="0"/>
                  </a:lnTo>
                  <a:close/>
                </a:path>
              </a:pathLst>
            </a:custGeom>
            <a:ln w="12700">
              <a:solidFill>
                <a:srgbClr val="507E3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0164603" y="4289507"/>
            <a:ext cx="379095" cy="953769"/>
            <a:chOff x="10164603" y="4289507"/>
            <a:chExt cx="379095" cy="953769"/>
          </a:xfrm>
        </p:grpSpPr>
        <p:sp>
          <p:nvSpPr>
            <p:cNvPr id="38" name="object 38"/>
            <p:cNvSpPr/>
            <p:nvPr/>
          </p:nvSpPr>
          <p:spPr>
            <a:xfrm>
              <a:off x="10169365" y="4294270"/>
              <a:ext cx="369570" cy="944244"/>
            </a:xfrm>
            <a:custGeom>
              <a:avLst/>
              <a:gdLst/>
              <a:ahLst/>
              <a:cxnLst/>
              <a:rect l="l" t="t" r="r" b="b"/>
              <a:pathLst>
                <a:path w="369570" h="944245">
                  <a:moveTo>
                    <a:pt x="276999" y="0"/>
                  </a:moveTo>
                  <a:lnTo>
                    <a:pt x="92334" y="0"/>
                  </a:lnTo>
                  <a:lnTo>
                    <a:pt x="92334" y="758997"/>
                  </a:lnTo>
                  <a:lnTo>
                    <a:pt x="0" y="758997"/>
                  </a:lnTo>
                  <a:lnTo>
                    <a:pt x="184666" y="943663"/>
                  </a:lnTo>
                  <a:lnTo>
                    <a:pt x="369333" y="758997"/>
                  </a:lnTo>
                  <a:lnTo>
                    <a:pt x="276999" y="758997"/>
                  </a:lnTo>
                  <a:lnTo>
                    <a:pt x="27699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69366" y="4294270"/>
              <a:ext cx="369570" cy="944244"/>
            </a:xfrm>
            <a:custGeom>
              <a:avLst/>
              <a:gdLst/>
              <a:ahLst/>
              <a:cxnLst/>
              <a:rect l="l" t="t" r="r" b="b"/>
              <a:pathLst>
                <a:path w="369570" h="944245">
                  <a:moveTo>
                    <a:pt x="276999" y="0"/>
                  </a:moveTo>
                  <a:lnTo>
                    <a:pt x="276999" y="758998"/>
                  </a:lnTo>
                  <a:lnTo>
                    <a:pt x="369333" y="758998"/>
                  </a:lnTo>
                  <a:lnTo>
                    <a:pt x="184666" y="943664"/>
                  </a:lnTo>
                  <a:lnTo>
                    <a:pt x="0" y="758998"/>
                  </a:lnTo>
                  <a:lnTo>
                    <a:pt x="92333" y="758998"/>
                  </a:lnTo>
                  <a:lnTo>
                    <a:pt x="92333" y="0"/>
                  </a:lnTo>
                  <a:lnTo>
                    <a:pt x="276999" y="0"/>
                  </a:lnTo>
                  <a:close/>
                </a:path>
              </a:pathLst>
            </a:custGeom>
            <a:ln w="9525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432450" y="4269478"/>
            <a:ext cx="382270" cy="966469"/>
            <a:chOff x="6432450" y="4269478"/>
            <a:chExt cx="382270" cy="966469"/>
          </a:xfrm>
        </p:grpSpPr>
        <p:sp>
          <p:nvSpPr>
            <p:cNvPr id="41" name="object 41"/>
            <p:cNvSpPr/>
            <p:nvPr/>
          </p:nvSpPr>
          <p:spPr>
            <a:xfrm>
              <a:off x="6438799" y="4275828"/>
              <a:ext cx="369570" cy="953769"/>
            </a:xfrm>
            <a:custGeom>
              <a:avLst/>
              <a:gdLst/>
              <a:ahLst/>
              <a:cxnLst/>
              <a:rect l="l" t="t" r="r" b="b"/>
              <a:pathLst>
                <a:path w="369570" h="953770">
                  <a:moveTo>
                    <a:pt x="276999" y="0"/>
                  </a:moveTo>
                  <a:lnTo>
                    <a:pt x="92334" y="0"/>
                  </a:lnTo>
                  <a:lnTo>
                    <a:pt x="92334" y="768875"/>
                  </a:lnTo>
                  <a:lnTo>
                    <a:pt x="0" y="768875"/>
                  </a:lnTo>
                  <a:lnTo>
                    <a:pt x="184665" y="953541"/>
                  </a:lnTo>
                  <a:lnTo>
                    <a:pt x="369332" y="768875"/>
                  </a:lnTo>
                  <a:lnTo>
                    <a:pt x="276999" y="768875"/>
                  </a:lnTo>
                  <a:lnTo>
                    <a:pt x="27699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38800" y="4275828"/>
              <a:ext cx="369570" cy="953769"/>
            </a:xfrm>
            <a:custGeom>
              <a:avLst/>
              <a:gdLst/>
              <a:ahLst/>
              <a:cxnLst/>
              <a:rect l="l" t="t" r="r" b="b"/>
              <a:pathLst>
                <a:path w="369570" h="953770">
                  <a:moveTo>
                    <a:pt x="276998" y="0"/>
                  </a:moveTo>
                  <a:lnTo>
                    <a:pt x="276998" y="768875"/>
                  </a:lnTo>
                  <a:lnTo>
                    <a:pt x="369332" y="768875"/>
                  </a:lnTo>
                  <a:lnTo>
                    <a:pt x="184665" y="953541"/>
                  </a:lnTo>
                  <a:lnTo>
                    <a:pt x="0" y="768875"/>
                  </a:lnTo>
                  <a:lnTo>
                    <a:pt x="92333" y="768875"/>
                  </a:lnTo>
                  <a:lnTo>
                    <a:pt x="92333" y="0"/>
                  </a:lnTo>
                  <a:lnTo>
                    <a:pt x="276998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60008" y="2197607"/>
            <a:ext cx="917447" cy="917448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587980" y="4784177"/>
            <a:ext cx="9848371" cy="1921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it-IT" sz="1800" dirty="0">
                <a:latin typeface="Segoe UI"/>
                <a:cs typeface="Segoe UI"/>
              </a:rPr>
              <a:t>I passi pratici che </a:t>
            </a:r>
            <a:r>
              <a:rPr lang="it-IT" sz="1800" b="1" dirty="0">
                <a:latin typeface="Segoe UI"/>
                <a:cs typeface="Segoe UI"/>
              </a:rPr>
              <a:t>portano al riciclo </a:t>
            </a:r>
            <a:r>
              <a:rPr lang="it-IT" sz="1800" dirty="0">
                <a:latin typeface="Segoe UI"/>
                <a:cs typeface="Segoe UI"/>
              </a:rPr>
              <a:t>sono</a:t>
            </a:r>
            <a:r>
              <a:rPr sz="1800" spc="-20" dirty="0">
                <a:latin typeface="Segoe UI"/>
                <a:cs typeface="Segoe UI"/>
              </a:rPr>
              <a:t>: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a/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lang="it-IT" sz="1600" b="1" spc="-10" dirty="0">
                <a:latin typeface="Segoe UI"/>
                <a:cs typeface="Segoe UI"/>
              </a:rPr>
              <a:t>raccolta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Segoe UI"/>
              <a:cs typeface="Segoe UI"/>
            </a:endParaRPr>
          </a:p>
          <a:p>
            <a:pPr marL="469900">
              <a:lnSpc>
                <a:spcPts val="1710"/>
              </a:lnSpc>
            </a:pPr>
            <a:r>
              <a:rPr sz="1600" dirty="0">
                <a:latin typeface="Segoe UI"/>
                <a:cs typeface="Segoe UI"/>
              </a:rPr>
              <a:t>b/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s</a:t>
            </a:r>
            <a:r>
              <a:rPr lang="it-IT" sz="1600" b="1" spc="-10" dirty="0" err="1">
                <a:latin typeface="Segoe UI"/>
                <a:cs typeface="Segoe UI"/>
              </a:rPr>
              <a:t>eparazione</a:t>
            </a:r>
            <a:endParaRPr lang="it-IT" sz="1600" spc="-10" dirty="0">
              <a:latin typeface="Segoe UI"/>
              <a:cs typeface="Segoe UI"/>
            </a:endParaRPr>
          </a:p>
          <a:p>
            <a:pPr marL="469900">
              <a:lnSpc>
                <a:spcPts val="1710"/>
              </a:lnSpc>
            </a:pPr>
            <a:endParaRPr lang="it-IT" sz="1600" b="1" spc="-10" dirty="0">
              <a:latin typeface="Segoe UI"/>
              <a:cs typeface="Segoe UI"/>
            </a:endParaRPr>
          </a:p>
          <a:p>
            <a:pPr marL="469900">
              <a:lnSpc>
                <a:spcPts val="1710"/>
              </a:lnSpc>
            </a:pPr>
            <a:endParaRPr lang="it-IT" sz="1600" b="1" spc="-10" dirty="0">
              <a:latin typeface="Segoe UI"/>
              <a:cs typeface="Segoe UI"/>
            </a:endParaRPr>
          </a:p>
          <a:p>
            <a:pPr marL="469900">
              <a:lnSpc>
                <a:spcPts val="1710"/>
              </a:lnSpc>
            </a:pPr>
            <a:r>
              <a:rPr lang="it-IT" sz="2000" b="1" dirty="0">
                <a:latin typeface="Calibri"/>
                <a:cs typeface="Calibri"/>
              </a:rPr>
              <a:t>Abitudini e consapevolezza dei consumatori fondamentali per lo scenario di fine vita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459243" y="4270082"/>
            <a:ext cx="382270" cy="966469"/>
            <a:chOff x="7459243" y="4270082"/>
            <a:chExt cx="382270" cy="966469"/>
          </a:xfrm>
        </p:grpSpPr>
        <p:sp>
          <p:nvSpPr>
            <p:cNvPr id="48" name="object 48"/>
            <p:cNvSpPr/>
            <p:nvPr/>
          </p:nvSpPr>
          <p:spPr>
            <a:xfrm>
              <a:off x="7465594" y="4276432"/>
              <a:ext cx="369570" cy="953769"/>
            </a:xfrm>
            <a:custGeom>
              <a:avLst/>
              <a:gdLst/>
              <a:ahLst/>
              <a:cxnLst/>
              <a:rect l="l" t="t" r="r" b="b"/>
              <a:pathLst>
                <a:path w="369570" h="953770">
                  <a:moveTo>
                    <a:pt x="276998" y="0"/>
                  </a:moveTo>
                  <a:lnTo>
                    <a:pt x="92332" y="0"/>
                  </a:lnTo>
                  <a:lnTo>
                    <a:pt x="92332" y="768875"/>
                  </a:lnTo>
                  <a:lnTo>
                    <a:pt x="0" y="768875"/>
                  </a:lnTo>
                  <a:lnTo>
                    <a:pt x="184665" y="953540"/>
                  </a:lnTo>
                  <a:lnTo>
                    <a:pt x="369331" y="768875"/>
                  </a:lnTo>
                  <a:lnTo>
                    <a:pt x="276998" y="768875"/>
                  </a:lnTo>
                  <a:lnTo>
                    <a:pt x="27699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65593" y="4276432"/>
              <a:ext cx="369570" cy="953769"/>
            </a:xfrm>
            <a:custGeom>
              <a:avLst/>
              <a:gdLst/>
              <a:ahLst/>
              <a:cxnLst/>
              <a:rect l="l" t="t" r="r" b="b"/>
              <a:pathLst>
                <a:path w="369570" h="953770">
                  <a:moveTo>
                    <a:pt x="276998" y="0"/>
                  </a:moveTo>
                  <a:lnTo>
                    <a:pt x="276998" y="768875"/>
                  </a:lnTo>
                  <a:lnTo>
                    <a:pt x="369332" y="768875"/>
                  </a:lnTo>
                  <a:lnTo>
                    <a:pt x="184665" y="953541"/>
                  </a:lnTo>
                  <a:lnTo>
                    <a:pt x="0" y="768875"/>
                  </a:lnTo>
                  <a:lnTo>
                    <a:pt x="92333" y="768875"/>
                  </a:lnTo>
                  <a:lnTo>
                    <a:pt x="92333" y="0"/>
                  </a:lnTo>
                  <a:lnTo>
                    <a:pt x="276998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9203342" y="4278438"/>
            <a:ext cx="379095" cy="953769"/>
            <a:chOff x="9203342" y="4278438"/>
            <a:chExt cx="379095" cy="953769"/>
          </a:xfrm>
        </p:grpSpPr>
        <p:sp>
          <p:nvSpPr>
            <p:cNvPr id="51" name="object 51"/>
            <p:cNvSpPr/>
            <p:nvPr/>
          </p:nvSpPr>
          <p:spPr>
            <a:xfrm>
              <a:off x="9208105" y="4283200"/>
              <a:ext cx="369570" cy="944244"/>
            </a:xfrm>
            <a:custGeom>
              <a:avLst/>
              <a:gdLst/>
              <a:ahLst/>
              <a:cxnLst/>
              <a:rect l="l" t="t" r="r" b="b"/>
              <a:pathLst>
                <a:path w="369570" h="944245">
                  <a:moveTo>
                    <a:pt x="276999" y="0"/>
                  </a:moveTo>
                  <a:lnTo>
                    <a:pt x="92332" y="0"/>
                  </a:lnTo>
                  <a:lnTo>
                    <a:pt x="92332" y="758998"/>
                  </a:lnTo>
                  <a:lnTo>
                    <a:pt x="0" y="758998"/>
                  </a:lnTo>
                  <a:lnTo>
                    <a:pt x="184665" y="943664"/>
                  </a:lnTo>
                  <a:lnTo>
                    <a:pt x="369332" y="758998"/>
                  </a:lnTo>
                  <a:lnTo>
                    <a:pt x="276999" y="758998"/>
                  </a:lnTo>
                  <a:lnTo>
                    <a:pt x="276999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208105" y="4283200"/>
              <a:ext cx="369570" cy="944244"/>
            </a:xfrm>
            <a:custGeom>
              <a:avLst/>
              <a:gdLst/>
              <a:ahLst/>
              <a:cxnLst/>
              <a:rect l="l" t="t" r="r" b="b"/>
              <a:pathLst>
                <a:path w="369570" h="944245">
                  <a:moveTo>
                    <a:pt x="276999" y="0"/>
                  </a:moveTo>
                  <a:lnTo>
                    <a:pt x="276999" y="758998"/>
                  </a:lnTo>
                  <a:lnTo>
                    <a:pt x="369333" y="758998"/>
                  </a:lnTo>
                  <a:lnTo>
                    <a:pt x="184666" y="943664"/>
                  </a:lnTo>
                  <a:lnTo>
                    <a:pt x="0" y="758998"/>
                  </a:lnTo>
                  <a:lnTo>
                    <a:pt x="92333" y="758998"/>
                  </a:lnTo>
                  <a:lnTo>
                    <a:pt x="92333" y="0"/>
                  </a:lnTo>
                  <a:lnTo>
                    <a:pt x="276999" y="0"/>
                  </a:lnTo>
                  <a:close/>
                </a:path>
              </a:pathLst>
            </a:custGeom>
            <a:ln w="9525">
              <a:solidFill>
                <a:srgbClr val="BF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object 5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342376" y="5507735"/>
            <a:ext cx="606551" cy="606552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6283841" y="2131314"/>
            <a:ext cx="5671185" cy="855980"/>
            <a:chOff x="6283841" y="2131314"/>
            <a:chExt cx="5671185" cy="855980"/>
          </a:xfrm>
        </p:grpSpPr>
        <p:sp>
          <p:nvSpPr>
            <p:cNvPr id="55" name="object 55"/>
            <p:cNvSpPr/>
            <p:nvPr/>
          </p:nvSpPr>
          <p:spPr>
            <a:xfrm>
              <a:off x="6283841" y="2134489"/>
              <a:ext cx="5671185" cy="0"/>
            </a:xfrm>
            <a:custGeom>
              <a:avLst/>
              <a:gdLst/>
              <a:ahLst/>
              <a:cxnLst/>
              <a:rect l="l" t="t" r="r" b="b"/>
              <a:pathLst>
                <a:path w="5671184">
                  <a:moveTo>
                    <a:pt x="5670854" y="0"/>
                  </a:moveTo>
                  <a:lnTo>
                    <a:pt x="0" y="1"/>
                  </a:lnTo>
                </a:path>
              </a:pathLst>
            </a:custGeom>
            <a:ln w="635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43415" y="2258568"/>
              <a:ext cx="731520" cy="72847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0070592" y="1288796"/>
            <a:ext cx="1903563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b="1" spc="-10" dirty="0">
                <a:latin typeface="Calibri"/>
                <a:cs typeface="Calibri"/>
              </a:rPr>
              <a:t>Consumatori
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8" name="object 5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235952" y="2478023"/>
            <a:ext cx="719327" cy="719327"/>
          </a:xfrm>
          <a:prstGeom prst="rect">
            <a:avLst/>
          </a:prstGeom>
        </p:spPr>
      </p:pic>
      <p:graphicFrame>
        <p:nvGraphicFramePr>
          <p:cNvPr id="59" name="object 46">
            <a:extLst>
              <a:ext uri="{FF2B5EF4-FFF2-40B4-BE49-F238E27FC236}">
                <a16:creationId xmlns:a16="http://schemas.microsoft.com/office/drawing/2014/main" id="{D035504C-9DA0-1185-05D6-C146152B9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01048"/>
              </p:ext>
            </p:extLst>
          </p:nvPr>
        </p:nvGraphicFramePr>
        <p:xfrm>
          <a:off x="6089651" y="2170135"/>
          <a:ext cx="6109969" cy="4020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7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F7F7F"/>
                      </a:solidFill>
                      <a:prstDash val="solid"/>
                    </a:lnR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0530" marR="27305" indent="72390" algn="ctr">
                        <a:lnSpc>
                          <a:spcPct val="100400"/>
                        </a:lnSpc>
                        <a:spcBef>
                          <a:spcPts val="480"/>
                        </a:spcBef>
                      </a:pPr>
                      <a:r>
                        <a:rPr lang="it-IT" sz="1600" b="1" spc="-20" dirty="0">
                          <a:latin typeface="+mn-lt"/>
                          <a:cs typeface="Calibri"/>
                        </a:rPr>
                        <a:t>Post Consumo Rifiuti (PCR)
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9050">
                      <a:solidFill>
                        <a:srgbClr val="7F7F7F"/>
                      </a:solidFill>
                      <a:prstDash val="solid"/>
                    </a:lnL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A5A5A5"/>
                      </a:solidFill>
                      <a:prstDash val="solid"/>
                    </a:lnT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A5A5A5"/>
                      </a:solidFill>
                      <a:prstDash val="solid"/>
                    </a:lnT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766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lang="it-IT" sz="2000" b="1" spc="-10" dirty="0">
                          <a:latin typeface="Calibri"/>
                          <a:cs typeface="Calibri"/>
                        </a:rPr>
                        <a:t>Raccolta</a:t>
                      </a:r>
                      <a:br>
                        <a:rPr lang="it-IT" sz="2000" b="1" spc="-10" dirty="0">
                          <a:latin typeface="Calibri"/>
                          <a:cs typeface="Calibri"/>
                        </a:rPr>
                      </a:br>
                      <a:r>
                        <a:rPr sz="2000" b="1" spc="-25" dirty="0">
                          <a:latin typeface="Calibri"/>
                          <a:cs typeface="Calibri"/>
                        </a:rPr>
                        <a:t>(!)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9050">
                      <a:solidFill>
                        <a:srgbClr val="7F7F7F"/>
                      </a:solidFill>
                      <a:prstDash val="solid"/>
                    </a:lnL>
                    <a:lnT w="9525">
                      <a:solidFill>
                        <a:srgbClr val="A5A5A5"/>
                      </a:solidFill>
                      <a:prstDash val="solid"/>
                    </a:lnT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A5A5A5"/>
                      </a:solidFill>
                      <a:prstDash val="solid"/>
                    </a:lnT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A5A5A5"/>
                      </a:solidFill>
                      <a:prstDash val="solid"/>
                    </a:lnT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9140" marR="6350" indent="-256540" algn="ctr">
                        <a:lnSpc>
                          <a:spcPct val="100000"/>
                        </a:lnSpc>
                        <a:spcBef>
                          <a:spcPts val="2135"/>
                        </a:spcBef>
                      </a:pPr>
                      <a:r>
                        <a:rPr lang="it-IT" sz="1600" b="1" spc="-10" dirty="0">
                          <a:latin typeface="Calibri"/>
                          <a:cs typeface="Calibri"/>
                        </a:rPr>
                        <a:t>Separazione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(!)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71145" marB="0">
                    <a:lnL w="19050">
                      <a:solidFill>
                        <a:srgbClr val="7F7F7F"/>
                      </a:solidFill>
                      <a:prstDash val="solid"/>
                    </a:lnL>
                    <a:lnT w="9525">
                      <a:solidFill>
                        <a:srgbClr val="A5A5A5"/>
                      </a:solidFill>
                      <a:prstDash val="solid"/>
                    </a:lnT>
                    <a:lnB w="9525">
                      <a:solidFill>
                        <a:srgbClr val="A5A5A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90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lang="it-IT" sz="2000" b="1" spc="-20" dirty="0">
                          <a:latin typeface="Calibri"/>
                          <a:cs typeface="Calibri"/>
                        </a:rPr>
                        <a:t>Rifiuto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19710" marB="0">
                    <a:lnR w="19050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A5A5A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20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Compost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10185" marB="0">
                    <a:lnL w="19050">
                      <a:solidFill>
                        <a:srgbClr val="7F7F7F"/>
                      </a:solidFill>
                      <a:prstDash val="solid"/>
                    </a:lnL>
                    <a:lnR w="19050">
                      <a:solidFill>
                        <a:srgbClr val="7F7F7F"/>
                      </a:solidFill>
                      <a:prstDash val="solid"/>
                    </a:lnR>
                    <a:lnT w="9525">
                      <a:solidFill>
                        <a:srgbClr val="A5A5A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0105" marR="3175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000" b="1" spc="-10" dirty="0">
                          <a:solidFill>
                            <a:srgbClr val="70AD47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2000" b="1" spc="-10" dirty="0">
                          <a:solidFill>
                            <a:srgbClr val="ED7D31"/>
                          </a:solidFill>
                          <a:latin typeface="Calibri"/>
                          <a:cs typeface="Calibri"/>
                        </a:rPr>
                        <a:t>cycl</a:t>
                      </a:r>
                      <a:r>
                        <a:rPr sz="2000" b="1" spc="-10" dirty="0">
                          <a:solidFill>
                            <a:srgbClr val="4472C4"/>
                          </a:solidFill>
                          <a:latin typeface="Calibri"/>
                          <a:cs typeface="Calibri"/>
                        </a:rPr>
                        <a:t>ing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19710" marB="0">
                    <a:lnL w="19050">
                      <a:solidFill>
                        <a:srgbClr val="7F7F7F"/>
                      </a:solidFill>
                      <a:prstDash val="solid"/>
                    </a:lnL>
                    <a:lnT w="9525">
                      <a:solidFill>
                        <a:srgbClr val="A5A5A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352" y="6050279"/>
            <a:ext cx="1624583" cy="4450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31541" y="5418485"/>
            <a:ext cx="4366260" cy="572770"/>
            <a:chOff x="5331541" y="5418485"/>
            <a:chExt cx="4366260" cy="572770"/>
          </a:xfrm>
        </p:grpSpPr>
        <p:sp>
          <p:nvSpPr>
            <p:cNvPr id="5" name="object 5"/>
            <p:cNvSpPr/>
            <p:nvPr/>
          </p:nvSpPr>
          <p:spPr>
            <a:xfrm>
              <a:off x="6485928" y="5433272"/>
              <a:ext cx="3212465" cy="535940"/>
            </a:xfrm>
            <a:custGeom>
              <a:avLst/>
              <a:gdLst/>
              <a:ahLst/>
              <a:cxnLst/>
              <a:rect l="l" t="t" r="r" b="b"/>
              <a:pathLst>
                <a:path w="3212465" h="535939">
                  <a:moveTo>
                    <a:pt x="3211854" y="0"/>
                  </a:moveTo>
                  <a:lnTo>
                    <a:pt x="0" y="0"/>
                  </a:lnTo>
                  <a:lnTo>
                    <a:pt x="0" y="535430"/>
                  </a:lnTo>
                  <a:lnTo>
                    <a:pt x="3211854" y="535430"/>
                  </a:lnTo>
                  <a:lnTo>
                    <a:pt x="3211854" y="0"/>
                  </a:lnTo>
                  <a:close/>
                </a:path>
              </a:pathLst>
            </a:custGeom>
            <a:solidFill>
              <a:srgbClr val="FFC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4241" y="5431185"/>
              <a:ext cx="2258060" cy="547370"/>
            </a:xfrm>
            <a:custGeom>
              <a:avLst/>
              <a:gdLst/>
              <a:ahLst/>
              <a:cxnLst/>
              <a:rect l="l" t="t" r="r" b="b"/>
              <a:pathLst>
                <a:path w="2258059" h="547370">
                  <a:moveTo>
                    <a:pt x="2055652" y="0"/>
                  </a:moveTo>
                  <a:lnTo>
                    <a:pt x="0" y="0"/>
                  </a:lnTo>
                  <a:lnTo>
                    <a:pt x="0" y="547046"/>
                  </a:lnTo>
                  <a:lnTo>
                    <a:pt x="2257978" y="546411"/>
                  </a:lnTo>
                  <a:lnTo>
                    <a:pt x="2055652" y="0"/>
                  </a:lnTo>
                  <a:close/>
                </a:path>
              </a:pathLst>
            </a:custGeom>
            <a:solidFill>
              <a:srgbClr val="A9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44241" y="5431185"/>
              <a:ext cx="2258060" cy="547370"/>
            </a:xfrm>
            <a:custGeom>
              <a:avLst/>
              <a:gdLst/>
              <a:ahLst/>
              <a:cxnLst/>
              <a:rect l="l" t="t" r="r" b="b"/>
              <a:pathLst>
                <a:path w="2258059" h="547370">
                  <a:moveTo>
                    <a:pt x="0" y="0"/>
                  </a:moveTo>
                  <a:lnTo>
                    <a:pt x="2055652" y="0"/>
                  </a:lnTo>
                  <a:lnTo>
                    <a:pt x="2257978" y="546411"/>
                  </a:lnTo>
                  <a:lnTo>
                    <a:pt x="0" y="54704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67908" y="5586476"/>
            <a:ext cx="984088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>
                <a:solidFill>
                  <a:srgbClr val="FFFFFF"/>
                </a:solidFill>
                <a:latin typeface="Calibri"/>
                <a:cs typeface="Calibri"/>
              </a:rPr>
              <a:t>Disposizione
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12919" y="4271179"/>
            <a:ext cx="4084954" cy="1950085"/>
            <a:chOff x="5612919" y="4271179"/>
            <a:chExt cx="4084954" cy="1950085"/>
          </a:xfrm>
        </p:grpSpPr>
        <p:sp>
          <p:nvSpPr>
            <p:cNvPr id="10" name="object 10"/>
            <p:cNvSpPr/>
            <p:nvPr/>
          </p:nvSpPr>
          <p:spPr>
            <a:xfrm>
              <a:off x="6485927" y="4854499"/>
              <a:ext cx="3212465" cy="553085"/>
            </a:xfrm>
            <a:custGeom>
              <a:avLst/>
              <a:gdLst/>
              <a:ahLst/>
              <a:cxnLst/>
              <a:rect l="l" t="t" r="r" b="b"/>
              <a:pathLst>
                <a:path w="3212465" h="553085">
                  <a:moveTo>
                    <a:pt x="3211854" y="0"/>
                  </a:moveTo>
                  <a:lnTo>
                    <a:pt x="0" y="0"/>
                  </a:lnTo>
                  <a:lnTo>
                    <a:pt x="0" y="552926"/>
                  </a:lnTo>
                  <a:lnTo>
                    <a:pt x="3211854" y="552926"/>
                  </a:lnTo>
                  <a:lnTo>
                    <a:pt x="3211854" y="0"/>
                  </a:lnTo>
                  <a:close/>
                </a:path>
              </a:pathLst>
            </a:custGeom>
            <a:solidFill>
              <a:srgbClr val="FFE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5927" y="4271179"/>
              <a:ext cx="3212465" cy="553085"/>
            </a:xfrm>
            <a:custGeom>
              <a:avLst/>
              <a:gdLst/>
              <a:ahLst/>
              <a:cxnLst/>
              <a:rect l="l" t="t" r="r" b="b"/>
              <a:pathLst>
                <a:path w="3212465" h="553085">
                  <a:moveTo>
                    <a:pt x="3211854" y="0"/>
                  </a:moveTo>
                  <a:lnTo>
                    <a:pt x="0" y="0"/>
                  </a:lnTo>
                  <a:lnTo>
                    <a:pt x="0" y="552926"/>
                  </a:lnTo>
                  <a:lnTo>
                    <a:pt x="3211854" y="552926"/>
                  </a:lnTo>
                  <a:lnTo>
                    <a:pt x="321185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12919" y="6049314"/>
              <a:ext cx="2148205" cy="171450"/>
            </a:xfrm>
            <a:custGeom>
              <a:avLst/>
              <a:gdLst/>
              <a:ahLst/>
              <a:cxnLst/>
              <a:rect l="l" t="t" r="r" b="b"/>
              <a:pathLst>
                <a:path w="2148204" h="171450">
                  <a:moveTo>
                    <a:pt x="1976729" y="114299"/>
                  </a:moveTo>
                  <a:lnTo>
                    <a:pt x="1976729" y="171450"/>
                  </a:lnTo>
                  <a:lnTo>
                    <a:pt x="2091029" y="114300"/>
                  </a:lnTo>
                  <a:lnTo>
                    <a:pt x="1976729" y="114299"/>
                  </a:lnTo>
                  <a:close/>
                </a:path>
                <a:path w="2148204" h="171450">
                  <a:moveTo>
                    <a:pt x="1976729" y="57149"/>
                  </a:moveTo>
                  <a:lnTo>
                    <a:pt x="1976729" y="114299"/>
                  </a:lnTo>
                  <a:lnTo>
                    <a:pt x="2005304" y="114300"/>
                  </a:lnTo>
                  <a:lnTo>
                    <a:pt x="2005304" y="57150"/>
                  </a:lnTo>
                  <a:lnTo>
                    <a:pt x="1976729" y="57149"/>
                  </a:lnTo>
                  <a:close/>
                </a:path>
                <a:path w="2148204" h="171450">
                  <a:moveTo>
                    <a:pt x="1976729" y="0"/>
                  </a:moveTo>
                  <a:lnTo>
                    <a:pt x="1976729" y="57149"/>
                  </a:lnTo>
                  <a:lnTo>
                    <a:pt x="2005304" y="57150"/>
                  </a:lnTo>
                  <a:lnTo>
                    <a:pt x="2005304" y="114300"/>
                  </a:lnTo>
                  <a:lnTo>
                    <a:pt x="2091031" y="114298"/>
                  </a:lnTo>
                  <a:lnTo>
                    <a:pt x="2148179" y="85725"/>
                  </a:lnTo>
                  <a:lnTo>
                    <a:pt x="1976729" y="0"/>
                  </a:lnTo>
                  <a:close/>
                </a:path>
                <a:path w="2148204" h="171450">
                  <a:moveTo>
                    <a:pt x="0" y="57148"/>
                  </a:moveTo>
                  <a:lnTo>
                    <a:pt x="0" y="114298"/>
                  </a:lnTo>
                  <a:lnTo>
                    <a:pt x="1976729" y="114299"/>
                  </a:lnTo>
                  <a:lnTo>
                    <a:pt x="1976729" y="57149"/>
                  </a:lnTo>
                  <a:lnTo>
                    <a:pt x="0" y="57148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64982" y="6154420"/>
            <a:ext cx="27170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baseline="3472" dirty="0">
                <a:latin typeface="Calibri"/>
                <a:cs typeface="Calibri"/>
              </a:rPr>
              <a:t>Perdita di materiale ed energia </a:t>
            </a:r>
            <a:r>
              <a:rPr sz="1600" b="1" spc="-20" dirty="0">
                <a:latin typeface="Calibri"/>
                <a:cs typeface="Calibri"/>
              </a:rPr>
              <a:t>100%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59601" y="4829573"/>
            <a:ext cx="1853564" cy="605790"/>
            <a:chOff x="5559601" y="4829573"/>
            <a:chExt cx="1853564" cy="605790"/>
          </a:xfrm>
        </p:grpSpPr>
        <p:sp>
          <p:nvSpPr>
            <p:cNvPr id="15" name="object 15"/>
            <p:cNvSpPr/>
            <p:nvPr/>
          </p:nvSpPr>
          <p:spPr>
            <a:xfrm>
              <a:off x="5572301" y="4842273"/>
              <a:ext cx="1828164" cy="580390"/>
            </a:xfrm>
            <a:custGeom>
              <a:avLst/>
              <a:gdLst/>
              <a:ahLst/>
              <a:cxnLst/>
              <a:rect l="l" t="t" r="r" b="b"/>
              <a:pathLst>
                <a:path w="1828165" h="580389">
                  <a:moveTo>
                    <a:pt x="1624261" y="0"/>
                  </a:moveTo>
                  <a:lnTo>
                    <a:pt x="0" y="0"/>
                  </a:lnTo>
                  <a:lnTo>
                    <a:pt x="0" y="576840"/>
                  </a:lnTo>
                  <a:lnTo>
                    <a:pt x="1828144" y="580015"/>
                  </a:lnTo>
                  <a:lnTo>
                    <a:pt x="16242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72301" y="4842273"/>
              <a:ext cx="1828164" cy="580390"/>
            </a:xfrm>
            <a:custGeom>
              <a:avLst/>
              <a:gdLst/>
              <a:ahLst/>
              <a:cxnLst/>
              <a:rect l="l" t="t" r="r" b="b"/>
              <a:pathLst>
                <a:path w="1828165" h="580389">
                  <a:moveTo>
                    <a:pt x="0" y="0"/>
                  </a:moveTo>
                  <a:lnTo>
                    <a:pt x="1624261" y="0"/>
                  </a:lnTo>
                  <a:lnTo>
                    <a:pt x="1828144" y="580015"/>
                  </a:lnTo>
                  <a:lnTo>
                    <a:pt x="0" y="5768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70708" y="5016501"/>
            <a:ext cx="10177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Rec</a:t>
            </a:r>
            <a:r>
              <a:rPr lang="it-IT" sz="1200" b="1" spc="-10" dirty="0" err="1">
                <a:latin typeface="Calibri"/>
                <a:cs typeface="Calibri"/>
              </a:rPr>
              <a:t>upero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83613" y="4256051"/>
            <a:ext cx="1609090" cy="581025"/>
            <a:chOff x="5583613" y="4256051"/>
            <a:chExt cx="1609090" cy="581025"/>
          </a:xfrm>
        </p:grpSpPr>
        <p:sp>
          <p:nvSpPr>
            <p:cNvPr id="19" name="object 19"/>
            <p:cNvSpPr/>
            <p:nvPr/>
          </p:nvSpPr>
          <p:spPr>
            <a:xfrm>
              <a:off x="5596313" y="4268751"/>
              <a:ext cx="1583690" cy="555625"/>
            </a:xfrm>
            <a:custGeom>
              <a:avLst/>
              <a:gdLst/>
              <a:ahLst/>
              <a:cxnLst/>
              <a:rect l="l" t="t" r="r" b="b"/>
              <a:pathLst>
                <a:path w="1583690" h="555625">
                  <a:moveTo>
                    <a:pt x="1400564" y="0"/>
                  </a:moveTo>
                  <a:lnTo>
                    <a:pt x="0" y="0"/>
                  </a:lnTo>
                  <a:lnTo>
                    <a:pt x="0" y="555354"/>
                  </a:lnTo>
                  <a:lnTo>
                    <a:pt x="1583383" y="555354"/>
                  </a:lnTo>
                  <a:lnTo>
                    <a:pt x="1400564" y="0"/>
                  </a:lnTo>
                  <a:close/>
                </a:path>
              </a:pathLst>
            </a:custGeom>
            <a:solidFill>
              <a:srgbClr val="44B8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96313" y="4268751"/>
              <a:ext cx="1583690" cy="555625"/>
            </a:xfrm>
            <a:custGeom>
              <a:avLst/>
              <a:gdLst/>
              <a:ahLst/>
              <a:cxnLst/>
              <a:rect l="l" t="t" r="r" b="b"/>
              <a:pathLst>
                <a:path w="1583690" h="555625">
                  <a:moveTo>
                    <a:pt x="0" y="0"/>
                  </a:moveTo>
                  <a:lnTo>
                    <a:pt x="1400565" y="0"/>
                  </a:lnTo>
                  <a:lnTo>
                    <a:pt x="1583384" y="555354"/>
                  </a:lnTo>
                  <a:lnTo>
                    <a:pt x="0" y="55535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64091" y="4428235"/>
            <a:ext cx="92998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>
                <a:latin typeface="Calibri"/>
                <a:cs typeface="Calibri"/>
              </a:rPr>
              <a:t>Riciclaggio
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77845" y="3666482"/>
            <a:ext cx="1617980" cy="602615"/>
            <a:chOff x="5377845" y="3666482"/>
            <a:chExt cx="1617980" cy="602615"/>
          </a:xfrm>
        </p:grpSpPr>
        <p:sp>
          <p:nvSpPr>
            <p:cNvPr id="23" name="object 23"/>
            <p:cNvSpPr/>
            <p:nvPr/>
          </p:nvSpPr>
          <p:spPr>
            <a:xfrm>
              <a:off x="5390545" y="3679182"/>
              <a:ext cx="1592580" cy="577215"/>
            </a:xfrm>
            <a:custGeom>
              <a:avLst/>
              <a:gdLst/>
              <a:ahLst/>
              <a:cxnLst/>
              <a:rect l="l" t="t" r="r" b="b"/>
              <a:pathLst>
                <a:path w="1592579" h="577214">
                  <a:moveTo>
                    <a:pt x="1388684" y="0"/>
                  </a:moveTo>
                  <a:lnTo>
                    <a:pt x="0" y="0"/>
                  </a:lnTo>
                  <a:lnTo>
                    <a:pt x="0" y="576839"/>
                  </a:lnTo>
                  <a:lnTo>
                    <a:pt x="1592177" y="576839"/>
                  </a:lnTo>
                  <a:lnTo>
                    <a:pt x="1388684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90545" y="3679182"/>
              <a:ext cx="1592580" cy="577215"/>
            </a:xfrm>
            <a:custGeom>
              <a:avLst/>
              <a:gdLst/>
              <a:ahLst/>
              <a:cxnLst/>
              <a:rect l="l" t="t" r="r" b="b"/>
              <a:pathLst>
                <a:path w="1592579" h="577214">
                  <a:moveTo>
                    <a:pt x="0" y="0"/>
                  </a:moveTo>
                  <a:lnTo>
                    <a:pt x="1388684" y="0"/>
                  </a:lnTo>
                  <a:lnTo>
                    <a:pt x="1592177" y="576840"/>
                  </a:lnTo>
                  <a:lnTo>
                    <a:pt x="0" y="5768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49223" y="3760723"/>
            <a:ext cx="1002772" cy="582916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7305" marR="5080" indent="-15240">
              <a:lnSpc>
                <a:spcPct val="103299"/>
              </a:lnSpc>
              <a:spcBef>
                <a:spcPts val="50"/>
              </a:spcBef>
            </a:pPr>
            <a:r>
              <a:rPr lang="it-IT" sz="1200" b="1" spc="-10" dirty="0">
                <a:solidFill>
                  <a:srgbClr val="FFFFFF"/>
                </a:solidFill>
                <a:latin typeface="Calibri"/>
                <a:cs typeface="Calibri"/>
              </a:rPr>
              <a:t>Riparazione riutilizzo
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73239" y="3088440"/>
            <a:ext cx="1617980" cy="603885"/>
            <a:chOff x="5173239" y="3088440"/>
            <a:chExt cx="1617980" cy="603885"/>
          </a:xfrm>
        </p:grpSpPr>
        <p:sp>
          <p:nvSpPr>
            <p:cNvPr id="27" name="object 27"/>
            <p:cNvSpPr/>
            <p:nvPr/>
          </p:nvSpPr>
          <p:spPr>
            <a:xfrm>
              <a:off x="5185939" y="3101140"/>
              <a:ext cx="1592580" cy="578485"/>
            </a:xfrm>
            <a:custGeom>
              <a:avLst/>
              <a:gdLst/>
              <a:ahLst/>
              <a:cxnLst/>
              <a:rect l="l" t="t" r="r" b="b"/>
              <a:pathLst>
                <a:path w="1592579" h="578485">
                  <a:moveTo>
                    <a:pt x="1388682" y="0"/>
                  </a:moveTo>
                  <a:lnTo>
                    <a:pt x="0" y="0"/>
                  </a:lnTo>
                  <a:lnTo>
                    <a:pt x="0" y="578040"/>
                  </a:lnTo>
                  <a:lnTo>
                    <a:pt x="1592176" y="578040"/>
                  </a:lnTo>
                  <a:lnTo>
                    <a:pt x="138868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85939" y="3101140"/>
              <a:ext cx="1592580" cy="578485"/>
            </a:xfrm>
            <a:custGeom>
              <a:avLst/>
              <a:gdLst/>
              <a:ahLst/>
              <a:cxnLst/>
              <a:rect l="l" t="t" r="r" b="b"/>
              <a:pathLst>
                <a:path w="1592579" h="578485">
                  <a:moveTo>
                    <a:pt x="0" y="0"/>
                  </a:moveTo>
                  <a:lnTo>
                    <a:pt x="1388684" y="0"/>
                  </a:lnTo>
                  <a:lnTo>
                    <a:pt x="1592177" y="578040"/>
                  </a:lnTo>
                  <a:lnTo>
                    <a:pt x="0" y="5780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49223" y="3273044"/>
            <a:ext cx="583483" cy="197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latin typeface="Calibri"/>
                <a:cs typeface="Calibri"/>
              </a:rPr>
              <a:t>Ridurre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959385" y="2517193"/>
            <a:ext cx="1617980" cy="596900"/>
            <a:chOff x="4959385" y="2517193"/>
            <a:chExt cx="1617980" cy="596900"/>
          </a:xfrm>
        </p:grpSpPr>
        <p:sp>
          <p:nvSpPr>
            <p:cNvPr id="31" name="object 31"/>
            <p:cNvSpPr/>
            <p:nvPr/>
          </p:nvSpPr>
          <p:spPr>
            <a:xfrm>
              <a:off x="4972085" y="2529893"/>
              <a:ext cx="1592580" cy="571500"/>
            </a:xfrm>
            <a:custGeom>
              <a:avLst/>
              <a:gdLst/>
              <a:ahLst/>
              <a:cxnLst/>
              <a:rect l="l" t="t" r="r" b="b"/>
              <a:pathLst>
                <a:path w="1592579" h="571500">
                  <a:moveTo>
                    <a:pt x="1388684" y="0"/>
                  </a:moveTo>
                  <a:lnTo>
                    <a:pt x="0" y="0"/>
                  </a:lnTo>
                  <a:lnTo>
                    <a:pt x="0" y="571245"/>
                  </a:lnTo>
                  <a:lnTo>
                    <a:pt x="1592177" y="571245"/>
                  </a:lnTo>
                  <a:lnTo>
                    <a:pt x="138868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2085" y="2529893"/>
              <a:ext cx="1592580" cy="571500"/>
            </a:xfrm>
            <a:custGeom>
              <a:avLst/>
              <a:gdLst/>
              <a:ahLst/>
              <a:cxnLst/>
              <a:rect l="l" t="t" r="r" b="b"/>
              <a:pathLst>
                <a:path w="1592579" h="571500">
                  <a:moveTo>
                    <a:pt x="0" y="0"/>
                  </a:moveTo>
                  <a:lnTo>
                    <a:pt x="1388684" y="0"/>
                  </a:lnTo>
                  <a:lnTo>
                    <a:pt x="1592177" y="571246"/>
                  </a:lnTo>
                  <a:lnTo>
                    <a:pt x="0" y="5712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773191" y="2693923"/>
            <a:ext cx="712736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10" dirty="0">
                <a:latin typeface="Calibri"/>
                <a:cs typeface="Calibri"/>
              </a:rPr>
              <a:t>Impedire
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78463" y="2529893"/>
            <a:ext cx="409575" cy="3461385"/>
          </a:xfrm>
          <a:custGeom>
            <a:avLst/>
            <a:gdLst/>
            <a:ahLst/>
            <a:cxnLst/>
            <a:rect l="l" t="t" r="r" b="b"/>
            <a:pathLst>
              <a:path w="409575" h="3461385">
                <a:moveTo>
                  <a:pt x="409154" y="0"/>
                </a:moveTo>
                <a:lnTo>
                  <a:pt x="0" y="0"/>
                </a:lnTo>
                <a:lnTo>
                  <a:pt x="0" y="3460825"/>
                </a:lnTo>
                <a:lnTo>
                  <a:pt x="409154" y="3460825"/>
                </a:lnTo>
                <a:lnTo>
                  <a:pt x="409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806895" y="3292268"/>
            <a:ext cx="553998" cy="2346532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it-IT" sz="1800" b="1" dirty="0">
                <a:latin typeface="Calibri"/>
                <a:cs typeface="Calibri"/>
              </a:rPr>
              <a:t>La gerarchia dei rifiuti
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51641" y="5433272"/>
            <a:ext cx="2207260" cy="363561"/>
          </a:xfrm>
          <a:prstGeom prst="rect">
            <a:avLst/>
          </a:prstGeom>
          <a:solidFill>
            <a:srgbClr val="FFC6CA"/>
          </a:solidFill>
        </p:spPr>
        <p:txBody>
          <a:bodyPr vert="horz" wrap="square" lIns="0" tIns="146685" rIns="0" bIns="0" rtlCol="0">
            <a:spAutoFit/>
          </a:bodyPr>
          <a:lstStyle/>
          <a:p>
            <a:pPr marL="375285" indent="-286385">
              <a:lnSpc>
                <a:spcPct val="100000"/>
              </a:lnSpc>
              <a:spcBef>
                <a:spcPts val="1155"/>
              </a:spcBef>
              <a:buClr>
                <a:srgbClr val="E1000F"/>
              </a:buClr>
              <a:buSzPct val="121428"/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lang="it-IT" sz="1400" spc="-10" dirty="0">
                <a:latin typeface="Calibri"/>
                <a:cs typeface="Calibri"/>
              </a:rPr>
              <a:t>Discarica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97380" y="4851118"/>
            <a:ext cx="2440359" cy="502702"/>
          </a:xfrm>
          <a:prstGeom prst="rect">
            <a:avLst/>
          </a:prstGeom>
          <a:solidFill>
            <a:srgbClr val="FFE8A7"/>
          </a:solidFill>
        </p:spPr>
        <p:txBody>
          <a:bodyPr vert="horz" wrap="square" lIns="0" tIns="33020" rIns="0" bIns="0" rtlCol="0">
            <a:spAutoFit/>
          </a:bodyPr>
          <a:lstStyle/>
          <a:p>
            <a:pPr marL="375285" indent="-286385">
              <a:lnSpc>
                <a:spcPct val="100000"/>
              </a:lnSpc>
              <a:spcBef>
                <a:spcPts val="260"/>
              </a:spcBef>
              <a:buClr>
                <a:srgbClr val="E1000F"/>
              </a:buClr>
              <a:buSzPct val="121428"/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lang="it-IT" sz="1400" dirty="0">
                <a:latin typeface="Calibri"/>
                <a:cs typeface="Calibri"/>
              </a:rPr>
              <a:t>Recupero energetico
Sostituzione del carburante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3714" y="4850891"/>
            <a:ext cx="2084521" cy="463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85115">
              <a:lnSpc>
                <a:spcPct val="107100"/>
              </a:lnSpc>
              <a:spcBef>
                <a:spcPts val="100"/>
              </a:spcBef>
              <a:buClr>
                <a:srgbClr val="E1000F"/>
              </a:buClr>
              <a:buFont typeface="Arial"/>
              <a:buChar char="■"/>
              <a:tabLst>
                <a:tab pos="285115" algn="l"/>
                <a:tab pos="285750" algn="l"/>
              </a:tabLst>
            </a:pPr>
            <a:r>
              <a:rPr lang="it-IT" sz="1400" dirty="0">
                <a:latin typeface="Calibri"/>
                <a:cs typeface="Calibri"/>
              </a:rPr>
              <a:t>Digestione anaerobica di plastica e carta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12859" y="5426964"/>
            <a:ext cx="2084521" cy="4591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5115" indent="-285115">
              <a:lnSpc>
                <a:spcPct val="100000"/>
              </a:lnSpc>
              <a:spcBef>
                <a:spcPts val="220"/>
              </a:spcBef>
              <a:buClr>
                <a:srgbClr val="E1000F"/>
              </a:buClr>
              <a:buFont typeface="Arial"/>
              <a:buChar char="■"/>
              <a:tabLst>
                <a:tab pos="285115" algn="l"/>
                <a:tab pos="285750" algn="l"/>
              </a:tabLst>
            </a:pPr>
            <a:r>
              <a:rPr lang="it-IT" sz="1400" spc="-10" dirty="0">
                <a:latin typeface="Calibri"/>
                <a:cs typeface="Calibri"/>
              </a:rPr>
              <a:t>Biodegradazione nell'ambiente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04016" y="4287011"/>
            <a:ext cx="2384385" cy="463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85115">
              <a:lnSpc>
                <a:spcPct val="107100"/>
              </a:lnSpc>
              <a:spcBef>
                <a:spcPts val="100"/>
              </a:spcBef>
              <a:buClr>
                <a:srgbClr val="E1000F"/>
              </a:buClr>
              <a:buFont typeface="Arial"/>
              <a:buChar char="■"/>
              <a:tabLst>
                <a:tab pos="285115" algn="l"/>
                <a:tab pos="285750" algn="l"/>
              </a:tabLst>
            </a:pPr>
            <a:r>
              <a:rPr lang="it-IT" sz="1400" dirty="0">
                <a:latin typeface="Calibri"/>
                <a:cs typeface="Calibri"/>
              </a:rPr>
              <a:t>Compostaggio / digestione dei rifiuti alimentari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192180" y="2529893"/>
            <a:ext cx="419734" cy="3526154"/>
            <a:chOff x="5192180" y="2529893"/>
            <a:chExt cx="419734" cy="3526154"/>
          </a:xfrm>
        </p:grpSpPr>
        <p:sp>
          <p:nvSpPr>
            <p:cNvPr id="42" name="object 42"/>
            <p:cNvSpPr/>
            <p:nvPr/>
          </p:nvSpPr>
          <p:spPr>
            <a:xfrm>
              <a:off x="5513279" y="2529893"/>
              <a:ext cx="98425" cy="3526154"/>
            </a:xfrm>
            <a:custGeom>
              <a:avLst/>
              <a:gdLst/>
              <a:ahLst/>
              <a:cxnLst/>
              <a:rect l="l" t="t" r="r" b="b"/>
              <a:pathLst>
                <a:path w="98425" h="3526154">
                  <a:moveTo>
                    <a:pt x="98132" y="0"/>
                  </a:moveTo>
                  <a:lnTo>
                    <a:pt x="0" y="0"/>
                  </a:lnTo>
                  <a:lnTo>
                    <a:pt x="0" y="3525793"/>
                  </a:lnTo>
                  <a:lnTo>
                    <a:pt x="98132" y="3525793"/>
                  </a:lnTo>
                  <a:lnTo>
                    <a:pt x="98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96942" y="4276303"/>
              <a:ext cx="359410" cy="1689100"/>
            </a:xfrm>
            <a:custGeom>
              <a:avLst/>
              <a:gdLst/>
              <a:ahLst/>
              <a:cxnLst/>
              <a:rect l="l" t="t" r="r" b="b"/>
              <a:pathLst>
                <a:path w="359410" h="1689100">
                  <a:moveTo>
                    <a:pt x="359185" y="0"/>
                  </a:moveTo>
                  <a:lnTo>
                    <a:pt x="0" y="0"/>
                  </a:lnTo>
                  <a:lnTo>
                    <a:pt x="0" y="1688676"/>
                  </a:lnTo>
                  <a:lnTo>
                    <a:pt x="359185" y="1688676"/>
                  </a:lnTo>
                  <a:lnTo>
                    <a:pt x="359185" y="0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96942" y="4276303"/>
              <a:ext cx="359410" cy="1689100"/>
            </a:xfrm>
            <a:custGeom>
              <a:avLst/>
              <a:gdLst/>
              <a:ahLst/>
              <a:cxnLst/>
              <a:rect l="l" t="t" r="r" b="b"/>
              <a:pathLst>
                <a:path w="359410" h="1689100">
                  <a:moveTo>
                    <a:pt x="0" y="0"/>
                  </a:moveTo>
                  <a:lnTo>
                    <a:pt x="359185" y="0"/>
                  </a:lnTo>
                  <a:lnTo>
                    <a:pt x="359185" y="1688677"/>
                  </a:lnTo>
                  <a:lnTo>
                    <a:pt x="0" y="16886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68227" y="4816008"/>
            <a:ext cx="196215" cy="61023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b="1" dirty="0">
                <a:latin typeface="Calibri"/>
                <a:cs typeface="Calibri"/>
              </a:rPr>
              <a:t>End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of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life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192180" y="2536179"/>
            <a:ext cx="368935" cy="1135380"/>
            <a:chOff x="5192180" y="2536179"/>
            <a:chExt cx="368935" cy="1135380"/>
          </a:xfrm>
        </p:grpSpPr>
        <p:sp>
          <p:nvSpPr>
            <p:cNvPr id="47" name="object 47"/>
            <p:cNvSpPr/>
            <p:nvPr/>
          </p:nvSpPr>
          <p:spPr>
            <a:xfrm>
              <a:off x="5196942" y="2540942"/>
              <a:ext cx="359410" cy="1125855"/>
            </a:xfrm>
            <a:custGeom>
              <a:avLst/>
              <a:gdLst/>
              <a:ahLst/>
              <a:cxnLst/>
              <a:rect l="l" t="t" r="r" b="b"/>
              <a:pathLst>
                <a:path w="359410" h="1125854">
                  <a:moveTo>
                    <a:pt x="359185" y="0"/>
                  </a:moveTo>
                  <a:lnTo>
                    <a:pt x="0" y="0"/>
                  </a:lnTo>
                  <a:lnTo>
                    <a:pt x="0" y="1125509"/>
                  </a:lnTo>
                  <a:lnTo>
                    <a:pt x="359185" y="1125509"/>
                  </a:lnTo>
                  <a:lnTo>
                    <a:pt x="359185" y="0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96942" y="2540942"/>
              <a:ext cx="359410" cy="1125855"/>
            </a:xfrm>
            <a:custGeom>
              <a:avLst/>
              <a:gdLst/>
              <a:ahLst/>
              <a:cxnLst/>
              <a:rect l="l" t="t" r="r" b="b"/>
              <a:pathLst>
                <a:path w="359410" h="1125854">
                  <a:moveTo>
                    <a:pt x="0" y="0"/>
                  </a:moveTo>
                  <a:lnTo>
                    <a:pt x="359185" y="0"/>
                  </a:lnTo>
                  <a:lnTo>
                    <a:pt x="359185" y="1125509"/>
                  </a:lnTo>
                  <a:lnTo>
                    <a:pt x="0" y="11255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268227" y="2597567"/>
            <a:ext cx="196215" cy="101536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b="1" dirty="0">
                <a:latin typeface="Calibri"/>
                <a:cs typeface="Calibri"/>
              </a:rPr>
              <a:t>Design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/</a:t>
            </a:r>
            <a:r>
              <a:rPr sz="1100" b="1" spc="-10" dirty="0">
                <a:latin typeface="Calibri"/>
                <a:cs typeface="Calibri"/>
              </a:rPr>
              <a:t> Produce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192180" y="3683315"/>
            <a:ext cx="368935" cy="565150"/>
            <a:chOff x="5192180" y="3683315"/>
            <a:chExt cx="368935" cy="565150"/>
          </a:xfrm>
        </p:grpSpPr>
        <p:sp>
          <p:nvSpPr>
            <p:cNvPr id="51" name="object 51"/>
            <p:cNvSpPr/>
            <p:nvPr/>
          </p:nvSpPr>
          <p:spPr>
            <a:xfrm>
              <a:off x="5196942" y="3688077"/>
              <a:ext cx="359410" cy="555625"/>
            </a:xfrm>
            <a:custGeom>
              <a:avLst/>
              <a:gdLst/>
              <a:ahLst/>
              <a:cxnLst/>
              <a:rect l="l" t="t" r="r" b="b"/>
              <a:pathLst>
                <a:path w="359410" h="555625">
                  <a:moveTo>
                    <a:pt x="359185" y="0"/>
                  </a:moveTo>
                  <a:lnTo>
                    <a:pt x="0" y="0"/>
                  </a:lnTo>
                  <a:lnTo>
                    <a:pt x="0" y="555367"/>
                  </a:lnTo>
                  <a:lnTo>
                    <a:pt x="359185" y="555367"/>
                  </a:lnTo>
                  <a:lnTo>
                    <a:pt x="359185" y="0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96942" y="3688077"/>
              <a:ext cx="359410" cy="555625"/>
            </a:xfrm>
            <a:custGeom>
              <a:avLst/>
              <a:gdLst/>
              <a:ahLst/>
              <a:cxnLst/>
              <a:rect l="l" t="t" r="r" b="b"/>
              <a:pathLst>
                <a:path w="359410" h="555625">
                  <a:moveTo>
                    <a:pt x="0" y="0"/>
                  </a:moveTo>
                  <a:lnTo>
                    <a:pt x="359185" y="0"/>
                  </a:lnTo>
                  <a:lnTo>
                    <a:pt x="359185" y="555368"/>
                  </a:lnTo>
                  <a:lnTo>
                    <a:pt x="0" y="555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68227" y="3846093"/>
            <a:ext cx="196215" cy="241935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b="1" spc="-25" dirty="0">
                <a:latin typeface="Calibri"/>
                <a:cs typeface="Calibri"/>
              </a:rPr>
              <a:t>Use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54631" y="3809271"/>
            <a:ext cx="232716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10" dirty="0">
                <a:latin typeface="Calibri"/>
                <a:cs typeface="Calibri"/>
              </a:rPr>
              <a:t>Percorso biodegradabile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751641" y="4271179"/>
            <a:ext cx="2207260" cy="485389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8575" rIns="0" bIns="0" rtlCol="0">
            <a:spAutoFit/>
          </a:bodyPr>
          <a:lstStyle/>
          <a:p>
            <a:pPr marL="439420" indent="-286385">
              <a:lnSpc>
                <a:spcPct val="100000"/>
              </a:lnSpc>
              <a:spcBef>
                <a:spcPts val="225"/>
              </a:spcBef>
              <a:buClr>
                <a:srgbClr val="E1000F"/>
              </a:buClr>
              <a:buFont typeface="Arial"/>
              <a:buChar char="■"/>
              <a:tabLst>
                <a:tab pos="439420" algn="l"/>
                <a:tab pos="440055" algn="l"/>
              </a:tabLst>
            </a:pPr>
            <a:r>
              <a:rPr lang="it-IT" sz="1400" dirty="0">
                <a:latin typeface="Calibri"/>
                <a:cs typeface="Calibri"/>
              </a:rPr>
              <a:t>Riciclaggio meccanico
Riciclaggio chimico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016678" y="3800347"/>
            <a:ext cx="1995471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-20" dirty="0">
                <a:latin typeface="Calibri"/>
                <a:cs typeface="Calibri"/>
              </a:rPr>
              <a:t>Percorso tecnico
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8141" y="1426971"/>
            <a:ext cx="11312794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it-IT" sz="1600" dirty="0">
                <a:latin typeface="Segoe UI"/>
                <a:cs typeface="Segoe UI"/>
              </a:rPr>
              <a:t>La piramide della </a:t>
            </a:r>
            <a:r>
              <a:rPr lang="it-IT" sz="1600" b="1" dirty="0">
                <a:latin typeface="Segoe UI"/>
                <a:cs typeface="Segoe UI"/>
              </a:rPr>
              <a:t>gerarchia dei rifiuti </a:t>
            </a:r>
            <a:r>
              <a:rPr lang="it-IT" sz="1600" dirty="0">
                <a:latin typeface="Segoe UI"/>
                <a:cs typeface="Segoe UI"/>
              </a:rPr>
              <a:t>classifica le opzioni di gestione dei rifiuti in base a ciò che è meglio per l'ambiente.
La </a:t>
            </a:r>
            <a:r>
              <a:rPr lang="it-IT" sz="1600" b="1" dirty="0">
                <a:latin typeface="Segoe UI"/>
                <a:cs typeface="Segoe UI"/>
              </a:rPr>
              <a:t>prevenzione e la riduzione </a:t>
            </a:r>
            <a:r>
              <a:rPr lang="it-IT" sz="1600" dirty="0">
                <a:latin typeface="Segoe UI"/>
                <a:cs typeface="Segoe UI"/>
              </a:rPr>
              <a:t>degli sprechi è ciò che tutti cerchiamo di realizzare.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5843" y="2368803"/>
            <a:ext cx="3940257" cy="289508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69900" marR="5080" indent="-457200">
              <a:lnSpc>
                <a:spcPct val="149200"/>
              </a:lnSpc>
              <a:spcBef>
                <a:spcPts val="4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lang="it-IT" sz="1600" b="1" dirty="0">
                <a:latin typeface="Segoe UI"/>
                <a:cs typeface="Segoe UI"/>
              </a:rPr>
              <a:t>Tutto ciò che va dall'alto verso il basso a partire dalla riduzione prende in considerazione i rifiuti creati come inevitabili.
</a:t>
            </a:r>
            <a:r>
              <a:rPr lang="it-IT" sz="1600" dirty="0">
                <a:latin typeface="Segoe UI"/>
                <a:cs typeface="Segoe UI"/>
              </a:rPr>
              <a:t>Il </a:t>
            </a:r>
            <a:r>
              <a:rPr lang="it-IT" sz="1600" b="1" dirty="0">
                <a:latin typeface="Segoe UI"/>
                <a:cs typeface="Segoe UI"/>
              </a:rPr>
              <a:t>peggiore di tutti gli scenari </a:t>
            </a:r>
            <a:r>
              <a:rPr lang="it-IT" sz="1600" dirty="0">
                <a:latin typeface="Segoe UI"/>
                <a:cs typeface="Segoe UI"/>
              </a:rPr>
              <a:t>prende in considerazione </a:t>
            </a:r>
            <a:r>
              <a:rPr lang="it-IT" sz="1600" b="1" dirty="0">
                <a:latin typeface="Segoe UI"/>
                <a:cs typeface="Segoe UI"/>
              </a:rPr>
              <a:t>l'intero valore </a:t>
            </a:r>
            <a:r>
              <a:rPr lang="it-IT" sz="1600" dirty="0">
                <a:latin typeface="Segoe UI"/>
                <a:cs typeface="Segoe UI"/>
              </a:rPr>
              <a:t>e </a:t>
            </a:r>
            <a:r>
              <a:rPr lang="it-IT" sz="1600" b="1" dirty="0">
                <a:latin typeface="Segoe UI"/>
                <a:cs typeface="Segoe UI"/>
              </a:rPr>
              <a:t>l'energia </a:t>
            </a:r>
            <a:r>
              <a:rPr lang="it-IT" sz="1600" dirty="0">
                <a:latin typeface="Segoe UI"/>
                <a:cs typeface="Segoe UI"/>
              </a:rPr>
              <a:t>viene persa attraverso la discarica.</a:t>
            </a:r>
            <a:endParaRPr sz="16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141" y="1438147"/>
            <a:ext cx="753022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25" dirty="0">
                <a:latin typeface="Segoe UI"/>
                <a:cs typeface="Segoe UI"/>
              </a:rPr>
              <a:t>1.</a:t>
            </a:r>
            <a:r>
              <a:rPr sz="1800" dirty="0">
                <a:latin typeface="Segoe UI"/>
                <a:cs typeface="Segoe UI"/>
              </a:rPr>
              <a:t>	</a:t>
            </a:r>
            <a:r>
              <a:rPr lang="it-IT" sz="1800" dirty="0">
                <a:latin typeface="Segoe UI"/>
                <a:cs typeface="Segoe UI"/>
              </a:rPr>
              <a:t>Molte materie plastiche vengono utilizzate negli imballaggi</a:t>
            </a:r>
            <a:r>
              <a:rPr sz="1800" spc="-10" dirty="0">
                <a:latin typeface="Segoe UI"/>
                <a:cs typeface="Segoe UI"/>
              </a:rPr>
              <a:t>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141" y="1998979"/>
            <a:ext cx="71518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b="1" spc="-25" dirty="0">
                <a:latin typeface="Segoe UI"/>
                <a:cs typeface="Segoe UI"/>
              </a:rPr>
              <a:t>2.</a:t>
            </a:r>
            <a:r>
              <a:rPr sz="1800" b="1" dirty="0">
                <a:latin typeface="Segoe UI"/>
                <a:cs typeface="Segoe UI"/>
              </a:rPr>
              <a:t>	</a:t>
            </a:r>
            <a:r>
              <a:rPr lang="it-IT" sz="1800" b="1" dirty="0">
                <a:latin typeface="Segoe UI"/>
                <a:cs typeface="Segoe UI"/>
              </a:rPr>
              <a:t>Non tutti possono essere riciclati insieme.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6832" y="2798064"/>
            <a:ext cx="1261871" cy="12618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6928" y="2798064"/>
            <a:ext cx="1261872" cy="12618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3976" y="2798064"/>
            <a:ext cx="1264920" cy="12618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13319" y="2798064"/>
            <a:ext cx="1261872" cy="12618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99999" y="3114547"/>
            <a:ext cx="50101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4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1800" b="1" spc="-20" dirty="0">
                <a:latin typeface="Calibri"/>
                <a:cs typeface="Calibri"/>
              </a:rPr>
              <a:t>LDPE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35679" y="4276344"/>
            <a:ext cx="1264920" cy="12649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85651" y="3133249"/>
            <a:ext cx="483234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1</a:t>
            </a:r>
            <a:endParaRPr sz="36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2545"/>
              </a:spcBef>
            </a:pPr>
            <a:r>
              <a:rPr sz="1800" b="1" spc="-20" dirty="0">
                <a:latin typeface="Calibri"/>
                <a:cs typeface="Calibri"/>
              </a:rPr>
              <a:t>PET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7555" y="3114547"/>
            <a:ext cx="54864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90"/>
              </a:spcBef>
            </a:pPr>
            <a:r>
              <a:rPr sz="1800" b="1" spc="-20" dirty="0">
                <a:latin typeface="Calibri"/>
                <a:cs typeface="Calibri"/>
              </a:rPr>
              <a:t>HDPE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6019" y="4610474"/>
            <a:ext cx="321945" cy="128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5</a:t>
            </a:r>
            <a:endParaRPr sz="36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404"/>
              </a:spcBef>
            </a:pPr>
            <a:r>
              <a:rPr sz="1800" b="1" spc="-25" dirty="0">
                <a:latin typeface="Calibri"/>
                <a:cs typeface="Calibri"/>
              </a:rPr>
              <a:t>PP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76088" y="4276344"/>
            <a:ext cx="1261871" cy="12649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06244" y="3114547"/>
            <a:ext cx="257175" cy="117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  <a:spcBef>
                <a:spcPts val="2545"/>
              </a:spcBef>
            </a:pPr>
            <a:r>
              <a:rPr sz="1800" b="1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76244" y="4592828"/>
            <a:ext cx="259079" cy="126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6</a:t>
            </a:r>
            <a:endParaRPr sz="3600" dirty="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3285"/>
              </a:spcBef>
            </a:pPr>
            <a:r>
              <a:rPr sz="1800" b="1" spc="-25" dirty="0">
                <a:latin typeface="Calibri"/>
                <a:cs typeface="Calibri"/>
              </a:rPr>
              <a:t>PS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3447" y="4276344"/>
            <a:ext cx="1264920" cy="126492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310222" y="4592828"/>
            <a:ext cx="671195" cy="126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7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85"/>
              </a:spcBef>
            </a:pPr>
            <a:r>
              <a:rPr lang="it-IT" sz="1800" b="1" spc="-10" dirty="0">
                <a:latin typeface="Calibri"/>
                <a:cs typeface="Calibri"/>
              </a:rPr>
              <a:t>ALTRO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31791" y="3166871"/>
            <a:ext cx="2893060" cy="2893060"/>
            <a:chOff x="4431791" y="3166871"/>
            <a:chExt cx="2893060" cy="2893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1791" y="3166871"/>
              <a:ext cx="2892552" cy="28925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74148" y="3189160"/>
              <a:ext cx="2808605" cy="2808605"/>
            </a:xfrm>
            <a:custGeom>
              <a:avLst/>
              <a:gdLst/>
              <a:ahLst/>
              <a:cxnLst/>
              <a:rect l="l" t="t" r="r" b="b"/>
              <a:pathLst>
                <a:path w="2808604" h="2808604">
                  <a:moveTo>
                    <a:pt x="1404112" y="0"/>
                  </a:moveTo>
                  <a:lnTo>
                    <a:pt x="0" y="1404112"/>
                  </a:lnTo>
                  <a:lnTo>
                    <a:pt x="1404112" y="2808224"/>
                  </a:lnTo>
                  <a:lnTo>
                    <a:pt x="2808224" y="1404112"/>
                  </a:lnTo>
                  <a:lnTo>
                    <a:pt x="1404112" y="0"/>
                  </a:lnTo>
                  <a:close/>
                </a:path>
              </a:pathLst>
            </a:custGeom>
            <a:solidFill>
              <a:srgbClr val="E3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19" y="3428999"/>
              <a:ext cx="1188720" cy="11887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852065" y="3743959"/>
            <a:ext cx="873125" cy="4705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2230">
              <a:lnSpc>
                <a:spcPts val="1700"/>
              </a:lnSpc>
              <a:spcBef>
                <a:spcPts val="240"/>
              </a:spcBef>
            </a:pPr>
            <a:r>
              <a:rPr sz="1500" b="1" spc="-10" dirty="0">
                <a:solidFill>
                  <a:srgbClr val="008246"/>
                </a:solidFill>
                <a:latin typeface="Calibri"/>
                <a:cs typeface="Calibri"/>
              </a:rPr>
              <a:t>biobased </a:t>
            </a:r>
            <a:r>
              <a:rPr sz="1500" b="1" dirty="0">
                <a:solidFill>
                  <a:srgbClr val="008246"/>
                </a:solidFill>
                <a:latin typeface="Calibri"/>
                <a:cs typeface="Calibri"/>
              </a:rPr>
              <a:t>PE</a:t>
            </a:r>
            <a:r>
              <a:rPr sz="1500" dirty="0">
                <a:solidFill>
                  <a:srgbClr val="008246"/>
                </a:solidFill>
                <a:latin typeface="Calibri"/>
                <a:cs typeface="Calibri"/>
              </a:rPr>
              <a:t>,</a:t>
            </a:r>
            <a:r>
              <a:rPr sz="1500" spc="-20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500" b="1" spc="-45" dirty="0">
                <a:solidFill>
                  <a:srgbClr val="008246"/>
                </a:solidFill>
                <a:latin typeface="Calibri"/>
                <a:cs typeface="Calibri"/>
              </a:rPr>
              <a:t>PP,</a:t>
            </a:r>
            <a:r>
              <a:rPr sz="1500" b="1" spc="-20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008246"/>
                </a:solidFill>
                <a:latin typeface="Calibri"/>
                <a:cs typeface="Calibri"/>
              </a:rPr>
              <a:t>PET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496" y="3429000"/>
            <a:ext cx="1188720" cy="11887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28280" y="3640328"/>
            <a:ext cx="879475" cy="91140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-635" algn="ctr">
              <a:lnSpc>
                <a:spcPct val="91300"/>
              </a:lnSpc>
              <a:spcBef>
                <a:spcPts val="254"/>
              </a:spcBef>
            </a:pPr>
            <a:r>
              <a:rPr lang="it-IT" sz="1500" b="1" spc="-10" dirty="0">
                <a:solidFill>
                  <a:srgbClr val="008246"/>
                </a:solidFill>
                <a:latin typeface="Calibri"/>
                <a:cs typeface="Calibri"/>
              </a:rPr>
              <a:t>amido, cellulosa, PLA, carta
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3920" y="4608576"/>
            <a:ext cx="1228344" cy="11887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46731" y="4923535"/>
            <a:ext cx="883919" cy="47053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0495" marR="5080" indent="-138430">
              <a:lnSpc>
                <a:spcPts val="1700"/>
              </a:lnSpc>
              <a:spcBef>
                <a:spcPts val="240"/>
              </a:spcBef>
            </a:pPr>
            <a:r>
              <a:rPr sz="1500" dirty="0">
                <a:latin typeface="Calibri"/>
                <a:cs typeface="Calibri"/>
              </a:rPr>
              <a:t>PE,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5" dirty="0">
                <a:latin typeface="Calibri"/>
                <a:cs typeface="Calibri"/>
              </a:rPr>
              <a:t>PP,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5" dirty="0">
                <a:latin typeface="Calibri"/>
                <a:cs typeface="Calibri"/>
              </a:rPr>
              <a:t>PET, </a:t>
            </a:r>
            <a:r>
              <a:rPr sz="1500" dirty="0">
                <a:latin typeface="Calibri"/>
                <a:cs typeface="Calibri"/>
              </a:rPr>
              <a:t>PS,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PVC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496" y="4608576"/>
            <a:ext cx="1188720" cy="11887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31963" y="5027167"/>
            <a:ext cx="8724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PVA,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PVOH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8917" y="3885640"/>
            <a:ext cx="142124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10" dirty="0">
                <a:solidFill>
                  <a:srgbClr val="008246"/>
                </a:solidFill>
                <a:latin typeface="Calibri"/>
                <a:cs typeface="Calibri"/>
              </a:rPr>
              <a:t>Biodegradabile</a:t>
            </a:r>
            <a:endParaRPr lang="it-IT"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5088" y="4934204"/>
            <a:ext cx="9661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800" spc="-10" dirty="0">
                <a:latin typeface="Calibri"/>
                <a:cs typeface="Calibri"/>
              </a:rPr>
              <a:t>Fossile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80226" y="3076387"/>
            <a:ext cx="4175760" cy="2752090"/>
            <a:chOff x="3580226" y="3076387"/>
            <a:chExt cx="4175760" cy="2752090"/>
          </a:xfrm>
        </p:grpSpPr>
        <p:sp>
          <p:nvSpPr>
            <p:cNvPr id="16" name="object 16"/>
            <p:cNvSpPr/>
            <p:nvPr/>
          </p:nvSpPr>
          <p:spPr>
            <a:xfrm>
              <a:off x="5875512" y="3081149"/>
              <a:ext cx="0" cy="2747645"/>
            </a:xfrm>
            <a:custGeom>
              <a:avLst/>
              <a:gdLst/>
              <a:ahLst/>
              <a:cxnLst/>
              <a:rect l="l" t="t" r="r" b="b"/>
              <a:pathLst>
                <a:path h="2747645">
                  <a:moveTo>
                    <a:pt x="0" y="0"/>
                  </a:moveTo>
                  <a:lnTo>
                    <a:pt x="1" y="274718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75512" y="3081149"/>
              <a:ext cx="0" cy="2747645"/>
            </a:xfrm>
            <a:custGeom>
              <a:avLst/>
              <a:gdLst/>
              <a:ahLst/>
              <a:cxnLst/>
              <a:rect l="l" t="t" r="r" b="b"/>
              <a:pathLst>
                <a:path h="2747645">
                  <a:moveTo>
                    <a:pt x="0" y="0"/>
                  </a:moveTo>
                  <a:lnTo>
                    <a:pt x="1" y="2747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82465" y="4580742"/>
              <a:ext cx="4173220" cy="0"/>
            </a:xfrm>
            <a:custGeom>
              <a:avLst/>
              <a:gdLst/>
              <a:ahLst/>
              <a:cxnLst/>
              <a:rect l="l" t="t" r="r" b="b"/>
              <a:pathLst>
                <a:path w="4173220">
                  <a:moveTo>
                    <a:pt x="417289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82465" y="4580742"/>
              <a:ext cx="4173220" cy="0"/>
            </a:xfrm>
            <a:custGeom>
              <a:avLst/>
              <a:gdLst/>
              <a:ahLst/>
              <a:cxnLst/>
              <a:rect l="l" t="t" r="r" b="b"/>
              <a:pathLst>
                <a:path w="4173220">
                  <a:moveTo>
                    <a:pt x="4172900" y="0"/>
                  </a:moveTo>
                  <a:lnTo>
                    <a:pt x="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55165" y="3081149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180019" y="0"/>
                  </a:moveTo>
                  <a:lnTo>
                    <a:pt x="180019" y="54005"/>
                  </a:lnTo>
                  <a:lnTo>
                    <a:pt x="0" y="54005"/>
                  </a:lnTo>
                  <a:lnTo>
                    <a:pt x="0" y="162017"/>
                  </a:lnTo>
                  <a:lnTo>
                    <a:pt x="180019" y="162017"/>
                  </a:lnTo>
                  <a:lnTo>
                    <a:pt x="180019" y="216023"/>
                  </a:lnTo>
                  <a:lnTo>
                    <a:pt x="288032" y="108010"/>
                  </a:lnTo>
                  <a:lnTo>
                    <a:pt x="180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55165" y="3081149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0" y="54006"/>
                  </a:moveTo>
                  <a:lnTo>
                    <a:pt x="180020" y="54006"/>
                  </a:lnTo>
                  <a:lnTo>
                    <a:pt x="180020" y="0"/>
                  </a:lnTo>
                  <a:lnTo>
                    <a:pt x="288032" y="108012"/>
                  </a:lnTo>
                  <a:lnTo>
                    <a:pt x="180020" y="216024"/>
                  </a:lnTo>
                  <a:lnTo>
                    <a:pt x="180020" y="162018"/>
                  </a:lnTo>
                  <a:lnTo>
                    <a:pt x="0" y="162018"/>
                  </a:lnTo>
                  <a:lnTo>
                    <a:pt x="0" y="540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07828" y="3081149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108012" y="0"/>
                  </a:moveTo>
                  <a:lnTo>
                    <a:pt x="0" y="108010"/>
                  </a:lnTo>
                  <a:lnTo>
                    <a:pt x="108012" y="216023"/>
                  </a:lnTo>
                  <a:lnTo>
                    <a:pt x="108012" y="162017"/>
                  </a:lnTo>
                  <a:lnTo>
                    <a:pt x="288032" y="162017"/>
                  </a:lnTo>
                  <a:lnTo>
                    <a:pt x="288032" y="54005"/>
                  </a:lnTo>
                  <a:lnTo>
                    <a:pt x="108012" y="54005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07828" y="3081149"/>
              <a:ext cx="288290" cy="216535"/>
            </a:xfrm>
            <a:custGeom>
              <a:avLst/>
              <a:gdLst/>
              <a:ahLst/>
              <a:cxnLst/>
              <a:rect l="l" t="t" r="r" b="b"/>
              <a:pathLst>
                <a:path w="288289" h="216535">
                  <a:moveTo>
                    <a:pt x="288032" y="54006"/>
                  </a:moveTo>
                  <a:lnTo>
                    <a:pt x="108012" y="54006"/>
                  </a:lnTo>
                  <a:lnTo>
                    <a:pt x="108012" y="0"/>
                  </a:lnTo>
                  <a:lnTo>
                    <a:pt x="0" y="108012"/>
                  </a:lnTo>
                  <a:lnTo>
                    <a:pt x="108012" y="216024"/>
                  </a:lnTo>
                  <a:lnTo>
                    <a:pt x="108012" y="162018"/>
                  </a:lnTo>
                  <a:lnTo>
                    <a:pt x="288032" y="162018"/>
                  </a:lnTo>
                  <a:lnTo>
                    <a:pt x="288032" y="540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84989" y="4238703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5" h="288289">
                  <a:moveTo>
                    <a:pt x="162018" y="288032"/>
                  </a:moveTo>
                  <a:lnTo>
                    <a:pt x="162018" y="108012"/>
                  </a:lnTo>
                  <a:lnTo>
                    <a:pt x="216024" y="108012"/>
                  </a:lnTo>
                  <a:lnTo>
                    <a:pt x="108012" y="0"/>
                  </a:lnTo>
                  <a:lnTo>
                    <a:pt x="0" y="108012"/>
                  </a:lnTo>
                  <a:lnTo>
                    <a:pt x="54006" y="108012"/>
                  </a:lnTo>
                  <a:lnTo>
                    <a:pt x="54006" y="288032"/>
                  </a:lnTo>
                  <a:lnTo>
                    <a:pt x="162018" y="2880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84989" y="4622417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5" h="288289">
                  <a:moveTo>
                    <a:pt x="162018" y="0"/>
                  </a:moveTo>
                  <a:lnTo>
                    <a:pt x="162018" y="180020"/>
                  </a:lnTo>
                  <a:lnTo>
                    <a:pt x="216024" y="180020"/>
                  </a:lnTo>
                  <a:lnTo>
                    <a:pt x="108012" y="288032"/>
                  </a:lnTo>
                  <a:lnTo>
                    <a:pt x="0" y="180020"/>
                  </a:lnTo>
                  <a:lnTo>
                    <a:pt x="54006" y="180020"/>
                  </a:lnTo>
                  <a:lnTo>
                    <a:pt x="54006" y="0"/>
                  </a:lnTo>
                  <a:lnTo>
                    <a:pt x="162018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88370" y="1989612"/>
            <a:ext cx="1121525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b="1" spc="-25" dirty="0">
                <a:latin typeface="Segoe UI"/>
                <a:cs typeface="Segoe UI"/>
              </a:rPr>
              <a:t>2.</a:t>
            </a:r>
            <a:r>
              <a:rPr sz="1800" b="1" dirty="0">
                <a:latin typeface="Segoe UI"/>
                <a:cs typeface="Segoe UI"/>
              </a:rPr>
              <a:t>	</a:t>
            </a:r>
            <a:r>
              <a:rPr lang="it-IT" sz="1800" b="1" dirty="0">
                <a:latin typeface="Segoe UI"/>
                <a:cs typeface="Segoe UI"/>
              </a:rPr>
              <a:t>La biodegradazione è possibile con substrati a base fossile e non biodegradabili che sono </a:t>
            </a:r>
            <a:r>
              <a:rPr lang="it-IT" sz="1800" b="1" dirty="0" err="1">
                <a:latin typeface="Segoe UI"/>
                <a:cs typeface="Segoe UI"/>
              </a:rPr>
              <a:t>biobased</a:t>
            </a:r>
            <a:r>
              <a:rPr lang="it-IT" sz="1800" b="1" dirty="0">
                <a:latin typeface="Segoe UI"/>
                <a:cs typeface="Segoe UI"/>
              </a:rPr>
              <a:t>.
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88370" y="1417450"/>
            <a:ext cx="95388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25" dirty="0">
                <a:latin typeface="Segoe UI"/>
                <a:cs typeface="Segoe UI"/>
              </a:rPr>
              <a:t>1.</a:t>
            </a:r>
            <a:r>
              <a:rPr sz="1800" dirty="0">
                <a:latin typeface="Segoe UI"/>
                <a:cs typeface="Segoe UI"/>
              </a:rPr>
              <a:t>	</a:t>
            </a:r>
            <a:r>
              <a:rPr lang="it-IT" sz="1800" dirty="0">
                <a:latin typeface="Segoe UI"/>
                <a:cs typeface="Segoe UI"/>
              </a:rPr>
              <a:t>L'origine del materiale non definisce il suo scenario di fine vita.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43F05F3-D236-C2ED-0C3E-F7AE1E3075E5}"/>
              </a:ext>
            </a:extLst>
          </p:cNvPr>
          <p:cNvSpPr txBox="1"/>
          <p:nvPr/>
        </p:nvSpPr>
        <p:spPr>
          <a:xfrm>
            <a:off x="2873462" y="277512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93370" algn="ctr">
              <a:lnSpc>
                <a:spcPct val="100000"/>
              </a:lnSpc>
              <a:spcBef>
                <a:spcPts val="1610"/>
              </a:spcBef>
              <a:tabLst>
                <a:tab pos="2413635" algn="l"/>
              </a:tabLst>
            </a:pPr>
            <a:r>
              <a:rPr lang="it-IT" sz="1800" spc="-10" dirty="0">
                <a:latin typeface="Calibri"/>
                <a:cs typeface="Calibri"/>
              </a:rPr>
              <a:t>Non degradabile</a:t>
            </a:r>
            <a:r>
              <a:rPr lang="it-IT" sz="1800" dirty="0">
                <a:latin typeface="Calibri"/>
                <a:cs typeface="Calibri"/>
              </a:rPr>
              <a:t>	</a:t>
            </a:r>
            <a:r>
              <a:rPr lang="it-IT" sz="1800" spc="-10" dirty="0">
                <a:solidFill>
                  <a:srgbClr val="008246"/>
                </a:solidFill>
                <a:latin typeface="Calibri"/>
                <a:cs typeface="Calibri"/>
              </a:rPr>
              <a:t>Biodegradabile</a:t>
            </a:r>
            <a:endParaRPr lang="it-IT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352" y="6220967"/>
            <a:ext cx="1624583" cy="4450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146304"/>
            <a:ext cx="2282952" cy="7254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996141" y="2787658"/>
            <a:ext cx="3230880" cy="910590"/>
            <a:chOff x="3996141" y="2787658"/>
            <a:chExt cx="3230880" cy="910590"/>
          </a:xfrm>
        </p:grpSpPr>
        <p:sp>
          <p:nvSpPr>
            <p:cNvPr id="5" name="object 5"/>
            <p:cNvSpPr/>
            <p:nvPr/>
          </p:nvSpPr>
          <p:spPr>
            <a:xfrm>
              <a:off x="4010428" y="3278698"/>
              <a:ext cx="3202305" cy="405130"/>
            </a:xfrm>
            <a:custGeom>
              <a:avLst/>
              <a:gdLst/>
              <a:ahLst/>
              <a:cxnLst/>
              <a:rect l="l" t="t" r="r" b="b"/>
              <a:pathLst>
                <a:path w="3202304" h="405129">
                  <a:moveTo>
                    <a:pt x="0" y="54850"/>
                  </a:moveTo>
                  <a:lnTo>
                    <a:pt x="3050695" y="54850"/>
                  </a:lnTo>
                  <a:lnTo>
                    <a:pt x="3050695" y="0"/>
                  </a:lnTo>
                  <a:lnTo>
                    <a:pt x="3202131" y="202546"/>
                  </a:lnTo>
                  <a:lnTo>
                    <a:pt x="3050695" y="405089"/>
                  </a:lnTo>
                  <a:lnTo>
                    <a:pt x="3050695" y="350238"/>
                  </a:lnTo>
                  <a:lnTo>
                    <a:pt x="0" y="350238"/>
                  </a:lnTo>
                  <a:lnTo>
                    <a:pt x="0" y="54850"/>
                  </a:lnTo>
                  <a:close/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0428" y="2801946"/>
              <a:ext cx="3202305" cy="405130"/>
            </a:xfrm>
            <a:custGeom>
              <a:avLst/>
              <a:gdLst/>
              <a:ahLst/>
              <a:cxnLst/>
              <a:rect l="l" t="t" r="r" b="b"/>
              <a:pathLst>
                <a:path w="3202304" h="405130">
                  <a:moveTo>
                    <a:pt x="0" y="54850"/>
                  </a:moveTo>
                  <a:lnTo>
                    <a:pt x="3050695" y="54850"/>
                  </a:lnTo>
                  <a:lnTo>
                    <a:pt x="3050695" y="0"/>
                  </a:lnTo>
                  <a:lnTo>
                    <a:pt x="3202131" y="202546"/>
                  </a:lnTo>
                  <a:lnTo>
                    <a:pt x="3050695" y="405090"/>
                  </a:lnTo>
                  <a:lnTo>
                    <a:pt x="3050695" y="350239"/>
                  </a:lnTo>
                  <a:lnTo>
                    <a:pt x="0" y="350239"/>
                  </a:lnTo>
                  <a:lnTo>
                    <a:pt x="0" y="54850"/>
                  </a:lnTo>
                  <a:close/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96141" y="3995204"/>
            <a:ext cx="3230880" cy="910590"/>
            <a:chOff x="3996141" y="3995204"/>
            <a:chExt cx="3230880" cy="910590"/>
          </a:xfrm>
        </p:grpSpPr>
        <p:sp>
          <p:nvSpPr>
            <p:cNvPr id="8" name="object 8"/>
            <p:cNvSpPr/>
            <p:nvPr/>
          </p:nvSpPr>
          <p:spPr>
            <a:xfrm>
              <a:off x="4010428" y="4486243"/>
              <a:ext cx="3202305" cy="405130"/>
            </a:xfrm>
            <a:custGeom>
              <a:avLst/>
              <a:gdLst/>
              <a:ahLst/>
              <a:cxnLst/>
              <a:rect l="l" t="t" r="r" b="b"/>
              <a:pathLst>
                <a:path w="3202304" h="405129">
                  <a:moveTo>
                    <a:pt x="0" y="54850"/>
                  </a:moveTo>
                  <a:lnTo>
                    <a:pt x="3050695" y="54850"/>
                  </a:lnTo>
                  <a:lnTo>
                    <a:pt x="3050695" y="0"/>
                  </a:lnTo>
                  <a:lnTo>
                    <a:pt x="3202131" y="202546"/>
                  </a:lnTo>
                  <a:lnTo>
                    <a:pt x="3050695" y="405089"/>
                  </a:lnTo>
                  <a:lnTo>
                    <a:pt x="3050695" y="350238"/>
                  </a:lnTo>
                  <a:lnTo>
                    <a:pt x="0" y="350238"/>
                  </a:lnTo>
                  <a:lnTo>
                    <a:pt x="0" y="54850"/>
                  </a:lnTo>
                  <a:close/>
                </a:path>
              </a:pathLst>
            </a:custGeom>
            <a:ln w="28575">
              <a:solidFill>
                <a:srgbClr val="F0A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10428" y="4009491"/>
              <a:ext cx="3202305" cy="405130"/>
            </a:xfrm>
            <a:custGeom>
              <a:avLst/>
              <a:gdLst/>
              <a:ahLst/>
              <a:cxnLst/>
              <a:rect l="l" t="t" r="r" b="b"/>
              <a:pathLst>
                <a:path w="3202304" h="405129">
                  <a:moveTo>
                    <a:pt x="0" y="54850"/>
                  </a:moveTo>
                  <a:lnTo>
                    <a:pt x="3050695" y="54850"/>
                  </a:lnTo>
                  <a:lnTo>
                    <a:pt x="3050695" y="0"/>
                  </a:lnTo>
                  <a:lnTo>
                    <a:pt x="3202131" y="202546"/>
                  </a:lnTo>
                  <a:lnTo>
                    <a:pt x="3050695" y="405090"/>
                  </a:lnTo>
                  <a:lnTo>
                    <a:pt x="3050695" y="350239"/>
                  </a:lnTo>
                  <a:lnTo>
                    <a:pt x="0" y="350239"/>
                  </a:lnTo>
                  <a:lnTo>
                    <a:pt x="0" y="54850"/>
                  </a:lnTo>
                  <a:close/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996141" y="5260837"/>
            <a:ext cx="3230880" cy="910590"/>
            <a:chOff x="3996141" y="5260837"/>
            <a:chExt cx="3230880" cy="910590"/>
          </a:xfrm>
        </p:grpSpPr>
        <p:sp>
          <p:nvSpPr>
            <p:cNvPr id="11" name="object 11"/>
            <p:cNvSpPr/>
            <p:nvPr/>
          </p:nvSpPr>
          <p:spPr>
            <a:xfrm>
              <a:off x="4010428" y="5751877"/>
              <a:ext cx="3202305" cy="405130"/>
            </a:xfrm>
            <a:custGeom>
              <a:avLst/>
              <a:gdLst/>
              <a:ahLst/>
              <a:cxnLst/>
              <a:rect l="l" t="t" r="r" b="b"/>
              <a:pathLst>
                <a:path w="3202304" h="405129">
                  <a:moveTo>
                    <a:pt x="0" y="54850"/>
                  </a:moveTo>
                  <a:lnTo>
                    <a:pt x="3050695" y="54850"/>
                  </a:lnTo>
                  <a:lnTo>
                    <a:pt x="3050695" y="0"/>
                  </a:lnTo>
                  <a:lnTo>
                    <a:pt x="3202131" y="202546"/>
                  </a:lnTo>
                  <a:lnTo>
                    <a:pt x="3050695" y="405090"/>
                  </a:lnTo>
                  <a:lnTo>
                    <a:pt x="3050695" y="350239"/>
                  </a:lnTo>
                  <a:lnTo>
                    <a:pt x="0" y="350239"/>
                  </a:lnTo>
                  <a:lnTo>
                    <a:pt x="0" y="54850"/>
                  </a:lnTo>
                  <a:close/>
                </a:path>
              </a:pathLst>
            </a:custGeom>
            <a:ln w="28575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0428" y="5275125"/>
              <a:ext cx="3202305" cy="405130"/>
            </a:xfrm>
            <a:custGeom>
              <a:avLst/>
              <a:gdLst/>
              <a:ahLst/>
              <a:cxnLst/>
              <a:rect l="l" t="t" r="r" b="b"/>
              <a:pathLst>
                <a:path w="3202304" h="405129">
                  <a:moveTo>
                    <a:pt x="0" y="54850"/>
                  </a:moveTo>
                  <a:lnTo>
                    <a:pt x="3050695" y="54850"/>
                  </a:lnTo>
                  <a:lnTo>
                    <a:pt x="3050695" y="0"/>
                  </a:lnTo>
                  <a:lnTo>
                    <a:pt x="3202131" y="202546"/>
                  </a:lnTo>
                  <a:lnTo>
                    <a:pt x="3050695" y="405090"/>
                  </a:lnTo>
                  <a:lnTo>
                    <a:pt x="3050695" y="350239"/>
                  </a:lnTo>
                  <a:lnTo>
                    <a:pt x="0" y="350239"/>
                  </a:lnTo>
                  <a:lnTo>
                    <a:pt x="0" y="54850"/>
                  </a:lnTo>
                  <a:close/>
                </a:path>
              </a:pathLst>
            </a:custGeom>
            <a:ln w="28575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63769" y="5337555"/>
            <a:ext cx="3099031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solidFill>
                  <a:srgbClr val="E1000F"/>
                </a:solidFill>
                <a:latin typeface="Calibri"/>
                <a:cs typeface="Calibri"/>
              </a:rPr>
              <a:t>principalmente CO</a:t>
            </a:r>
            <a:r>
              <a:rPr lang="it-IT" sz="1600" b="1" baseline="-25000" dirty="0">
                <a:solidFill>
                  <a:srgbClr val="E1000F"/>
                </a:solidFill>
                <a:latin typeface="Calibri"/>
                <a:cs typeface="Calibri"/>
              </a:rPr>
              <a:t>2</a:t>
            </a:r>
            <a:r>
              <a:rPr lang="it-IT" sz="1600" b="1" dirty="0">
                <a:solidFill>
                  <a:srgbClr val="E1000F"/>
                </a:solidFill>
                <a:latin typeface="Calibri"/>
                <a:cs typeface="Calibri"/>
              </a:rPr>
              <a:t> e acqua</a:t>
            </a:r>
          </a:p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solidFill>
                  <a:srgbClr val="E1000F"/>
                </a:solidFill>
                <a:latin typeface="Calibri"/>
                <a:cs typeface="Calibri"/>
              </a:rPr>
              <a:t>
nessun nutriente contenuto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3499" y="2749486"/>
            <a:ext cx="2854971" cy="214122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673927" y="4977891"/>
            <a:ext cx="60579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dirty="0">
                <a:latin typeface="Calibri"/>
                <a:cs typeface="Calibri"/>
              </a:rPr>
              <a:t>X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4395" y="1108964"/>
            <a:ext cx="900020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it-IT" sz="1800" b="1" dirty="0">
                <a:latin typeface="Calibri"/>
                <a:cs typeface="Calibri"/>
              </a:rPr>
              <a:t>Lo spreco alimentare crea un ricco humus. La carta contribuisce alle fibre (carbonio).</a:t>
            </a:r>
            <a:endParaRPr sz="1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lang="it-IT" sz="1800" b="1" dirty="0">
                <a:latin typeface="Calibri"/>
                <a:cs typeface="Calibri"/>
              </a:rPr>
              <a:t>Le materie plastiche non si trasformano in compost; si perdono nel processo di compostaggio.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9103" y="2194435"/>
            <a:ext cx="1958339" cy="38227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3619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84"/>
              </a:spcBef>
            </a:pPr>
            <a:r>
              <a:rPr sz="1900" spc="-10" dirty="0">
                <a:latin typeface="Calibri"/>
                <a:cs typeface="Calibri"/>
              </a:rPr>
              <a:t>Inputs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3499" y="2194435"/>
            <a:ext cx="2855595" cy="382270"/>
          </a:xfrm>
          <a:prstGeom prst="rect">
            <a:avLst/>
          </a:prstGeom>
          <a:solidFill>
            <a:srgbClr val="5B9BD5"/>
          </a:solidFill>
        </p:spPr>
        <p:txBody>
          <a:bodyPr vert="horz" wrap="square" lIns="0" tIns="3619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84"/>
              </a:spcBef>
            </a:pPr>
            <a:r>
              <a:rPr sz="1900" spc="-10" dirty="0">
                <a:latin typeface="Calibri"/>
                <a:cs typeface="Calibri"/>
              </a:rPr>
              <a:t>Output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2579" y="6151372"/>
            <a:ext cx="19878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10" dirty="0">
                <a:latin typeface="Calibri"/>
                <a:cs typeface="Calibri"/>
              </a:rPr>
              <a:t>P</a:t>
            </a:r>
            <a:r>
              <a:rPr sz="1600" b="1" spc="-10" dirty="0" err="1">
                <a:latin typeface="Calibri"/>
                <a:cs typeface="Calibri"/>
              </a:rPr>
              <a:t>lastic</a:t>
            </a:r>
            <a:r>
              <a:rPr lang="it-IT" sz="1600" b="1" spc="-10" dirty="0">
                <a:latin typeface="Calibri"/>
                <a:cs typeface="Calibri"/>
              </a:rPr>
              <a:t>a compostabile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72055" y="3944111"/>
            <a:ext cx="1515110" cy="917575"/>
            <a:chOff x="1972055" y="3944111"/>
            <a:chExt cx="1515110" cy="91757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9463" y="3944111"/>
              <a:ext cx="917448" cy="9174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2055" y="4002023"/>
              <a:ext cx="752856" cy="75285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889760" y="5199888"/>
            <a:ext cx="1734820" cy="1033780"/>
            <a:chOff x="1889760" y="5199888"/>
            <a:chExt cx="1734820" cy="103378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7208" y="5303520"/>
              <a:ext cx="816864" cy="8199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9760" y="5315712"/>
              <a:ext cx="917448" cy="9174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6208" y="5199888"/>
              <a:ext cx="685800" cy="68580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859279" y="2721864"/>
            <a:ext cx="1649095" cy="932815"/>
            <a:chOff x="1859279" y="2721864"/>
            <a:chExt cx="1649095" cy="93281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37103" y="2886456"/>
              <a:ext cx="771144" cy="7680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9279" y="2721864"/>
              <a:ext cx="917447" cy="917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74975" y="2834640"/>
              <a:ext cx="518160" cy="51816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469767" y="2856484"/>
            <a:ext cx="4125595" cy="2000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solidFill>
                  <a:srgbClr val="008246"/>
                </a:solidFill>
                <a:latin typeface="Calibri"/>
                <a:cs typeface="Calibri"/>
              </a:rPr>
              <a:t>Fibre, CO2 e acqua</a:t>
            </a:r>
          </a:p>
          <a:p>
            <a:pPr marL="163195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solidFill>
                  <a:srgbClr val="008246"/>
                </a:solidFill>
                <a:latin typeface="Calibri"/>
                <a:cs typeface="Calibri"/>
              </a:rPr>
              <a:t>
</a:t>
            </a:r>
            <a:r>
              <a:rPr sz="1600" b="1" dirty="0">
                <a:solidFill>
                  <a:srgbClr val="008246"/>
                </a:solidFill>
                <a:latin typeface="Calibri"/>
                <a:cs typeface="Calibri"/>
              </a:rPr>
              <a:t>Nutrient</a:t>
            </a:r>
            <a:r>
              <a:rPr lang="it-IT" sz="1600" b="1" dirty="0">
                <a:solidFill>
                  <a:srgbClr val="008246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008246"/>
                </a:solidFill>
                <a:latin typeface="Calibri"/>
                <a:cs typeface="Calibri"/>
              </a:rPr>
              <a:t>:</a:t>
            </a:r>
            <a:r>
              <a:rPr sz="1600" b="1" spc="-40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8246"/>
                </a:solidFill>
                <a:latin typeface="Calibri"/>
                <a:cs typeface="Calibri"/>
              </a:rPr>
              <a:t>N,</a:t>
            </a:r>
            <a:r>
              <a:rPr sz="1600" b="1" spc="-15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600" b="1" spc="-90" dirty="0">
                <a:solidFill>
                  <a:srgbClr val="008246"/>
                </a:solidFill>
                <a:latin typeface="Calibri"/>
                <a:cs typeface="Calibri"/>
              </a:rPr>
              <a:t>P,</a:t>
            </a:r>
            <a:r>
              <a:rPr sz="1600" b="1" dirty="0">
                <a:solidFill>
                  <a:srgbClr val="008246"/>
                </a:solidFill>
                <a:latin typeface="Calibri"/>
                <a:cs typeface="Calibri"/>
              </a:rPr>
              <a:t> S,</a:t>
            </a:r>
            <a:r>
              <a:rPr sz="1600" b="1" spc="-20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8246"/>
                </a:solidFill>
                <a:latin typeface="Calibri"/>
                <a:cs typeface="Calibri"/>
              </a:rPr>
              <a:t>Na,</a:t>
            </a:r>
            <a:r>
              <a:rPr sz="1600" b="1" spc="-15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8246"/>
                </a:solidFill>
                <a:latin typeface="Calibri"/>
                <a:cs typeface="Calibri"/>
              </a:rPr>
              <a:t>Ca,</a:t>
            </a:r>
            <a:r>
              <a:rPr sz="1600" b="1" spc="-15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8246"/>
                </a:solidFill>
                <a:latin typeface="Calibri"/>
                <a:cs typeface="Calibri"/>
              </a:rPr>
              <a:t>Mg</a:t>
            </a:r>
            <a:endParaRPr sz="16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sz="1600" b="1" dirty="0">
                <a:latin typeface="Calibri"/>
                <a:cs typeface="Calibri"/>
              </a:rPr>
              <a:t>food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waste</a:t>
            </a:r>
            <a:endParaRPr sz="1600" dirty="0">
              <a:latin typeface="Calibri"/>
              <a:cs typeface="Calibri"/>
            </a:endParaRPr>
          </a:p>
          <a:p>
            <a:pPr marL="1631950">
              <a:lnSpc>
                <a:spcPct val="100000"/>
              </a:lnSpc>
              <a:spcBef>
                <a:spcPts val="1485"/>
              </a:spcBef>
            </a:pPr>
            <a:r>
              <a:rPr sz="1600" b="1" dirty="0" err="1">
                <a:solidFill>
                  <a:srgbClr val="008246"/>
                </a:solidFill>
                <a:latin typeface="Calibri"/>
                <a:cs typeface="Calibri"/>
              </a:rPr>
              <a:t>Fibr</a:t>
            </a:r>
            <a:r>
              <a:rPr lang="it-IT" sz="1600" b="1" dirty="0">
                <a:solidFill>
                  <a:srgbClr val="008246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008246"/>
                </a:solidFill>
                <a:latin typeface="Calibri"/>
                <a:cs typeface="Calibri"/>
              </a:rPr>
              <a:t>,</a:t>
            </a:r>
            <a:r>
              <a:rPr sz="1600" spc="-30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8246"/>
                </a:solidFill>
                <a:latin typeface="Calibri"/>
                <a:cs typeface="Calibri"/>
              </a:rPr>
              <a:t>CO</a:t>
            </a:r>
            <a:r>
              <a:rPr sz="1650" baseline="-15151" dirty="0">
                <a:solidFill>
                  <a:srgbClr val="008246"/>
                </a:solidFill>
                <a:latin typeface="Calibri"/>
                <a:cs typeface="Calibri"/>
              </a:rPr>
              <a:t>2</a:t>
            </a:r>
            <a:r>
              <a:rPr sz="1650" spc="104" baseline="-15151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8246"/>
                </a:solidFill>
                <a:latin typeface="Calibri"/>
                <a:cs typeface="Calibri"/>
              </a:rPr>
              <a:t>and</a:t>
            </a:r>
            <a:r>
              <a:rPr sz="1600" spc="-30" dirty="0">
                <a:solidFill>
                  <a:srgbClr val="00824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8246"/>
                </a:solidFill>
                <a:latin typeface="Calibri"/>
                <a:cs typeface="Calibri"/>
              </a:rPr>
              <a:t>water</a:t>
            </a:r>
            <a:endParaRPr sz="1600" dirty="0">
              <a:latin typeface="Calibri"/>
              <a:cs typeface="Calibri"/>
            </a:endParaRPr>
          </a:p>
          <a:p>
            <a:pPr marL="1631950">
              <a:lnSpc>
                <a:spcPts val="1885"/>
              </a:lnSpc>
              <a:spcBef>
                <a:spcPts val="1850"/>
              </a:spcBef>
            </a:pPr>
            <a:r>
              <a:rPr lang="it-IT" sz="1600" b="1" dirty="0">
                <a:solidFill>
                  <a:srgbClr val="C08E00"/>
                </a:solidFill>
                <a:latin typeface="Calibri"/>
                <a:cs typeface="Calibri"/>
              </a:rPr>
              <a:t>nutrienti limitati contenuti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50986C0-0810-0715-0C02-802B8AD551FF}"/>
              </a:ext>
            </a:extLst>
          </p:cNvPr>
          <p:cNvSpPr txBox="1"/>
          <p:nvPr/>
        </p:nvSpPr>
        <p:spPr>
          <a:xfrm>
            <a:off x="2274990" y="4946791"/>
            <a:ext cx="1064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algn="ctr">
              <a:spcBef>
                <a:spcPts val="434"/>
              </a:spcBef>
            </a:pPr>
            <a:r>
              <a:rPr lang="it-IT" sz="1600" b="1" dirty="0">
                <a:latin typeface="Calibri"/>
                <a:cs typeface="Calibri"/>
              </a:rPr>
              <a:t>carta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141" y="990600"/>
            <a:ext cx="109866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25" dirty="0">
                <a:latin typeface="Segoe UI"/>
                <a:cs typeface="Segoe UI"/>
              </a:rPr>
              <a:t>1.</a:t>
            </a:r>
            <a:r>
              <a:rPr sz="1800" dirty="0">
                <a:latin typeface="Segoe UI"/>
                <a:cs typeface="Segoe UI"/>
              </a:rPr>
              <a:t>	</a:t>
            </a:r>
            <a:r>
              <a:rPr lang="it-IT" sz="1800" dirty="0">
                <a:latin typeface="Segoe UI"/>
                <a:cs typeface="Segoe UI"/>
              </a:rPr>
              <a:t>Diversi scenari per diversi rapporti di contaminazione e materiale di base.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9411" y="3332284"/>
            <a:ext cx="518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10" dirty="0">
                <a:latin typeface="Calibri"/>
                <a:cs typeface="Calibri"/>
              </a:rPr>
              <a:t>carta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4534" y="5257800"/>
            <a:ext cx="205121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latin typeface="Calibri"/>
                <a:cs typeface="Calibri"/>
              </a:rPr>
              <a:t>plastica compostabile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1135" y="2151888"/>
            <a:ext cx="1264919" cy="12618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46531" y="3216197"/>
            <a:ext cx="154039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latin typeface="Calibri"/>
                <a:cs typeface="Calibri"/>
              </a:rPr>
              <a:t>spreco alimentare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0904" y="4693920"/>
            <a:ext cx="509016" cy="50901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67522" y="3432047"/>
            <a:ext cx="1520190" cy="1770380"/>
            <a:chOff x="3667522" y="3432047"/>
            <a:chExt cx="1520190" cy="1770380"/>
          </a:xfrm>
        </p:grpSpPr>
        <p:sp>
          <p:nvSpPr>
            <p:cNvPr id="9" name="object 9"/>
            <p:cNvSpPr/>
            <p:nvPr/>
          </p:nvSpPr>
          <p:spPr>
            <a:xfrm>
              <a:off x="3672285" y="4701514"/>
              <a:ext cx="484505" cy="496570"/>
            </a:xfrm>
            <a:custGeom>
              <a:avLst/>
              <a:gdLst/>
              <a:ahLst/>
              <a:cxnLst/>
              <a:rect l="l" t="t" r="r" b="b"/>
              <a:pathLst>
                <a:path w="484504" h="496570">
                  <a:moveTo>
                    <a:pt x="0" y="170526"/>
                  </a:moveTo>
                  <a:lnTo>
                    <a:pt x="164591" y="170526"/>
                  </a:lnTo>
                  <a:lnTo>
                    <a:pt x="164591" y="0"/>
                  </a:lnTo>
                  <a:lnTo>
                    <a:pt x="319531" y="0"/>
                  </a:lnTo>
                  <a:lnTo>
                    <a:pt x="319531" y="170526"/>
                  </a:lnTo>
                  <a:lnTo>
                    <a:pt x="484123" y="170526"/>
                  </a:lnTo>
                  <a:lnTo>
                    <a:pt x="484123" y="325467"/>
                  </a:lnTo>
                  <a:lnTo>
                    <a:pt x="319531" y="325467"/>
                  </a:lnTo>
                  <a:lnTo>
                    <a:pt x="319531" y="495993"/>
                  </a:lnTo>
                  <a:lnTo>
                    <a:pt x="164591" y="495993"/>
                  </a:lnTo>
                  <a:lnTo>
                    <a:pt x="164591" y="325467"/>
                  </a:lnTo>
                  <a:lnTo>
                    <a:pt x="0" y="325467"/>
                  </a:lnTo>
                  <a:lnTo>
                    <a:pt x="0" y="1705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2336" y="3432047"/>
              <a:ext cx="975360" cy="97535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5217215" y="2730912"/>
            <a:ext cx="621665" cy="111760"/>
          </a:xfrm>
          <a:custGeom>
            <a:avLst/>
            <a:gdLst/>
            <a:ahLst/>
            <a:cxnLst/>
            <a:rect l="l" t="t" r="r" b="b"/>
            <a:pathLst>
              <a:path w="621664" h="111760">
                <a:moveTo>
                  <a:pt x="0" y="0"/>
                </a:moveTo>
                <a:lnTo>
                  <a:pt x="621411" y="0"/>
                </a:lnTo>
                <a:lnTo>
                  <a:pt x="621411" y="111597"/>
                </a:lnTo>
                <a:lnTo>
                  <a:pt x="0" y="1115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7215" y="2898308"/>
            <a:ext cx="621665" cy="111760"/>
          </a:xfrm>
          <a:custGeom>
            <a:avLst/>
            <a:gdLst/>
            <a:ahLst/>
            <a:cxnLst/>
            <a:rect l="l" t="t" r="r" b="b"/>
            <a:pathLst>
              <a:path w="621664" h="111760">
                <a:moveTo>
                  <a:pt x="0" y="0"/>
                </a:moveTo>
                <a:lnTo>
                  <a:pt x="621411" y="0"/>
                </a:lnTo>
                <a:lnTo>
                  <a:pt x="621411" y="111597"/>
                </a:lnTo>
                <a:lnTo>
                  <a:pt x="0" y="1115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1358" y="2622412"/>
            <a:ext cx="484505" cy="496570"/>
          </a:xfrm>
          <a:custGeom>
            <a:avLst/>
            <a:gdLst/>
            <a:ahLst/>
            <a:cxnLst/>
            <a:rect l="l" t="t" r="r" b="b"/>
            <a:pathLst>
              <a:path w="484504" h="496569">
                <a:moveTo>
                  <a:pt x="0" y="170526"/>
                </a:moveTo>
                <a:lnTo>
                  <a:pt x="164591" y="170526"/>
                </a:lnTo>
                <a:lnTo>
                  <a:pt x="164591" y="0"/>
                </a:lnTo>
                <a:lnTo>
                  <a:pt x="319531" y="0"/>
                </a:lnTo>
                <a:lnTo>
                  <a:pt x="319531" y="170526"/>
                </a:lnTo>
                <a:lnTo>
                  <a:pt x="484123" y="170526"/>
                </a:lnTo>
                <a:lnTo>
                  <a:pt x="484123" y="325467"/>
                </a:lnTo>
                <a:lnTo>
                  <a:pt x="319531" y="325467"/>
                </a:lnTo>
                <a:lnTo>
                  <a:pt x="319531" y="495993"/>
                </a:lnTo>
                <a:lnTo>
                  <a:pt x="164591" y="495993"/>
                </a:lnTo>
                <a:lnTo>
                  <a:pt x="164591" y="325467"/>
                </a:lnTo>
                <a:lnTo>
                  <a:pt x="0" y="325467"/>
                </a:lnTo>
                <a:lnTo>
                  <a:pt x="0" y="1705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8141" y="1252729"/>
            <a:ext cx="8472059" cy="86498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2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lang="it-IT" sz="1800" b="1" dirty="0">
                <a:latin typeface="Segoe UI"/>
                <a:cs typeface="Segoe UI"/>
              </a:rPr>
              <a:t>I rifiuti dominanti dovrebbero dedicare lo scenario di fine vita.
In caso di contaminazione equilibrata, oggi non esiste una vera soluzione.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53306" y="4282948"/>
            <a:ext cx="518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10" dirty="0">
                <a:latin typeface="Calibri"/>
                <a:cs typeface="Calibri"/>
              </a:rPr>
              <a:t>carta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97479" y="3733800"/>
            <a:ext cx="435863" cy="43281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269344" y="3865094"/>
            <a:ext cx="621665" cy="111760"/>
          </a:xfrm>
          <a:custGeom>
            <a:avLst/>
            <a:gdLst/>
            <a:ahLst/>
            <a:cxnLst/>
            <a:rect l="l" t="t" r="r" b="b"/>
            <a:pathLst>
              <a:path w="621664" h="111760">
                <a:moveTo>
                  <a:pt x="0" y="0"/>
                </a:moveTo>
                <a:lnTo>
                  <a:pt x="621411" y="0"/>
                </a:lnTo>
                <a:lnTo>
                  <a:pt x="621411" y="111597"/>
                </a:lnTo>
                <a:lnTo>
                  <a:pt x="0" y="1115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9344" y="4032491"/>
            <a:ext cx="621665" cy="111760"/>
          </a:xfrm>
          <a:custGeom>
            <a:avLst/>
            <a:gdLst/>
            <a:ahLst/>
            <a:cxnLst/>
            <a:rect l="l" t="t" r="r" b="b"/>
            <a:pathLst>
              <a:path w="621664" h="111760">
                <a:moveTo>
                  <a:pt x="0" y="0"/>
                </a:moveTo>
                <a:lnTo>
                  <a:pt x="621411" y="0"/>
                </a:lnTo>
                <a:lnTo>
                  <a:pt x="621411" y="111597"/>
                </a:lnTo>
                <a:lnTo>
                  <a:pt x="0" y="1115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3486" y="3735185"/>
            <a:ext cx="484505" cy="496570"/>
          </a:xfrm>
          <a:custGeom>
            <a:avLst/>
            <a:gdLst/>
            <a:ahLst/>
            <a:cxnLst/>
            <a:rect l="l" t="t" r="r" b="b"/>
            <a:pathLst>
              <a:path w="484504" h="496570">
                <a:moveTo>
                  <a:pt x="0" y="170526"/>
                </a:moveTo>
                <a:lnTo>
                  <a:pt x="164591" y="170526"/>
                </a:lnTo>
                <a:lnTo>
                  <a:pt x="164591" y="0"/>
                </a:lnTo>
                <a:lnTo>
                  <a:pt x="319531" y="0"/>
                </a:lnTo>
                <a:lnTo>
                  <a:pt x="319531" y="170526"/>
                </a:lnTo>
                <a:lnTo>
                  <a:pt x="484123" y="170526"/>
                </a:lnTo>
                <a:lnTo>
                  <a:pt x="484123" y="325467"/>
                </a:lnTo>
                <a:lnTo>
                  <a:pt x="319531" y="325467"/>
                </a:lnTo>
                <a:lnTo>
                  <a:pt x="319531" y="495993"/>
                </a:lnTo>
                <a:lnTo>
                  <a:pt x="164591" y="495993"/>
                </a:lnTo>
                <a:lnTo>
                  <a:pt x="164591" y="325467"/>
                </a:lnTo>
                <a:lnTo>
                  <a:pt x="0" y="325467"/>
                </a:lnTo>
                <a:lnTo>
                  <a:pt x="0" y="1705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08249" y="3917188"/>
            <a:ext cx="1937283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10" dirty="0">
                <a:latin typeface="Calibri"/>
                <a:cs typeface="Calibri"/>
              </a:rPr>
              <a:t>Compostaggio
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2823" y="2410967"/>
            <a:ext cx="917448" cy="91744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44640" y="3544823"/>
            <a:ext cx="917448" cy="91744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81855" y="4419600"/>
            <a:ext cx="975360" cy="975360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308143" y="4793603"/>
            <a:ext cx="621665" cy="111760"/>
          </a:xfrm>
          <a:custGeom>
            <a:avLst/>
            <a:gdLst/>
            <a:ahLst/>
            <a:cxnLst/>
            <a:rect l="l" t="t" r="r" b="b"/>
            <a:pathLst>
              <a:path w="621664" h="111760">
                <a:moveTo>
                  <a:pt x="0" y="0"/>
                </a:moveTo>
                <a:lnTo>
                  <a:pt x="621411" y="0"/>
                </a:lnTo>
                <a:lnTo>
                  <a:pt x="621411" y="111597"/>
                </a:lnTo>
                <a:lnTo>
                  <a:pt x="0" y="1115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08143" y="4960999"/>
            <a:ext cx="621665" cy="111760"/>
          </a:xfrm>
          <a:custGeom>
            <a:avLst/>
            <a:gdLst/>
            <a:ahLst/>
            <a:cxnLst/>
            <a:rect l="l" t="t" r="r" b="b"/>
            <a:pathLst>
              <a:path w="621664" h="111760">
                <a:moveTo>
                  <a:pt x="0" y="0"/>
                </a:moveTo>
                <a:lnTo>
                  <a:pt x="621411" y="0"/>
                </a:lnTo>
                <a:lnTo>
                  <a:pt x="621411" y="111597"/>
                </a:lnTo>
                <a:lnTo>
                  <a:pt x="0" y="1115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08250" y="4773676"/>
            <a:ext cx="176915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10" dirty="0">
                <a:latin typeface="Calibri"/>
                <a:cs typeface="Calibri"/>
              </a:rPr>
              <a:t>Compostaggio
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4264" y="4517135"/>
            <a:ext cx="917448" cy="91744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617707" y="6428740"/>
            <a:ext cx="518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10" dirty="0">
                <a:latin typeface="Calibri"/>
                <a:cs typeface="Calibri"/>
              </a:rPr>
              <a:t>carta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72511" y="5803391"/>
            <a:ext cx="615695" cy="61264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5316372" y="5968034"/>
            <a:ext cx="621665" cy="111760"/>
          </a:xfrm>
          <a:custGeom>
            <a:avLst/>
            <a:gdLst/>
            <a:ahLst/>
            <a:cxnLst/>
            <a:rect l="l" t="t" r="r" b="b"/>
            <a:pathLst>
              <a:path w="621664" h="111760">
                <a:moveTo>
                  <a:pt x="0" y="0"/>
                </a:moveTo>
                <a:lnTo>
                  <a:pt x="621411" y="0"/>
                </a:lnTo>
                <a:lnTo>
                  <a:pt x="621411" y="111597"/>
                </a:lnTo>
                <a:lnTo>
                  <a:pt x="0" y="1115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6372" y="6135430"/>
            <a:ext cx="621665" cy="111760"/>
          </a:xfrm>
          <a:custGeom>
            <a:avLst/>
            <a:gdLst/>
            <a:ahLst/>
            <a:cxnLst/>
            <a:rect l="l" t="t" r="r" b="b"/>
            <a:pathLst>
              <a:path w="621664" h="111760">
                <a:moveTo>
                  <a:pt x="0" y="0"/>
                </a:moveTo>
                <a:lnTo>
                  <a:pt x="621411" y="0"/>
                </a:lnTo>
                <a:lnTo>
                  <a:pt x="621411" y="111597"/>
                </a:lnTo>
                <a:lnTo>
                  <a:pt x="0" y="11159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0514" y="5859534"/>
            <a:ext cx="484505" cy="496570"/>
          </a:xfrm>
          <a:custGeom>
            <a:avLst/>
            <a:gdLst/>
            <a:ahLst/>
            <a:cxnLst/>
            <a:rect l="l" t="t" r="r" b="b"/>
            <a:pathLst>
              <a:path w="484504" h="496570">
                <a:moveTo>
                  <a:pt x="0" y="170526"/>
                </a:moveTo>
                <a:lnTo>
                  <a:pt x="164591" y="170526"/>
                </a:lnTo>
                <a:lnTo>
                  <a:pt x="164591" y="0"/>
                </a:lnTo>
                <a:lnTo>
                  <a:pt x="319531" y="0"/>
                </a:lnTo>
                <a:lnTo>
                  <a:pt x="319531" y="170526"/>
                </a:lnTo>
                <a:lnTo>
                  <a:pt x="484123" y="170526"/>
                </a:lnTo>
                <a:lnTo>
                  <a:pt x="484123" y="325467"/>
                </a:lnTo>
                <a:lnTo>
                  <a:pt x="319531" y="325467"/>
                </a:lnTo>
                <a:lnTo>
                  <a:pt x="319531" y="495993"/>
                </a:lnTo>
                <a:lnTo>
                  <a:pt x="164591" y="495993"/>
                </a:lnTo>
                <a:lnTo>
                  <a:pt x="164591" y="325467"/>
                </a:lnTo>
                <a:lnTo>
                  <a:pt x="0" y="325467"/>
                </a:lnTo>
                <a:lnTo>
                  <a:pt x="0" y="1705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55591" y="5766815"/>
            <a:ext cx="615696" cy="612648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922189" y="5761227"/>
            <a:ext cx="2609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1" dirty="0"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07408" y="2599944"/>
            <a:ext cx="472439" cy="469391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8392989" y="5922772"/>
            <a:ext cx="306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Calibri"/>
                <a:cs typeface="Calibri"/>
              </a:rPr>
              <a:t>???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9F94BC9-4B09-8CB2-1A5B-706277824D78}"/>
              </a:ext>
            </a:extLst>
          </p:cNvPr>
          <p:cNvSpPr txBox="1"/>
          <p:nvPr/>
        </p:nvSpPr>
        <p:spPr>
          <a:xfrm>
            <a:off x="7772400" y="2842672"/>
            <a:ext cx="2073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spc="-10" dirty="0">
                <a:latin typeface="Calibri"/>
                <a:cs typeface="Calibri"/>
              </a:rPr>
              <a:t>Riciclaggio della carta</a:t>
            </a: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81BB7C4B-321A-63F2-A8A2-7B2AA7567E7C}"/>
              </a:ext>
            </a:extLst>
          </p:cNvPr>
          <p:cNvSpPr txBox="1"/>
          <p:nvPr/>
        </p:nvSpPr>
        <p:spPr>
          <a:xfrm>
            <a:off x="3922766" y="4274820"/>
            <a:ext cx="154039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latin typeface="Calibri"/>
                <a:cs typeface="Calibri"/>
              </a:rPr>
              <a:t>spreco alimentare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85EC6D9D-39C7-6EC2-D7CF-EE76586E0B8F}"/>
              </a:ext>
            </a:extLst>
          </p:cNvPr>
          <p:cNvSpPr txBox="1"/>
          <p:nvPr/>
        </p:nvSpPr>
        <p:spPr>
          <a:xfrm>
            <a:off x="3893241" y="5427244"/>
            <a:ext cx="154039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latin typeface="Calibri"/>
                <a:cs typeface="Calibri"/>
              </a:rPr>
              <a:t>spreco alimentare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B99B4BC4-B21D-DBB4-68C2-8C4084CED085}"/>
              </a:ext>
            </a:extLst>
          </p:cNvPr>
          <p:cNvSpPr txBox="1"/>
          <p:nvPr/>
        </p:nvSpPr>
        <p:spPr>
          <a:xfrm>
            <a:off x="3914537" y="6458806"/>
            <a:ext cx="154039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latin typeface="Calibri"/>
                <a:cs typeface="Calibri"/>
              </a:rPr>
              <a:t>spreco alimentare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140" y="954855"/>
            <a:ext cx="1091045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it-IT" sz="1800" spc="-25">
                <a:latin typeface="Segoe UI"/>
                <a:cs typeface="Segoe UI"/>
              </a:rPr>
              <a:t>1. La direttiva UE sulla plastica monouso (SUP) cambierà l'approccio alle nostre abitudini quotidiane.
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141" y="1529588"/>
            <a:ext cx="8821420" cy="1066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lang="it-IT" sz="1800" b="1" dirty="0">
                <a:latin typeface="Segoe UI"/>
                <a:cs typeface="Segoe UI"/>
              </a:rPr>
              <a:t>Gli orientamenti dell'UE sulla direttiva SUP evidenziano:. </a:t>
            </a:r>
          </a:p>
          <a:p>
            <a:pPr marL="469900" lvl="2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it-IT" sz="1600" dirty="0">
                <a:latin typeface="Segoe UI"/>
                <a:cs typeface="Segoe UI"/>
              </a:rPr>
              <a:t>Niente più contenitori in polistirene espanso (EPS), piatti, posate, agitatori e cannucce
Tazze, coperchi per loro come il consumo di involucri devono essere ridotti in numero
</a:t>
            </a:r>
            <a:r>
              <a:rPr lang="it-IT" sz="1600" spc="-10" dirty="0">
                <a:latin typeface="Segoe UI"/>
                <a:cs typeface="Segoe UI"/>
              </a:rPr>
              <a:t>Inoltre, tazze, coperchi, filtri per tabacco con bottiglie saranno soggetti allo schema EPR.</a:t>
            </a:r>
            <a:endParaRPr sz="1600" dirty="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953" y="2833936"/>
            <a:ext cx="8571717" cy="38753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1656</Words>
  <Application>Microsoft Office PowerPoint</Application>
  <PresentationFormat>Widescreen</PresentationFormat>
  <Paragraphs>261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UI</vt:lpstr>
      <vt:lpstr>Times New Roman</vt:lpstr>
      <vt:lpstr>Wingdings-Regular</vt:lpstr>
      <vt:lpstr>Office Theme</vt:lpstr>
      <vt:lpstr>Presentazione standard di PowerPoint</vt:lpstr>
      <vt:lpstr>Lavori pratici:
Analisi dell'idoneità dei materiali per varie forme di gestione dei rifiuti di imballaggio post-consumo</vt:lpstr>
      <vt:lpstr>1. Introduzione. Definizioni di base:  riciclo vs rifiuti:</vt:lpstr>
      <vt:lpstr>Presentazione standard di PowerPoint</vt:lpstr>
      <vt:lpstr>1. Molte materie plastiche vengono utilizzate negli imballaggi.</vt:lpstr>
      <vt:lpstr>1. L'origine del materiale non definisce il suo scenario di fine vita.</vt:lpstr>
      <vt:lpstr>Presentazione standard di PowerPoint</vt:lpstr>
      <vt:lpstr>1. Diversi scenari per diversi rapporti di contaminazione e materiale di base.</vt:lpstr>
      <vt:lpstr>1. La direttiva UE sulla plastica monouso (SUP) cambierà l'approccio alle nostre abitudini quotidiane.
</vt:lpstr>
      <vt:lpstr>LAVORO DI GRUPPO!
</vt:lpstr>
      <vt:lpstr>REGOLE &amp; COMPLETAMENTO</vt:lpstr>
      <vt:lpstr>CONSIGLI &amp; GUIDA DOMANDE 
</vt:lpstr>
      <vt:lpstr>Lavoro di gruppo - foglio di orientamento #1
</vt:lpstr>
      <vt:lpstr>Lavoro di gruppo - foglio di orientamento #2
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Luana Montalbano</cp:lastModifiedBy>
  <cp:revision>5</cp:revision>
  <dcterms:created xsi:type="dcterms:W3CDTF">2022-07-19T10:58:43Z</dcterms:created>
  <dcterms:modified xsi:type="dcterms:W3CDTF">2022-08-04T11:24:51Z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2022-07-19T00:00:00Z</vt:filetime>
  </property>
  <property fmtid="{D5CDD505-2E9C-101B-9397-08002B2CF9AE}" pid="4" name="Producer">
    <vt:lpwstr>macOS Wersja 11.2.3 (kompilacja 20D91) Quartz PDFContext</vt:lpwstr>
  </property>
</Properties>
</file>