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embeddedFontLst>
    <p:embeddedFont>
      <p:font typeface="Gentium Book Basic"/>
      <p:regular r:id="rId29"/>
      <p:bold r:id="rId30"/>
      <p:italic r:id="rId31"/>
      <p:boldItalic r:id="rId32"/>
    </p:embeddedFont>
    <p:embeddedFont>
      <p:font typeface="Fira Sans"/>
      <p:regular r:id="rId33"/>
      <p:bold r:id="rId34"/>
      <p:italic r:id="rId35"/>
      <p:boldItalic r:id="rId36"/>
    </p:embeddedFont>
    <p:embeddedFont>
      <p:font typeface="Helvetica Neue"/>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1" roundtripDataSignature="AMtx7mgFRcCBkEAoKVLBGP4FuJMgKwRT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HelveticaNeue-boldItalic.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GentiumBookBasic-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GentiumBookBasic-italic.fntdata"/><Relationship Id="rId30" Type="http://schemas.openxmlformats.org/officeDocument/2006/relationships/font" Target="fonts/GentiumBookBasic-bold.fntdata"/><Relationship Id="rId11" Type="http://schemas.openxmlformats.org/officeDocument/2006/relationships/slide" Target="slides/slide6.xml"/><Relationship Id="rId33" Type="http://schemas.openxmlformats.org/officeDocument/2006/relationships/font" Target="fonts/FiraSans-regular.fntdata"/><Relationship Id="rId10" Type="http://schemas.openxmlformats.org/officeDocument/2006/relationships/slide" Target="slides/slide5.xml"/><Relationship Id="rId32" Type="http://schemas.openxmlformats.org/officeDocument/2006/relationships/font" Target="fonts/GentiumBookBasic-boldItalic.fntdata"/><Relationship Id="rId13" Type="http://schemas.openxmlformats.org/officeDocument/2006/relationships/slide" Target="slides/slide8.xml"/><Relationship Id="rId35" Type="http://schemas.openxmlformats.org/officeDocument/2006/relationships/font" Target="fonts/FiraSans-italic.fntdata"/><Relationship Id="rId12" Type="http://schemas.openxmlformats.org/officeDocument/2006/relationships/slide" Target="slides/slide7.xml"/><Relationship Id="rId34" Type="http://schemas.openxmlformats.org/officeDocument/2006/relationships/font" Target="fonts/FiraSans-bold.fntdata"/><Relationship Id="rId15" Type="http://schemas.openxmlformats.org/officeDocument/2006/relationships/slide" Target="slides/slide10.xml"/><Relationship Id="rId37" Type="http://schemas.openxmlformats.org/officeDocument/2006/relationships/font" Target="fonts/HelveticaNeue-regular.fntdata"/><Relationship Id="rId14" Type="http://schemas.openxmlformats.org/officeDocument/2006/relationships/slide" Target="slides/slide9.xml"/><Relationship Id="rId36" Type="http://schemas.openxmlformats.org/officeDocument/2006/relationships/font" Target="fonts/FiraSans-boldItalic.fntdata"/><Relationship Id="rId17" Type="http://schemas.openxmlformats.org/officeDocument/2006/relationships/slide" Target="slides/slide12.xml"/><Relationship Id="rId39" Type="http://schemas.openxmlformats.org/officeDocument/2006/relationships/font" Target="fonts/HelveticaNeue-italic.fntdata"/><Relationship Id="rId16" Type="http://schemas.openxmlformats.org/officeDocument/2006/relationships/slide" Target="slides/slide11.xml"/><Relationship Id="rId38" Type="http://schemas.openxmlformats.org/officeDocument/2006/relationships/font" Target="fonts/HelveticaNeue-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1" name="Shape 11"/>
        <p:cNvGrpSpPr/>
        <p:nvPr/>
      </p:nvGrpSpPr>
      <p:grpSpPr>
        <a:xfrm>
          <a:off x="0" y="0"/>
          <a:ext cx="0" cy="0"/>
          <a:chOff x="0" y="0"/>
          <a:chExt cx="0" cy="0"/>
        </a:xfrm>
      </p:grpSpPr>
      <p:sp>
        <p:nvSpPr>
          <p:cNvPr id="12" name="Google Shape;12;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68" name="Shape 68"/>
        <p:cNvGrpSpPr/>
        <p:nvPr/>
      </p:nvGrpSpPr>
      <p:grpSpPr>
        <a:xfrm>
          <a:off x="0" y="0"/>
          <a:ext cx="0" cy="0"/>
          <a:chOff x="0" y="0"/>
          <a:chExt cx="0" cy="0"/>
        </a:xfrm>
      </p:grpSpPr>
      <p:sp>
        <p:nvSpPr>
          <p:cNvPr id="69" name="Google Shape;69;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74" name="Shape 74"/>
        <p:cNvGrpSpPr/>
        <p:nvPr/>
      </p:nvGrpSpPr>
      <p:grpSpPr>
        <a:xfrm>
          <a:off x="0" y="0"/>
          <a:ext cx="0" cy="0"/>
          <a:chOff x="0" y="0"/>
          <a:chExt cx="0" cy="0"/>
        </a:xfrm>
      </p:grpSpPr>
      <p:sp>
        <p:nvSpPr>
          <p:cNvPr id="75" name="Google Shape;75;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86" name="Shape 86"/>
        <p:cNvGrpSpPr/>
        <p:nvPr/>
      </p:nvGrpSpPr>
      <p:grpSpPr>
        <a:xfrm>
          <a:off x="0" y="0"/>
          <a:ext cx="0" cy="0"/>
          <a:chOff x="0" y="0"/>
          <a:chExt cx="0" cy="0"/>
        </a:xfrm>
      </p:grpSpPr>
      <p:sp>
        <p:nvSpPr>
          <p:cNvPr id="87" name="Google Shape;87;p3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3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9" name="Google Shape;89;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92" name="Shape 92"/>
        <p:cNvGrpSpPr/>
        <p:nvPr/>
      </p:nvGrpSpPr>
      <p:grpSpPr>
        <a:xfrm>
          <a:off x="0" y="0"/>
          <a:ext cx="0" cy="0"/>
          <a:chOff x="0" y="0"/>
          <a:chExt cx="0" cy="0"/>
        </a:xfrm>
      </p:grpSpPr>
      <p:sp>
        <p:nvSpPr>
          <p:cNvPr id="93" name="Google Shape;93;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98" name="Shape 98"/>
        <p:cNvGrpSpPr/>
        <p:nvPr/>
      </p:nvGrpSpPr>
      <p:grpSpPr>
        <a:xfrm>
          <a:off x="0" y="0"/>
          <a:ext cx="0" cy="0"/>
          <a:chOff x="0" y="0"/>
          <a:chExt cx="0" cy="0"/>
        </a:xfrm>
      </p:grpSpPr>
      <p:sp>
        <p:nvSpPr>
          <p:cNvPr id="99" name="Google Shape;99;p3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3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1" name="Google Shape;10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104" name="Shape 104"/>
        <p:cNvGrpSpPr/>
        <p:nvPr/>
      </p:nvGrpSpPr>
      <p:grpSpPr>
        <a:xfrm>
          <a:off x="0" y="0"/>
          <a:ext cx="0" cy="0"/>
          <a:chOff x="0" y="0"/>
          <a:chExt cx="0" cy="0"/>
        </a:xfrm>
      </p:grpSpPr>
      <p:sp>
        <p:nvSpPr>
          <p:cNvPr id="105" name="Google Shape;105;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4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4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111" name="Shape 111"/>
        <p:cNvGrpSpPr/>
        <p:nvPr/>
      </p:nvGrpSpPr>
      <p:grpSpPr>
        <a:xfrm>
          <a:off x="0" y="0"/>
          <a:ext cx="0" cy="0"/>
          <a:chOff x="0" y="0"/>
          <a:chExt cx="0" cy="0"/>
        </a:xfrm>
      </p:grpSpPr>
      <p:sp>
        <p:nvSpPr>
          <p:cNvPr id="112" name="Google Shape;112;p4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4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4" name="Google Shape;114;p4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4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6" name="Google Shape;116;p4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120" name="Shape 120"/>
        <p:cNvGrpSpPr/>
        <p:nvPr/>
      </p:nvGrpSpPr>
      <p:grpSpPr>
        <a:xfrm>
          <a:off x="0" y="0"/>
          <a:ext cx="0" cy="0"/>
          <a:chOff x="0" y="0"/>
          <a:chExt cx="0" cy="0"/>
        </a:xfrm>
      </p:grpSpPr>
      <p:sp>
        <p:nvSpPr>
          <p:cNvPr id="121" name="Google Shape;121;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125" name="Shape 125"/>
        <p:cNvGrpSpPr/>
        <p:nvPr/>
      </p:nvGrpSpPr>
      <p:grpSpPr>
        <a:xfrm>
          <a:off x="0" y="0"/>
          <a:ext cx="0" cy="0"/>
          <a:chOff x="0" y="0"/>
          <a:chExt cx="0" cy="0"/>
        </a:xfrm>
      </p:grpSpPr>
      <p:sp>
        <p:nvSpPr>
          <p:cNvPr id="126" name="Google Shape;126;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129" name="Shape 129"/>
        <p:cNvGrpSpPr/>
        <p:nvPr/>
      </p:nvGrpSpPr>
      <p:grpSpPr>
        <a:xfrm>
          <a:off x="0" y="0"/>
          <a:ext cx="0" cy="0"/>
          <a:chOff x="0" y="0"/>
          <a:chExt cx="0" cy="0"/>
        </a:xfrm>
      </p:grpSpPr>
      <p:sp>
        <p:nvSpPr>
          <p:cNvPr id="130" name="Google Shape;130;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4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2" name="Google Shape;132;p4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3" name="Google Shape;133;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17" name="Shape 17"/>
        <p:cNvGrpSpPr/>
        <p:nvPr/>
      </p:nvGrpSpPr>
      <p:grpSpPr>
        <a:xfrm>
          <a:off x="0" y="0"/>
          <a:ext cx="0" cy="0"/>
          <a:chOff x="0" y="0"/>
          <a:chExt cx="0" cy="0"/>
        </a:xfrm>
      </p:grpSpPr>
      <p:sp>
        <p:nvSpPr>
          <p:cNvPr id="18" name="Google Shape;18;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136" name="Shape 136"/>
        <p:cNvGrpSpPr/>
        <p:nvPr/>
      </p:nvGrpSpPr>
      <p:grpSpPr>
        <a:xfrm>
          <a:off x="0" y="0"/>
          <a:ext cx="0" cy="0"/>
          <a:chOff x="0" y="0"/>
          <a:chExt cx="0" cy="0"/>
        </a:xfrm>
      </p:grpSpPr>
      <p:sp>
        <p:nvSpPr>
          <p:cNvPr id="137" name="Google Shape;137;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45"/>
          <p:cNvSpPr/>
          <p:nvPr>
            <p:ph idx="2" type="pic"/>
          </p:nvPr>
        </p:nvSpPr>
        <p:spPr>
          <a:xfrm>
            <a:off x="5183188" y="987425"/>
            <a:ext cx="6172200" cy="4873625"/>
          </a:xfrm>
          <a:prstGeom prst="rect">
            <a:avLst/>
          </a:prstGeom>
          <a:noFill/>
          <a:ln>
            <a:noFill/>
          </a:ln>
        </p:spPr>
      </p:sp>
      <p:sp>
        <p:nvSpPr>
          <p:cNvPr id="139" name="Google Shape;139;p4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0" name="Google Shape;140;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143" name="Shape 143"/>
        <p:cNvGrpSpPr/>
        <p:nvPr/>
      </p:nvGrpSpPr>
      <p:grpSpPr>
        <a:xfrm>
          <a:off x="0" y="0"/>
          <a:ext cx="0" cy="0"/>
          <a:chOff x="0" y="0"/>
          <a:chExt cx="0" cy="0"/>
        </a:xfrm>
      </p:grpSpPr>
      <p:sp>
        <p:nvSpPr>
          <p:cNvPr id="144" name="Google Shape;144;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4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149" name="Shape 149"/>
        <p:cNvGrpSpPr/>
        <p:nvPr/>
      </p:nvGrpSpPr>
      <p:grpSpPr>
        <a:xfrm>
          <a:off x="0" y="0"/>
          <a:ext cx="0" cy="0"/>
          <a:chOff x="0" y="0"/>
          <a:chExt cx="0" cy="0"/>
        </a:xfrm>
      </p:grpSpPr>
      <p:sp>
        <p:nvSpPr>
          <p:cNvPr id="150" name="Google Shape;150;p4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4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23" name="Shape 23"/>
        <p:cNvGrpSpPr/>
        <p:nvPr/>
      </p:nvGrpSpPr>
      <p:grpSpPr>
        <a:xfrm>
          <a:off x="0" y="0"/>
          <a:ext cx="0" cy="0"/>
          <a:chOff x="0" y="0"/>
          <a:chExt cx="0" cy="0"/>
        </a:xfrm>
      </p:grpSpPr>
      <p:sp>
        <p:nvSpPr>
          <p:cNvPr id="24" name="Google Shape;24;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29" name="Shape 29"/>
        <p:cNvGrpSpPr/>
        <p:nvPr/>
      </p:nvGrpSpPr>
      <p:grpSpPr>
        <a:xfrm>
          <a:off x="0" y="0"/>
          <a:ext cx="0" cy="0"/>
          <a:chOff x="0" y="0"/>
          <a:chExt cx="0" cy="0"/>
        </a:xfrm>
      </p:grpSpPr>
      <p:sp>
        <p:nvSpPr>
          <p:cNvPr id="30" name="Google Shape;3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36" name="Shape 36"/>
        <p:cNvGrpSpPr/>
        <p:nvPr/>
      </p:nvGrpSpPr>
      <p:grpSpPr>
        <a:xfrm>
          <a:off x="0" y="0"/>
          <a:ext cx="0" cy="0"/>
          <a:chOff x="0" y="0"/>
          <a:chExt cx="0" cy="0"/>
        </a:xfrm>
      </p:grpSpPr>
      <p:sp>
        <p:nvSpPr>
          <p:cNvPr id="37" name="Google Shape;37;p2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45" name="Shape 45"/>
        <p:cNvGrpSpPr/>
        <p:nvPr/>
      </p:nvGrpSpPr>
      <p:grpSpPr>
        <a:xfrm>
          <a:off x="0" y="0"/>
          <a:ext cx="0" cy="0"/>
          <a:chOff x="0" y="0"/>
          <a:chExt cx="0" cy="0"/>
        </a:xfrm>
      </p:grpSpPr>
      <p:sp>
        <p:nvSpPr>
          <p:cNvPr id="46" name="Google Shape;46;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50" name="Shape 50"/>
        <p:cNvGrpSpPr/>
        <p:nvPr/>
      </p:nvGrpSpPr>
      <p:grpSpPr>
        <a:xfrm>
          <a:off x="0" y="0"/>
          <a:ext cx="0" cy="0"/>
          <a:chOff x="0" y="0"/>
          <a:chExt cx="0" cy="0"/>
        </a:xfrm>
      </p:grpSpPr>
      <p:sp>
        <p:nvSpPr>
          <p:cNvPr id="51" name="Google Shape;5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4" name="Shape 54"/>
        <p:cNvGrpSpPr/>
        <p:nvPr/>
      </p:nvGrpSpPr>
      <p:grpSpPr>
        <a:xfrm>
          <a:off x="0" y="0"/>
          <a:ext cx="0" cy="0"/>
          <a:chOff x="0" y="0"/>
          <a:chExt cx="0" cy="0"/>
        </a:xfrm>
      </p:grpSpPr>
      <p:sp>
        <p:nvSpPr>
          <p:cNvPr id="55" name="Google Shape;55;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1" name="Shape 61"/>
        <p:cNvGrpSpPr/>
        <p:nvPr/>
      </p:nvGrpSpPr>
      <p:grpSpPr>
        <a:xfrm>
          <a:off x="0" y="0"/>
          <a:ext cx="0" cy="0"/>
          <a:chOff x="0" y="0"/>
          <a:chExt cx="0" cy="0"/>
        </a:xfrm>
      </p:grpSpPr>
      <p:sp>
        <p:nvSpPr>
          <p:cNvPr id="62" name="Google Shape;62;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3"/>
          <p:cNvSpPr/>
          <p:nvPr>
            <p:ph idx="2" type="pic"/>
          </p:nvPr>
        </p:nvSpPr>
        <p:spPr>
          <a:xfrm>
            <a:off x="5183188" y="987425"/>
            <a:ext cx="6172200" cy="4873625"/>
          </a:xfrm>
          <a:prstGeom prst="rect">
            <a:avLst/>
          </a:prstGeom>
          <a:noFill/>
          <a:ln>
            <a:noFill/>
          </a:ln>
        </p:spPr>
      </p:sp>
      <p:sp>
        <p:nvSpPr>
          <p:cNvPr id="64" name="Google Shape;64;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8.png"/><Relationship Id="rId5" Type="http://schemas.openxmlformats.org/officeDocument/2006/relationships/image" Target="../media/image12.jpg"/><Relationship Id="rId6"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4.png"/><Relationship Id="rId5" Type="http://schemas.openxmlformats.org/officeDocument/2006/relationships/image" Target="../media/image26.png"/><Relationship Id="rId6" Type="http://schemas.openxmlformats.org/officeDocument/2006/relationships/image" Target="../media/image14.png"/><Relationship Id="rId7" Type="http://schemas.openxmlformats.org/officeDocument/2006/relationships/image" Target="../media/image19.png"/><Relationship Id="rId8"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4.png"/><Relationship Id="rId5" Type="http://schemas.openxmlformats.org/officeDocument/2006/relationships/image" Target="../media/image26.png"/><Relationship Id="rId6" Type="http://schemas.openxmlformats.org/officeDocument/2006/relationships/image" Target="../media/image14.png"/><Relationship Id="rId7" Type="http://schemas.openxmlformats.org/officeDocument/2006/relationships/image" Target="../media/image29.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image" Target="../media/image4.png"/><Relationship Id="rId5" Type="http://schemas.openxmlformats.org/officeDocument/2006/relationships/image" Target="../media/image26.png"/><Relationship Id="rId6" Type="http://schemas.openxmlformats.org/officeDocument/2006/relationships/image" Target="../media/image14.png"/><Relationship Id="rId7"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image" Target="../media/image4.png"/><Relationship Id="rId5" Type="http://schemas.openxmlformats.org/officeDocument/2006/relationships/image" Target="../media/image26.png"/><Relationship Id="rId6"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g"/><Relationship Id="rId4" Type="http://schemas.openxmlformats.org/officeDocument/2006/relationships/image" Target="../media/image4.png"/><Relationship Id="rId5" Type="http://schemas.openxmlformats.org/officeDocument/2006/relationships/image" Target="../media/image26.png"/><Relationship Id="rId6"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jpg"/><Relationship Id="rId4" Type="http://schemas.openxmlformats.org/officeDocument/2006/relationships/image" Target="../media/image4.png"/><Relationship Id="rId5" Type="http://schemas.openxmlformats.org/officeDocument/2006/relationships/image" Target="../media/image26.png"/><Relationship Id="rId6"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jpg"/><Relationship Id="rId4" Type="http://schemas.openxmlformats.org/officeDocument/2006/relationships/image" Target="../media/image4.png"/><Relationship Id="rId5" Type="http://schemas.openxmlformats.org/officeDocument/2006/relationships/image" Target="../media/image26.png"/><Relationship Id="rId6"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jpg"/><Relationship Id="rId4" Type="http://schemas.openxmlformats.org/officeDocument/2006/relationships/image" Target="../media/image4.png"/><Relationship Id="rId5" Type="http://schemas.openxmlformats.org/officeDocument/2006/relationships/image" Target="../media/image26.png"/><Relationship Id="rId6" Type="http://schemas.openxmlformats.org/officeDocument/2006/relationships/image" Target="../media/image14.png"/><Relationship Id="rId7" Type="http://schemas.openxmlformats.org/officeDocument/2006/relationships/image" Target="../media/image28.png"/><Relationship Id="rId8"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jpg"/><Relationship Id="rId4" Type="http://schemas.openxmlformats.org/officeDocument/2006/relationships/image" Target="../media/image4.png"/><Relationship Id="rId5" Type="http://schemas.openxmlformats.org/officeDocument/2006/relationships/image" Target="../media/image26.png"/><Relationship Id="rId6"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jpg"/><Relationship Id="rId4" Type="http://schemas.openxmlformats.org/officeDocument/2006/relationships/image" Target="../media/image4.png"/><Relationship Id="rId5" Type="http://schemas.openxmlformats.org/officeDocument/2006/relationships/image" Target="../media/image26.png"/><Relationship Id="rId6"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9.jpg"/><Relationship Id="rId5" Type="http://schemas.openxmlformats.org/officeDocument/2006/relationships/image" Target="../media/image4.png"/><Relationship Id="rId6" Type="http://schemas.openxmlformats.org/officeDocument/2006/relationships/image" Target="../media/image2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jpg"/><Relationship Id="rId4" Type="http://schemas.openxmlformats.org/officeDocument/2006/relationships/image" Target="../media/image4.png"/><Relationship Id="rId5" Type="http://schemas.openxmlformats.org/officeDocument/2006/relationships/image" Target="../media/image26.png"/><Relationship Id="rId6" Type="http://schemas.openxmlformats.org/officeDocument/2006/relationships/image" Target="../media/image14.png"/><Relationship Id="rId7" Type="http://schemas.openxmlformats.org/officeDocument/2006/relationships/image" Target="../media/image21.png"/><Relationship Id="rId8"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jpg"/><Relationship Id="rId4" Type="http://schemas.openxmlformats.org/officeDocument/2006/relationships/image" Target="../media/image4.png"/><Relationship Id="rId5" Type="http://schemas.openxmlformats.org/officeDocument/2006/relationships/image" Target="../media/image26.png"/><Relationship Id="rId6"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jpg"/><Relationship Id="rId4" Type="http://schemas.openxmlformats.org/officeDocument/2006/relationships/image" Target="../media/image4.png"/><Relationship Id="rId5" Type="http://schemas.openxmlformats.org/officeDocument/2006/relationships/image" Target="../media/image26.png"/><Relationship Id="rId6" Type="http://schemas.openxmlformats.org/officeDocument/2006/relationships/image" Target="../media/image14.png"/><Relationship Id="rId7" Type="http://schemas.openxmlformats.org/officeDocument/2006/relationships/image" Target="../media/image23.png"/><Relationship Id="rId8" Type="http://schemas.openxmlformats.org/officeDocument/2006/relationships/image" Target="../media/image15.png"/></Relationships>
</file>

<file path=ppt/slides/_rels/slide23.xml.rels><?xml version="1.0" encoding="UTF-8" standalone="yes"?><Relationships xmlns="http://schemas.openxmlformats.org/package/2006/relationships"><Relationship Id="rId11" Type="http://schemas.openxmlformats.org/officeDocument/2006/relationships/image" Target="../media/image34.png"/><Relationship Id="rId10" Type="http://schemas.openxmlformats.org/officeDocument/2006/relationships/image" Target="../media/image38.png"/><Relationship Id="rId13" Type="http://schemas.openxmlformats.org/officeDocument/2006/relationships/image" Target="../media/image39.png"/><Relationship Id="rId12" Type="http://schemas.openxmlformats.org/officeDocument/2006/relationships/image" Target="../media/image40.png"/><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3.jpg"/><Relationship Id="rId4" Type="http://schemas.openxmlformats.org/officeDocument/2006/relationships/image" Target="../media/image31.png"/><Relationship Id="rId9" Type="http://schemas.openxmlformats.org/officeDocument/2006/relationships/image" Target="../media/image30.png"/><Relationship Id="rId15" Type="http://schemas.openxmlformats.org/officeDocument/2006/relationships/hyperlink" Target="https://creativecommons.org/licenses/by-nc-sa/4.0/" TargetMode="External"/><Relationship Id="rId14" Type="http://schemas.openxmlformats.org/officeDocument/2006/relationships/image" Target="../media/image33.png"/><Relationship Id="rId16" Type="http://schemas.openxmlformats.org/officeDocument/2006/relationships/image" Target="../media/image37.png"/><Relationship Id="rId5" Type="http://schemas.openxmlformats.org/officeDocument/2006/relationships/image" Target="../media/image12.jpg"/><Relationship Id="rId6" Type="http://schemas.openxmlformats.org/officeDocument/2006/relationships/image" Target="../media/image2.jpg"/><Relationship Id="rId7" Type="http://schemas.openxmlformats.org/officeDocument/2006/relationships/image" Target="../media/image36.jpg"/><Relationship Id="rId8"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4.png"/><Relationship Id="rId5" Type="http://schemas.openxmlformats.org/officeDocument/2006/relationships/image" Target="../media/image26.png"/><Relationship Id="rId6" Type="http://schemas.openxmlformats.org/officeDocument/2006/relationships/image" Target="../media/image14.png"/><Relationship Id="rId7"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4.png"/><Relationship Id="rId5" Type="http://schemas.openxmlformats.org/officeDocument/2006/relationships/image" Target="../media/image26.png"/><Relationship Id="rId6" Type="http://schemas.openxmlformats.org/officeDocument/2006/relationships/image" Target="../media/image14.png"/><Relationship Id="rId7" Type="http://schemas.openxmlformats.org/officeDocument/2006/relationships/image" Target="../media/image6.png"/><Relationship Id="rId8"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4.png"/><Relationship Id="rId5" Type="http://schemas.openxmlformats.org/officeDocument/2006/relationships/image" Target="../media/image26.png"/><Relationship Id="rId6"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4.png"/><Relationship Id="rId5" Type="http://schemas.openxmlformats.org/officeDocument/2006/relationships/image" Target="../media/image26.png"/><Relationship Id="rId6"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4.png"/><Relationship Id="rId5" Type="http://schemas.openxmlformats.org/officeDocument/2006/relationships/image" Target="../media/image26.png"/><Relationship Id="rId6" Type="http://schemas.openxmlformats.org/officeDocument/2006/relationships/image" Target="../media/image14.png"/><Relationship Id="rId7"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4.png"/><Relationship Id="rId5" Type="http://schemas.openxmlformats.org/officeDocument/2006/relationships/image" Target="../media/image26.png"/><Relationship Id="rId6" Type="http://schemas.openxmlformats.org/officeDocument/2006/relationships/image" Target="../media/image14.png"/><Relationship Id="rId7" Type="http://schemas.openxmlformats.org/officeDocument/2006/relationships/image" Target="../media/image25.png"/><Relationship Id="rId8"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4.png"/><Relationship Id="rId5" Type="http://schemas.openxmlformats.org/officeDocument/2006/relationships/image" Target="../media/image26.png"/><Relationship Id="rId6"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t/>
            </a:r>
            <a:endParaRPr/>
          </a:p>
        </p:txBody>
      </p:sp>
      <p:sp>
        <p:nvSpPr>
          <p:cNvPr id="160" name="Google Shape;160;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a:p>
        </p:txBody>
      </p:sp>
      <p:pic>
        <p:nvPicPr>
          <p:cNvPr id="161" name="Google Shape;161;p1"/>
          <p:cNvPicPr preferRelativeResize="0"/>
          <p:nvPr/>
        </p:nvPicPr>
        <p:blipFill rotWithShape="1">
          <a:blip r:embed="rId3">
            <a:alphaModFix/>
          </a:blip>
          <a:srcRect b="0" l="0" r="11809" t="0"/>
          <a:stretch/>
        </p:blipFill>
        <p:spPr>
          <a:xfrm>
            <a:off x="0" y="0"/>
            <a:ext cx="12208933" cy="6921910"/>
          </a:xfrm>
          <a:prstGeom prst="rect">
            <a:avLst/>
          </a:prstGeom>
          <a:noFill/>
          <a:ln>
            <a:noFill/>
          </a:ln>
        </p:spPr>
      </p:pic>
      <p:pic>
        <p:nvPicPr>
          <p:cNvPr id="162" name="Google Shape;162;p1"/>
          <p:cNvPicPr preferRelativeResize="0"/>
          <p:nvPr/>
        </p:nvPicPr>
        <p:blipFill rotWithShape="1">
          <a:blip r:embed="rId4">
            <a:alphaModFix/>
          </a:blip>
          <a:srcRect b="0" l="0" r="0" t="0"/>
          <a:stretch/>
        </p:blipFill>
        <p:spPr>
          <a:xfrm>
            <a:off x="268590" y="117180"/>
            <a:ext cx="7373127" cy="2538989"/>
          </a:xfrm>
          <a:prstGeom prst="rect">
            <a:avLst/>
          </a:prstGeom>
          <a:noFill/>
          <a:ln>
            <a:noFill/>
          </a:ln>
        </p:spPr>
      </p:pic>
      <p:sp>
        <p:nvSpPr>
          <p:cNvPr id="163" name="Google Shape;163;p1"/>
          <p:cNvSpPr/>
          <p:nvPr/>
        </p:nvSpPr>
        <p:spPr>
          <a:xfrm>
            <a:off x="268590" y="3924031"/>
            <a:ext cx="8327377" cy="267765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Calibri"/>
                <a:ea typeface="Calibri"/>
                <a:cs typeface="Calibri"/>
                <a:sym typeface="Calibri"/>
              </a:rPr>
              <a:t>Programma di formazione: moduli</a:t>
            </a:r>
            <a:br>
              <a:rPr b="1" i="0" lang="en-US" sz="2400" u="none" cap="none" strike="noStrike">
                <a:solidFill>
                  <a:schemeClr val="dk1"/>
                </a:solidFill>
                <a:latin typeface="Calibri"/>
                <a:ea typeface="Calibri"/>
                <a:cs typeface="Calibri"/>
                <a:sym typeface="Calibri"/>
              </a:rPr>
            </a:br>
            <a:r>
              <a:rPr b="1" i="0" lang="en-US" sz="2400" u="none" cap="none" strike="noStrike">
                <a:solidFill>
                  <a:schemeClr val="dk1"/>
                </a:solidFill>
                <a:latin typeface="Calibri"/>
                <a:ea typeface="Calibri"/>
                <a:cs typeface="Calibri"/>
                <a:sym typeface="Calibri"/>
              </a:rPr>
              <a:t>Eco-design e nuovi processi di produzione</a:t>
            </a:r>
            <a:endParaRPr/>
          </a:p>
          <a:p>
            <a:pPr indent="-342900" lvl="0" marL="342900" marR="0" rtl="0" algn="ctr">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Nuovi materiali e materiali bio</a:t>
            </a:r>
            <a:endParaRPr b="0" i="0" sz="2400" u="none" cap="none" strike="noStrike">
              <a:solidFill>
                <a:schemeClr val="dk1"/>
              </a:solidFill>
              <a:latin typeface="Calibri"/>
              <a:ea typeface="Calibri"/>
              <a:cs typeface="Calibri"/>
              <a:sym typeface="Calibri"/>
            </a:endParaRPr>
          </a:p>
          <a:p>
            <a:pPr indent="-342900" lvl="0" marL="342900" marR="0" rtl="0" algn="ctr">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Coinvolgimento dei cittadini e dei consumatori</a:t>
            </a:r>
            <a:endParaRPr/>
          </a:p>
          <a:p>
            <a:pPr indent="-342900" lvl="0" marL="342900" marR="0" rtl="0" algn="ctr">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Gestione e valorizzazione dei residui</a:t>
            </a:r>
            <a:endParaRPr/>
          </a:p>
          <a:p>
            <a:pPr indent="0" lvl="0" marL="0" marR="0" rtl="0" algn="ctr">
              <a:spcBef>
                <a:spcPts val="0"/>
              </a:spcBef>
              <a:spcAft>
                <a:spcPts val="0"/>
              </a:spcAft>
              <a:buNone/>
            </a:pPr>
            <a:br>
              <a:rPr b="1" i="0" lang="en-US" sz="2400" u="none" cap="none" strike="noStrike">
                <a:solidFill>
                  <a:schemeClr val="dk1"/>
                </a:solidFill>
                <a:latin typeface="Calibri"/>
                <a:ea typeface="Calibri"/>
                <a:cs typeface="Calibri"/>
                <a:sym typeface="Calibri"/>
              </a:rPr>
            </a:br>
            <a:endParaRPr b="0" i="0" sz="2400" u="none" cap="none" strike="noStrike">
              <a:solidFill>
                <a:schemeClr val="dk1"/>
              </a:solidFill>
              <a:latin typeface="Calibri"/>
              <a:ea typeface="Calibri"/>
              <a:cs typeface="Calibri"/>
              <a:sym typeface="Calibri"/>
            </a:endParaRPr>
          </a:p>
        </p:txBody>
      </p:sp>
      <p:pic>
        <p:nvPicPr>
          <p:cNvPr id="164" name="Google Shape;164;p1"/>
          <p:cNvPicPr preferRelativeResize="0"/>
          <p:nvPr/>
        </p:nvPicPr>
        <p:blipFill rotWithShape="1">
          <a:blip r:embed="rId5">
            <a:alphaModFix/>
          </a:blip>
          <a:srcRect b="0" l="0" r="0" t="0"/>
          <a:stretch/>
        </p:blipFill>
        <p:spPr>
          <a:xfrm>
            <a:off x="3048000" y="6325091"/>
            <a:ext cx="7552267" cy="428571"/>
          </a:xfrm>
          <a:prstGeom prst="rect">
            <a:avLst/>
          </a:prstGeom>
          <a:noFill/>
          <a:ln>
            <a:noFill/>
          </a:ln>
        </p:spPr>
      </p:pic>
      <p:pic>
        <p:nvPicPr>
          <p:cNvPr id="165" name="Google Shape;165;p1"/>
          <p:cNvPicPr preferRelativeResize="0"/>
          <p:nvPr/>
        </p:nvPicPr>
        <p:blipFill rotWithShape="1">
          <a:blip r:embed="rId6">
            <a:alphaModFix/>
          </a:blip>
          <a:srcRect b="0" l="0" r="24555" t="0"/>
          <a:stretch/>
        </p:blipFill>
        <p:spPr>
          <a:xfrm>
            <a:off x="268590" y="6104195"/>
            <a:ext cx="2510820" cy="6832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10"/>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255" name="Google Shape;255;p10"/>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256" name="Google Shape;256;p10"/>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pic>
        <p:nvPicPr>
          <p:cNvPr id="257" name="Google Shape;257;p10"/>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pic>
        <p:nvPicPr>
          <p:cNvPr id="258" name="Google Shape;258;p10"/>
          <p:cNvPicPr preferRelativeResize="0"/>
          <p:nvPr/>
        </p:nvPicPr>
        <p:blipFill rotWithShape="1">
          <a:blip r:embed="rId7">
            <a:alphaModFix/>
          </a:blip>
          <a:srcRect b="0" l="0" r="0" t="0"/>
          <a:stretch/>
        </p:blipFill>
        <p:spPr>
          <a:xfrm>
            <a:off x="2049034" y="938941"/>
            <a:ext cx="8397976" cy="5400674"/>
          </a:xfrm>
          <a:prstGeom prst="rect">
            <a:avLst/>
          </a:prstGeom>
          <a:noFill/>
          <a:ln>
            <a:noFill/>
          </a:ln>
        </p:spPr>
      </p:pic>
      <p:pic>
        <p:nvPicPr>
          <p:cNvPr id="259" name="Google Shape;259;p10"/>
          <p:cNvPicPr preferRelativeResize="0"/>
          <p:nvPr/>
        </p:nvPicPr>
        <p:blipFill>
          <a:blip r:embed="rId8">
            <a:alphaModFix/>
          </a:blip>
          <a:stretch>
            <a:fillRect/>
          </a:stretch>
        </p:blipFill>
        <p:spPr>
          <a:xfrm>
            <a:off x="283779" y="6513610"/>
            <a:ext cx="6726621" cy="304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11"/>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265" name="Google Shape;265;p11"/>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266" name="Google Shape;266;p11"/>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pic>
        <p:nvPicPr>
          <p:cNvPr id="267" name="Google Shape;267;p11"/>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sp>
        <p:nvSpPr>
          <p:cNvPr id="268" name="Google Shape;268;p11"/>
          <p:cNvSpPr/>
          <p:nvPr/>
        </p:nvSpPr>
        <p:spPr>
          <a:xfrm>
            <a:off x="2735156" y="360850"/>
            <a:ext cx="5636671" cy="1015663"/>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000"/>
              <a:buFont typeface="Calibri"/>
              <a:buAutoNum type="arabicPeriod"/>
            </a:pPr>
            <a:r>
              <a:rPr b="1" lang="en-US" sz="2000">
                <a:solidFill>
                  <a:schemeClr val="dk1"/>
                </a:solidFill>
                <a:latin typeface="Calibri"/>
                <a:ea typeface="Calibri"/>
                <a:cs typeface="Calibri"/>
                <a:sym typeface="Calibri"/>
              </a:rPr>
              <a:t>Lezione: </a:t>
            </a:r>
            <a:r>
              <a:rPr b="1" i="1" lang="en-US" sz="2000">
                <a:solidFill>
                  <a:schemeClr val="dk1"/>
                </a:solidFill>
                <a:latin typeface="Calibri"/>
                <a:ea typeface="Calibri"/>
                <a:cs typeface="Calibri"/>
                <a:sym typeface="Calibri"/>
              </a:rPr>
              <a:t>l’importanza dell’origine del materiale</a:t>
            </a:r>
            <a:endParaRPr b="1" i="1" sz="2000">
              <a:solidFill>
                <a:schemeClr val="dk1"/>
              </a:solidFill>
              <a:latin typeface="Calibri"/>
              <a:ea typeface="Calibri"/>
              <a:cs typeface="Calibri"/>
              <a:sym typeface="Calibri"/>
            </a:endParaRPr>
          </a:p>
          <a:p>
            <a:pPr indent="-330200" lvl="0" marL="457200" marR="0" rtl="0" algn="l">
              <a:spcBef>
                <a:spcPts val="0"/>
              </a:spcBef>
              <a:spcAft>
                <a:spcPts val="0"/>
              </a:spcAft>
              <a:buClr>
                <a:schemeClr val="dk1"/>
              </a:buClr>
              <a:buSzPts val="2000"/>
              <a:buFont typeface="Calibri"/>
              <a:buNone/>
            </a:pPr>
            <a:r>
              <a:t/>
            </a:r>
            <a:endParaRPr b="1" sz="2000">
              <a:solidFill>
                <a:schemeClr val="dk1"/>
              </a:solidFill>
              <a:latin typeface="Calibri"/>
              <a:ea typeface="Calibri"/>
              <a:cs typeface="Calibri"/>
              <a:sym typeface="Calibri"/>
            </a:endParaRPr>
          </a:p>
          <a:p>
            <a:pPr indent="-330200" lvl="0" marL="457200" marR="0" rtl="0" algn="l">
              <a:spcBef>
                <a:spcPts val="0"/>
              </a:spcBef>
              <a:spcAft>
                <a:spcPts val="0"/>
              </a:spcAft>
              <a:buClr>
                <a:schemeClr val="dk1"/>
              </a:buClr>
              <a:buSzPts val="2000"/>
              <a:buFont typeface="Calibri"/>
              <a:buNone/>
            </a:pPr>
            <a:r>
              <a:t/>
            </a:r>
            <a:endParaRPr b="1" sz="2000">
              <a:solidFill>
                <a:schemeClr val="dk1"/>
              </a:solidFill>
              <a:latin typeface="Calibri"/>
              <a:ea typeface="Calibri"/>
              <a:cs typeface="Calibri"/>
              <a:sym typeface="Calibri"/>
            </a:endParaRPr>
          </a:p>
        </p:txBody>
      </p:sp>
      <p:sp>
        <p:nvSpPr>
          <p:cNvPr id="269" name="Google Shape;269;p11"/>
          <p:cNvSpPr/>
          <p:nvPr/>
        </p:nvSpPr>
        <p:spPr>
          <a:xfrm>
            <a:off x="313580" y="829901"/>
            <a:ext cx="10124892"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C’è una differenza tra il concetto di risorsa rinnovabile e materiale rinnovabile.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Il legno, la carta, il cartone e alcuni biopolimeri sono derivati da coltivazioni agricole, </a:t>
            </a:r>
            <a:r>
              <a:rPr b="1" lang="en-US" sz="1800">
                <a:solidFill>
                  <a:srgbClr val="FF0000"/>
                </a:solidFill>
                <a:latin typeface="Calibri"/>
                <a:ea typeface="Calibri"/>
                <a:cs typeface="Calibri"/>
                <a:sym typeface="Calibri"/>
              </a:rPr>
              <a:t>una risorsa rinnovabile</a:t>
            </a:r>
            <a:r>
              <a:rPr lang="en-US"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Vetro e metalli derivano da risorse non rinnovabili. Possono essere rielaborati in nuovi materiali senza perdita di qualità, anche se con alcune perdite di materiale, sono </a:t>
            </a:r>
            <a:r>
              <a:rPr b="1" lang="en-US" sz="1800">
                <a:solidFill>
                  <a:srgbClr val="FF0000"/>
                </a:solidFill>
                <a:latin typeface="Calibri"/>
                <a:ea typeface="Calibri"/>
                <a:cs typeface="Calibri"/>
                <a:sym typeface="Calibri"/>
              </a:rPr>
              <a:t>materiali rinnovabili.</a:t>
            </a:r>
            <a:endParaRPr b="1" sz="1800">
              <a:solidFill>
                <a:srgbClr val="FF0000"/>
              </a:solidFill>
              <a:latin typeface="Calibri"/>
              <a:ea typeface="Calibri"/>
              <a:cs typeface="Calibri"/>
              <a:sym typeface="Calibri"/>
            </a:endParaRPr>
          </a:p>
        </p:txBody>
      </p:sp>
      <p:sp>
        <p:nvSpPr>
          <p:cNvPr id="270" name="Google Shape;270;p11"/>
          <p:cNvSpPr/>
          <p:nvPr/>
        </p:nvSpPr>
        <p:spPr>
          <a:xfrm>
            <a:off x="8371827" y="3545814"/>
            <a:ext cx="3216799" cy="147732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rgbClr val="000000"/>
                </a:solidFill>
                <a:latin typeface="Calibri"/>
                <a:ea typeface="Calibri"/>
                <a:cs typeface="Calibri"/>
                <a:sym typeface="Calibri"/>
              </a:rPr>
              <a:t>Scopri da dove provengono le tue materie prime e la tua energia.</a:t>
            </a:r>
            <a:endParaRPr/>
          </a:p>
          <a:p>
            <a:pPr indent="0" lvl="0" marL="0" marR="0" rtl="0" algn="just">
              <a:spcBef>
                <a:spcPts val="0"/>
              </a:spcBef>
              <a:spcAft>
                <a:spcPts val="0"/>
              </a:spcAft>
              <a:buNone/>
            </a:pPr>
            <a:r>
              <a:rPr lang="en-US" sz="1800">
                <a:solidFill>
                  <a:srgbClr val="000000"/>
                </a:solidFill>
                <a:latin typeface="Calibri"/>
                <a:ea typeface="Calibri"/>
                <a:cs typeface="Calibri"/>
                <a:sym typeface="Calibri"/>
              </a:rPr>
              <a:t>Saprai quindi se puoi ottenerli da una fonte più sostenibile.</a:t>
            </a:r>
            <a:endParaRPr sz="1800">
              <a:solidFill>
                <a:schemeClr val="dk1"/>
              </a:solidFill>
              <a:latin typeface="Calibri"/>
              <a:ea typeface="Calibri"/>
              <a:cs typeface="Calibri"/>
              <a:sym typeface="Calibri"/>
            </a:endParaRPr>
          </a:p>
        </p:txBody>
      </p:sp>
      <p:pic>
        <p:nvPicPr>
          <p:cNvPr descr="14 Best Renewable and Nonrenewable Resources ideas | nonrenewable resources,  resources, teaching science" id="271" name="Google Shape;271;p11"/>
          <p:cNvPicPr preferRelativeResize="0"/>
          <p:nvPr/>
        </p:nvPicPr>
        <p:blipFill rotWithShape="1">
          <a:blip r:embed="rId7">
            <a:alphaModFix/>
          </a:blip>
          <a:srcRect b="0" l="0" r="0" t="0"/>
          <a:stretch/>
        </p:blipFill>
        <p:spPr>
          <a:xfrm>
            <a:off x="1084594" y="2693148"/>
            <a:ext cx="6701161" cy="367408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12"/>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277" name="Google Shape;277;p12"/>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278" name="Google Shape;278;p12"/>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pic>
        <p:nvPicPr>
          <p:cNvPr id="279" name="Google Shape;279;p12"/>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sp>
        <p:nvSpPr>
          <p:cNvPr id="280" name="Google Shape;280;p12"/>
          <p:cNvSpPr/>
          <p:nvPr/>
        </p:nvSpPr>
        <p:spPr>
          <a:xfrm>
            <a:off x="1362025" y="2893728"/>
            <a:ext cx="9886950" cy="286232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00000"/>
              </a:buClr>
              <a:buSzPts val="1800"/>
              <a:buFont typeface="Arial"/>
              <a:buChar char="•"/>
            </a:pPr>
            <a:r>
              <a:rPr lang="en-US" sz="1800">
                <a:solidFill>
                  <a:srgbClr val="000000"/>
                </a:solidFill>
                <a:latin typeface="Helvetica Neue"/>
                <a:ea typeface="Helvetica Neue"/>
                <a:cs typeface="Helvetica Neue"/>
                <a:sym typeface="Helvetica Neue"/>
              </a:rPr>
              <a:t>Qual è la fonte dell'energia utilizzata nei processi produttivi del tuo packaging?</a:t>
            </a:r>
            <a:endParaRPr/>
          </a:p>
          <a:p>
            <a:pPr indent="-171450" lvl="0" marL="285750" marR="0" rtl="0" algn="l">
              <a:spcBef>
                <a:spcPts val="0"/>
              </a:spcBef>
              <a:spcAft>
                <a:spcPts val="0"/>
              </a:spcAft>
              <a:buClr>
                <a:schemeClr val="dk1"/>
              </a:buClr>
              <a:buSzPts val="1800"/>
              <a:buFont typeface="Arial"/>
              <a:buNone/>
            </a:pPr>
            <a:r>
              <a:t/>
            </a:r>
            <a:endParaRPr sz="1800">
              <a:solidFill>
                <a:srgbClr val="000000"/>
              </a:solidFill>
              <a:latin typeface="Helvetica Neue"/>
              <a:ea typeface="Helvetica Neue"/>
              <a:cs typeface="Helvetica Neue"/>
              <a:sym typeface="Helvetica Neue"/>
            </a:endParaRPr>
          </a:p>
          <a:p>
            <a:pPr indent="0" lvl="0" marL="0" marR="0" rtl="0" algn="l">
              <a:spcBef>
                <a:spcPts val="0"/>
              </a:spcBef>
              <a:spcAft>
                <a:spcPts val="0"/>
              </a:spcAft>
              <a:buNone/>
            </a:pPr>
            <a:r>
              <a:rPr lang="en-US" sz="1800">
                <a:solidFill>
                  <a:srgbClr val="000000"/>
                </a:solidFill>
                <a:latin typeface="Helvetica Neue"/>
                <a:ea typeface="Helvetica Neue"/>
                <a:cs typeface="Helvetica Neue"/>
                <a:sym typeface="Helvetica Neue"/>
              </a:rPr>
              <a:t> </a:t>
            </a:r>
            <a:endParaRPr/>
          </a:p>
          <a:p>
            <a:pPr indent="-171450" lvl="0" marL="285750" marR="0" rtl="0" algn="l">
              <a:spcBef>
                <a:spcPts val="0"/>
              </a:spcBef>
              <a:spcAft>
                <a:spcPts val="0"/>
              </a:spcAft>
              <a:buClr>
                <a:schemeClr val="dk1"/>
              </a:buClr>
              <a:buSzPts val="1800"/>
              <a:buFont typeface="Arial"/>
              <a:buNone/>
            </a:pPr>
            <a:r>
              <a:t/>
            </a:r>
            <a:endParaRPr sz="1800">
              <a:solidFill>
                <a:srgbClr val="000000"/>
              </a:solidFill>
              <a:latin typeface="Helvetica Neue"/>
              <a:ea typeface="Helvetica Neue"/>
              <a:cs typeface="Helvetica Neue"/>
              <a:sym typeface="Helvetica Neue"/>
            </a:endParaRPr>
          </a:p>
          <a:p>
            <a:pPr indent="-285750" lvl="0" marL="285750" marR="0" rtl="0" algn="l">
              <a:spcBef>
                <a:spcPts val="0"/>
              </a:spcBef>
              <a:spcAft>
                <a:spcPts val="0"/>
              </a:spcAft>
              <a:buClr>
                <a:srgbClr val="000000"/>
              </a:buClr>
              <a:buSzPts val="1800"/>
              <a:buFont typeface="Arial"/>
              <a:buChar char="•"/>
            </a:pPr>
            <a:r>
              <a:rPr lang="en-US" sz="1800">
                <a:solidFill>
                  <a:srgbClr val="000000"/>
                </a:solidFill>
                <a:latin typeface="Helvetica Neue"/>
                <a:ea typeface="Helvetica Neue"/>
                <a:cs typeface="Helvetica Neue"/>
                <a:sym typeface="Helvetica Neue"/>
              </a:rPr>
              <a:t>Puoi usare energia pulita?</a:t>
            </a:r>
            <a:endParaRPr/>
          </a:p>
          <a:p>
            <a:pPr indent="-171450" lvl="0" marL="285750" marR="0" rtl="0" algn="l">
              <a:spcBef>
                <a:spcPts val="0"/>
              </a:spcBef>
              <a:spcAft>
                <a:spcPts val="0"/>
              </a:spcAft>
              <a:buClr>
                <a:schemeClr val="dk1"/>
              </a:buClr>
              <a:buSzPts val="1800"/>
              <a:buFont typeface="Arial"/>
              <a:buNone/>
            </a:pPr>
            <a:r>
              <a:t/>
            </a:r>
            <a:endParaRPr sz="1800">
              <a:solidFill>
                <a:srgbClr val="000000"/>
              </a:solidFill>
              <a:latin typeface="Helvetica Neue"/>
              <a:ea typeface="Helvetica Neue"/>
              <a:cs typeface="Helvetica Neue"/>
              <a:sym typeface="Helvetica Neue"/>
            </a:endParaRPr>
          </a:p>
          <a:p>
            <a:pPr indent="-171450" lvl="0" marL="285750" marR="0" rtl="0" algn="l">
              <a:spcBef>
                <a:spcPts val="0"/>
              </a:spcBef>
              <a:spcAft>
                <a:spcPts val="0"/>
              </a:spcAft>
              <a:buClr>
                <a:schemeClr val="dk1"/>
              </a:buClr>
              <a:buSzPts val="1800"/>
              <a:buFont typeface="Arial"/>
              <a:buNone/>
            </a:pPr>
            <a:r>
              <a:t/>
            </a:r>
            <a:endParaRPr sz="1800">
              <a:solidFill>
                <a:srgbClr val="000000"/>
              </a:solidFill>
              <a:latin typeface="Helvetica Neue"/>
              <a:ea typeface="Helvetica Neue"/>
              <a:cs typeface="Helvetica Neue"/>
              <a:sym typeface="Helvetica Neue"/>
            </a:endParaRPr>
          </a:p>
          <a:p>
            <a:pPr indent="-171450" lvl="0" marL="285750" marR="0" rtl="0" algn="l">
              <a:spcBef>
                <a:spcPts val="0"/>
              </a:spcBef>
              <a:spcAft>
                <a:spcPts val="0"/>
              </a:spcAft>
              <a:buClr>
                <a:schemeClr val="dk1"/>
              </a:buClr>
              <a:buSzPts val="1800"/>
              <a:buFont typeface="Arial"/>
              <a:buNone/>
            </a:pPr>
            <a:r>
              <a:t/>
            </a:r>
            <a:endParaRPr sz="1800">
              <a:solidFill>
                <a:srgbClr val="000000"/>
              </a:solidFill>
              <a:latin typeface="Helvetica Neue"/>
              <a:ea typeface="Helvetica Neue"/>
              <a:cs typeface="Helvetica Neue"/>
              <a:sym typeface="Helvetica Neue"/>
            </a:endParaRPr>
          </a:p>
          <a:p>
            <a:pPr indent="-171450" lvl="0" marL="285750" marR="0" rtl="0" algn="l">
              <a:spcBef>
                <a:spcPts val="0"/>
              </a:spcBef>
              <a:spcAft>
                <a:spcPts val="0"/>
              </a:spcAft>
              <a:buClr>
                <a:schemeClr val="dk1"/>
              </a:buClr>
              <a:buSzPts val="1800"/>
              <a:buFont typeface="Arial"/>
              <a:buNone/>
            </a:pPr>
            <a:r>
              <a:t/>
            </a:r>
            <a:endParaRPr sz="1800">
              <a:solidFill>
                <a:srgbClr val="000000"/>
              </a:solidFill>
              <a:latin typeface="Helvetica Neue"/>
              <a:ea typeface="Helvetica Neue"/>
              <a:cs typeface="Helvetica Neue"/>
              <a:sym typeface="Helvetica Neue"/>
            </a:endParaRPr>
          </a:p>
          <a:p>
            <a:pPr indent="-285750" lvl="0" marL="285750" marR="0" rtl="0" algn="l">
              <a:spcBef>
                <a:spcPts val="0"/>
              </a:spcBef>
              <a:spcAft>
                <a:spcPts val="0"/>
              </a:spcAft>
              <a:buClr>
                <a:srgbClr val="000000"/>
              </a:buClr>
              <a:buSzPts val="1800"/>
              <a:buFont typeface="Arial"/>
              <a:buChar char="•"/>
            </a:pPr>
            <a:r>
              <a:rPr lang="en-US" sz="1800">
                <a:solidFill>
                  <a:srgbClr val="000000"/>
                </a:solidFill>
                <a:latin typeface="Helvetica Neue"/>
                <a:ea typeface="Helvetica Neue"/>
                <a:cs typeface="Helvetica Neue"/>
                <a:sym typeface="Helvetica Neue"/>
              </a:rPr>
              <a:t>Puoi fare di più per utilizzare il calore generato dal tuo processo di produzione?</a:t>
            </a:r>
            <a:endParaRPr/>
          </a:p>
        </p:txBody>
      </p:sp>
      <p:pic>
        <p:nvPicPr>
          <p:cNvPr descr="Renewable Resources of Energy" id="281" name="Google Shape;281;p12"/>
          <p:cNvPicPr preferRelativeResize="0"/>
          <p:nvPr/>
        </p:nvPicPr>
        <p:blipFill rotWithShape="1">
          <a:blip r:embed="rId7">
            <a:alphaModFix/>
          </a:blip>
          <a:srcRect b="0" l="0" r="0" t="21752"/>
          <a:stretch/>
        </p:blipFill>
        <p:spPr>
          <a:xfrm>
            <a:off x="5734050" y="3711495"/>
            <a:ext cx="4476290" cy="1226787"/>
          </a:xfrm>
          <a:prstGeom prst="rect">
            <a:avLst/>
          </a:prstGeom>
          <a:noFill/>
          <a:ln>
            <a:noFill/>
          </a:ln>
        </p:spPr>
      </p:pic>
      <p:sp>
        <p:nvSpPr>
          <p:cNvPr id="282" name="Google Shape;282;p12"/>
          <p:cNvSpPr/>
          <p:nvPr/>
        </p:nvSpPr>
        <p:spPr>
          <a:xfrm>
            <a:off x="1054726" y="956529"/>
            <a:ext cx="9680269"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70C0"/>
                </a:solidFill>
                <a:latin typeface="Calibri"/>
                <a:ea typeface="Calibri"/>
                <a:cs typeface="Calibri"/>
                <a:sym typeface="Calibri"/>
              </a:rPr>
              <a:t>Se prevedi di utilizzare biopolimeri</a:t>
            </a:r>
            <a:r>
              <a:rPr lang="en-US" sz="1800">
                <a:solidFill>
                  <a:srgbClr val="000000"/>
                </a:solidFill>
                <a:latin typeface="Calibri"/>
                <a:ea typeface="Calibri"/>
                <a:cs typeface="Calibri"/>
                <a:sym typeface="Calibri"/>
              </a:rPr>
              <a:t>, verificare la provenienza del materiale.</a:t>
            </a:r>
            <a:endParaRPr/>
          </a:p>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Calibri"/>
                <a:ea typeface="Calibri"/>
                <a:cs typeface="Calibri"/>
                <a:sym typeface="Calibri"/>
              </a:rPr>
              <a:t>I biopolimeri sono polimeri derivati ​​dalla biomassa. Possono essere polimeri naturali, come la cellulosa, o polimeri sintetici fatti con monomeri da biomassa, come l’acido polilattico (PLA), o possono essere polimeri sintetici a base di monomeri sintetici derivati a partire dabiomassa.</a:t>
            </a:r>
            <a:endParaRPr/>
          </a:p>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13"/>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288" name="Google Shape;288;p13"/>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289" name="Google Shape;289;p13"/>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pic>
        <p:nvPicPr>
          <p:cNvPr id="290" name="Google Shape;290;p13"/>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sp>
        <p:nvSpPr>
          <p:cNvPr id="291" name="Google Shape;291;p13"/>
          <p:cNvSpPr/>
          <p:nvPr/>
        </p:nvSpPr>
        <p:spPr>
          <a:xfrm>
            <a:off x="980606" y="2119287"/>
            <a:ext cx="10625667"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In Europa ci sono tre linee strategiche dell'UE che, seguite insieme, possono dimostrarsi contraddittorie:</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rafforzamento e incremento delle attività industriali europee (COM, 2007),</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verso un'economia circolare, ovvero una “società del riciclo”, (UE, 2008), basata in primo luogo e soprattutto su riciclato o riutilizzatomateriali</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priorità alla riduzione delle quantità di rifiuti piuttosto che al riciclo (UE, 2006; UE, 2008).</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14"/>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297" name="Google Shape;297;p14"/>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298" name="Google Shape;298;p14"/>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pic>
        <p:nvPicPr>
          <p:cNvPr id="299" name="Google Shape;299;p14"/>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sp>
        <p:nvSpPr>
          <p:cNvPr id="300" name="Google Shape;300;p14"/>
          <p:cNvSpPr/>
          <p:nvPr/>
        </p:nvSpPr>
        <p:spPr>
          <a:xfrm>
            <a:off x="687406" y="1674674"/>
            <a:ext cx="8656892"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Calibri"/>
                <a:ea typeface="Calibri"/>
                <a:cs typeface="Calibri"/>
                <a:sym typeface="Calibri"/>
              </a:rPr>
              <a:t>Il ruolo assegnato al riciclo e alla riduzione dei rifiuti  del packaging nella dinamica del sistema è spesso poco chiaro:</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1800">
                <a:solidFill>
                  <a:srgbClr val="0070C0"/>
                </a:solidFill>
                <a:latin typeface="Calibri"/>
                <a:ea typeface="Calibri"/>
                <a:cs typeface="Calibri"/>
                <a:sym typeface="Calibri"/>
              </a:rPr>
              <a:t>La riduzione della produzione di rifiuti è da intendersi nel senso normativo (compresi i rifiuti che beneficiano del riciclo), o nel senso ambientale (solo rifiuti scaricati in discarica o nell’ambiente naturale)?</a:t>
            </a:r>
            <a:endParaRPr sz="1800">
              <a:solidFill>
                <a:srgbClr val="0070C0"/>
              </a:solidFill>
              <a:latin typeface="Calibri"/>
              <a:ea typeface="Calibri"/>
              <a:cs typeface="Calibri"/>
              <a:sym typeface="Calibri"/>
            </a:endParaRPr>
          </a:p>
        </p:txBody>
      </p:sp>
      <p:sp>
        <p:nvSpPr>
          <p:cNvPr id="301" name="Google Shape;301;p14"/>
          <p:cNvSpPr/>
          <p:nvPr/>
        </p:nvSpPr>
        <p:spPr>
          <a:xfrm>
            <a:off x="835195" y="4344503"/>
            <a:ext cx="865689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L'obiettivo dovrebbe essere quello di disaccoppiare la crescita economica dal consumo totale della materia prima (primario+ riciclato), o dal consumo di materia prima primaria (solo cosa è estratto a partire dai depositi naturali)?</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15"/>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307" name="Google Shape;307;p15"/>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308" name="Google Shape;308;p15"/>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pic>
        <p:nvPicPr>
          <p:cNvPr id="309" name="Google Shape;309;p15"/>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sp>
        <p:nvSpPr>
          <p:cNvPr id="310" name="Google Shape;310;p15"/>
          <p:cNvSpPr/>
          <p:nvPr/>
        </p:nvSpPr>
        <p:spPr>
          <a:xfrm>
            <a:off x="1312866" y="2120949"/>
            <a:ext cx="8977381" cy="2616101"/>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affronteremo questi problemi con tre obiettivi in ​​mente:</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stabilire le condizioni fisiche per una crescita sostenibile del materiale</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includedo la crescita del consumo di materiale nella modellazione di una economia circolare</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proponendo una gerarchia delle priorità pubbliche nell'area della gestione sostenibile dei materiali vergini in modo che ci sia uno sviluppo economico  sostenibile</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16"/>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316" name="Google Shape;316;p16"/>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317" name="Google Shape;317;p16"/>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pic>
        <p:nvPicPr>
          <p:cNvPr id="318" name="Google Shape;318;p16"/>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sp>
        <p:nvSpPr>
          <p:cNvPr id="319" name="Google Shape;319;p16"/>
          <p:cNvSpPr/>
          <p:nvPr/>
        </p:nvSpPr>
        <p:spPr>
          <a:xfrm>
            <a:off x="863091" y="1185586"/>
            <a:ext cx="9038555"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entium Book Basic"/>
                <a:ea typeface="Gentium Book Basic"/>
                <a:cs typeface="Gentium Book Basic"/>
                <a:sym typeface="Gentium Book Basic"/>
              </a:rPr>
              <a:t>La sostenibilità della gestione dei materiali non rinnovabili è per lo più affrontata in base al seguente principio:</a:t>
            </a:r>
            <a:endParaRPr/>
          </a:p>
          <a:p>
            <a:pPr indent="0" lvl="0" marL="0" marR="0" rtl="0" algn="l">
              <a:spcBef>
                <a:spcPts val="0"/>
              </a:spcBef>
              <a:spcAft>
                <a:spcPts val="0"/>
              </a:spcAft>
              <a:buNone/>
            </a:pPr>
            <a:r>
              <a:t/>
            </a:r>
            <a:endParaRPr sz="1800">
              <a:solidFill>
                <a:schemeClr val="dk1"/>
              </a:solidFill>
              <a:latin typeface="Gentium Book Basic"/>
              <a:ea typeface="Gentium Book Basic"/>
              <a:cs typeface="Gentium Book Basic"/>
              <a:sym typeface="Gentium Book Basic"/>
            </a:endParaRPr>
          </a:p>
          <a:p>
            <a:pPr indent="0" lvl="0" marL="0" marR="0" rtl="0" algn="just">
              <a:spcBef>
                <a:spcPts val="0"/>
              </a:spcBef>
              <a:spcAft>
                <a:spcPts val="0"/>
              </a:spcAft>
              <a:buNone/>
            </a:pPr>
            <a:r>
              <a:rPr lang="en-US" sz="1800">
                <a:solidFill>
                  <a:schemeClr val="dk1"/>
                </a:solidFill>
                <a:latin typeface="Gentium Book Basic"/>
                <a:ea typeface="Gentium Book Basic"/>
                <a:cs typeface="Gentium Book Basic"/>
                <a:sym typeface="Gentium Book Basic"/>
              </a:rPr>
              <a:t>“</a:t>
            </a:r>
            <a:r>
              <a:rPr i="1" lang="en-US" sz="1800">
                <a:solidFill>
                  <a:schemeClr val="dk1"/>
                </a:solidFill>
                <a:latin typeface="Gentium Book Basic"/>
                <a:ea typeface="Gentium Book Basic"/>
                <a:cs typeface="Gentium Book Basic"/>
                <a:sym typeface="Gentium Book Basic"/>
              </a:rPr>
              <a:t>Il consumo di risorse non rinnovabili dovrebbe essere limitato a livelli ai quali possono essere sostituiti da risorse rinnovabili equivalenti fisicamente o funzionalmente o in cui i consumi possono essere compensati aumentando la produttività delle risorse rinnovabili o non-rinnovabile.</a:t>
            </a:r>
            <a:r>
              <a:rPr lang="en-US" sz="1800">
                <a:solidFill>
                  <a:schemeClr val="dk1"/>
                </a:solidFill>
                <a:latin typeface="Gentium Book Basic"/>
                <a:ea typeface="Gentium Book Basic"/>
                <a:cs typeface="Gentium Book Basic"/>
                <a:sym typeface="Gentium Book Basic"/>
              </a:rPr>
              <a:t>"</a:t>
            </a:r>
            <a:endParaRPr/>
          </a:p>
          <a:p>
            <a:pPr indent="0" lvl="0" marL="0" marR="0" rtl="0" algn="l">
              <a:spcBef>
                <a:spcPts val="0"/>
              </a:spcBef>
              <a:spcAft>
                <a:spcPts val="0"/>
              </a:spcAft>
              <a:buNone/>
            </a:pPr>
            <a:r>
              <a:t/>
            </a:r>
            <a:endParaRPr sz="1800">
              <a:solidFill>
                <a:schemeClr val="dk1"/>
              </a:solidFill>
              <a:latin typeface="Gentium Book Basic"/>
              <a:ea typeface="Gentium Book Basic"/>
              <a:cs typeface="Gentium Book Basic"/>
              <a:sym typeface="Gentium Book Basic"/>
            </a:endParaRPr>
          </a:p>
          <a:p>
            <a:pPr indent="0" lvl="0" marL="0" marR="0" rtl="0" algn="l">
              <a:spcBef>
                <a:spcPts val="0"/>
              </a:spcBef>
              <a:spcAft>
                <a:spcPts val="0"/>
              </a:spcAft>
              <a:buNone/>
            </a:pPr>
            <a:r>
              <a:rPr lang="en-US" sz="1800">
                <a:solidFill>
                  <a:schemeClr val="dk1"/>
                </a:solidFill>
                <a:latin typeface="Gentium Book Basic"/>
                <a:ea typeface="Gentium Book Basic"/>
                <a:cs typeface="Gentium Book Basic"/>
                <a:sym typeface="Gentium Book Basic"/>
              </a:rPr>
              <a:t> (von Gleich, in von Gleich e altri, 2006).</a:t>
            </a:r>
            <a:endParaRPr sz="1800">
              <a:solidFill>
                <a:schemeClr val="dk1"/>
              </a:solidFill>
              <a:latin typeface="Calibri"/>
              <a:ea typeface="Calibri"/>
              <a:cs typeface="Calibri"/>
              <a:sym typeface="Calibri"/>
            </a:endParaRPr>
          </a:p>
        </p:txBody>
      </p:sp>
      <p:sp>
        <p:nvSpPr>
          <p:cNvPr id="320" name="Google Shape;320;p16"/>
          <p:cNvSpPr/>
          <p:nvPr/>
        </p:nvSpPr>
        <p:spPr>
          <a:xfrm>
            <a:off x="863091" y="4472085"/>
            <a:ext cx="92583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entium Book Basic"/>
                <a:ea typeface="Gentium Book Basic"/>
                <a:cs typeface="Gentium Book Basic"/>
                <a:sym typeface="Gentium Book Basic"/>
              </a:rPr>
              <a:t>Il riciclo delle materie prime non rinnovabili evita di svolgere due operazioni</a:t>
            </a:r>
            <a:endParaRPr sz="1800">
              <a:solidFill>
                <a:schemeClr val="dk1"/>
              </a:solidFill>
              <a:latin typeface="Gentium Book Basic"/>
              <a:ea typeface="Gentium Book Basic"/>
              <a:cs typeface="Gentium Book Basic"/>
              <a:sym typeface="Gentium Book Basic"/>
            </a:endParaRPr>
          </a:p>
          <a:p>
            <a:pPr indent="0" lvl="0" marL="0" marR="0" rtl="0" algn="l">
              <a:spcBef>
                <a:spcPts val="0"/>
              </a:spcBef>
              <a:spcAft>
                <a:spcPts val="0"/>
              </a:spcAft>
              <a:buNone/>
            </a:pPr>
            <a:r>
              <a:t/>
            </a:r>
            <a:endParaRPr sz="1800">
              <a:solidFill>
                <a:schemeClr val="dk1"/>
              </a:solidFill>
              <a:latin typeface="Gentium Book Basic"/>
              <a:ea typeface="Gentium Book Basic"/>
              <a:cs typeface="Gentium Book Basic"/>
              <a:sym typeface="Gentium Book Basic"/>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Gentium Book Basic"/>
                <a:ea typeface="Gentium Book Basic"/>
                <a:cs typeface="Gentium Book Basic"/>
                <a:sym typeface="Gentium Book Basic"/>
              </a:rPr>
              <a:t>smaltirli in discarica come rifiuto</a:t>
            </a:r>
            <a:endParaRPr sz="1800">
              <a:solidFill>
                <a:schemeClr val="dk1"/>
              </a:solidFill>
              <a:latin typeface="Gentium Book Basic"/>
              <a:ea typeface="Gentium Book Basic"/>
              <a:cs typeface="Gentium Book Basic"/>
              <a:sym typeface="Gentium Book Basic"/>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Gentium Book Basic"/>
                <a:ea typeface="Gentium Book Basic"/>
                <a:cs typeface="Gentium Book Basic"/>
                <a:sym typeface="Gentium Book Basic"/>
              </a:rPr>
              <a:t>produrre una quantità identica di materie prime</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id="325" name="Google Shape;325;p17"/>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326" name="Google Shape;326;p17"/>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327" name="Google Shape;327;p17"/>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pic>
        <p:nvPicPr>
          <p:cNvPr id="328" name="Google Shape;328;p17"/>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pic>
        <p:nvPicPr>
          <p:cNvPr id="329" name="Google Shape;329;p17"/>
          <p:cNvPicPr preferRelativeResize="0"/>
          <p:nvPr/>
        </p:nvPicPr>
        <p:blipFill rotWithShape="1">
          <a:blip r:embed="rId7">
            <a:alphaModFix/>
          </a:blip>
          <a:srcRect b="20139" l="19609" r="14375" t="24028"/>
          <a:stretch/>
        </p:blipFill>
        <p:spPr>
          <a:xfrm>
            <a:off x="2127305" y="194928"/>
            <a:ext cx="9638372" cy="4585356"/>
          </a:xfrm>
          <a:prstGeom prst="rect">
            <a:avLst/>
          </a:prstGeom>
          <a:noFill/>
          <a:ln>
            <a:noFill/>
          </a:ln>
        </p:spPr>
      </p:pic>
      <p:sp>
        <p:nvSpPr>
          <p:cNvPr id="330" name="Google Shape;330;p17"/>
          <p:cNvSpPr/>
          <p:nvPr/>
        </p:nvSpPr>
        <p:spPr>
          <a:xfrm>
            <a:off x="988377" y="4569535"/>
            <a:ext cx="5648633" cy="2031325"/>
          </a:xfrm>
          <a:prstGeom prst="rect">
            <a:avLst/>
          </a:prstGeom>
          <a:solidFill>
            <a:srgbClr val="EDEDED"/>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Calibri"/>
                <a:ea typeface="Calibri"/>
                <a:cs typeface="Calibri"/>
                <a:sym typeface="Calibri"/>
              </a:rPr>
              <a:t>Non conformità con i tre criteri di sostenibilità:</a:t>
            </a:r>
            <a:endParaRPr/>
          </a:p>
          <a:p>
            <a:pPr indent="-285750" lvl="0" marL="285750" marR="0" rtl="0" algn="just">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Troppo accumulo e poco rifiuto in relazione al materiale consumato</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Troppo poco riciclo in relazione alla quantità di rifiuti prodotti,</a:t>
            </a:r>
            <a:endParaRPr/>
          </a:p>
          <a:p>
            <a:pPr indent="-285750" lvl="0" marL="285750" marR="0" rtl="0" algn="just">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Troppo aumento del fabbisogno di materiale  vergine materiale tra I due cicli</a:t>
            </a:r>
            <a:endParaRPr sz="1800">
              <a:solidFill>
                <a:schemeClr val="dk1"/>
              </a:solidFill>
              <a:latin typeface="Calibri"/>
              <a:ea typeface="Calibri"/>
              <a:cs typeface="Calibri"/>
              <a:sym typeface="Calibri"/>
            </a:endParaRPr>
          </a:p>
        </p:txBody>
      </p:sp>
      <p:sp>
        <p:nvSpPr>
          <p:cNvPr id="331" name="Google Shape;331;p17"/>
          <p:cNvSpPr/>
          <p:nvPr/>
        </p:nvSpPr>
        <p:spPr>
          <a:xfrm>
            <a:off x="7270955" y="4729592"/>
            <a:ext cx="3657999" cy="923330"/>
          </a:xfrm>
          <a:prstGeom prst="rect">
            <a:avLst/>
          </a:prstGeom>
          <a:solidFill>
            <a:srgbClr val="E1EFD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Conformità con i tre criteri, non argina il flusso circolare e disegna I limiti delle risorse non rinnovabili</a:t>
            </a:r>
            <a:endParaRPr sz="1800">
              <a:solidFill>
                <a:schemeClr val="dk1"/>
              </a:solidFill>
              <a:latin typeface="Calibri"/>
              <a:ea typeface="Calibri"/>
              <a:cs typeface="Calibri"/>
              <a:sym typeface="Calibri"/>
            </a:endParaRPr>
          </a:p>
        </p:txBody>
      </p:sp>
      <p:pic>
        <p:nvPicPr>
          <p:cNvPr id="332" name="Google Shape;332;p17"/>
          <p:cNvPicPr preferRelativeResize="0"/>
          <p:nvPr/>
        </p:nvPicPr>
        <p:blipFill>
          <a:blip r:embed="rId8">
            <a:alphaModFix/>
          </a:blip>
          <a:stretch>
            <a:fillRect/>
          </a:stretch>
        </p:blipFill>
        <p:spPr>
          <a:xfrm>
            <a:off x="6789410" y="5805322"/>
            <a:ext cx="2819400" cy="238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18"/>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338" name="Google Shape;338;p18"/>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339" name="Google Shape;339;p18"/>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pic>
        <p:nvPicPr>
          <p:cNvPr id="340" name="Google Shape;340;p18"/>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sp>
        <p:nvSpPr>
          <p:cNvPr id="341" name="Google Shape;341;p18"/>
          <p:cNvSpPr/>
          <p:nvPr/>
        </p:nvSpPr>
        <p:spPr>
          <a:xfrm>
            <a:off x="885825" y="1032466"/>
            <a:ext cx="798353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548135"/>
                </a:solidFill>
                <a:latin typeface="Calibri"/>
                <a:ea typeface="Calibri"/>
                <a:cs typeface="Calibri"/>
                <a:sym typeface="Calibri"/>
              </a:rPr>
              <a:t>DESIGN PER L'AMBIENTE E LA SICUREZZA</a:t>
            </a:r>
            <a:endParaRPr b="1" sz="1800">
              <a:solidFill>
                <a:srgbClr val="548135"/>
              </a:solidFill>
              <a:latin typeface="Calibri"/>
              <a:ea typeface="Calibri"/>
              <a:cs typeface="Calibri"/>
              <a:sym typeface="Calibri"/>
            </a:endParaRPr>
          </a:p>
        </p:txBody>
      </p:sp>
      <p:sp>
        <p:nvSpPr>
          <p:cNvPr id="342" name="Google Shape;342;p18"/>
          <p:cNvSpPr/>
          <p:nvPr/>
        </p:nvSpPr>
        <p:spPr>
          <a:xfrm>
            <a:off x="885825" y="1966027"/>
            <a:ext cx="1019038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Riprogettare il packaging prevede anche tenere in considerazione l’interazione tra la legislazione sulle sostanze chimiche, sui prodotti e sui rifiuti, al fine di migliorare la tracciabilità delle sostanze chimiche e affrontare la questione delle sostanze pericolose (legacy sostancies) nei flussi di rifiuti riciclati.</a:t>
            </a:r>
            <a:endParaRPr sz="1800">
              <a:solidFill>
                <a:schemeClr val="dk1"/>
              </a:solidFill>
              <a:latin typeface="Calibri"/>
              <a:ea typeface="Calibri"/>
              <a:cs typeface="Calibri"/>
              <a:sym typeface="Calibri"/>
            </a:endParaRPr>
          </a:p>
        </p:txBody>
      </p:sp>
      <p:sp>
        <p:nvSpPr>
          <p:cNvPr id="343" name="Google Shape;343;p18"/>
          <p:cNvSpPr/>
          <p:nvPr/>
        </p:nvSpPr>
        <p:spPr>
          <a:xfrm>
            <a:off x="949234" y="3441929"/>
            <a:ext cx="10400959"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Fira Sans"/>
                <a:ea typeface="Fira Sans"/>
                <a:cs typeface="Fira Sans"/>
                <a:sym typeface="Fira Sans"/>
              </a:rPr>
              <a:t>La </a:t>
            </a:r>
            <a:r>
              <a:rPr lang="en-US" sz="1800">
                <a:solidFill>
                  <a:srgbClr val="2E75B5"/>
                </a:solidFill>
                <a:latin typeface="Fira Sans"/>
                <a:ea typeface="Fira Sans"/>
                <a:cs typeface="Fira Sans"/>
                <a:sym typeface="Fira Sans"/>
              </a:rPr>
              <a:t>gerarchia della legislazione </a:t>
            </a:r>
            <a:r>
              <a:rPr lang="en-US" sz="1800">
                <a:solidFill>
                  <a:schemeClr val="dk1"/>
                </a:solidFill>
                <a:latin typeface="Fira Sans"/>
                <a:ea typeface="Fira Sans"/>
                <a:cs typeface="Fira Sans"/>
                <a:sym typeface="Fira Sans"/>
              </a:rPr>
              <a:t>generale esistente in materia di sostanze chimiche come il REACJH e il regolamento degli egli Inquinanti Organici Persistenti (POP), nonché le legislazioni specifiche di settore o di prodotto (es. Prodotti da costruzione, dispositivi medici o giocattoli) </a:t>
            </a:r>
            <a:r>
              <a:rPr lang="en-US" sz="1800">
                <a:solidFill>
                  <a:srgbClr val="2E75B5"/>
                </a:solidFill>
                <a:latin typeface="Fira Sans"/>
                <a:ea typeface="Fira Sans"/>
                <a:cs typeface="Fira Sans"/>
                <a:sym typeface="Fira Sans"/>
              </a:rPr>
              <a:t>si basa su due meccanismi base </a:t>
            </a:r>
            <a:r>
              <a:rPr lang="en-US" sz="1800">
                <a:solidFill>
                  <a:schemeClr val="dk1"/>
                </a:solidFill>
                <a:latin typeface="Fira Sans"/>
                <a:ea typeface="Fira Sans"/>
                <a:cs typeface="Fira Sans"/>
                <a:sym typeface="Fira Sans"/>
              </a:rPr>
              <a:t>:</a:t>
            </a:r>
            <a:endParaRPr/>
          </a:p>
          <a:p>
            <a:pPr indent="0" lvl="0" marL="0" marR="0" rtl="0" algn="l">
              <a:spcBef>
                <a:spcPts val="0"/>
              </a:spcBef>
              <a:spcAft>
                <a:spcPts val="0"/>
              </a:spcAft>
              <a:buNone/>
            </a:pPr>
            <a:r>
              <a:t/>
            </a:r>
            <a:endParaRPr sz="1800">
              <a:solidFill>
                <a:schemeClr val="dk1"/>
              </a:solidFill>
              <a:latin typeface="Fira Sans"/>
              <a:ea typeface="Fira Sans"/>
              <a:cs typeface="Fira Sans"/>
              <a:sym typeface="Fira Sans"/>
            </a:endParaRPr>
          </a:p>
          <a:p>
            <a:pPr indent="0" lvl="0" marL="0" marR="0" rtl="0" algn="l">
              <a:spcBef>
                <a:spcPts val="0"/>
              </a:spcBef>
              <a:spcAft>
                <a:spcPts val="0"/>
              </a:spcAft>
              <a:buNone/>
            </a:pPr>
            <a:r>
              <a:rPr lang="en-US" sz="1800">
                <a:solidFill>
                  <a:schemeClr val="dk1"/>
                </a:solidFill>
                <a:latin typeface="Fira Sans"/>
                <a:ea typeface="Fira Sans"/>
                <a:cs typeface="Fira Sans"/>
                <a:sym typeface="Fira Sans"/>
              </a:rPr>
              <a:t>• La restrizione dell'uso di sostanze sia nella produzione di polimero che nella funzionalizzazione delle materie plastiche</a:t>
            </a:r>
            <a:endParaRPr sz="1800">
              <a:solidFill>
                <a:schemeClr val="dk1"/>
              </a:solidFill>
              <a:latin typeface="Fira Sans"/>
              <a:ea typeface="Fira Sans"/>
              <a:cs typeface="Fira Sans"/>
              <a:sym typeface="Fira Sans"/>
            </a:endParaRPr>
          </a:p>
          <a:p>
            <a:pPr indent="0" lvl="0" marL="0" marR="0" rtl="0" algn="l">
              <a:spcBef>
                <a:spcPts val="0"/>
              </a:spcBef>
              <a:spcAft>
                <a:spcPts val="0"/>
              </a:spcAft>
              <a:buNone/>
            </a:pPr>
            <a:r>
              <a:t/>
            </a:r>
            <a:endParaRPr sz="1800">
              <a:solidFill>
                <a:schemeClr val="dk1"/>
              </a:solidFill>
              <a:latin typeface="Fira Sans"/>
              <a:ea typeface="Fira Sans"/>
              <a:cs typeface="Fira Sans"/>
              <a:sym typeface="Fira Sans"/>
            </a:endParaRPr>
          </a:p>
          <a:p>
            <a:pPr indent="0" lvl="0" marL="0" marR="0" rtl="0" algn="l">
              <a:spcBef>
                <a:spcPts val="0"/>
              </a:spcBef>
              <a:spcAft>
                <a:spcPts val="0"/>
              </a:spcAft>
              <a:buNone/>
            </a:pPr>
            <a:r>
              <a:rPr lang="en-US" sz="1800">
                <a:solidFill>
                  <a:schemeClr val="dk1"/>
                </a:solidFill>
                <a:latin typeface="Fira Sans"/>
                <a:ea typeface="Fira Sans"/>
                <a:cs typeface="Fira Sans"/>
                <a:sym typeface="Fira Sans"/>
              </a:rPr>
              <a:t>• La limitazione del contenuto massimo disostanze pericolose.</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p19"/>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349" name="Google Shape;349;p19"/>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350" name="Google Shape;350;p19"/>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pic>
        <p:nvPicPr>
          <p:cNvPr id="351" name="Google Shape;351;p19"/>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grpSp>
        <p:nvGrpSpPr>
          <p:cNvPr id="352" name="Google Shape;352;p19"/>
          <p:cNvGrpSpPr/>
          <p:nvPr/>
        </p:nvGrpSpPr>
        <p:grpSpPr>
          <a:xfrm>
            <a:off x="-5310215" y="203520"/>
            <a:ext cx="16077877" cy="7293488"/>
            <a:chOff x="-6126981" y="-937410"/>
            <a:chExt cx="16077877" cy="7293488"/>
          </a:xfrm>
        </p:grpSpPr>
        <p:sp>
          <p:nvSpPr>
            <p:cNvPr id="353" name="Google Shape;353;p19"/>
            <p:cNvSpPr/>
            <p:nvPr/>
          </p:nvSpPr>
          <p:spPr>
            <a:xfrm>
              <a:off x="-6126981" y="-937410"/>
              <a:ext cx="7293488" cy="7293488"/>
            </a:xfrm>
            <a:prstGeom prst="blockArc">
              <a:avLst>
                <a:gd fmla="val 18900000" name="adj1"/>
                <a:gd fmla="val 2700000" name="adj2"/>
                <a:gd fmla="val 296" name="adj3"/>
              </a:avLst>
            </a:prstGeom>
            <a:no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9"/>
            <p:cNvSpPr/>
            <p:nvPr/>
          </p:nvSpPr>
          <p:spPr>
            <a:xfrm>
              <a:off x="509717" y="338558"/>
              <a:ext cx="9441179" cy="677550"/>
            </a:xfrm>
            <a:prstGeom prst="rect">
              <a:avLst/>
            </a:prstGeom>
            <a:gradFill>
              <a:gsLst>
                <a:gs pos="0">
                  <a:srgbClr val="FFDC9B"/>
                </a:gs>
                <a:gs pos="50000">
                  <a:srgbClr val="FFD68D"/>
                </a:gs>
                <a:gs pos="100000">
                  <a:srgbClr val="FFD47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9"/>
            <p:cNvSpPr txBox="1"/>
            <p:nvPr/>
          </p:nvSpPr>
          <p:spPr>
            <a:xfrm>
              <a:off x="509717" y="338558"/>
              <a:ext cx="9441179" cy="677550"/>
            </a:xfrm>
            <a:prstGeom prst="rect">
              <a:avLst/>
            </a:prstGeom>
            <a:noFill/>
            <a:ln>
              <a:noFill/>
            </a:ln>
          </p:spPr>
          <p:txBody>
            <a:bodyPr anchorCtr="0" anchor="ctr" bIns="25400" lIns="537800" spcFirstLastPara="1" rIns="25400" wrap="square" tIns="25400">
              <a:noAutofit/>
            </a:bodyPr>
            <a:lstStyle/>
            <a:p>
              <a:pPr indent="0" lvl="0" marL="0" marR="0" rtl="0" algn="l">
                <a:lnSpc>
                  <a:spcPct val="90000"/>
                </a:lnSpc>
                <a:spcBef>
                  <a:spcPts val="0"/>
                </a:spcBef>
                <a:spcAft>
                  <a:spcPts val="0"/>
                </a:spcAft>
                <a:buClr>
                  <a:schemeClr val="dk1"/>
                </a:buClr>
                <a:buSzPts val="1000"/>
                <a:buFont typeface="Fira Sans"/>
                <a:buNone/>
              </a:pPr>
              <a:r>
                <a:rPr lang="en-US" sz="1000">
                  <a:solidFill>
                    <a:schemeClr val="dk1"/>
                  </a:solidFill>
                  <a:latin typeface="Fira Sans"/>
                  <a:ea typeface="Fira Sans"/>
                  <a:cs typeface="Fira Sans"/>
                  <a:sym typeface="Fira Sans"/>
                </a:rPr>
                <a:t>Le impurità provenienti dalle materie prime utilizzate per la produzione di plastica sono una prima fonte di sostanze pericolose</a:t>
              </a:r>
              <a:br>
                <a:rPr lang="en-US" sz="1000">
                  <a:solidFill>
                    <a:schemeClr val="dk1"/>
                  </a:solidFill>
                  <a:latin typeface="Fira Sans"/>
                  <a:ea typeface="Fira Sans"/>
                  <a:cs typeface="Fira Sans"/>
                  <a:sym typeface="Fira Sans"/>
                </a:rPr>
              </a:br>
              <a:endParaRPr sz="1000">
                <a:solidFill>
                  <a:schemeClr val="dk1"/>
                </a:solidFill>
                <a:latin typeface="Calibri"/>
                <a:ea typeface="Calibri"/>
                <a:cs typeface="Calibri"/>
                <a:sym typeface="Calibri"/>
              </a:endParaRPr>
            </a:p>
          </p:txBody>
        </p:sp>
        <p:sp>
          <p:nvSpPr>
            <p:cNvPr id="356" name="Google Shape;356;p19"/>
            <p:cNvSpPr/>
            <p:nvPr/>
          </p:nvSpPr>
          <p:spPr>
            <a:xfrm>
              <a:off x="86248" y="253864"/>
              <a:ext cx="846937" cy="846937"/>
            </a:xfrm>
            <a:prstGeom prst="ellipse">
              <a:avLst/>
            </a:prstGeom>
            <a:gradFill>
              <a:gsLst>
                <a:gs pos="0">
                  <a:schemeClr val="lt1"/>
                </a:gs>
                <a:gs pos="50000">
                  <a:schemeClr val="lt1"/>
                </a:gs>
                <a:gs pos="100000">
                  <a:schemeClr val="lt1"/>
                </a:gs>
              </a:gsLst>
              <a:lin ang="5400000" scaled="0"/>
            </a:gradFill>
            <a:ln cap="flat" cmpd="sng" w="9525">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9"/>
            <p:cNvSpPr/>
            <p:nvPr/>
          </p:nvSpPr>
          <p:spPr>
            <a:xfrm>
              <a:off x="995230" y="1354558"/>
              <a:ext cx="8955666" cy="677550"/>
            </a:xfrm>
            <a:prstGeom prst="rect">
              <a:avLst/>
            </a:prstGeom>
            <a:gradFill>
              <a:gsLst>
                <a:gs pos="0">
                  <a:srgbClr val="BEF99C"/>
                </a:gs>
                <a:gs pos="50000">
                  <a:srgbClr val="B4F68E"/>
                </a:gs>
                <a:gs pos="100000">
                  <a:srgbClr val="A9FA79"/>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9"/>
            <p:cNvSpPr txBox="1"/>
            <p:nvPr/>
          </p:nvSpPr>
          <p:spPr>
            <a:xfrm>
              <a:off x="995230" y="1354558"/>
              <a:ext cx="8955666" cy="677550"/>
            </a:xfrm>
            <a:prstGeom prst="rect">
              <a:avLst/>
            </a:prstGeom>
            <a:noFill/>
            <a:ln>
              <a:noFill/>
            </a:ln>
          </p:spPr>
          <p:txBody>
            <a:bodyPr anchorCtr="0" anchor="ctr" bIns="25400" lIns="537800" spcFirstLastPara="1" rIns="25400" wrap="square" tIns="25400">
              <a:noAutofit/>
            </a:bodyPr>
            <a:lstStyle/>
            <a:p>
              <a:pPr indent="0" lvl="0" marL="0" marR="0" rtl="0" algn="l">
                <a:lnSpc>
                  <a:spcPct val="90000"/>
                </a:lnSpc>
                <a:spcBef>
                  <a:spcPts val="0"/>
                </a:spcBef>
                <a:spcAft>
                  <a:spcPts val="0"/>
                </a:spcAft>
                <a:buClr>
                  <a:schemeClr val="dk1"/>
                </a:buClr>
                <a:buSzPts val="1000"/>
                <a:buFont typeface="Fira Sans"/>
                <a:buNone/>
              </a:pPr>
              <a:r>
                <a:rPr lang="en-US" sz="1000">
                  <a:solidFill>
                    <a:schemeClr val="dk1"/>
                  </a:solidFill>
                  <a:latin typeface="Fira Sans"/>
                  <a:ea typeface="Fira Sans"/>
                  <a:cs typeface="Fira Sans"/>
                  <a:sym typeface="Fira Sans"/>
                </a:rPr>
                <a:t>Le sostanze pericolose vengono utilizzate anche durante la produzione di polimeri: i monomeri ottenuti dal petrolio greggio da un lato, vengono utilizzati per formare nuove molecole della plastica; gli agenti di processo, che, facilitano il processo di polimerizzazione e possono esseri legati al polimero o sono disciolti nella matrice polimerica vergine</a:t>
              </a:r>
              <a:br>
                <a:rPr lang="en-US" sz="1000">
                  <a:solidFill>
                    <a:schemeClr val="dk1"/>
                  </a:solidFill>
                  <a:latin typeface="Fira Sans"/>
                  <a:ea typeface="Fira Sans"/>
                  <a:cs typeface="Fira Sans"/>
                  <a:sym typeface="Fira Sans"/>
                </a:rPr>
              </a:br>
              <a:endParaRPr sz="1000">
                <a:solidFill>
                  <a:schemeClr val="dk1"/>
                </a:solidFill>
                <a:latin typeface="Calibri"/>
                <a:ea typeface="Calibri"/>
                <a:cs typeface="Calibri"/>
                <a:sym typeface="Calibri"/>
              </a:endParaRPr>
            </a:p>
          </p:txBody>
        </p:sp>
        <p:sp>
          <p:nvSpPr>
            <p:cNvPr id="359" name="Google Shape;359;p19"/>
            <p:cNvSpPr/>
            <p:nvPr/>
          </p:nvSpPr>
          <p:spPr>
            <a:xfrm>
              <a:off x="571761" y="1269864"/>
              <a:ext cx="846937" cy="846937"/>
            </a:xfrm>
            <a:prstGeom prst="ellipse">
              <a:avLst/>
            </a:prstGeom>
            <a:gradFill>
              <a:gsLst>
                <a:gs pos="0">
                  <a:schemeClr val="lt1"/>
                </a:gs>
                <a:gs pos="50000">
                  <a:schemeClr val="lt1"/>
                </a:gs>
                <a:gs pos="100000">
                  <a:schemeClr val="lt1"/>
                </a:gs>
              </a:gsLst>
              <a:lin ang="5400000" scaled="0"/>
            </a:gradFill>
            <a:ln cap="flat" cmpd="sng" w="9525">
              <a:solidFill>
                <a:srgbClr val="85F01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9"/>
            <p:cNvSpPr/>
            <p:nvPr/>
          </p:nvSpPr>
          <p:spPr>
            <a:xfrm>
              <a:off x="1135613" y="2394794"/>
              <a:ext cx="8806653" cy="677550"/>
            </a:xfrm>
            <a:prstGeom prst="rect">
              <a:avLst/>
            </a:prstGeom>
            <a:gradFill>
              <a:gsLst>
                <a:gs pos="0">
                  <a:srgbClr val="9EF0A6"/>
                </a:gs>
                <a:gs pos="50000">
                  <a:srgbClr val="90EC98"/>
                </a:gs>
                <a:gs pos="100000">
                  <a:srgbClr val="7BEE86"/>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9"/>
            <p:cNvSpPr txBox="1"/>
            <p:nvPr/>
          </p:nvSpPr>
          <p:spPr>
            <a:xfrm>
              <a:off x="1135613" y="2394794"/>
              <a:ext cx="8806653" cy="677550"/>
            </a:xfrm>
            <a:prstGeom prst="rect">
              <a:avLst/>
            </a:prstGeom>
            <a:noFill/>
            <a:ln>
              <a:noFill/>
            </a:ln>
          </p:spPr>
          <p:txBody>
            <a:bodyPr anchorCtr="0" anchor="ctr" bIns="25400" lIns="537800" spcFirstLastPara="1" rIns="25400" wrap="square" tIns="25400">
              <a:noAutofit/>
            </a:bodyPr>
            <a:lstStyle/>
            <a:p>
              <a:pPr indent="0" lvl="0" marL="0" marR="0" rtl="0" algn="l">
                <a:lnSpc>
                  <a:spcPct val="90000"/>
                </a:lnSpc>
                <a:spcBef>
                  <a:spcPts val="0"/>
                </a:spcBef>
                <a:spcAft>
                  <a:spcPts val="0"/>
                </a:spcAft>
                <a:buClr>
                  <a:schemeClr val="dk1"/>
                </a:buClr>
                <a:buSzPts val="1000"/>
                <a:buFont typeface="Fira Sans"/>
                <a:buNone/>
              </a:pPr>
              <a:r>
                <a:rPr lang="en-US" sz="1000">
                  <a:solidFill>
                    <a:schemeClr val="dk1"/>
                  </a:solidFill>
                  <a:latin typeface="Fira Sans"/>
                  <a:ea typeface="Fira Sans"/>
                  <a:cs typeface="Fira Sans"/>
                  <a:sym typeface="Fira Sans"/>
                </a:rPr>
                <a:t>Le proprietà tecniche dei polimeri possono essere adattate alle specifiche esigenze funzionali (ad es. Resistenza ai raggi UV) includendo additivi specializzati. Oltre ai loro benefici funzionali, molti di questi additivi hanno anche proprietà pericolose.</a:t>
              </a:r>
              <a:endParaRPr sz="1000">
                <a:solidFill>
                  <a:schemeClr val="dk1"/>
                </a:solidFill>
                <a:latin typeface="Calibri"/>
                <a:ea typeface="Calibri"/>
                <a:cs typeface="Calibri"/>
                <a:sym typeface="Calibri"/>
              </a:endParaRPr>
            </a:p>
          </p:txBody>
        </p:sp>
        <p:sp>
          <p:nvSpPr>
            <p:cNvPr id="362" name="Google Shape;362;p19"/>
            <p:cNvSpPr/>
            <p:nvPr/>
          </p:nvSpPr>
          <p:spPr>
            <a:xfrm>
              <a:off x="720774" y="2285864"/>
              <a:ext cx="846937" cy="846937"/>
            </a:xfrm>
            <a:prstGeom prst="ellipse">
              <a:avLst/>
            </a:prstGeom>
            <a:gradFill>
              <a:gsLst>
                <a:gs pos="0">
                  <a:schemeClr val="lt1"/>
                </a:gs>
                <a:gs pos="50000">
                  <a:schemeClr val="lt1"/>
                </a:gs>
                <a:gs pos="100000">
                  <a:schemeClr val="lt1"/>
                </a:gs>
              </a:gsLst>
              <a:lin ang="5400000" scaled="0"/>
            </a:gradFill>
            <a:ln cap="flat" cmpd="sng" w="9525">
              <a:solidFill>
                <a:srgbClr val="21E14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9"/>
            <p:cNvSpPr/>
            <p:nvPr/>
          </p:nvSpPr>
          <p:spPr>
            <a:xfrm>
              <a:off x="995230" y="3386558"/>
              <a:ext cx="8955666" cy="677550"/>
            </a:xfrm>
            <a:prstGeom prst="rect">
              <a:avLst/>
            </a:prstGeom>
            <a:gradFill>
              <a:gsLst>
                <a:gs pos="0">
                  <a:srgbClr val="A1E6DF"/>
                </a:gs>
                <a:gs pos="50000">
                  <a:srgbClr val="93E2D9"/>
                </a:gs>
                <a:gs pos="100000">
                  <a:srgbClr val="7FE2D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9"/>
            <p:cNvSpPr txBox="1"/>
            <p:nvPr/>
          </p:nvSpPr>
          <p:spPr>
            <a:xfrm>
              <a:off x="995230" y="3386558"/>
              <a:ext cx="8955666" cy="677550"/>
            </a:xfrm>
            <a:prstGeom prst="rect">
              <a:avLst/>
            </a:prstGeom>
            <a:noFill/>
            <a:ln>
              <a:noFill/>
            </a:ln>
          </p:spPr>
          <p:txBody>
            <a:bodyPr anchorCtr="0" anchor="ctr" bIns="25400" lIns="537800" spcFirstLastPara="1" rIns="25400" wrap="square" tIns="25400">
              <a:noAutofit/>
            </a:bodyPr>
            <a:lstStyle/>
            <a:p>
              <a:pPr indent="0" lvl="0" marL="0" marR="0" rtl="0" algn="l">
                <a:lnSpc>
                  <a:spcPct val="90000"/>
                </a:lnSpc>
                <a:spcBef>
                  <a:spcPts val="0"/>
                </a:spcBef>
                <a:spcAft>
                  <a:spcPts val="0"/>
                </a:spcAft>
                <a:buClr>
                  <a:schemeClr val="dk1"/>
                </a:buClr>
                <a:buSzPts val="1000"/>
                <a:buFont typeface="Fira Sans"/>
                <a:buNone/>
              </a:pPr>
              <a:r>
                <a:rPr lang="en-US" sz="1000">
                  <a:solidFill>
                    <a:schemeClr val="dk1"/>
                  </a:solidFill>
                  <a:latin typeface="Fira Sans"/>
                  <a:ea typeface="Fira Sans"/>
                  <a:cs typeface="Fira Sans"/>
                  <a:sym typeface="Fira Sans"/>
                </a:rPr>
                <a:t>Le sostanze pericolose possono entrare nella matrice polimerica dei prodotti in plastica a seguito del loro utilizzo (ad esempio l'imballaggio di sostanze chimiche pericolose) In questo caso le sostanze pericolose possono migrare nella matrice polimerica e rendere problematico il riciclo della plastica.</a:t>
              </a:r>
              <a:endParaRPr sz="1000">
                <a:solidFill>
                  <a:schemeClr val="dk1"/>
                </a:solidFill>
                <a:latin typeface="Calibri"/>
                <a:ea typeface="Calibri"/>
                <a:cs typeface="Calibri"/>
                <a:sym typeface="Calibri"/>
              </a:endParaRPr>
            </a:p>
          </p:txBody>
        </p:sp>
        <p:sp>
          <p:nvSpPr>
            <p:cNvPr id="365" name="Google Shape;365;p19"/>
            <p:cNvSpPr/>
            <p:nvPr/>
          </p:nvSpPr>
          <p:spPr>
            <a:xfrm>
              <a:off x="571761" y="3301864"/>
              <a:ext cx="846937" cy="846937"/>
            </a:xfrm>
            <a:prstGeom prst="ellipse">
              <a:avLst/>
            </a:prstGeom>
            <a:gradFill>
              <a:gsLst>
                <a:gs pos="0">
                  <a:schemeClr val="lt1"/>
                </a:gs>
                <a:gs pos="50000">
                  <a:schemeClr val="lt1"/>
                </a:gs>
                <a:gs pos="100000">
                  <a:schemeClr val="lt1"/>
                </a:gs>
              </a:gsLst>
              <a:lin ang="5400000" scaled="0"/>
            </a:gradFill>
            <a:ln cap="flat" cmpd="sng" w="9525">
              <a:solidFill>
                <a:srgbClr val="31D2C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9"/>
            <p:cNvSpPr/>
            <p:nvPr/>
          </p:nvSpPr>
          <p:spPr>
            <a:xfrm>
              <a:off x="509717" y="4402558"/>
              <a:ext cx="9441179" cy="677550"/>
            </a:xfrm>
            <a:prstGeom prst="rect">
              <a:avLst/>
            </a:prstGeom>
            <a:gradFill>
              <a:gsLst>
                <a:gs pos="0">
                  <a:srgbClr val="A6B6DE"/>
                </a:gs>
                <a:gs pos="50000">
                  <a:srgbClr val="97A9D8"/>
                </a:gs>
                <a:gs pos="100000">
                  <a:srgbClr val="859CD6"/>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9"/>
            <p:cNvSpPr txBox="1"/>
            <p:nvPr/>
          </p:nvSpPr>
          <p:spPr>
            <a:xfrm>
              <a:off x="509717" y="4402558"/>
              <a:ext cx="9441179" cy="677550"/>
            </a:xfrm>
            <a:prstGeom prst="rect">
              <a:avLst/>
            </a:prstGeom>
            <a:noFill/>
            <a:ln>
              <a:noFill/>
            </a:ln>
          </p:spPr>
          <p:txBody>
            <a:bodyPr anchorCtr="0" anchor="ctr" bIns="25400" lIns="537800" spcFirstLastPara="1" rIns="25400" wrap="square" tIns="25400">
              <a:noAutofit/>
            </a:bodyPr>
            <a:lstStyle/>
            <a:p>
              <a:pPr indent="0" lvl="0" marL="0" marR="0" rtl="0" algn="l">
                <a:lnSpc>
                  <a:spcPct val="90000"/>
                </a:lnSpc>
                <a:spcBef>
                  <a:spcPts val="0"/>
                </a:spcBef>
                <a:spcAft>
                  <a:spcPts val="0"/>
                </a:spcAft>
                <a:buClr>
                  <a:schemeClr val="dk1"/>
                </a:buClr>
                <a:buSzPts val="1000"/>
                <a:buFont typeface="Calibri"/>
                <a:buNone/>
              </a:pPr>
              <a:r>
                <a:rPr lang="en-US" sz="1000">
                  <a:solidFill>
                    <a:schemeClr val="dk1"/>
                  </a:solidFill>
                  <a:latin typeface="Calibri"/>
                  <a:ea typeface="Calibri"/>
                  <a:cs typeface="Calibri"/>
                  <a:sym typeface="Calibri"/>
                </a:rPr>
                <a:t>La contaminazione incrociata tra i flussi di rifiuti durante la raccolta dei rifiuti di plastica può anche portare all'inclusione di sostanze pericolose.</a:t>
              </a:r>
              <a:br>
                <a:rPr lang="en-US" sz="1000">
                  <a:solidFill>
                    <a:schemeClr val="dk1"/>
                  </a:solidFill>
                  <a:latin typeface="Calibri"/>
                  <a:ea typeface="Calibri"/>
                  <a:cs typeface="Calibri"/>
                  <a:sym typeface="Calibri"/>
                </a:rPr>
              </a:br>
              <a:endParaRPr/>
            </a:p>
          </p:txBody>
        </p:sp>
        <p:sp>
          <p:nvSpPr>
            <p:cNvPr id="368" name="Google Shape;368;p19"/>
            <p:cNvSpPr/>
            <p:nvPr/>
          </p:nvSpPr>
          <p:spPr>
            <a:xfrm>
              <a:off x="86248" y="4317864"/>
              <a:ext cx="846937" cy="846937"/>
            </a:xfrm>
            <a:prstGeom prst="ellipse">
              <a:avLst/>
            </a:prstGeom>
            <a:gradFill>
              <a:gsLst>
                <a:gs pos="0">
                  <a:schemeClr val="lt1"/>
                </a:gs>
                <a:gs pos="50000">
                  <a:schemeClr val="lt1"/>
                </a:gs>
                <a:gs pos="100000">
                  <a:schemeClr val="lt1"/>
                </a:gs>
              </a:gsLst>
              <a:lin ang="5400000" scaled="0"/>
            </a:gradFill>
            <a:ln cap="flat" cmpd="sng" w="9525">
              <a:solidFill>
                <a:srgbClr val="4371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9" name="Google Shape;369;p19"/>
          <p:cNvSpPr/>
          <p:nvPr/>
        </p:nvSpPr>
        <p:spPr>
          <a:xfrm>
            <a:off x="2951692" y="324013"/>
            <a:ext cx="798353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548135"/>
                </a:solidFill>
                <a:latin typeface="Calibri"/>
                <a:ea typeface="Calibri"/>
                <a:cs typeface="Calibri"/>
                <a:sym typeface="Calibri"/>
              </a:rPr>
              <a:t>DESIGN PER L'AMBIENTE E LA SICUREZZAFASE D'USO</a:t>
            </a:r>
            <a:endParaRPr b="1" sz="1800">
              <a:solidFill>
                <a:srgbClr val="548135"/>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2"/>
          <p:cNvPicPr preferRelativeResize="0"/>
          <p:nvPr/>
        </p:nvPicPr>
        <p:blipFill rotWithShape="1">
          <a:blip r:embed="rId3">
            <a:alphaModFix/>
          </a:blip>
          <a:srcRect b="0" l="0" r="0" t="0"/>
          <a:stretch/>
        </p:blipFill>
        <p:spPr>
          <a:xfrm>
            <a:off x="10438472" y="6222410"/>
            <a:ext cx="1621007" cy="440662"/>
          </a:xfrm>
          <a:prstGeom prst="rect">
            <a:avLst/>
          </a:prstGeom>
          <a:noFill/>
          <a:ln>
            <a:noFill/>
          </a:ln>
        </p:spPr>
      </p:pic>
      <p:pic>
        <p:nvPicPr>
          <p:cNvPr id="171" name="Google Shape;171;p2"/>
          <p:cNvPicPr preferRelativeResize="0"/>
          <p:nvPr/>
        </p:nvPicPr>
        <p:blipFill rotWithShape="1">
          <a:blip r:embed="rId4">
            <a:alphaModFix/>
          </a:blip>
          <a:srcRect b="0" l="0" r="0" t="0"/>
          <a:stretch/>
        </p:blipFill>
        <p:spPr>
          <a:xfrm>
            <a:off x="173014" y="148676"/>
            <a:ext cx="2279705" cy="720006"/>
          </a:xfrm>
          <a:prstGeom prst="rect">
            <a:avLst/>
          </a:prstGeom>
          <a:noFill/>
          <a:ln>
            <a:noFill/>
          </a:ln>
        </p:spPr>
      </p:pic>
      <p:pic>
        <p:nvPicPr>
          <p:cNvPr id="172" name="Google Shape;172;p2"/>
          <p:cNvPicPr preferRelativeResize="0"/>
          <p:nvPr/>
        </p:nvPicPr>
        <p:blipFill rotWithShape="1">
          <a:blip r:embed="rId5">
            <a:alphaModFix/>
          </a:blip>
          <a:srcRect b="0" l="0" r="0" t="0"/>
          <a:stretch/>
        </p:blipFill>
        <p:spPr>
          <a:xfrm>
            <a:off x="10210340" y="148676"/>
            <a:ext cx="1849139" cy="572304"/>
          </a:xfrm>
          <a:prstGeom prst="rect">
            <a:avLst/>
          </a:prstGeom>
          <a:noFill/>
          <a:ln>
            <a:noFill/>
          </a:ln>
        </p:spPr>
      </p:pic>
      <p:pic>
        <p:nvPicPr>
          <p:cNvPr id="173" name="Google Shape;173;p2"/>
          <p:cNvPicPr preferRelativeResize="0"/>
          <p:nvPr/>
        </p:nvPicPr>
        <p:blipFill rotWithShape="1">
          <a:blip r:embed="rId6">
            <a:alphaModFix/>
          </a:blip>
          <a:srcRect b="0" l="0" r="0" t="0"/>
          <a:stretch/>
        </p:blipFill>
        <p:spPr>
          <a:xfrm>
            <a:off x="10447010" y="791239"/>
            <a:ext cx="1375798" cy="774343"/>
          </a:xfrm>
          <a:prstGeom prst="rect">
            <a:avLst/>
          </a:prstGeom>
          <a:noFill/>
          <a:ln>
            <a:noFill/>
          </a:ln>
        </p:spPr>
      </p:pic>
      <p:sp>
        <p:nvSpPr>
          <p:cNvPr id="174" name="Google Shape;174;p2"/>
          <p:cNvSpPr/>
          <p:nvPr/>
        </p:nvSpPr>
        <p:spPr>
          <a:xfrm>
            <a:off x="601186" y="1085230"/>
            <a:ext cx="716677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chemeClr val="dk1"/>
                </a:solidFill>
                <a:latin typeface="Calibri"/>
                <a:ea typeface="Calibri"/>
                <a:cs typeface="Calibri"/>
                <a:sym typeface="Calibri"/>
              </a:rPr>
              <a:t>CORSO 2: Packaging Design per la Sostenibilità </a:t>
            </a:r>
            <a:br>
              <a:rPr b="1" i="0" lang="en-US" sz="2800" u="none" cap="none" strike="noStrike">
                <a:solidFill>
                  <a:schemeClr val="dk1"/>
                </a:solidFill>
                <a:latin typeface="Calibri"/>
                <a:ea typeface="Calibri"/>
                <a:cs typeface="Calibri"/>
                <a:sym typeface="Calibri"/>
              </a:rPr>
            </a:br>
            <a:endParaRPr b="1" sz="2800">
              <a:solidFill>
                <a:schemeClr val="dk1"/>
              </a:solidFill>
              <a:latin typeface="Calibri"/>
              <a:ea typeface="Calibri"/>
              <a:cs typeface="Calibri"/>
              <a:sym typeface="Calibri"/>
            </a:endParaRPr>
          </a:p>
        </p:txBody>
      </p:sp>
      <p:sp>
        <p:nvSpPr>
          <p:cNvPr id="175" name="Google Shape;175;p2"/>
          <p:cNvSpPr/>
          <p:nvPr/>
        </p:nvSpPr>
        <p:spPr>
          <a:xfrm>
            <a:off x="702761" y="1904517"/>
            <a:ext cx="8437470" cy="96795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000">
                <a:solidFill>
                  <a:schemeClr val="dk1"/>
                </a:solidFill>
                <a:latin typeface="Calibri"/>
                <a:ea typeface="Calibri"/>
                <a:cs typeface="Calibri"/>
                <a:sym typeface="Calibri"/>
              </a:rPr>
              <a:t>SOMMARIO</a:t>
            </a:r>
            <a:br>
              <a:rPr b="1" lang="en-US" sz="2000">
                <a:solidFill>
                  <a:schemeClr val="dk1"/>
                </a:solidFill>
                <a:latin typeface="Calibri"/>
                <a:ea typeface="Calibri"/>
                <a:cs typeface="Calibri"/>
                <a:sym typeface="Calibri"/>
              </a:rPr>
            </a:br>
            <a:endParaRPr b="1" sz="2000">
              <a:solidFill>
                <a:schemeClr val="dk1"/>
              </a:solidFill>
              <a:latin typeface="Calibri"/>
              <a:ea typeface="Calibri"/>
              <a:cs typeface="Calibri"/>
              <a:sym typeface="Calibri"/>
            </a:endParaRPr>
          </a:p>
        </p:txBody>
      </p:sp>
      <p:sp>
        <p:nvSpPr>
          <p:cNvPr id="176" name="Google Shape;176;p2"/>
          <p:cNvSpPr/>
          <p:nvPr/>
        </p:nvSpPr>
        <p:spPr>
          <a:xfrm>
            <a:off x="1655533" y="2585267"/>
            <a:ext cx="9479376" cy="2068259"/>
          </a:xfrm>
          <a:prstGeom prst="rect">
            <a:avLst/>
          </a:prstGeom>
          <a:noFill/>
          <a:ln>
            <a:noFill/>
          </a:ln>
        </p:spPr>
        <p:txBody>
          <a:bodyPr anchorCtr="0" anchor="t" bIns="45700" lIns="91425" spcFirstLastPara="1" rIns="91425" wrap="square" tIns="45700">
            <a:spAutoFit/>
          </a:bodyPr>
          <a:lstStyle/>
          <a:p>
            <a:pPr indent="0" lvl="1" marL="457200" marR="0" rtl="0" algn="l">
              <a:lnSpc>
                <a:spcPct val="107000"/>
              </a:lnSpc>
              <a:spcBef>
                <a:spcPts val="0"/>
              </a:spcBef>
              <a:spcAft>
                <a:spcPts val="0"/>
              </a:spcAft>
              <a:buNone/>
            </a:pPr>
            <a:r>
              <a:rPr b="0" i="0" lang="en-US" sz="2000" u="none" cap="none" strike="noStrike">
                <a:solidFill>
                  <a:schemeClr val="dk1"/>
                </a:solidFill>
                <a:latin typeface="Calibri"/>
                <a:ea typeface="Calibri"/>
                <a:cs typeface="Calibri"/>
                <a:sym typeface="Calibri"/>
              </a:rPr>
              <a:t>1.1 Progettazione ECO del materiale</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1.1.1 L'importanza della fonte dei materiali</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1.1.2 Massimizzare la durata del materiale</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1.1.3 Ridurre la complessità del materiale</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1.1.4 I biomateriali nell'approccio eco-design: progettazione per la compostabilità</a:t>
            </a:r>
            <a:br>
              <a:rPr b="0" i="0" lang="en-US" sz="2000" u="none" cap="none" strike="noStrike">
                <a:solidFill>
                  <a:schemeClr val="dk1"/>
                </a:solidFill>
                <a:latin typeface="Calibri"/>
                <a:ea typeface="Calibri"/>
                <a:cs typeface="Calibri"/>
                <a:sym typeface="Calibri"/>
              </a:rPr>
            </a:br>
            <a:endParaRPr b="0" i="0" sz="20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pic>
        <p:nvPicPr>
          <p:cNvPr id="374" name="Google Shape;374;p20"/>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375" name="Google Shape;375;p20"/>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376" name="Google Shape;376;p20"/>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pic>
        <p:nvPicPr>
          <p:cNvPr id="377" name="Google Shape;377;p20"/>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pic>
        <p:nvPicPr>
          <p:cNvPr id="378" name="Google Shape;378;p20"/>
          <p:cNvPicPr preferRelativeResize="0"/>
          <p:nvPr/>
        </p:nvPicPr>
        <p:blipFill rotWithShape="1">
          <a:blip r:embed="rId7">
            <a:alphaModFix/>
          </a:blip>
          <a:srcRect b="0" l="0" r="1591" t="0"/>
          <a:stretch/>
        </p:blipFill>
        <p:spPr>
          <a:xfrm>
            <a:off x="305100" y="868682"/>
            <a:ext cx="10272284" cy="5279905"/>
          </a:xfrm>
          <a:prstGeom prst="rect">
            <a:avLst/>
          </a:prstGeom>
          <a:noFill/>
          <a:ln>
            <a:noFill/>
          </a:ln>
        </p:spPr>
      </p:pic>
      <p:sp>
        <p:nvSpPr>
          <p:cNvPr id="379" name="Google Shape;379;p20"/>
          <p:cNvSpPr/>
          <p:nvPr/>
        </p:nvSpPr>
        <p:spPr>
          <a:xfrm>
            <a:off x="2951692" y="324013"/>
            <a:ext cx="798353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548135"/>
                </a:solidFill>
                <a:latin typeface="Calibri"/>
                <a:ea typeface="Calibri"/>
                <a:cs typeface="Calibri"/>
                <a:sym typeface="Calibri"/>
              </a:rPr>
              <a:t>DESIGN PER L'AMBIENTE E LA SICUREZZAFASE D'USO</a:t>
            </a:r>
            <a:endParaRPr b="1" sz="1800">
              <a:solidFill>
                <a:srgbClr val="548135"/>
              </a:solidFill>
              <a:latin typeface="Calibri"/>
              <a:ea typeface="Calibri"/>
              <a:cs typeface="Calibri"/>
              <a:sym typeface="Calibri"/>
            </a:endParaRPr>
          </a:p>
        </p:txBody>
      </p:sp>
      <p:pic>
        <p:nvPicPr>
          <p:cNvPr id="380" name="Google Shape;380;p20"/>
          <p:cNvPicPr preferRelativeResize="0"/>
          <p:nvPr/>
        </p:nvPicPr>
        <p:blipFill>
          <a:blip r:embed="rId8">
            <a:alphaModFix/>
          </a:blip>
          <a:stretch>
            <a:fillRect/>
          </a:stretch>
        </p:blipFill>
        <p:spPr>
          <a:xfrm>
            <a:off x="152400" y="6300987"/>
            <a:ext cx="6096000" cy="276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pic>
        <p:nvPicPr>
          <p:cNvPr id="385" name="Google Shape;385;p21"/>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386" name="Google Shape;386;p21"/>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387" name="Google Shape;387;p21"/>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pic>
        <p:nvPicPr>
          <p:cNvPr id="388" name="Google Shape;388;p21"/>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sp>
        <p:nvSpPr>
          <p:cNvPr id="389" name="Google Shape;389;p21"/>
          <p:cNvSpPr/>
          <p:nvPr/>
        </p:nvSpPr>
        <p:spPr>
          <a:xfrm>
            <a:off x="272342" y="1036540"/>
            <a:ext cx="10552412"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Fira Sans"/>
                <a:ea typeface="Fira Sans"/>
                <a:cs typeface="Fira Sans"/>
                <a:sym typeface="Fira Sans"/>
              </a:rPr>
              <a:t>Molti strumenti dell'UE sui prodotti e rifiut ihanno iniziato a integrare le considerazioni relative all’eco-design nella direzione dell’</a:t>
            </a:r>
            <a:r>
              <a:rPr lang="en-US" sz="1800">
                <a:solidFill>
                  <a:srgbClr val="0070C0"/>
                </a:solidFill>
                <a:latin typeface="Fira Sans"/>
                <a:ea typeface="Fira Sans"/>
                <a:cs typeface="Fira Sans"/>
                <a:sym typeface="Fira Sans"/>
              </a:rPr>
              <a:t>approvvigionamento sostenibile di materiali grezzi</a:t>
            </a:r>
            <a:r>
              <a:rPr lang="en-US" sz="1800">
                <a:solidFill>
                  <a:srgbClr val="000000"/>
                </a:solidFill>
                <a:latin typeface="Fira Sans"/>
                <a:ea typeface="Fira Sans"/>
                <a:cs typeface="Fira Sans"/>
                <a:sym typeface="Fira Sans"/>
              </a:rPr>
              <a:t>e ottimizzazione nell’uso delle risorse.</a:t>
            </a:r>
            <a:endParaRPr/>
          </a:p>
          <a:p>
            <a:pPr indent="0" lvl="0" marL="0" marR="0" rtl="0" algn="l">
              <a:spcBef>
                <a:spcPts val="0"/>
              </a:spcBef>
              <a:spcAft>
                <a:spcPts val="0"/>
              </a:spcAft>
              <a:buNone/>
            </a:pPr>
            <a:r>
              <a:t/>
            </a:r>
            <a:endParaRPr sz="1800">
              <a:solidFill>
                <a:srgbClr val="000000"/>
              </a:solidFill>
              <a:latin typeface="Fira Sans"/>
              <a:ea typeface="Fira Sans"/>
              <a:cs typeface="Fira Sans"/>
              <a:sym typeface="Fira Sans"/>
            </a:endParaRPr>
          </a:p>
          <a:p>
            <a:pPr indent="0" lvl="0" marL="0" marR="0" rtl="0" algn="l">
              <a:spcBef>
                <a:spcPts val="0"/>
              </a:spcBef>
              <a:spcAft>
                <a:spcPts val="0"/>
              </a:spcAft>
              <a:buNone/>
            </a:pPr>
            <a:r>
              <a:rPr lang="en-US" sz="1800">
                <a:solidFill>
                  <a:srgbClr val="000000"/>
                </a:solidFill>
                <a:latin typeface="Fira Sans"/>
                <a:ea typeface="Fira Sans"/>
                <a:cs typeface="Fira Sans"/>
                <a:sym typeface="Fira Sans"/>
              </a:rPr>
              <a:t>L'iconica Plastics Strategy include un set di misure dedicate alla gestione dei prodotti in plastica che includono anche il’utilizzo di plastica riciclata. L’applicazione di tutto ciò permetterà all’ l’UE di realizzare i suoi obiettivi.</a:t>
            </a:r>
            <a:endParaRPr/>
          </a:p>
        </p:txBody>
      </p:sp>
      <p:sp>
        <p:nvSpPr>
          <p:cNvPr id="390" name="Google Shape;390;p21"/>
          <p:cNvSpPr/>
          <p:nvPr/>
        </p:nvSpPr>
        <p:spPr>
          <a:xfrm>
            <a:off x="2951692" y="324013"/>
            <a:ext cx="798353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548135"/>
                </a:solidFill>
                <a:latin typeface="Calibri"/>
                <a:ea typeface="Calibri"/>
                <a:cs typeface="Calibri"/>
                <a:sym typeface="Calibri"/>
              </a:rPr>
              <a:t>DESIGN PER L'AMBIENTE E LA SICUREZZAFASE D'USO</a:t>
            </a:r>
            <a:endParaRPr b="1" sz="1800">
              <a:solidFill>
                <a:srgbClr val="548135"/>
              </a:solidFill>
              <a:latin typeface="Calibri"/>
              <a:ea typeface="Calibri"/>
              <a:cs typeface="Calibri"/>
              <a:sym typeface="Calibri"/>
            </a:endParaRPr>
          </a:p>
        </p:txBody>
      </p:sp>
      <p:sp>
        <p:nvSpPr>
          <p:cNvPr id="391" name="Google Shape;391;p21"/>
          <p:cNvSpPr/>
          <p:nvPr/>
        </p:nvSpPr>
        <p:spPr>
          <a:xfrm>
            <a:off x="844732" y="2829428"/>
            <a:ext cx="9493754"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Fira Sans"/>
                <a:ea typeface="Fira Sans"/>
                <a:cs typeface="Fira Sans"/>
                <a:sym typeface="Fira Sans"/>
              </a:rPr>
              <a:t>Esempi di misure volte a sostenere gli sforzi del settore per utilizzare più plastica riciclata:</a:t>
            </a:r>
            <a:endParaRPr/>
          </a:p>
          <a:p>
            <a:pPr indent="0" lvl="0" marL="0" marR="0" rtl="0" algn="l">
              <a:spcBef>
                <a:spcPts val="0"/>
              </a:spcBef>
              <a:spcAft>
                <a:spcPts val="0"/>
              </a:spcAft>
              <a:buNone/>
            </a:pPr>
            <a:r>
              <a:t/>
            </a:r>
            <a:endParaRPr sz="1800">
              <a:solidFill>
                <a:srgbClr val="000000"/>
              </a:solidFill>
              <a:latin typeface="Fira Sans"/>
              <a:ea typeface="Fira Sans"/>
              <a:cs typeface="Fira Sans"/>
              <a:sym typeface="Fira Sans"/>
            </a:endParaRPr>
          </a:p>
          <a:p>
            <a:pPr indent="0" lvl="0" marL="0" marR="0" rtl="0" algn="l">
              <a:spcBef>
                <a:spcPts val="0"/>
              </a:spcBef>
              <a:spcAft>
                <a:spcPts val="0"/>
              </a:spcAft>
              <a:buNone/>
            </a:pPr>
            <a:r>
              <a:rPr lang="en-US" sz="1800">
                <a:solidFill>
                  <a:srgbClr val="000000"/>
                </a:solidFill>
                <a:latin typeface="Fira Sans"/>
                <a:ea typeface="Fira Sans"/>
                <a:cs typeface="Fira Sans"/>
                <a:sym typeface="Fira Sans"/>
              </a:rPr>
              <a:t>• Una valutazione degli incentivi normativi e/o economici per l'adozione del contenuto di plastica riciclata, in particolare nell'ambito dei criteri rivisti ai sensi della direttiva sugli imballaggi e sui rifiuti di imballaggio, del regolamento sui prodotti da costruzione e dei veicoli fuori usoDirettiva;</a:t>
            </a:r>
            <a:endParaRPr/>
          </a:p>
          <a:p>
            <a:pPr indent="0" lvl="0" marL="0" marR="0" rtl="0" algn="l">
              <a:spcBef>
                <a:spcPts val="0"/>
              </a:spcBef>
              <a:spcAft>
                <a:spcPts val="0"/>
              </a:spcAft>
              <a:buNone/>
            </a:pPr>
            <a:r>
              <a:t/>
            </a:r>
            <a:endParaRPr sz="1800">
              <a:solidFill>
                <a:srgbClr val="000000"/>
              </a:solidFill>
              <a:latin typeface="Fira Sans"/>
              <a:ea typeface="Fira Sans"/>
              <a:cs typeface="Fira Sans"/>
              <a:sym typeface="Fira Sans"/>
            </a:endParaRPr>
          </a:p>
          <a:p>
            <a:pPr indent="0" lvl="0" marL="0" marR="0" rtl="0" algn="l">
              <a:spcBef>
                <a:spcPts val="0"/>
              </a:spcBef>
              <a:spcAft>
                <a:spcPts val="0"/>
              </a:spcAft>
              <a:buNone/>
            </a:pPr>
            <a:r>
              <a:rPr lang="en-US" sz="1800">
                <a:solidFill>
                  <a:srgbClr val="000000"/>
                </a:solidFill>
                <a:latin typeface="Fira Sans"/>
                <a:ea typeface="Fira Sans"/>
                <a:cs typeface="Fira Sans"/>
                <a:sym typeface="Fira Sans"/>
              </a:rPr>
              <a:t>• Un quadro aggiornato per </a:t>
            </a:r>
            <a:r>
              <a:rPr lang="en-US" sz="1800">
                <a:solidFill>
                  <a:srgbClr val="0070C0"/>
                </a:solidFill>
                <a:latin typeface="Fira Sans"/>
                <a:ea typeface="Fira Sans"/>
                <a:cs typeface="Fira Sans"/>
                <a:sym typeface="Fira Sans"/>
              </a:rPr>
              <a:t>materiali a contatto con gli alimenti al fine di consentire l'approvazione di ulteriori gradi di polimero riciclato</a:t>
            </a:r>
            <a:r>
              <a:rPr lang="en-US" sz="1800">
                <a:solidFill>
                  <a:srgbClr val="000000"/>
                </a:solidFill>
                <a:latin typeface="Fira Sans"/>
                <a:ea typeface="Fira Sans"/>
                <a:cs typeface="Fira Sans"/>
                <a:sym typeface="Fira Sans"/>
              </a:rPr>
              <a:t>;</a:t>
            </a:r>
            <a:endParaRPr/>
          </a:p>
          <a:p>
            <a:pPr indent="0" lvl="0" marL="0" marR="0" rtl="0" algn="l">
              <a:spcBef>
                <a:spcPts val="0"/>
              </a:spcBef>
              <a:spcAft>
                <a:spcPts val="0"/>
              </a:spcAft>
              <a:buNone/>
            </a:pPr>
            <a:r>
              <a:t/>
            </a:r>
            <a:endParaRPr sz="1800">
              <a:solidFill>
                <a:srgbClr val="000000"/>
              </a:solidFill>
              <a:latin typeface="Fira Sans"/>
              <a:ea typeface="Fira Sans"/>
              <a:cs typeface="Fira Sans"/>
              <a:sym typeface="Fira Sans"/>
            </a:endParaRPr>
          </a:p>
          <a:p>
            <a:pPr indent="0" lvl="0" marL="0" marR="0" rtl="0" algn="l">
              <a:spcBef>
                <a:spcPts val="0"/>
              </a:spcBef>
              <a:spcAft>
                <a:spcPts val="0"/>
              </a:spcAft>
              <a:buNone/>
            </a:pPr>
            <a:r>
              <a:rPr lang="en-US" sz="1800">
                <a:solidFill>
                  <a:srgbClr val="000000"/>
                </a:solidFill>
                <a:latin typeface="Fira Sans"/>
                <a:ea typeface="Fira Sans"/>
                <a:cs typeface="Fira Sans"/>
                <a:sym typeface="Fira Sans"/>
              </a:rPr>
              <a:t>• Lo sviluppo di standard di qualità per i rifiuti di plastica differenziati e la plastica riciclata secondo gli standard europei  CEN</a:t>
            </a: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id="396" name="Google Shape;396;p22"/>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397" name="Google Shape;397;p22"/>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398" name="Google Shape;398;p22"/>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pic>
        <p:nvPicPr>
          <p:cNvPr id="399" name="Google Shape;399;p22"/>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pic>
        <p:nvPicPr>
          <p:cNvPr id="400" name="Google Shape;400;p22"/>
          <p:cNvPicPr preferRelativeResize="0"/>
          <p:nvPr/>
        </p:nvPicPr>
        <p:blipFill rotWithShape="1">
          <a:blip r:embed="rId7">
            <a:alphaModFix/>
          </a:blip>
          <a:srcRect b="0" l="0" r="4541" t="0"/>
          <a:stretch/>
        </p:blipFill>
        <p:spPr>
          <a:xfrm>
            <a:off x="1346514" y="776596"/>
            <a:ext cx="8863826" cy="5887784"/>
          </a:xfrm>
          <a:prstGeom prst="rect">
            <a:avLst/>
          </a:prstGeom>
          <a:noFill/>
          <a:ln>
            <a:noFill/>
          </a:ln>
        </p:spPr>
      </p:pic>
      <p:sp>
        <p:nvSpPr>
          <p:cNvPr id="401" name="Google Shape;401;p22"/>
          <p:cNvSpPr txBox="1"/>
          <p:nvPr/>
        </p:nvSpPr>
        <p:spPr>
          <a:xfrm>
            <a:off x="7979506" y="1071038"/>
            <a:ext cx="2412719" cy="160043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400">
                <a:solidFill>
                  <a:schemeClr val="dk1"/>
                </a:solidFill>
                <a:latin typeface="Calibri"/>
                <a:ea typeface="Calibri"/>
                <a:cs typeface="Calibri"/>
                <a:sym typeface="Calibri"/>
              </a:rPr>
              <a:t>Requisiti per un contenuto minimo si materiale riciclato possono essere applicati ad una vasta gamma di prodotti, uniti anche alle limitazioni strette per le sostanze molto preoccupanti</a:t>
            </a:r>
            <a:endParaRPr/>
          </a:p>
        </p:txBody>
      </p:sp>
      <p:sp>
        <p:nvSpPr>
          <p:cNvPr id="402" name="Google Shape;402;p22"/>
          <p:cNvSpPr txBox="1"/>
          <p:nvPr/>
        </p:nvSpPr>
        <p:spPr>
          <a:xfrm>
            <a:off x="1597981" y="4047273"/>
            <a:ext cx="2441359" cy="116955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400">
                <a:solidFill>
                  <a:schemeClr val="dk1"/>
                </a:solidFill>
                <a:latin typeface="Calibri"/>
                <a:ea typeface="Calibri"/>
                <a:cs typeface="Calibri"/>
                <a:sym typeface="Calibri"/>
              </a:rPr>
              <a:t>Standard con criteri stretti di qualità devono specificare le proprietà dei materiali riciclati e facilitare il loro riuso in nuovi prodotti</a:t>
            </a:r>
            <a:endParaRPr/>
          </a:p>
        </p:txBody>
      </p:sp>
      <p:sp>
        <p:nvSpPr>
          <p:cNvPr id="403" name="Google Shape;403;p22"/>
          <p:cNvSpPr/>
          <p:nvPr/>
        </p:nvSpPr>
        <p:spPr>
          <a:xfrm>
            <a:off x="3116062" y="5761608"/>
            <a:ext cx="630315" cy="2041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04" name="Google Shape;404;p22"/>
          <p:cNvPicPr preferRelativeResize="0"/>
          <p:nvPr/>
        </p:nvPicPr>
        <p:blipFill>
          <a:blip r:embed="rId8">
            <a:alphaModFix/>
          </a:blip>
          <a:stretch>
            <a:fillRect/>
          </a:stretch>
        </p:blipFill>
        <p:spPr>
          <a:xfrm>
            <a:off x="173019" y="6388150"/>
            <a:ext cx="6096000" cy="2762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2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t/>
            </a:r>
            <a:endParaRPr/>
          </a:p>
        </p:txBody>
      </p:sp>
      <p:sp>
        <p:nvSpPr>
          <p:cNvPr id="410" name="Google Shape;410;p2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a:p>
        </p:txBody>
      </p:sp>
      <p:pic>
        <p:nvPicPr>
          <p:cNvPr id="411" name="Google Shape;411;p23"/>
          <p:cNvPicPr preferRelativeResize="0"/>
          <p:nvPr/>
        </p:nvPicPr>
        <p:blipFill rotWithShape="1">
          <a:blip r:embed="rId3">
            <a:alphaModFix/>
          </a:blip>
          <a:srcRect b="0" l="0" r="11809" t="0"/>
          <a:stretch/>
        </p:blipFill>
        <p:spPr>
          <a:xfrm>
            <a:off x="-8467" y="0"/>
            <a:ext cx="12208933" cy="6240825"/>
          </a:xfrm>
          <a:prstGeom prst="rect">
            <a:avLst/>
          </a:prstGeom>
          <a:noFill/>
          <a:ln>
            <a:noFill/>
          </a:ln>
        </p:spPr>
      </p:pic>
      <p:pic>
        <p:nvPicPr>
          <p:cNvPr id="412" name="Google Shape;412;p23"/>
          <p:cNvPicPr preferRelativeResize="0"/>
          <p:nvPr/>
        </p:nvPicPr>
        <p:blipFill rotWithShape="1">
          <a:blip r:embed="rId4">
            <a:alphaModFix/>
          </a:blip>
          <a:srcRect b="0" l="0" r="0" t="0"/>
          <a:stretch/>
        </p:blipFill>
        <p:spPr>
          <a:xfrm>
            <a:off x="268590" y="117181"/>
            <a:ext cx="7020518" cy="2417566"/>
          </a:xfrm>
          <a:prstGeom prst="rect">
            <a:avLst/>
          </a:prstGeom>
          <a:noFill/>
          <a:ln>
            <a:noFill/>
          </a:ln>
        </p:spPr>
      </p:pic>
      <p:pic>
        <p:nvPicPr>
          <p:cNvPr id="413" name="Google Shape;413;p23"/>
          <p:cNvPicPr preferRelativeResize="0"/>
          <p:nvPr/>
        </p:nvPicPr>
        <p:blipFill rotWithShape="1">
          <a:blip r:embed="rId5">
            <a:alphaModFix/>
          </a:blip>
          <a:srcRect b="0" l="0" r="0" t="0"/>
          <a:stretch/>
        </p:blipFill>
        <p:spPr>
          <a:xfrm>
            <a:off x="2796343" y="6329589"/>
            <a:ext cx="7552267" cy="428571"/>
          </a:xfrm>
          <a:prstGeom prst="rect">
            <a:avLst/>
          </a:prstGeom>
          <a:noFill/>
          <a:ln>
            <a:noFill/>
          </a:ln>
        </p:spPr>
      </p:pic>
      <p:pic>
        <p:nvPicPr>
          <p:cNvPr id="414" name="Google Shape;414;p23"/>
          <p:cNvPicPr preferRelativeResize="0"/>
          <p:nvPr/>
        </p:nvPicPr>
        <p:blipFill rotWithShape="1">
          <a:blip r:embed="rId6">
            <a:alphaModFix/>
          </a:blip>
          <a:srcRect b="0" l="0" r="24555" t="0"/>
          <a:stretch/>
        </p:blipFill>
        <p:spPr>
          <a:xfrm>
            <a:off x="268590" y="6188573"/>
            <a:ext cx="2510820" cy="683233"/>
          </a:xfrm>
          <a:prstGeom prst="rect">
            <a:avLst/>
          </a:prstGeom>
          <a:noFill/>
          <a:ln>
            <a:noFill/>
          </a:ln>
        </p:spPr>
      </p:pic>
      <p:grpSp>
        <p:nvGrpSpPr>
          <p:cNvPr id="415" name="Google Shape;415;p23"/>
          <p:cNvGrpSpPr/>
          <p:nvPr/>
        </p:nvGrpSpPr>
        <p:grpSpPr>
          <a:xfrm>
            <a:off x="882690" y="3537963"/>
            <a:ext cx="6689016" cy="1495608"/>
            <a:chOff x="637238" y="3384637"/>
            <a:chExt cx="6689016" cy="1495608"/>
          </a:xfrm>
        </p:grpSpPr>
        <p:pic>
          <p:nvPicPr>
            <p:cNvPr id="416" name="Google Shape;416;p23"/>
            <p:cNvPicPr preferRelativeResize="0"/>
            <p:nvPr/>
          </p:nvPicPr>
          <p:blipFill rotWithShape="1">
            <a:blip r:embed="rId7">
              <a:alphaModFix/>
            </a:blip>
            <a:srcRect b="0" l="0" r="0" t="0"/>
            <a:stretch/>
          </p:blipFill>
          <p:spPr>
            <a:xfrm>
              <a:off x="4626950" y="3384637"/>
              <a:ext cx="547594" cy="864989"/>
            </a:xfrm>
            <a:prstGeom prst="rect">
              <a:avLst/>
            </a:prstGeom>
            <a:noFill/>
            <a:ln>
              <a:noFill/>
            </a:ln>
          </p:spPr>
        </p:pic>
        <p:pic>
          <p:nvPicPr>
            <p:cNvPr id="417" name="Google Shape;417;p23"/>
            <p:cNvPicPr preferRelativeResize="0"/>
            <p:nvPr/>
          </p:nvPicPr>
          <p:blipFill rotWithShape="1">
            <a:blip r:embed="rId8">
              <a:alphaModFix/>
            </a:blip>
            <a:srcRect b="0" l="0" r="0" t="0"/>
            <a:stretch/>
          </p:blipFill>
          <p:spPr>
            <a:xfrm>
              <a:off x="637238" y="3516001"/>
              <a:ext cx="1846995" cy="732119"/>
            </a:xfrm>
            <a:prstGeom prst="rect">
              <a:avLst/>
            </a:prstGeom>
            <a:noFill/>
            <a:ln>
              <a:noFill/>
            </a:ln>
          </p:spPr>
        </p:pic>
        <p:pic>
          <p:nvPicPr>
            <p:cNvPr id="418" name="Google Shape;418;p23"/>
            <p:cNvPicPr preferRelativeResize="0"/>
            <p:nvPr/>
          </p:nvPicPr>
          <p:blipFill rotWithShape="1">
            <a:blip r:embed="rId9">
              <a:alphaModFix/>
            </a:blip>
            <a:srcRect b="26917" l="12506" r="12654" t="27690"/>
            <a:stretch/>
          </p:blipFill>
          <p:spPr>
            <a:xfrm>
              <a:off x="1091024" y="4334157"/>
              <a:ext cx="1060681" cy="471414"/>
            </a:xfrm>
            <a:prstGeom prst="rect">
              <a:avLst/>
            </a:prstGeom>
            <a:noFill/>
            <a:ln>
              <a:noFill/>
            </a:ln>
          </p:spPr>
        </p:pic>
        <p:pic>
          <p:nvPicPr>
            <p:cNvPr id="419" name="Google Shape;419;p23"/>
            <p:cNvPicPr preferRelativeResize="0"/>
            <p:nvPr/>
          </p:nvPicPr>
          <p:blipFill rotWithShape="1">
            <a:blip r:embed="rId10">
              <a:alphaModFix/>
            </a:blip>
            <a:srcRect b="0" l="0" r="0" t="0"/>
            <a:stretch/>
          </p:blipFill>
          <p:spPr>
            <a:xfrm>
              <a:off x="5617925" y="4351521"/>
              <a:ext cx="1708329" cy="528724"/>
            </a:xfrm>
            <a:prstGeom prst="rect">
              <a:avLst/>
            </a:prstGeom>
            <a:noFill/>
            <a:ln>
              <a:noFill/>
            </a:ln>
          </p:spPr>
        </p:pic>
        <p:pic>
          <p:nvPicPr>
            <p:cNvPr id="420" name="Google Shape;420;p23"/>
            <p:cNvPicPr preferRelativeResize="0"/>
            <p:nvPr/>
          </p:nvPicPr>
          <p:blipFill rotWithShape="1">
            <a:blip r:embed="rId11">
              <a:alphaModFix/>
            </a:blip>
            <a:srcRect b="0" l="0" r="0" t="0"/>
            <a:stretch/>
          </p:blipFill>
          <p:spPr>
            <a:xfrm>
              <a:off x="2840506" y="4384876"/>
              <a:ext cx="1179010" cy="416691"/>
            </a:xfrm>
            <a:prstGeom prst="rect">
              <a:avLst/>
            </a:prstGeom>
            <a:noFill/>
            <a:ln>
              <a:noFill/>
            </a:ln>
          </p:spPr>
        </p:pic>
        <p:pic>
          <p:nvPicPr>
            <p:cNvPr id="421" name="Google Shape;421;p23"/>
            <p:cNvPicPr preferRelativeResize="0"/>
            <p:nvPr/>
          </p:nvPicPr>
          <p:blipFill rotWithShape="1">
            <a:blip r:embed="rId12">
              <a:alphaModFix/>
            </a:blip>
            <a:srcRect b="0" l="0" r="0" t="0"/>
            <a:stretch/>
          </p:blipFill>
          <p:spPr>
            <a:xfrm>
              <a:off x="4392265" y="4398943"/>
              <a:ext cx="1025527" cy="341842"/>
            </a:xfrm>
            <a:prstGeom prst="rect">
              <a:avLst/>
            </a:prstGeom>
            <a:noFill/>
            <a:ln>
              <a:noFill/>
            </a:ln>
          </p:spPr>
        </p:pic>
        <p:pic>
          <p:nvPicPr>
            <p:cNvPr id="422" name="Google Shape;422;p23"/>
            <p:cNvPicPr preferRelativeResize="0"/>
            <p:nvPr/>
          </p:nvPicPr>
          <p:blipFill rotWithShape="1">
            <a:blip r:embed="rId13">
              <a:alphaModFix/>
            </a:blip>
            <a:srcRect b="0" l="0" r="0" t="0"/>
            <a:stretch/>
          </p:blipFill>
          <p:spPr>
            <a:xfrm>
              <a:off x="2611291" y="3552169"/>
              <a:ext cx="1637441" cy="645829"/>
            </a:xfrm>
            <a:prstGeom prst="rect">
              <a:avLst/>
            </a:prstGeom>
            <a:noFill/>
            <a:ln>
              <a:noFill/>
            </a:ln>
          </p:spPr>
        </p:pic>
        <p:pic>
          <p:nvPicPr>
            <p:cNvPr id="423" name="Google Shape;423;p23"/>
            <p:cNvPicPr preferRelativeResize="0"/>
            <p:nvPr/>
          </p:nvPicPr>
          <p:blipFill rotWithShape="1">
            <a:blip r:embed="rId14">
              <a:alphaModFix/>
            </a:blip>
            <a:srcRect b="0" l="0" r="0" t="0"/>
            <a:stretch/>
          </p:blipFill>
          <p:spPr>
            <a:xfrm>
              <a:off x="5768032" y="3454004"/>
              <a:ext cx="1521076" cy="856111"/>
            </a:xfrm>
            <a:prstGeom prst="rect">
              <a:avLst/>
            </a:prstGeom>
            <a:noFill/>
            <a:ln>
              <a:noFill/>
            </a:ln>
          </p:spPr>
        </p:pic>
      </p:grpSp>
      <p:sp>
        <p:nvSpPr>
          <p:cNvPr id="424" name="Google Shape;424;p23"/>
          <p:cNvSpPr/>
          <p:nvPr/>
        </p:nvSpPr>
        <p:spPr>
          <a:xfrm>
            <a:off x="72062" y="5027216"/>
            <a:ext cx="8239935" cy="120725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700">
                <a:solidFill>
                  <a:schemeClr val="dk1"/>
                </a:solidFill>
                <a:latin typeface="Arial"/>
                <a:ea typeface="Arial"/>
                <a:cs typeface="Arial"/>
                <a:sym typeface="Arial"/>
              </a:rPr>
              <a:t>Copyright: CC BY-NC-SA 4.0:</a:t>
            </a:r>
            <a:r>
              <a:rPr lang="en-US" sz="700">
                <a:solidFill>
                  <a:schemeClr val="dk1"/>
                </a:solidFill>
                <a:latin typeface="Arial"/>
                <a:ea typeface="Arial"/>
                <a:cs typeface="Arial"/>
                <a:sym typeface="Arial"/>
              </a:rPr>
              <a:t> </a:t>
            </a:r>
            <a:r>
              <a:rPr lang="en-US" sz="700" u="sng">
                <a:solidFill>
                  <a:srgbClr val="0000FF"/>
                </a:solidFill>
                <a:latin typeface="Arial"/>
                <a:ea typeface="Arial"/>
                <a:cs typeface="Arial"/>
                <a:sym typeface="Arial"/>
                <a:hlinkClick r:id="rId15">
                  <a:extLst>
                    <a:ext uri="{A12FA001-AC4F-418D-AE19-62706E023703}">
                      <ahyp:hlinkClr val="tx"/>
                    </a:ext>
                  </a:extLst>
                </a:hlinkClick>
              </a:rPr>
              <a:t>https://creativecommons.org/licenses/by-nc-sa/4.0/</a:t>
            </a:r>
            <a:endParaRPr sz="7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en-US" sz="700">
                <a:solidFill>
                  <a:schemeClr val="dk1"/>
                </a:solidFill>
                <a:latin typeface="Arial"/>
                <a:ea typeface="Arial"/>
                <a:cs typeface="Arial"/>
                <a:sym typeface="Arial"/>
              </a:rPr>
              <a:t>Con questa licenza, sei libero di condividere la copia e ridistribuire il materiale in qualsiasi mezzo o formato. Puoi anche adattare remix, trasformare e costruire sul materiale.</a:t>
            </a:r>
            <a:endParaRPr sz="7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US" sz="700">
                <a:solidFill>
                  <a:schemeClr val="dk1"/>
                </a:solidFill>
                <a:latin typeface="Arial"/>
                <a:ea typeface="Arial"/>
                <a:cs typeface="Arial"/>
                <a:sym typeface="Arial"/>
              </a:rPr>
              <a:t>Tuttaviasolo alle seguenti condizioni:</a:t>
            </a:r>
            <a:endParaRPr sz="7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US" sz="700">
                <a:solidFill>
                  <a:schemeClr val="dk1"/>
                </a:solidFill>
                <a:latin typeface="Arial"/>
                <a:ea typeface="Arial"/>
                <a:cs typeface="Arial"/>
                <a:sym typeface="Arial"/>
              </a:rPr>
              <a:t>Attribuzione —</a:t>
            </a:r>
            <a:r>
              <a:rPr lang="en-US" sz="700">
                <a:solidFill>
                  <a:schemeClr val="dk1"/>
                </a:solidFill>
                <a:latin typeface="Arial"/>
                <a:ea typeface="Arial"/>
                <a:cs typeface="Arial"/>
                <a:sym typeface="Arial"/>
              </a:rPr>
              <a:t>è necessario fornire un credito appropriato, fornire un collegamento alla licenza e indicare se sono state apportate modifiche. Puoi farlo in qualsiasi modo ragionevole, ma non in alcun modo che suggerisca illicenziante</a:t>
            </a:r>
            <a:endParaRPr/>
          </a:p>
          <a:p>
            <a:pPr indent="0" lvl="0" marL="0" marR="0" rtl="0" algn="l">
              <a:lnSpc>
                <a:spcPct val="115000"/>
              </a:lnSpc>
              <a:spcBef>
                <a:spcPts val="0"/>
              </a:spcBef>
              <a:spcAft>
                <a:spcPts val="0"/>
              </a:spcAft>
              <a:buNone/>
            </a:pPr>
            <a:r>
              <a:rPr lang="en-US" sz="700">
                <a:solidFill>
                  <a:schemeClr val="dk1"/>
                </a:solidFill>
                <a:latin typeface="Arial"/>
                <a:ea typeface="Arial"/>
                <a:cs typeface="Arial"/>
                <a:sym typeface="Arial"/>
              </a:rPr>
              <a:t>approvatu o il tuo uso.</a:t>
            </a:r>
            <a:endParaRPr sz="7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US" sz="700">
                <a:solidFill>
                  <a:schemeClr val="dk1"/>
                </a:solidFill>
                <a:latin typeface="Arial"/>
                <a:ea typeface="Arial"/>
                <a:cs typeface="Arial"/>
                <a:sym typeface="Arial"/>
              </a:rPr>
              <a:t>Non commerciale</a:t>
            </a:r>
            <a:r>
              <a:rPr lang="en-US" sz="700">
                <a:solidFill>
                  <a:schemeClr val="dk1"/>
                </a:solidFill>
                <a:latin typeface="Arial"/>
                <a:ea typeface="Arial"/>
                <a:cs typeface="Arial"/>
                <a:sym typeface="Arial"/>
              </a:rPr>
              <a:t>— non puoi utilizzare il materiale per scopi commerciali.</a:t>
            </a:r>
            <a:endParaRPr sz="7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US" sz="700">
                <a:solidFill>
                  <a:schemeClr val="dk1"/>
                </a:solidFill>
                <a:latin typeface="Arial"/>
                <a:ea typeface="Arial"/>
                <a:cs typeface="Arial"/>
                <a:sym typeface="Arial"/>
              </a:rPr>
              <a:t>Condividere allo stesso modo—</a:t>
            </a:r>
            <a:r>
              <a:rPr lang="en-US" sz="700">
                <a:solidFill>
                  <a:schemeClr val="dk1"/>
                </a:solidFill>
                <a:latin typeface="Arial"/>
                <a:ea typeface="Arial"/>
                <a:cs typeface="Arial"/>
                <a:sym typeface="Arial"/>
              </a:rPr>
              <a:t>se remixi, trasformi o costruisci il materiale, devi distribuire i tuoi contributi con la stessa licenza dell'originale.</a:t>
            </a:r>
            <a:endParaRPr sz="7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US" sz="700">
                <a:solidFill>
                  <a:schemeClr val="dk1"/>
                </a:solidFill>
                <a:latin typeface="Arial"/>
                <a:ea typeface="Arial"/>
                <a:cs typeface="Arial"/>
                <a:sym typeface="Arial"/>
              </a:rPr>
              <a:t>Nessuna restrizione aggiuntiva —</a:t>
            </a:r>
            <a:r>
              <a:rPr lang="en-US" sz="700">
                <a:solidFill>
                  <a:schemeClr val="dk1"/>
                </a:solidFill>
                <a:latin typeface="Arial"/>
                <a:ea typeface="Arial"/>
                <a:cs typeface="Arial"/>
                <a:sym typeface="Arial"/>
              </a:rPr>
              <a:t>non puoi applicare termini legali o misure tecnologiche che limitino legalmente gli altri a fare qualsiasi cosa consentita dalla licenza.</a:t>
            </a:r>
            <a:endParaRPr sz="7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en-US" sz="700">
                <a:solidFill>
                  <a:schemeClr val="dk1"/>
                </a:solidFill>
                <a:latin typeface="Arial"/>
                <a:ea typeface="Arial"/>
                <a:cs typeface="Arial"/>
                <a:sym typeface="Arial"/>
              </a:rPr>
              <a:t> </a:t>
            </a:r>
            <a:endParaRPr sz="700">
              <a:solidFill>
                <a:schemeClr val="dk1"/>
              </a:solidFill>
              <a:latin typeface="Arial"/>
              <a:ea typeface="Arial"/>
              <a:cs typeface="Arial"/>
              <a:sym typeface="Arial"/>
            </a:endParaRPr>
          </a:p>
        </p:txBody>
      </p:sp>
      <p:pic>
        <p:nvPicPr>
          <p:cNvPr id="425" name="Google Shape;425;p23"/>
          <p:cNvPicPr preferRelativeResize="0"/>
          <p:nvPr/>
        </p:nvPicPr>
        <p:blipFill rotWithShape="1">
          <a:blip r:embed="rId16">
            <a:alphaModFix/>
          </a:blip>
          <a:srcRect b="0" l="0" r="0" t="0"/>
          <a:stretch/>
        </p:blipFill>
        <p:spPr>
          <a:xfrm>
            <a:off x="6910250" y="5758493"/>
            <a:ext cx="1181663" cy="41209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3"/>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182" name="Google Shape;182;p3"/>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183" name="Google Shape;183;p3"/>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pic>
        <p:nvPicPr>
          <p:cNvPr id="184" name="Google Shape;184;p3"/>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sp>
        <p:nvSpPr>
          <p:cNvPr id="185" name="Google Shape;185;p3"/>
          <p:cNvSpPr/>
          <p:nvPr/>
        </p:nvSpPr>
        <p:spPr>
          <a:xfrm>
            <a:off x="1312866" y="868682"/>
            <a:ext cx="18062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1. Introduzione</a:t>
            </a:r>
            <a:br>
              <a:rPr b="1" lang="en-US" sz="2000">
                <a:solidFill>
                  <a:schemeClr val="dk1"/>
                </a:solidFill>
                <a:latin typeface="Calibri"/>
                <a:ea typeface="Calibri"/>
                <a:cs typeface="Calibri"/>
                <a:sym typeface="Calibri"/>
              </a:rPr>
            </a:br>
            <a:endParaRPr b="1" sz="2000">
              <a:solidFill>
                <a:schemeClr val="dk1"/>
              </a:solidFill>
              <a:latin typeface="Calibri"/>
              <a:ea typeface="Calibri"/>
              <a:cs typeface="Calibri"/>
              <a:sym typeface="Calibri"/>
            </a:endParaRPr>
          </a:p>
        </p:txBody>
      </p:sp>
      <p:pic>
        <p:nvPicPr>
          <p:cNvPr id="186" name="Google Shape;186;p3"/>
          <p:cNvPicPr preferRelativeResize="0"/>
          <p:nvPr/>
        </p:nvPicPr>
        <p:blipFill rotWithShape="1">
          <a:blip r:embed="rId7">
            <a:alphaModFix/>
          </a:blip>
          <a:srcRect b="12907" l="11717" r="8611" t="-1264"/>
          <a:stretch/>
        </p:blipFill>
        <p:spPr>
          <a:xfrm>
            <a:off x="4611373" y="1635841"/>
            <a:ext cx="6989880" cy="4395505"/>
          </a:xfrm>
          <a:prstGeom prst="rect">
            <a:avLst/>
          </a:prstGeom>
          <a:noFill/>
          <a:ln>
            <a:noFill/>
          </a:ln>
        </p:spPr>
      </p:pic>
      <p:sp>
        <p:nvSpPr>
          <p:cNvPr id="187" name="Google Shape;187;p3"/>
          <p:cNvSpPr txBox="1"/>
          <p:nvPr/>
        </p:nvSpPr>
        <p:spPr>
          <a:xfrm>
            <a:off x="289922" y="1655423"/>
            <a:ext cx="410527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Durante il processo di sviluppo del prodotto è necessario considerare diversi parametri</a:t>
            </a: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88" name="Google Shape;188;p3"/>
          <p:cNvSpPr txBox="1"/>
          <p:nvPr/>
        </p:nvSpPr>
        <p:spPr>
          <a:xfrm>
            <a:off x="6096000" y="6256091"/>
            <a:ext cx="27683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dk1"/>
                </a:solidFill>
                <a:latin typeface="Calibri"/>
                <a:ea typeface="Calibri"/>
                <a:cs typeface="Calibri"/>
                <a:sym typeface="Calibri"/>
              </a:rPr>
              <a:t>Luttropp &amp;Lagerstedt, 2006</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4"/>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194" name="Google Shape;194;p4"/>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195" name="Google Shape;195;p4"/>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pic>
        <p:nvPicPr>
          <p:cNvPr id="196" name="Google Shape;196;p4"/>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pic>
        <p:nvPicPr>
          <p:cNvPr id="197" name="Google Shape;197;p4"/>
          <p:cNvPicPr preferRelativeResize="0"/>
          <p:nvPr/>
        </p:nvPicPr>
        <p:blipFill rotWithShape="1">
          <a:blip r:embed="rId7">
            <a:alphaModFix/>
          </a:blip>
          <a:srcRect b="0" l="0" r="0" t="0"/>
          <a:stretch/>
        </p:blipFill>
        <p:spPr>
          <a:xfrm>
            <a:off x="325414" y="971328"/>
            <a:ext cx="10037326" cy="2023128"/>
          </a:xfrm>
          <a:prstGeom prst="rect">
            <a:avLst/>
          </a:prstGeom>
          <a:noFill/>
          <a:ln>
            <a:noFill/>
          </a:ln>
        </p:spPr>
      </p:pic>
      <p:sp>
        <p:nvSpPr>
          <p:cNvPr id="198" name="Google Shape;198;p4"/>
          <p:cNvSpPr/>
          <p:nvPr/>
        </p:nvSpPr>
        <p:spPr>
          <a:xfrm>
            <a:off x="576474" y="3247664"/>
            <a:ext cx="1029173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Feedback e continuo miglioramento:</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Valutazione dei risultati rispetto a obiettivi ambientali, specifiche e prodotti di riferimento</a:t>
            </a:r>
            <a:endParaRPr sz="1800">
              <a:solidFill>
                <a:schemeClr val="dk1"/>
              </a:solidFill>
              <a:latin typeface="Calibri"/>
              <a:ea typeface="Calibri"/>
              <a:cs typeface="Calibri"/>
              <a:sym typeface="Calibri"/>
            </a:endParaRPr>
          </a:p>
        </p:txBody>
      </p:sp>
      <p:sp>
        <p:nvSpPr>
          <p:cNvPr id="199" name="Google Shape;199;p4"/>
          <p:cNvSpPr/>
          <p:nvPr/>
        </p:nvSpPr>
        <p:spPr>
          <a:xfrm>
            <a:off x="3279301" y="4092266"/>
            <a:ext cx="7753796"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L’integrazione della dimensione ambientale e le valutazione della prestazioni del prodotto deve essere seguita nelle diverse fasi della progettazione del prodotto e nello sviluppo dei processi.</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La  valutazione serve al designer  per apportare tutte le modifiche e gli aggiustamenti necessari per migliorare le prestazioni del prodotto</a:t>
            </a:r>
            <a:endParaRPr sz="1800">
              <a:solidFill>
                <a:schemeClr val="dk1"/>
              </a:solidFill>
              <a:latin typeface="Calibri"/>
              <a:ea typeface="Calibri"/>
              <a:cs typeface="Calibri"/>
              <a:sym typeface="Calibri"/>
            </a:endParaRPr>
          </a:p>
        </p:txBody>
      </p:sp>
      <p:pic>
        <p:nvPicPr>
          <p:cNvPr id="200" name="Google Shape;200;p4"/>
          <p:cNvPicPr preferRelativeResize="0"/>
          <p:nvPr/>
        </p:nvPicPr>
        <p:blipFill>
          <a:blip r:embed="rId8">
            <a:alphaModFix/>
          </a:blip>
          <a:stretch>
            <a:fillRect/>
          </a:stretch>
        </p:blipFill>
        <p:spPr>
          <a:xfrm>
            <a:off x="152400" y="5998992"/>
            <a:ext cx="6096000" cy="247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5"/>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206" name="Google Shape;206;p5"/>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207" name="Google Shape;207;p5"/>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pic>
        <p:nvPicPr>
          <p:cNvPr id="208" name="Google Shape;208;p5"/>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sp>
        <p:nvSpPr>
          <p:cNvPr id="209" name="Google Shape;209;p5"/>
          <p:cNvSpPr/>
          <p:nvPr/>
        </p:nvSpPr>
        <p:spPr>
          <a:xfrm>
            <a:off x="1494447" y="1915836"/>
            <a:ext cx="9025507"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Quando si esegue la progettazione ecocompatibile, vengono introdotti e descritti tre tipi principali di situazioni di compromesso in accordo allo standard ISO 14062, sebbene possa esistere una grande varietà di combinazioni all'interno di queste categorie: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Compromessi tra diversi aspetti ambientali</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Compromessi tra aspetti ambientali, economici e sociali</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Compromessi tra aspetti ambientali, tecnici e di qualità</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Può quindi essere molto importante per le aziende e più specificatamente per i progettisti di prodotto avere i mezzi per identificare e superare tali situazioni critiche attraverso la valutazione di diverse opzioni e rendendo i  compromessi più efficaci per raggiungere l’obbiettivo.</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6"/>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215" name="Google Shape;215;p6"/>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216" name="Google Shape;216;p6"/>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pic>
        <p:nvPicPr>
          <p:cNvPr id="217" name="Google Shape;217;p6"/>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sp>
        <p:nvSpPr>
          <p:cNvPr id="218" name="Google Shape;218;p6"/>
          <p:cNvSpPr/>
          <p:nvPr/>
        </p:nvSpPr>
        <p:spPr>
          <a:xfrm>
            <a:off x="260163" y="875806"/>
            <a:ext cx="10085620" cy="480131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Calibri"/>
                <a:ea typeface="Calibri"/>
                <a:cs typeface="Calibri"/>
                <a:sym typeface="Calibri"/>
              </a:rPr>
              <a:t>Quando si applica l'approccio di progettazione ecocompatibile, l'ottimizzazione dei prodotti e dei sistemi di produzione permette di raggiungere  diversi livelli di innovazione e miglioramento dell'efficienza. H.Brezet(1997) ha suggerito un modello che presenta quattro livelli di innovazione del design ecocompatibile:</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Livello1: Miglioramento del prodotto</a:t>
            </a:r>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Ottimizzazione dei prodotti esistenti applicando in modo incrementale i cambiamenti</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Livello2: Riprogettazione del prodotto</a:t>
            </a:r>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Il concetto del prodotto rimane lo stesso ma alcune parti del prodotto sono cambiate o ottimizzate.</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Livello3: Innovazione funzionale</a:t>
            </a:r>
            <a:endParaRPr/>
          </a:p>
          <a:p>
            <a:pPr indent="0" lvl="0" marL="0" marR="0" rtl="0" algn="just">
              <a:spcBef>
                <a:spcPts val="0"/>
              </a:spcBef>
              <a:spcAft>
                <a:spcPts val="0"/>
              </a:spcAft>
              <a:buNone/>
            </a:pPr>
            <a:r>
              <a:rPr b="1" lang="en-US" sz="18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Riprogettaredel concetto di prodotto: vengono introdotti nuovi concetti per soddisfare la stessa funzione</a:t>
            </a:r>
            <a:endParaRPr sz="1800">
              <a:solidFill>
                <a:schemeClr val="dk1"/>
              </a:solidFill>
              <a:latin typeface="Calibri"/>
              <a:ea typeface="Calibri"/>
              <a:cs typeface="Calibri"/>
              <a:sym typeface="Calibri"/>
            </a:endParaRPr>
          </a:p>
          <a:p>
            <a:pPr indent="-171450" lvl="0" marL="285750" marR="0" rtl="0" algn="just">
              <a:spcBef>
                <a:spcPts val="0"/>
              </a:spcBef>
              <a:spcAft>
                <a:spcPts val="0"/>
              </a:spcAft>
              <a:buClr>
                <a:schemeClr val="dk1"/>
              </a:buClr>
              <a:buSzPts val="1800"/>
              <a:buFont typeface="Arial"/>
              <a:buNone/>
            </a:pPr>
            <a:r>
              <a:t/>
            </a:r>
            <a:endParaRPr b="1"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Livello4: Innovazione di sistema</a:t>
            </a:r>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 Si riferisce a un'innovazione olistica del sistema prodotto: nuovi prodotti e servizi vengono sviluppati.</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219" name="Google Shape;219;p6"/>
          <p:cNvSpPr/>
          <p:nvPr/>
        </p:nvSpPr>
        <p:spPr>
          <a:xfrm>
            <a:off x="260163" y="5525510"/>
            <a:ext cx="1124515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Il livello di eco-efficienza in questo modello aumenta proporzionalmente al livello di innovazione raggiunto.</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Va detto però che tutti i livelli dipendono anche dal tempo, il che significa che maggiori cambiamenti richiedono tempi più lunghi per essere raggiunti e implementati (BrezetH., 1997).</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7"/>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225" name="Google Shape;225;p7"/>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226" name="Google Shape;226;p7"/>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pic>
        <p:nvPicPr>
          <p:cNvPr id="227" name="Google Shape;227;p7"/>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sp>
        <p:nvSpPr>
          <p:cNvPr id="228" name="Google Shape;228;p7"/>
          <p:cNvSpPr/>
          <p:nvPr/>
        </p:nvSpPr>
        <p:spPr>
          <a:xfrm>
            <a:off x="925841" y="868682"/>
            <a:ext cx="71623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Elenco dei requisiti selezionati per l'ecodesign</a:t>
            </a:r>
            <a:endParaRPr b="1" sz="1800">
              <a:solidFill>
                <a:schemeClr val="dk1"/>
              </a:solidFill>
              <a:latin typeface="Calibri"/>
              <a:ea typeface="Calibri"/>
              <a:cs typeface="Calibri"/>
              <a:sym typeface="Calibri"/>
            </a:endParaRPr>
          </a:p>
        </p:txBody>
      </p:sp>
      <p:pic>
        <p:nvPicPr>
          <p:cNvPr id="229" name="Google Shape;229;p7"/>
          <p:cNvPicPr preferRelativeResize="0"/>
          <p:nvPr/>
        </p:nvPicPr>
        <p:blipFill rotWithShape="1">
          <a:blip r:embed="rId7">
            <a:alphaModFix/>
          </a:blip>
          <a:srcRect b="0" l="0" r="0" t="0"/>
          <a:stretch/>
        </p:blipFill>
        <p:spPr>
          <a:xfrm>
            <a:off x="925841" y="1793749"/>
            <a:ext cx="10896967" cy="35840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8"/>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235" name="Google Shape;235;p8"/>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236" name="Google Shape;236;p8"/>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pic>
        <p:nvPicPr>
          <p:cNvPr id="237" name="Google Shape;237;p8"/>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pic>
        <p:nvPicPr>
          <p:cNvPr id="238" name="Google Shape;238;p8"/>
          <p:cNvPicPr preferRelativeResize="0"/>
          <p:nvPr/>
        </p:nvPicPr>
        <p:blipFill rotWithShape="1">
          <a:blip r:embed="rId7">
            <a:alphaModFix/>
          </a:blip>
          <a:srcRect b="0" l="0" r="0" t="0"/>
          <a:stretch/>
        </p:blipFill>
        <p:spPr>
          <a:xfrm>
            <a:off x="1724768" y="791239"/>
            <a:ext cx="8722242" cy="5483677"/>
          </a:xfrm>
          <a:prstGeom prst="rect">
            <a:avLst/>
          </a:prstGeom>
          <a:noFill/>
          <a:ln>
            <a:noFill/>
          </a:ln>
        </p:spPr>
      </p:pic>
      <p:sp>
        <p:nvSpPr>
          <p:cNvPr id="239" name="Google Shape;239;p8"/>
          <p:cNvSpPr/>
          <p:nvPr/>
        </p:nvSpPr>
        <p:spPr>
          <a:xfrm>
            <a:off x="1710134" y="1597644"/>
            <a:ext cx="3657600" cy="2828618"/>
          </a:xfrm>
          <a:prstGeom prst="ellipse">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0" name="Google Shape;240;p8"/>
          <p:cNvPicPr preferRelativeResize="0"/>
          <p:nvPr/>
        </p:nvPicPr>
        <p:blipFill>
          <a:blip r:embed="rId8">
            <a:alphaModFix/>
          </a:blip>
          <a:stretch>
            <a:fillRect/>
          </a:stretch>
        </p:blipFill>
        <p:spPr>
          <a:xfrm>
            <a:off x="173019" y="6386850"/>
            <a:ext cx="6096000" cy="276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9"/>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246" name="Google Shape;246;p9"/>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247" name="Google Shape;247;p9"/>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pic>
        <p:nvPicPr>
          <p:cNvPr id="248" name="Google Shape;248;p9"/>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sp>
        <p:nvSpPr>
          <p:cNvPr id="249" name="Google Shape;249;p9"/>
          <p:cNvSpPr/>
          <p:nvPr/>
        </p:nvSpPr>
        <p:spPr>
          <a:xfrm>
            <a:off x="2452719" y="1642446"/>
            <a:ext cx="8077200"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70C0"/>
                </a:solidFill>
                <a:latin typeface="Calibri"/>
                <a:ea typeface="Calibri"/>
                <a:cs typeface="Calibri"/>
                <a:sym typeface="Calibri"/>
              </a:rPr>
              <a:t>DESIGN per la sostenibilità: il  reperimento delle materie prime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Materie prime vergini con processi di produzione sostenibili</a:t>
            </a:r>
            <a:endParaRPr sz="1800">
              <a:solidFill>
                <a:schemeClr val="dk1"/>
              </a:solidFill>
              <a:latin typeface="Calibri"/>
              <a:ea typeface="Calibri"/>
              <a:cs typeface="Calibri"/>
              <a:sym typeface="Calibri"/>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Reperimento di materie prime da fonti rinnovabili gestite in modo sostenibile</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Uso di materiali riciclati tracciati come materie prime secondarie</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Personalizza struttur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2021-03-03T15:15:32Z</dcterms:created>
  <dc:creator>Susana Remotti</dc:creator>
</cp:coreProperties>
</file>