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BxyT8X4gX//DE0QbcbaX3KogL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86" name="Shape 86"/>
        <p:cNvGrpSpPr/>
        <p:nvPr/>
      </p:nvGrpSpPr>
      <p:grpSpPr>
        <a:xfrm>
          <a:off x="0" y="0"/>
          <a:ext cx="0" cy="0"/>
          <a:chOff x="0" y="0"/>
          <a:chExt cx="0" cy="0"/>
        </a:xfrm>
      </p:grpSpPr>
      <p:sp>
        <p:nvSpPr>
          <p:cNvPr id="87" name="Google Shape;87;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9" name="Google Shape;8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92" name="Shape 92"/>
        <p:cNvGrpSpPr/>
        <p:nvPr/>
      </p:nvGrpSpPr>
      <p:grpSpPr>
        <a:xfrm>
          <a:off x="0" y="0"/>
          <a:ext cx="0" cy="0"/>
          <a:chOff x="0" y="0"/>
          <a:chExt cx="0" cy="0"/>
        </a:xfrm>
      </p:grpSpPr>
      <p:sp>
        <p:nvSpPr>
          <p:cNvPr id="93" name="Google Shape;9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98" name="Shape 98"/>
        <p:cNvGrpSpPr/>
        <p:nvPr/>
      </p:nvGrpSpPr>
      <p:grpSpPr>
        <a:xfrm>
          <a:off x="0" y="0"/>
          <a:ext cx="0" cy="0"/>
          <a:chOff x="0" y="0"/>
          <a:chExt cx="0" cy="0"/>
        </a:xfrm>
      </p:grpSpPr>
      <p:sp>
        <p:nvSpPr>
          <p:cNvPr id="99" name="Google Shape;99;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1" name="Google Shape;10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04" name="Shape 104"/>
        <p:cNvGrpSpPr/>
        <p:nvPr/>
      </p:nvGrpSpPr>
      <p:grpSpPr>
        <a:xfrm>
          <a:off x="0" y="0"/>
          <a:ext cx="0" cy="0"/>
          <a:chOff x="0" y="0"/>
          <a:chExt cx="0" cy="0"/>
        </a:xfrm>
      </p:grpSpPr>
      <p:sp>
        <p:nvSpPr>
          <p:cNvPr id="105" name="Google Shape;105;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111" name="Shape 111"/>
        <p:cNvGrpSpPr/>
        <p:nvPr/>
      </p:nvGrpSpPr>
      <p:grpSpPr>
        <a:xfrm>
          <a:off x="0" y="0"/>
          <a:ext cx="0" cy="0"/>
          <a:chOff x="0" y="0"/>
          <a:chExt cx="0" cy="0"/>
        </a:xfrm>
      </p:grpSpPr>
      <p:sp>
        <p:nvSpPr>
          <p:cNvPr id="112" name="Google Shape;112;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4" name="Google Shape;114;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20" name="Shape 120"/>
        <p:cNvGrpSpPr/>
        <p:nvPr/>
      </p:nvGrpSpPr>
      <p:grpSpPr>
        <a:xfrm>
          <a:off x="0" y="0"/>
          <a:ext cx="0" cy="0"/>
          <a:chOff x="0" y="0"/>
          <a:chExt cx="0" cy="0"/>
        </a:xfrm>
      </p:grpSpPr>
      <p:sp>
        <p:nvSpPr>
          <p:cNvPr id="121" name="Google Shape;121;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25" name="Shape 125"/>
        <p:cNvGrpSpPr/>
        <p:nvPr/>
      </p:nvGrpSpPr>
      <p:grpSpPr>
        <a:xfrm>
          <a:off x="0" y="0"/>
          <a:ext cx="0" cy="0"/>
          <a:chOff x="0" y="0"/>
          <a:chExt cx="0" cy="0"/>
        </a:xfrm>
      </p:grpSpPr>
      <p:sp>
        <p:nvSpPr>
          <p:cNvPr id="126" name="Google Shape;12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129" name="Shape 129"/>
        <p:cNvGrpSpPr/>
        <p:nvPr/>
      </p:nvGrpSpPr>
      <p:grpSpPr>
        <a:xfrm>
          <a:off x="0" y="0"/>
          <a:ext cx="0" cy="0"/>
          <a:chOff x="0" y="0"/>
          <a:chExt cx="0" cy="0"/>
        </a:xfrm>
      </p:grpSpPr>
      <p:sp>
        <p:nvSpPr>
          <p:cNvPr id="130" name="Google Shape;130;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36" name="Shape 136"/>
        <p:cNvGrpSpPr/>
        <p:nvPr/>
      </p:nvGrpSpPr>
      <p:grpSpPr>
        <a:xfrm>
          <a:off x="0" y="0"/>
          <a:ext cx="0" cy="0"/>
          <a:chOff x="0" y="0"/>
          <a:chExt cx="0" cy="0"/>
        </a:xfrm>
      </p:grpSpPr>
      <p:sp>
        <p:nvSpPr>
          <p:cNvPr id="137" name="Google Shape;137;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40"/>
          <p:cNvSpPr/>
          <p:nvPr>
            <p:ph idx="2" type="pic"/>
          </p:nvPr>
        </p:nvSpPr>
        <p:spPr>
          <a:xfrm>
            <a:off x="5183188" y="987425"/>
            <a:ext cx="6172200" cy="4873625"/>
          </a:xfrm>
          <a:prstGeom prst="rect">
            <a:avLst/>
          </a:prstGeom>
          <a:noFill/>
          <a:ln>
            <a:noFill/>
          </a:ln>
        </p:spPr>
      </p:sp>
      <p:sp>
        <p:nvSpPr>
          <p:cNvPr id="139" name="Google Shape;139;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43" name="Shape 143"/>
        <p:cNvGrpSpPr/>
        <p:nvPr/>
      </p:nvGrpSpPr>
      <p:grpSpPr>
        <a:xfrm>
          <a:off x="0" y="0"/>
          <a:ext cx="0" cy="0"/>
          <a:chOff x="0" y="0"/>
          <a:chExt cx="0" cy="0"/>
        </a:xfrm>
      </p:grpSpPr>
      <p:sp>
        <p:nvSpPr>
          <p:cNvPr id="144" name="Google Shape;14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149" name="Shape 149"/>
        <p:cNvGrpSpPr/>
        <p:nvPr/>
      </p:nvGrpSpPr>
      <p:grpSpPr>
        <a:xfrm>
          <a:off x="0" y="0"/>
          <a:ext cx="0" cy="0"/>
          <a:chOff x="0" y="0"/>
          <a:chExt cx="0" cy="0"/>
        </a:xfrm>
      </p:grpSpPr>
      <p:sp>
        <p:nvSpPr>
          <p:cNvPr id="150" name="Google Shape;150;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3" name="Shape 23"/>
        <p:cNvGrpSpPr/>
        <p:nvPr/>
      </p:nvGrpSpPr>
      <p:grpSpPr>
        <a:xfrm>
          <a:off x="0" y="0"/>
          <a:ext cx="0" cy="0"/>
          <a:chOff x="0" y="0"/>
          <a:chExt cx="0" cy="0"/>
        </a:xfrm>
      </p:grpSpPr>
      <p:sp>
        <p:nvSpPr>
          <p:cNvPr id="24" name="Google Shape;24;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29" name="Shape 29"/>
        <p:cNvGrpSpPr/>
        <p:nvPr/>
      </p:nvGrpSpPr>
      <p:grpSpPr>
        <a:xfrm>
          <a:off x="0" y="0"/>
          <a:ext cx="0" cy="0"/>
          <a:chOff x="0" y="0"/>
          <a:chExt cx="0" cy="0"/>
        </a:xfrm>
      </p:grpSpPr>
      <p:sp>
        <p:nvSpPr>
          <p:cNvPr id="30" name="Google Shape;3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3.png"/><Relationship Id="rId5" Type="http://schemas.openxmlformats.org/officeDocument/2006/relationships/image" Target="../media/image6.jpg"/><Relationship Id="rId6"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4.png"/><Relationship Id="rId11" Type="http://schemas.openxmlformats.org/officeDocument/2006/relationships/image" Target="../media/image30.png"/><Relationship Id="rId10" Type="http://schemas.openxmlformats.org/officeDocument/2006/relationships/image" Target="../media/image33.png"/><Relationship Id="rId9" Type="http://schemas.openxmlformats.org/officeDocument/2006/relationships/image" Target="../media/image24.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32.png"/><Relationship Id="rId8"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png"/></Relationships>
</file>

<file path=ppt/slides/_rels/slide18.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43.png"/><Relationship Id="rId13" Type="http://schemas.openxmlformats.org/officeDocument/2006/relationships/image" Target="../media/image39.png"/><Relationship Id="rId12"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jpg"/><Relationship Id="rId4" Type="http://schemas.openxmlformats.org/officeDocument/2006/relationships/image" Target="../media/image26.png"/><Relationship Id="rId9" Type="http://schemas.openxmlformats.org/officeDocument/2006/relationships/image" Target="../media/image36.png"/><Relationship Id="rId15" Type="http://schemas.openxmlformats.org/officeDocument/2006/relationships/hyperlink" Target="https://creativecommons.org/licenses/by-nc-sa/4.0/" TargetMode="External"/><Relationship Id="rId14" Type="http://schemas.openxmlformats.org/officeDocument/2006/relationships/image" Target="../media/image44.png"/><Relationship Id="rId16" Type="http://schemas.openxmlformats.org/officeDocument/2006/relationships/image" Target="../media/image42.png"/><Relationship Id="rId5" Type="http://schemas.openxmlformats.org/officeDocument/2006/relationships/image" Target="../media/image6.jpg"/><Relationship Id="rId6" Type="http://schemas.openxmlformats.org/officeDocument/2006/relationships/image" Target="../media/image13.jpg"/><Relationship Id="rId7" Type="http://schemas.openxmlformats.org/officeDocument/2006/relationships/image" Target="../media/image41.jpg"/><Relationship Id="rId8"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15.jp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4.png"/><Relationship Id="rId9" Type="http://schemas.openxmlformats.org/officeDocument/2006/relationships/image" Target="../media/image17.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19.png"/><Relationship Id="rId8"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t/>
            </a:r>
            <a:endParaRPr/>
          </a:p>
        </p:txBody>
      </p:sp>
      <p:sp>
        <p:nvSpPr>
          <p:cNvPr id="160" name="Google Shape;160;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pic>
        <p:nvPicPr>
          <p:cNvPr id="161" name="Google Shape;161;p1"/>
          <p:cNvPicPr preferRelativeResize="0"/>
          <p:nvPr/>
        </p:nvPicPr>
        <p:blipFill rotWithShape="1">
          <a:blip r:embed="rId3">
            <a:alphaModFix/>
          </a:blip>
          <a:srcRect b="0" l="0" r="11809" t="0"/>
          <a:stretch/>
        </p:blipFill>
        <p:spPr>
          <a:xfrm>
            <a:off x="0" y="0"/>
            <a:ext cx="12208933" cy="6921910"/>
          </a:xfrm>
          <a:prstGeom prst="rect">
            <a:avLst/>
          </a:prstGeom>
          <a:noFill/>
          <a:ln>
            <a:noFill/>
          </a:ln>
        </p:spPr>
      </p:pic>
      <p:pic>
        <p:nvPicPr>
          <p:cNvPr id="162" name="Google Shape;162;p1"/>
          <p:cNvPicPr preferRelativeResize="0"/>
          <p:nvPr/>
        </p:nvPicPr>
        <p:blipFill rotWithShape="1">
          <a:blip r:embed="rId4">
            <a:alphaModFix/>
          </a:blip>
          <a:srcRect b="0" l="0" r="0" t="0"/>
          <a:stretch/>
        </p:blipFill>
        <p:spPr>
          <a:xfrm>
            <a:off x="268590" y="117180"/>
            <a:ext cx="7373127" cy="2538989"/>
          </a:xfrm>
          <a:prstGeom prst="rect">
            <a:avLst/>
          </a:prstGeom>
          <a:noFill/>
          <a:ln>
            <a:noFill/>
          </a:ln>
        </p:spPr>
      </p:pic>
      <p:sp>
        <p:nvSpPr>
          <p:cNvPr id="163" name="Google Shape;163;p1"/>
          <p:cNvSpPr/>
          <p:nvPr/>
        </p:nvSpPr>
        <p:spPr>
          <a:xfrm>
            <a:off x="268590" y="3924031"/>
            <a:ext cx="8327377"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Calibri"/>
                <a:ea typeface="Calibri"/>
                <a:cs typeface="Calibri"/>
                <a:sym typeface="Calibri"/>
              </a:rPr>
              <a:t>Programma di formazione: moduli</a:t>
            </a:r>
            <a:br>
              <a:rPr b="1" i="0" lang="en-US" sz="2400" u="none" cap="none" strike="noStrike">
                <a:solidFill>
                  <a:schemeClr val="dk1"/>
                </a:solidFill>
                <a:latin typeface="Calibri"/>
                <a:ea typeface="Calibri"/>
                <a:cs typeface="Calibri"/>
                <a:sym typeface="Calibri"/>
              </a:rPr>
            </a:br>
            <a:r>
              <a:rPr b="1" i="0" lang="en-US" sz="2400" u="none" cap="none" strike="noStrike">
                <a:solidFill>
                  <a:schemeClr val="dk1"/>
                </a:solidFill>
                <a:latin typeface="Calibri"/>
                <a:ea typeface="Calibri"/>
                <a:cs typeface="Calibri"/>
                <a:sym typeface="Calibri"/>
              </a:rPr>
              <a:t>Eco-design e nuovi processi di produzione</a:t>
            </a:r>
            <a:endParaRPr/>
          </a:p>
          <a:p>
            <a:pPr indent="-342900" lvl="0" marL="342900" marR="0" rtl="0" algn="ctr">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Nuovi materiali e materiali bio</a:t>
            </a:r>
            <a:endParaRPr b="0" i="0" sz="2400" u="none" cap="none" strike="noStrike">
              <a:solidFill>
                <a:schemeClr val="dk1"/>
              </a:solidFill>
              <a:latin typeface="Calibri"/>
              <a:ea typeface="Calibri"/>
              <a:cs typeface="Calibri"/>
              <a:sym typeface="Calibri"/>
            </a:endParaRPr>
          </a:p>
          <a:p>
            <a:pPr indent="-342900" lvl="0" marL="342900" marR="0" rtl="0" algn="ctr">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Coinvolgimento dei cittadini e dei consumatori</a:t>
            </a:r>
            <a:endParaRPr/>
          </a:p>
          <a:p>
            <a:pPr indent="-342900" lvl="0" marL="342900" marR="0" rtl="0" algn="ctr">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Gestione e valorizzazione dei residui</a:t>
            </a:r>
            <a:endParaRPr/>
          </a:p>
        </p:txBody>
      </p:sp>
      <p:pic>
        <p:nvPicPr>
          <p:cNvPr id="164" name="Google Shape;164;p1"/>
          <p:cNvPicPr preferRelativeResize="0"/>
          <p:nvPr/>
        </p:nvPicPr>
        <p:blipFill rotWithShape="1">
          <a:blip r:embed="rId5">
            <a:alphaModFix/>
          </a:blip>
          <a:srcRect b="0" l="0" r="0" t="0"/>
          <a:stretch/>
        </p:blipFill>
        <p:spPr>
          <a:xfrm>
            <a:off x="3048000" y="6325091"/>
            <a:ext cx="7552267" cy="428571"/>
          </a:xfrm>
          <a:prstGeom prst="rect">
            <a:avLst/>
          </a:prstGeom>
          <a:noFill/>
          <a:ln>
            <a:noFill/>
          </a:ln>
        </p:spPr>
      </p:pic>
      <p:pic>
        <p:nvPicPr>
          <p:cNvPr id="165" name="Google Shape;165;p1"/>
          <p:cNvPicPr preferRelativeResize="0"/>
          <p:nvPr/>
        </p:nvPicPr>
        <p:blipFill rotWithShape="1">
          <a:blip r:embed="rId6">
            <a:alphaModFix/>
          </a:blip>
          <a:srcRect b="0" l="0" r="24555" t="0"/>
          <a:stretch/>
        </p:blipFill>
        <p:spPr>
          <a:xfrm>
            <a:off x="268590" y="6104195"/>
            <a:ext cx="2510820" cy="6832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10"/>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88" name="Google Shape;288;p10"/>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89" name="Google Shape;289;p10"/>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90" name="Google Shape;290;p10"/>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pic>
        <p:nvPicPr>
          <p:cNvPr id="291" name="Google Shape;291;p10"/>
          <p:cNvPicPr preferRelativeResize="0"/>
          <p:nvPr/>
        </p:nvPicPr>
        <p:blipFill rotWithShape="1">
          <a:blip r:embed="rId7">
            <a:alphaModFix/>
          </a:blip>
          <a:srcRect b="0" l="0" r="0" t="0"/>
          <a:stretch/>
        </p:blipFill>
        <p:spPr>
          <a:xfrm>
            <a:off x="1534770" y="938941"/>
            <a:ext cx="9354034" cy="4722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11"/>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97" name="Google Shape;297;p11"/>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98" name="Google Shape;298;p11"/>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99" name="Google Shape;299;p11"/>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300" name="Google Shape;300;p11"/>
          <p:cNvSpPr/>
          <p:nvPr/>
        </p:nvSpPr>
        <p:spPr>
          <a:xfrm>
            <a:off x="876424" y="821721"/>
            <a:ext cx="4733801" cy="55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70C0"/>
                </a:solidFill>
                <a:latin typeface="Calibri"/>
                <a:ea typeface="Calibri"/>
                <a:cs typeface="Calibri"/>
                <a:sym typeface="Calibri"/>
              </a:rPr>
              <a:t>Degradazione Termomeccanica</a:t>
            </a:r>
            <a:endParaRPr b="1" sz="1600">
              <a:solidFill>
                <a:srgbClr val="0070C0"/>
              </a:solidFill>
              <a:latin typeface="Calibri"/>
              <a:ea typeface="Calibri"/>
              <a:cs typeface="Calibri"/>
              <a:sym typeface="Calibri"/>
            </a:endParaRPr>
          </a:p>
          <a:p>
            <a:pPr indent="0" lvl="0" marL="0" marR="0" rtl="0" algn="just">
              <a:spcBef>
                <a:spcPts val="0"/>
              </a:spcBef>
              <a:spcAft>
                <a:spcPts val="0"/>
              </a:spcAft>
              <a:buNone/>
            </a:pPr>
            <a:r>
              <a:rPr lang="en-US" sz="1600">
                <a:solidFill>
                  <a:schemeClr val="dk1"/>
                </a:solidFill>
                <a:latin typeface="Calibri"/>
                <a:ea typeface="Calibri"/>
                <a:cs typeface="Calibri"/>
                <a:sym typeface="Calibri"/>
              </a:rPr>
              <a:t>I polimeri fusi sono fluidi non newtoniani con viscosità elevate e l'interazione tra la loro degradazione termica e meccanica può essere complessa. A basse temperature il polimero fuso è più viscoso e più soggetto a degradazione meccanica a causa dello stress da taglio.</a:t>
            </a:r>
            <a:endParaRPr/>
          </a:p>
          <a:p>
            <a:pPr indent="0" lvl="0" marL="0" marR="0" rtl="0" algn="just">
              <a:spcBef>
                <a:spcPts val="0"/>
              </a:spcBef>
              <a:spcAft>
                <a:spcPts val="0"/>
              </a:spcAft>
              <a:buNone/>
            </a:pPr>
            <a:r>
              <a:rPr lang="en-US" sz="1600">
                <a:solidFill>
                  <a:schemeClr val="dk1"/>
                </a:solidFill>
                <a:latin typeface="Calibri"/>
                <a:ea typeface="Calibri"/>
                <a:cs typeface="Calibri"/>
                <a:sym typeface="Calibri"/>
              </a:rPr>
              <a:t>A temperature più elevate si riduce la viscosità ma si aumenta la degradazione termica. Anche l'attrito nei punti di shear elevato può causare riscaldamento localizzato con conseguente ulteriore degradazione termica.</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600">
                <a:solidFill>
                  <a:schemeClr val="dk1"/>
                </a:solidFill>
                <a:latin typeface="Calibri"/>
                <a:ea typeface="Calibri"/>
                <a:cs typeface="Calibri"/>
                <a:sym typeface="Calibri"/>
              </a:rPr>
              <a:t>La degradazione meccanica può essere ridotto con l'aggiunta di lubrificanti, detti anche coadiuvanti tecnologici o coadiuvanti del flusso. Questi possono ridurre l'attrito contro i macchinari di lavorazione ma anche tra le catene polimeriche, con conseguente diminuzione della viscosità del fuso. Gli agenti usati sono le cere ad alto peso molecolare (paraffina, esteri di cere) o stearati metallici (es zincostearato)</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01" name="Google Shape;301;p11"/>
          <p:cNvSpPr/>
          <p:nvPr/>
        </p:nvSpPr>
        <p:spPr>
          <a:xfrm>
            <a:off x="5791135" y="821721"/>
            <a:ext cx="4730477" cy="280076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rgbClr val="0070C0"/>
                </a:solidFill>
                <a:latin typeface="Calibri"/>
                <a:ea typeface="Calibri"/>
                <a:cs typeface="Calibri"/>
                <a:sym typeface="Calibri"/>
              </a:rPr>
              <a:t>Degradazione termica</a:t>
            </a:r>
            <a:endParaRPr b="1" sz="1600">
              <a:solidFill>
                <a:srgbClr val="0070C0"/>
              </a:solidFill>
              <a:latin typeface="Calibri"/>
              <a:ea typeface="Calibri"/>
              <a:cs typeface="Calibri"/>
              <a:sym typeface="Calibri"/>
            </a:endParaRPr>
          </a:p>
          <a:p>
            <a:pPr indent="0" lvl="0" marL="0" marR="0" rtl="0" algn="just">
              <a:spcBef>
                <a:spcPts val="0"/>
              </a:spcBef>
              <a:spcAft>
                <a:spcPts val="0"/>
              </a:spcAft>
              <a:buNone/>
            </a:pPr>
            <a:r>
              <a:rPr lang="en-US" sz="1600">
                <a:solidFill>
                  <a:schemeClr val="dk1"/>
                </a:solidFill>
                <a:latin typeface="Calibri"/>
                <a:ea typeface="Calibri"/>
                <a:cs typeface="Calibri"/>
                <a:sym typeface="Calibri"/>
              </a:rPr>
              <a:t>Il riscaldamento dei polimeri ad una temperatura sufficientemente elevata può causare alterazioni chimiche dannose, anche in assenza di ossigeno. Questo di solito inizia con la scissione della catena, generando radicali liberi, che si impegnano principalmente nella sproporzione e nella reticolazione. Il PVC è il polimero comune più sensibile al calore, con una maggiore degradazione che si verifica a partire da ~250°Cin poi,altri polimeri si degradano a temperature più elevate.</a:t>
            </a:r>
            <a:endParaRPr/>
          </a:p>
        </p:txBody>
      </p:sp>
      <p:pic>
        <p:nvPicPr>
          <p:cNvPr id="302" name="Google Shape;302;p11"/>
          <p:cNvPicPr preferRelativeResize="0"/>
          <p:nvPr/>
        </p:nvPicPr>
        <p:blipFill rotWithShape="1">
          <a:blip r:embed="rId7">
            <a:alphaModFix/>
          </a:blip>
          <a:srcRect b="0" l="0" r="0" t="0"/>
          <a:stretch/>
        </p:blipFill>
        <p:spPr>
          <a:xfrm>
            <a:off x="5791137" y="3701331"/>
            <a:ext cx="4293390" cy="2741410"/>
          </a:xfrm>
          <a:prstGeom prst="rect">
            <a:avLst/>
          </a:prstGeom>
          <a:noFill/>
          <a:ln>
            <a:noFill/>
          </a:ln>
        </p:spPr>
      </p:pic>
      <p:sp>
        <p:nvSpPr>
          <p:cNvPr id="303" name="Google Shape;303;p11"/>
          <p:cNvSpPr/>
          <p:nvPr/>
        </p:nvSpPr>
        <p:spPr>
          <a:xfrm>
            <a:off x="5172807" y="284940"/>
            <a:ext cx="36313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DEGRADAZIONE DURANTE LA LAVORAZIONE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12"/>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309" name="Google Shape;309;p12"/>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310" name="Google Shape;310;p12"/>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311" name="Google Shape;311;p12"/>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grpSp>
        <p:nvGrpSpPr>
          <p:cNvPr id="312" name="Google Shape;312;p12"/>
          <p:cNvGrpSpPr/>
          <p:nvPr/>
        </p:nvGrpSpPr>
        <p:grpSpPr>
          <a:xfrm>
            <a:off x="2077288" y="1313231"/>
            <a:ext cx="8236372" cy="4612331"/>
            <a:chOff x="951946" y="2157245"/>
            <a:chExt cx="5770587" cy="3972622"/>
          </a:xfrm>
        </p:grpSpPr>
        <p:sp>
          <p:nvSpPr>
            <p:cNvPr id="313" name="Google Shape;313;p12"/>
            <p:cNvSpPr/>
            <p:nvPr/>
          </p:nvSpPr>
          <p:spPr>
            <a:xfrm>
              <a:off x="951946" y="2157245"/>
              <a:ext cx="5770587" cy="3972622"/>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14" name="Google Shape;314;p12"/>
            <p:cNvPicPr preferRelativeResize="0"/>
            <p:nvPr/>
          </p:nvPicPr>
          <p:blipFill rotWithShape="1">
            <a:blip r:embed="rId7">
              <a:alphaModFix/>
            </a:blip>
            <a:srcRect b="4977" l="4536" r="3787" t="15227"/>
            <a:stretch/>
          </p:blipFill>
          <p:spPr>
            <a:xfrm>
              <a:off x="1051706" y="2323222"/>
              <a:ext cx="5571066" cy="3640667"/>
            </a:xfrm>
            <a:prstGeom prst="rect">
              <a:avLst/>
            </a:prstGeom>
            <a:noFill/>
            <a:ln>
              <a:noFill/>
            </a:ln>
          </p:spPr>
        </p:pic>
      </p:grpSp>
      <p:sp>
        <p:nvSpPr>
          <p:cNvPr id="315" name="Google Shape;315;p12"/>
          <p:cNvSpPr/>
          <p:nvPr/>
        </p:nvSpPr>
        <p:spPr>
          <a:xfrm>
            <a:off x="5172807" y="284940"/>
            <a:ext cx="36313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DEGRADAZIONE DURANTE LA LAVORAZIONE</a:t>
            </a:r>
            <a:endParaRPr/>
          </a:p>
        </p:txBody>
      </p:sp>
      <p:sp>
        <p:nvSpPr>
          <p:cNvPr id="316" name="Google Shape;316;p12"/>
          <p:cNvSpPr txBox="1"/>
          <p:nvPr/>
        </p:nvSpPr>
        <p:spPr>
          <a:xfrm>
            <a:off x="4801013" y="868682"/>
            <a:ext cx="30556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B0F0"/>
                </a:solidFill>
                <a:latin typeface="Calibri"/>
                <a:ea typeface="Calibri"/>
                <a:cs typeface="Calibri"/>
                <a:sym typeface="Calibri"/>
              </a:rPr>
              <a:t>MECCANISMO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Polymer Additives - Antioxidants" id="321" name="Google Shape;321;p13"/>
          <p:cNvPicPr preferRelativeResize="0"/>
          <p:nvPr/>
        </p:nvPicPr>
        <p:blipFill rotWithShape="1">
          <a:blip r:embed="rId3">
            <a:alphaModFix/>
          </a:blip>
          <a:srcRect b="0" l="0" r="0" t="0"/>
          <a:stretch/>
        </p:blipFill>
        <p:spPr>
          <a:xfrm>
            <a:off x="4577269" y="2139996"/>
            <a:ext cx="7367910" cy="4302745"/>
          </a:xfrm>
          <a:prstGeom prst="rect">
            <a:avLst/>
          </a:prstGeom>
          <a:noFill/>
          <a:ln>
            <a:noFill/>
          </a:ln>
        </p:spPr>
      </p:pic>
      <p:pic>
        <p:nvPicPr>
          <p:cNvPr id="322" name="Google Shape;322;p13"/>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323" name="Google Shape;323;p13"/>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324" name="Google Shape;324;p13"/>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pic>
        <p:nvPicPr>
          <p:cNvPr id="325" name="Google Shape;325;p13"/>
          <p:cNvPicPr preferRelativeResize="0"/>
          <p:nvPr/>
        </p:nvPicPr>
        <p:blipFill rotWithShape="1">
          <a:blip r:embed="rId7">
            <a:alphaModFix/>
          </a:blip>
          <a:srcRect b="0" l="0" r="0" t="0"/>
          <a:stretch/>
        </p:blipFill>
        <p:spPr>
          <a:xfrm>
            <a:off x="10438472" y="6222410"/>
            <a:ext cx="1621007" cy="440662"/>
          </a:xfrm>
          <a:prstGeom prst="rect">
            <a:avLst/>
          </a:prstGeom>
          <a:noFill/>
          <a:ln>
            <a:noFill/>
          </a:ln>
        </p:spPr>
      </p:pic>
      <p:sp>
        <p:nvSpPr>
          <p:cNvPr id="326" name="Google Shape;326;p13"/>
          <p:cNvSpPr/>
          <p:nvPr/>
        </p:nvSpPr>
        <p:spPr>
          <a:xfrm>
            <a:off x="461680" y="800758"/>
            <a:ext cx="984391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FF0000"/>
                </a:solidFill>
                <a:latin typeface="Calibri"/>
                <a:ea typeface="Calibri"/>
                <a:cs typeface="Calibri"/>
                <a:sym typeface="Calibri"/>
              </a:rPr>
              <a:t>Ossidazione termica</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Sebbene i livelli di ossigeno all'interno delle apparecchiature di trasforazione siano generalmente bassi, non può essere completamente escluso e l'ossidazione termica di solito si verifica più rapidamente della degradazione esclusivamente termica (cioè senza aria).</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Le reazioni seguono il meccanismo generale di autossidazione, che porta alla formazione di perossidi organici e carbonili. Tali processi possono essere inibiti dall'aggiunta di antiossidanti.</a:t>
            </a:r>
            <a:endParaRPr/>
          </a:p>
        </p:txBody>
      </p:sp>
      <p:sp>
        <p:nvSpPr>
          <p:cNvPr id="327" name="Google Shape;327;p13"/>
          <p:cNvSpPr txBox="1"/>
          <p:nvPr/>
        </p:nvSpPr>
        <p:spPr>
          <a:xfrm>
            <a:off x="1070110" y="3058829"/>
            <a:ext cx="289873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L'uso di antiossidanti aiuta la protezione del polimero contro l'ossidazione termica, agendo come scavenger di radicali alla rottura della catena e propagazione</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14"/>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333" name="Google Shape;333;p14"/>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334" name="Google Shape;334;p14"/>
          <p:cNvPicPr preferRelativeResize="0"/>
          <p:nvPr/>
        </p:nvPicPr>
        <p:blipFill rotWithShape="1">
          <a:blip r:embed="rId5">
            <a:alphaModFix/>
          </a:blip>
          <a:srcRect b="0" l="0" r="0" t="0"/>
          <a:stretch/>
        </p:blipFill>
        <p:spPr>
          <a:xfrm>
            <a:off x="10528887" y="782107"/>
            <a:ext cx="1375798" cy="774343"/>
          </a:xfrm>
          <a:prstGeom prst="rect">
            <a:avLst/>
          </a:prstGeom>
          <a:noFill/>
          <a:ln>
            <a:noFill/>
          </a:ln>
        </p:spPr>
      </p:pic>
      <p:pic>
        <p:nvPicPr>
          <p:cNvPr id="335" name="Google Shape;335;p14"/>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336" name="Google Shape;336;p14"/>
          <p:cNvSpPr/>
          <p:nvPr/>
        </p:nvSpPr>
        <p:spPr>
          <a:xfrm>
            <a:off x="4470074" y="183855"/>
            <a:ext cx="38216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DEGRADAZIONE DELL'AMBIENTE</a:t>
            </a:r>
            <a:endParaRPr/>
          </a:p>
        </p:txBody>
      </p:sp>
      <p:grpSp>
        <p:nvGrpSpPr>
          <p:cNvPr id="337" name="Google Shape;337;p14"/>
          <p:cNvGrpSpPr/>
          <p:nvPr/>
        </p:nvGrpSpPr>
        <p:grpSpPr>
          <a:xfrm>
            <a:off x="287315" y="1142386"/>
            <a:ext cx="10265458" cy="5390200"/>
            <a:chOff x="0" y="545411"/>
            <a:chExt cx="10265458" cy="5390200"/>
          </a:xfrm>
        </p:grpSpPr>
        <p:sp>
          <p:nvSpPr>
            <p:cNvPr id="338" name="Google Shape;338;p14"/>
            <p:cNvSpPr/>
            <p:nvPr/>
          </p:nvSpPr>
          <p:spPr>
            <a:xfrm>
              <a:off x="0" y="596405"/>
              <a:ext cx="10265458" cy="1559782"/>
            </a:xfrm>
            <a:prstGeom prst="roundRect">
              <a:avLst>
                <a:gd fmla="val 10000" name="adj"/>
              </a:avLst>
            </a:prstGeom>
            <a:solidFill>
              <a:srgbClr val="CFDEEF">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4"/>
            <p:cNvSpPr/>
            <p:nvPr/>
          </p:nvSpPr>
          <p:spPr>
            <a:xfrm>
              <a:off x="301850" y="545411"/>
              <a:ext cx="2425736" cy="1655599"/>
            </a:xfrm>
            <a:prstGeom prst="roundRect">
              <a:avLst>
                <a:gd fmla="val 10000" name="adj"/>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4"/>
            <p:cNvSpPr/>
            <p:nvPr/>
          </p:nvSpPr>
          <p:spPr>
            <a:xfrm rot="10800000">
              <a:off x="139802" y="2164994"/>
              <a:ext cx="2834740" cy="3750972"/>
            </a:xfrm>
            <a:prstGeom prst="round2SameRect">
              <a:avLst>
                <a:gd fmla="val 10500" name="adj1"/>
                <a:gd fmla="val 0" name="adj2"/>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4"/>
            <p:cNvSpPr txBox="1"/>
            <p:nvPr/>
          </p:nvSpPr>
          <p:spPr>
            <a:xfrm>
              <a:off x="226980" y="2164994"/>
              <a:ext cx="2660384" cy="3663794"/>
            </a:xfrm>
            <a:prstGeom prst="rect">
              <a:avLst/>
            </a:prstGeom>
            <a:noFill/>
            <a:ln>
              <a:noFill/>
            </a:ln>
          </p:spPr>
          <p:txBody>
            <a:bodyPr anchorCtr="0" anchor="t" bIns="9955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Foto-ossidazione</a:t>
              </a:r>
              <a:endParaRPr sz="1400">
                <a:solidFill>
                  <a:schemeClr val="lt1"/>
                </a:solidFill>
                <a:latin typeface="Calibri"/>
                <a:ea typeface="Calibri"/>
                <a:cs typeface="Calibri"/>
                <a:sym typeface="Calibri"/>
              </a:endParaRPr>
            </a:p>
            <a:p>
              <a:pPr indent="0" lvl="0" marL="0" marR="0" rtl="0" algn="just">
                <a:lnSpc>
                  <a:spcPct val="90000"/>
                </a:lnSpc>
                <a:spcBef>
                  <a:spcPts val="49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La foto-ossidazione è l’azione combinata dei raggi UV e dell’ossigeno ed è il fattore più significativo nell’invecchiamento della plastica. Sebbene molti polimeri non assorbano i raggi UV, spesso contengono impurità che lo fanno, come l’idroperossido e i gruppi carbonilici introdotti durante il trattamento termico. Questi agiscono come foto-iniziatori per dare complesse reazioni a catena dei radicali liberi dove si combinano meccanismi di autossidazione e fotodegradazione. La foto-ossidazione può essere rallentata da stabilizzatori della luce come HALS. </a:t>
              </a:r>
              <a:endParaRPr/>
            </a:p>
          </p:txBody>
        </p:sp>
        <p:sp>
          <p:nvSpPr>
            <p:cNvPr id="342" name="Google Shape;342;p14"/>
            <p:cNvSpPr/>
            <p:nvPr/>
          </p:nvSpPr>
          <p:spPr>
            <a:xfrm>
              <a:off x="3496908" y="549700"/>
              <a:ext cx="2963280" cy="1606489"/>
            </a:xfrm>
            <a:prstGeom prst="roundRect">
              <a:avLst>
                <a:gd fmla="val 10000" name="adj"/>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4"/>
            <p:cNvSpPr/>
            <p:nvPr/>
          </p:nvSpPr>
          <p:spPr>
            <a:xfrm rot="10800000">
              <a:off x="3495088" y="2150104"/>
              <a:ext cx="3011379" cy="3785507"/>
            </a:xfrm>
            <a:prstGeom prst="round2SameRect">
              <a:avLst>
                <a:gd fmla="val 10500" name="adj1"/>
                <a:gd fmla="val 0" name="adj2"/>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4"/>
            <p:cNvSpPr txBox="1"/>
            <p:nvPr/>
          </p:nvSpPr>
          <p:spPr>
            <a:xfrm>
              <a:off x="3587698" y="2150104"/>
              <a:ext cx="2826159" cy="3692897"/>
            </a:xfrm>
            <a:prstGeom prst="rect">
              <a:avLst/>
            </a:prstGeom>
            <a:noFill/>
            <a:ln>
              <a:noFill/>
            </a:ln>
          </p:spPr>
          <p:txBody>
            <a:bodyPr anchorCtr="0" anchor="t" bIns="9955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Idrolisi</a:t>
              </a:r>
              <a:endParaRPr sz="1400">
                <a:solidFill>
                  <a:schemeClr val="lt1"/>
                </a:solidFill>
                <a:latin typeface="Calibri"/>
                <a:ea typeface="Calibri"/>
                <a:cs typeface="Calibri"/>
                <a:sym typeface="Calibri"/>
              </a:endParaRPr>
            </a:p>
            <a:p>
              <a:pPr indent="0" lvl="0" marL="0" marR="0" rtl="0" algn="just">
                <a:lnSpc>
                  <a:spcPct val="90000"/>
                </a:lnSpc>
                <a:spcBef>
                  <a:spcPts val="49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Polimeri con la catena principale  interamente in carbonio, come le poliolefine, sono generalmente resistenti all’idrolisi. I polimeri ottenuti per policondensazione come poliesteri, poliammidi, poliuretani e policarbonati possono essere degradati mediante idrolisi dei loro gruppi carbonilici, per dare molecole di peso molecolare inferiore. Tali reazioni sono estremamente lente a temperature ambiente, ma rimangono una fonte significativa di degradazione per questi materiali, in particolare nell’ambiente marino. Il rigonfiamento causato dall’assorbimento di piccolo quantità di acqua può inoltre causare crepe da stress ambientale, che accellerano la degradazione. </a:t>
              </a:r>
              <a:endParaRPr/>
            </a:p>
          </p:txBody>
        </p:sp>
        <p:sp>
          <p:nvSpPr>
            <p:cNvPr id="345" name="Google Shape;345;p14"/>
            <p:cNvSpPr/>
            <p:nvPr/>
          </p:nvSpPr>
          <p:spPr>
            <a:xfrm>
              <a:off x="6859309" y="552006"/>
              <a:ext cx="3349706" cy="1509611"/>
            </a:xfrm>
            <a:prstGeom prst="roundRect">
              <a:avLst>
                <a:gd fmla="val 10000" name="adj"/>
              </a:avLst>
            </a:prstGeom>
            <a:blipFill rotWithShape="1">
              <a:blip r:embed="rId9">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4"/>
            <p:cNvSpPr/>
            <p:nvPr/>
          </p:nvSpPr>
          <p:spPr>
            <a:xfrm rot="10800000">
              <a:off x="6873192" y="2089075"/>
              <a:ext cx="3310346" cy="3838627"/>
            </a:xfrm>
            <a:prstGeom prst="round2SameRect">
              <a:avLst>
                <a:gd fmla="val 10500" name="adj1"/>
                <a:gd fmla="val 0" name="adj2"/>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4"/>
            <p:cNvSpPr txBox="1"/>
            <p:nvPr/>
          </p:nvSpPr>
          <p:spPr>
            <a:xfrm>
              <a:off x="6974997" y="2089075"/>
              <a:ext cx="3106736" cy="3736822"/>
            </a:xfrm>
            <a:prstGeom prst="rect">
              <a:avLst/>
            </a:prstGeom>
            <a:noFill/>
            <a:ln>
              <a:noFill/>
            </a:ln>
          </p:spPr>
          <p:txBody>
            <a:bodyPr anchorCtr="0" anchor="t" bIns="9955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La degradazione biologica </a:t>
              </a:r>
              <a:endParaRPr/>
            </a:p>
            <a:p>
              <a:pPr indent="0" lvl="0" marL="0" marR="0" rtl="0" algn="just">
                <a:lnSpc>
                  <a:spcPct val="90000"/>
                </a:lnSpc>
                <a:spcBef>
                  <a:spcPts val="49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L’attrattiva principale della biodegradazione è che il polimero sarà completamente consumato nell’ambiente senza la necessità di una gestione complessa dei rifiuti e i suoi prodotti non saranno tossici. Le plastiche più comuni sono considerate non biodegradabili. Poichè i polimeri sono normalmente troppo grandi per essere assorbiti dai microbi, la biodegradazione inizialmente si basa su enzimi extracellulari secreti per ridurre i polimeri a lunghezze di catena gestibili. Ciò richiede che i polimeri abbiano gruppi funzionali che gli enzimi sono in grado di “riconoscere”, come gruppi esteri o ammidici. I polimeri a catena lunga con la catena principale interamente di carbonio come le poliolefine, il polistirene e il PVC non si degraderanno solo per azione biologica[30] e devono essere prima ossidati per creare gruppi chimici che gli enzimi possono attaccare. </a:t>
              </a:r>
              <a:endParaRPr/>
            </a:p>
          </p:txBody>
        </p:sp>
      </p:grpSp>
      <p:pic>
        <p:nvPicPr>
          <p:cNvPr id="348" name="Google Shape;348;p14"/>
          <p:cNvPicPr preferRelativeResize="0"/>
          <p:nvPr/>
        </p:nvPicPr>
        <p:blipFill>
          <a:blip r:embed="rId10">
            <a:alphaModFix/>
          </a:blip>
          <a:stretch>
            <a:fillRect/>
          </a:stretch>
        </p:blipFill>
        <p:spPr>
          <a:xfrm>
            <a:off x="173013" y="6467463"/>
            <a:ext cx="3590925" cy="390525"/>
          </a:xfrm>
          <a:prstGeom prst="rect">
            <a:avLst/>
          </a:prstGeom>
          <a:noFill/>
          <a:ln>
            <a:noFill/>
          </a:ln>
        </p:spPr>
      </p:pic>
      <p:pic>
        <p:nvPicPr>
          <p:cNvPr id="349" name="Google Shape;349;p14"/>
          <p:cNvPicPr preferRelativeResize="0"/>
          <p:nvPr/>
        </p:nvPicPr>
        <p:blipFill>
          <a:blip r:embed="rId11">
            <a:alphaModFix/>
          </a:blip>
          <a:stretch>
            <a:fillRect/>
          </a:stretch>
        </p:blipFill>
        <p:spPr>
          <a:xfrm>
            <a:off x="7400463" y="6462713"/>
            <a:ext cx="2809875" cy="400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15"/>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355" name="Google Shape;355;p15"/>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356" name="Google Shape;356;p15"/>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357" name="Google Shape;357;p15"/>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pic>
        <p:nvPicPr>
          <p:cNvPr id="358" name="Google Shape;358;p15"/>
          <p:cNvPicPr preferRelativeResize="0"/>
          <p:nvPr/>
        </p:nvPicPr>
        <p:blipFill rotWithShape="1">
          <a:blip r:embed="rId7">
            <a:alphaModFix/>
          </a:blip>
          <a:srcRect b="0" l="0" r="0" t="0"/>
          <a:stretch/>
        </p:blipFill>
        <p:spPr>
          <a:xfrm>
            <a:off x="3512499" y="868682"/>
            <a:ext cx="6397092" cy="5647433"/>
          </a:xfrm>
          <a:prstGeom prst="rect">
            <a:avLst/>
          </a:prstGeom>
          <a:noFill/>
          <a:ln>
            <a:noFill/>
          </a:ln>
        </p:spPr>
      </p:pic>
      <p:sp>
        <p:nvSpPr>
          <p:cNvPr id="359" name="Google Shape;359;p15"/>
          <p:cNvSpPr/>
          <p:nvPr/>
        </p:nvSpPr>
        <p:spPr>
          <a:xfrm>
            <a:off x="3579174" y="250162"/>
            <a:ext cx="58479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Cosa succede se la plastica rimane nell'ambiente dopo l'uso?</a:t>
            </a:r>
            <a:endParaRPr/>
          </a:p>
        </p:txBody>
      </p:sp>
      <p:sp>
        <p:nvSpPr>
          <p:cNvPr id="360" name="Google Shape;360;p15"/>
          <p:cNvSpPr txBox="1"/>
          <p:nvPr/>
        </p:nvSpPr>
        <p:spPr>
          <a:xfrm>
            <a:off x="1369238" y="1196250"/>
            <a:ext cx="13933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Rifiuti marini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grpSp>
        <p:nvGrpSpPr>
          <p:cNvPr id="365" name="Google Shape;365;p16"/>
          <p:cNvGrpSpPr/>
          <p:nvPr/>
        </p:nvGrpSpPr>
        <p:grpSpPr>
          <a:xfrm>
            <a:off x="3516475" y="217035"/>
            <a:ext cx="7241334" cy="6083143"/>
            <a:chOff x="3200405" y="729761"/>
            <a:chExt cx="7238067" cy="5933311"/>
          </a:xfrm>
        </p:grpSpPr>
        <p:pic>
          <p:nvPicPr>
            <p:cNvPr id="366" name="Google Shape;366;p16"/>
            <p:cNvPicPr preferRelativeResize="0"/>
            <p:nvPr/>
          </p:nvPicPr>
          <p:blipFill rotWithShape="1">
            <a:blip r:embed="rId3">
              <a:alphaModFix/>
            </a:blip>
            <a:srcRect b="6172" l="14722" r="32500" t="16913"/>
            <a:stretch/>
          </p:blipFill>
          <p:spPr>
            <a:xfrm>
              <a:off x="3200405" y="729761"/>
              <a:ext cx="7238067" cy="5933311"/>
            </a:xfrm>
            <a:prstGeom prst="rect">
              <a:avLst/>
            </a:prstGeom>
            <a:noFill/>
            <a:ln>
              <a:noFill/>
            </a:ln>
          </p:spPr>
        </p:pic>
        <p:sp>
          <p:nvSpPr>
            <p:cNvPr id="367" name="Google Shape;367;p16"/>
            <p:cNvSpPr/>
            <p:nvPr/>
          </p:nvSpPr>
          <p:spPr>
            <a:xfrm>
              <a:off x="3254827" y="6222410"/>
              <a:ext cx="707573" cy="37312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368" name="Google Shape;368;p16"/>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369" name="Google Shape;369;p16"/>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370" name="Google Shape;370;p16"/>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pic>
        <p:nvPicPr>
          <p:cNvPr id="371" name="Google Shape;371;p16"/>
          <p:cNvPicPr preferRelativeResize="0"/>
          <p:nvPr/>
        </p:nvPicPr>
        <p:blipFill rotWithShape="1">
          <a:blip r:embed="rId7">
            <a:alphaModFix/>
          </a:blip>
          <a:srcRect b="0" l="0" r="0" t="0"/>
          <a:stretch/>
        </p:blipFill>
        <p:spPr>
          <a:xfrm>
            <a:off x="10438472" y="6222410"/>
            <a:ext cx="1621007" cy="440662"/>
          </a:xfrm>
          <a:prstGeom prst="rect">
            <a:avLst/>
          </a:prstGeom>
          <a:noFill/>
          <a:ln>
            <a:noFill/>
          </a:ln>
        </p:spPr>
      </p:pic>
      <p:sp>
        <p:nvSpPr>
          <p:cNvPr id="372" name="Google Shape;372;p16"/>
          <p:cNvSpPr/>
          <p:nvPr/>
        </p:nvSpPr>
        <p:spPr>
          <a:xfrm>
            <a:off x="830997" y="869535"/>
            <a:ext cx="2240804" cy="2241702"/>
          </a:xfrm>
          <a:prstGeom prst="blockArc">
            <a:avLst>
              <a:gd fmla="val 13500000" name="adj1"/>
              <a:gd fmla="val 10800000" name="adj2"/>
              <a:gd fmla="val 12740" name="adj3"/>
            </a:avLst>
          </a:prstGeom>
          <a:solidFill>
            <a:srgbClr val="FE0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3" name="Google Shape;373;p16"/>
          <p:cNvGrpSpPr/>
          <p:nvPr/>
        </p:nvGrpSpPr>
        <p:grpSpPr>
          <a:xfrm>
            <a:off x="1226750" y="1565582"/>
            <a:ext cx="1449298" cy="724475"/>
            <a:chOff x="3702042" y="3958878"/>
            <a:chExt cx="1449298" cy="724475"/>
          </a:xfrm>
        </p:grpSpPr>
        <p:sp>
          <p:nvSpPr>
            <p:cNvPr id="374" name="Google Shape;374;p16"/>
            <p:cNvSpPr/>
            <p:nvPr/>
          </p:nvSpPr>
          <p:spPr>
            <a:xfrm>
              <a:off x="3702042" y="3958878"/>
              <a:ext cx="1449298" cy="7244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6"/>
            <p:cNvSpPr/>
            <p:nvPr/>
          </p:nvSpPr>
          <p:spPr>
            <a:xfrm>
              <a:off x="3702042" y="3958878"/>
              <a:ext cx="1449298" cy="724475"/>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None/>
              </a:pPr>
              <a:r>
                <a:rPr lang="en-US" sz="2500">
                  <a:solidFill>
                    <a:schemeClr val="dk1"/>
                  </a:solidFill>
                  <a:latin typeface="Calibri"/>
                  <a:ea typeface="Calibri"/>
                  <a:cs typeface="Calibri"/>
                  <a:sym typeface="Calibri"/>
                </a:rPr>
                <a:t>Seconda vita</a:t>
              </a:r>
              <a:endParaRPr/>
            </a:p>
          </p:txBody>
        </p:sp>
      </p:grpSp>
      <p:sp>
        <p:nvSpPr>
          <p:cNvPr id="376" name="Google Shape;376;p16"/>
          <p:cNvSpPr/>
          <p:nvPr/>
        </p:nvSpPr>
        <p:spPr>
          <a:xfrm>
            <a:off x="386322" y="3326966"/>
            <a:ext cx="365696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La struttura polimerica è modificata a seguito di operazioni di riciclo, a causa di processi di degrado termico e meccanico che possono ridurre notevolmente la loro proprietà e limitarne i campi di utilizzo.</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17"/>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382" name="Google Shape;382;p17"/>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383" name="Google Shape;383;p17"/>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384" name="Google Shape;384;p17"/>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grpSp>
        <p:nvGrpSpPr>
          <p:cNvPr id="385" name="Google Shape;385;p17"/>
          <p:cNvGrpSpPr/>
          <p:nvPr/>
        </p:nvGrpSpPr>
        <p:grpSpPr>
          <a:xfrm>
            <a:off x="3650899" y="719666"/>
            <a:ext cx="5051479" cy="5418666"/>
            <a:chOff x="1618899" y="0"/>
            <a:chExt cx="5051479" cy="5418666"/>
          </a:xfrm>
        </p:grpSpPr>
        <p:sp>
          <p:nvSpPr>
            <p:cNvPr id="386" name="Google Shape;386;p17"/>
            <p:cNvSpPr/>
            <p:nvPr/>
          </p:nvSpPr>
          <p:spPr>
            <a:xfrm>
              <a:off x="1679786" y="0"/>
              <a:ext cx="1950720" cy="1083733"/>
            </a:xfrm>
            <a:prstGeom prst="roundRect">
              <a:avLst>
                <a:gd fmla="val 10000" name="adj"/>
              </a:avLst>
            </a:prstGeom>
            <a:solidFill>
              <a:srgbClr val="CCD3EA">
                <a:alpha val="89803"/>
              </a:srgbClr>
            </a:solidFill>
            <a:ln cap="flat" cmpd="sng" w="9525">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7"/>
            <p:cNvSpPr txBox="1"/>
            <p:nvPr/>
          </p:nvSpPr>
          <p:spPr>
            <a:xfrm>
              <a:off x="1711527" y="31741"/>
              <a:ext cx="1887238" cy="1020251"/>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dk1"/>
                </a:buClr>
                <a:buSzPts val="2700"/>
                <a:buFont typeface="Calibri"/>
                <a:buNone/>
              </a:pPr>
              <a:r>
                <a:rPr lang="en-US" sz="2700">
                  <a:solidFill>
                    <a:schemeClr val="dk1"/>
                  </a:solidFill>
                  <a:latin typeface="Calibri"/>
                  <a:ea typeface="Calibri"/>
                  <a:cs typeface="Calibri"/>
                  <a:sym typeface="Calibri"/>
                </a:rPr>
                <a:t>Packaging</a:t>
              </a:r>
              <a:endParaRPr/>
            </a:p>
          </p:txBody>
        </p:sp>
        <p:sp>
          <p:nvSpPr>
            <p:cNvPr id="388" name="Google Shape;388;p17"/>
            <p:cNvSpPr/>
            <p:nvPr/>
          </p:nvSpPr>
          <p:spPr>
            <a:xfrm>
              <a:off x="4497493" y="0"/>
              <a:ext cx="1950720" cy="1083733"/>
            </a:xfrm>
            <a:prstGeom prst="roundRect">
              <a:avLst>
                <a:gd fmla="val 10000" name="adj"/>
              </a:avLst>
            </a:prstGeom>
            <a:solidFill>
              <a:srgbClr val="CBE4E7">
                <a:alpha val="89803"/>
              </a:srgbClr>
            </a:solidFill>
            <a:ln cap="flat" cmpd="sng" w="9525">
              <a:solidFill>
                <a:srgbClr val="CBE4E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7"/>
            <p:cNvSpPr txBox="1"/>
            <p:nvPr/>
          </p:nvSpPr>
          <p:spPr>
            <a:xfrm>
              <a:off x="4529234" y="31741"/>
              <a:ext cx="1887238" cy="1020251"/>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dk1"/>
                </a:buClr>
                <a:buSzPts val="2700"/>
                <a:buFont typeface="Calibri"/>
                <a:buNone/>
              </a:pPr>
              <a:r>
                <a:rPr lang="en-US" sz="2700">
                  <a:solidFill>
                    <a:schemeClr val="dk1"/>
                  </a:solidFill>
                  <a:latin typeface="Calibri"/>
                  <a:ea typeface="Calibri"/>
                  <a:cs typeface="Calibri"/>
                  <a:sym typeface="Calibri"/>
                </a:rPr>
                <a:t>Applicazioni tecniche</a:t>
              </a:r>
              <a:endParaRPr/>
            </a:p>
          </p:txBody>
        </p:sp>
        <p:sp>
          <p:nvSpPr>
            <p:cNvPr id="390" name="Google Shape;390;p17"/>
            <p:cNvSpPr/>
            <p:nvPr/>
          </p:nvSpPr>
          <p:spPr>
            <a:xfrm>
              <a:off x="3657599" y="4605866"/>
              <a:ext cx="812800" cy="812800"/>
            </a:xfrm>
            <a:prstGeom prst="triangle">
              <a:avLst>
                <a:gd fmla="val 50000" name="adj"/>
              </a:avLst>
            </a:prstGeom>
            <a:solidFill>
              <a:srgbClr val="CCE4D5">
                <a:alpha val="89803"/>
              </a:srgbClr>
            </a:solidFill>
            <a:ln cap="flat" cmpd="sng" w="9525">
              <a:solidFill>
                <a:srgbClr val="CCE4D5">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7"/>
            <p:cNvSpPr/>
            <p:nvPr/>
          </p:nvSpPr>
          <p:spPr>
            <a:xfrm rot="240000">
              <a:off x="1624855" y="4257573"/>
              <a:ext cx="4878289" cy="341123"/>
            </a:xfrm>
            <a:prstGeom prst="rect">
              <a:avLst/>
            </a:prstGeom>
            <a:solidFill>
              <a:srgbClr val="D2E2CB">
                <a:alpha val="89803"/>
              </a:srgbClr>
            </a:solidFill>
            <a:ln cap="flat" cmpd="sng" w="9525">
              <a:solidFill>
                <a:srgbClr val="D2E2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7"/>
            <p:cNvSpPr/>
            <p:nvPr/>
          </p:nvSpPr>
          <p:spPr>
            <a:xfrm rot="240000">
              <a:off x="4553844" y="3404681"/>
              <a:ext cx="1946391" cy="906819"/>
            </a:xfrm>
            <a:prstGeom prst="roundRect">
              <a:avLst>
                <a:gd fmla="val 16667"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7"/>
            <p:cNvSpPr txBox="1"/>
            <p:nvPr/>
          </p:nvSpPr>
          <p:spPr>
            <a:xfrm rot="240000">
              <a:off x="4598111" y="3448948"/>
              <a:ext cx="1857857" cy="81828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Costo vs performance</a:t>
              </a:r>
              <a:endParaRPr/>
            </a:p>
          </p:txBody>
        </p:sp>
        <p:sp>
          <p:nvSpPr>
            <p:cNvPr id="394" name="Google Shape;394;p17"/>
            <p:cNvSpPr/>
            <p:nvPr/>
          </p:nvSpPr>
          <p:spPr>
            <a:xfrm rot="240000">
              <a:off x="4632988" y="2420613"/>
              <a:ext cx="1946391" cy="906819"/>
            </a:xfrm>
            <a:prstGeom prst="roundRect">
              <a:avLst>
                <a:gd fmla="val 16667" name="adj"/>
              </a:avLst>
            </a:prstGeom>
            <a:gradFill>
              <a:gsLst>
                <a:gs pos="0">
                  <a:srgbClr val="5EB6C4"/>
                </a:gs>
                <a:gs pos="50000">
                  <a:srgbClr val="3BB1C3"/>
                </a:gs>
                <a:gs pos="100000">
                  <a:srgbClr val="2EA1B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7"/>
            <p:cNvSpPr txBox="1"/>
            <p:nvPr/>
          </p:nvSpPr>
          <p:spPr>
            <a:xfrm rot="240000">
              <a:off x="4677255" y="2464880"/>
              <a:ext cx="1857857" cy="81828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Lunga vita</a:t>
              </a:r>
              <a:endParaRPr/>
            </a:p>
          </p:txBody>
        </p:sp>
        <p:sp>
          <p:nvSpPr>
            <p:cNvPr id="396" name="Google Shape;396;p17"/>
            <p:cNvSpPr/>
            <p:nvPr/>
          </p:nvSpPr>
          <p:spPr>
            <a:xfrm rot="240000">
              <a:off x="4694729" y="1475635"/>
              <a:ext cx="1946391" cy="906819"/>
            </a:xfrm>
            <a:prstGeom prst="roundRect">
              <a:avLst>
                <a:gd fmla="val 16667" name="adj"/>
              </a:avLst>
            </a:prstGeom>
            <a:gradFill>
              <a:gsLst>
                <a:gs pos="0">
                  <a:srgbClr val="5DC098"/>
                </a:gs>
                <a:gs pos="50000">
                  <a:srgbClr val="3EBB8C"/>
                </a:gs>
                <a:gs pos="100000">
                  <a:srgbClr val="31AB7D"/>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7"/>
            <p:cNvSpPr txBox="1"/>
            <p:nvPr/>
          </p:nvSpPr>
          <p:spPr>
            <a:xfrm rot="240000">
              <a:off x="4738996" y="1519902"/>
              <a:ext cx="1857857" cy="81828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Valore aggiunto</a:t>
              </a:r>
              <a:endParaRPr/>
            </a:p>
          </p:txBody>
        </p:sp>
        <p:sp>
          <p:nvSpPr>
            <p:cNvPr id="398" name="Google Shape;398;p17"/>
            <p:cNvSpPr/>
            <p:nvPr/>
          </p:nvSpPr>
          <p:spPr>
            <a:xfrm rot="240000">
              <a:off x="1763230" y="3209609"/>
              <a:ext cx="1946391" cy="906819"/>
            </a:xfrm>
            <a:prstGeom prst="roundRect">
              <a:avLst>
                <a:gd fmla="val 16667" name="adj"/>
              </a:avLst>
            </a:prstGeom>
            <a:gradFill>
              <a:gsLst>
                <a:gs pos="0">
                  <a:srgbClr val="5EBA65"/>
                </a:gs>
                <a:gs pos="50000">
                  <a:srgbClr val="3EB64A"/>
                </a:gs>
                <a:gs pos="100000">
                  <a:srgbClr val="32A53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7"/>
            <p:cNvSpPr txBox="1"/>
            <p:nvPr/>
          </p:nvSpPr>
          <p:spPr>
            <a:xfrm rot="240000">
              <a:off x="1807497" y="3253876"/>
              <a:ext cx="1857857" cy="81828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Basso costo</a:t>
              </a:r>
              <a:endParaRPr/>
            </a:p>
          </p:txBody>
        </p:sp>
        <p:sp>
          <p:nvSpPr>
            <p:cNvPr id="400" name="Google Shape;400;p17"/>
            <p:cNvSpPr/>
            <p:nvPr/>
          </p:nvSpPr>
          <p:spPr>
            <a:xfrm rot="240000">
              <a:off x="1833673" y="2234249"/>
              <a:ext cx="1946391" cy="906819"/>
            </a:xfrm>
            <a:prstGeom prst="roundRect">
              <a:avLst>
                <a:gd fmla="val 16667" name="adj"/>
              </a:avLst>
            </a:prstGeom>
            <a:gradFill>
              <a:gsLst>
                <a:gs pos="0">
                  <a:srgbClr val="7EB45F"/>
                </a:gs>
                <a:gs pos="50000">
                  <a:srgbClr val="6EAE41"/>
                </a:gs>
                <a:gs pos="100000">
                  <a:srgbClr val="5F9E3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7"/>
            <p:cNvSpPr txBox="1"/>
            <p:nvPr/>
          </p:nvSpPr>
          <p:spPr>
            <a:xfrm rot="240000">
              <a:off x="1877940" y="2278516"/>
              <a:ext cx="1857857" cy="81828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Tempo di vita corto</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t/>
            </a:r>
            <a:endParaRPr/>
          </a:p>
        </p:txBody>
      </p:sp>
      <p:sp>
        <p:nvSpPr>
          <p:cNvPr id="407" name="Google Shape;407;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pic>
        <p:nvPicPr>
          <p:cNvPr id="408" name="Google Shape;408;p18"/>
          <p:cNvPicPr preferRelativeResize="0"/>
          <p:nvPr/>
        </p:nvPicPr>
        <p:blipFill rotWithShape="1">
          <a:blip r:embed="rId3">
            <a:alphaModFix/>
          </a:blip>
          <a:srcRect b="0" l="0" r="11809" t="0"/>
          <a:stretch/>
        </p:blipFill>
        <p:spPr>
          <a:xfrm>
            <a:off x="0" y="0"/>
            <a:ext cx="12208933" cy="6240825"/>
          </a:xfrm>
          <a:prstGeom prst="rect">
            <a:avLst/>
          </a:prstGeom>
          <a:noFill/>
          <a:ln>
            <a:noFill/>
          </a:ln>
        </p:spPr>
      </p:pic>
      <p:pic>
        <p:nvPicPr>
          <p:cNvPr id="409" name="Google Shape;409;p18"/>
          <p:cNvPicPr preferRelativeResize="0"/>
          <p:nvPr/>
        </p:nvPicPr>
        <p:blipFill rotWithShape="1">
          <a:blip r:embed="rId4">
            <a:alphaModFix/>
          </a:blip>
          <a:srcRect b="0" l="0" r="0" t="0"/>
          <a:stretch/>
        </p:blipFill>
        <p:spPr>
          <a:xfrm>
            <a:off x="268590" y="117181"/>
            <a:ext cx="7020518" cy="2417566"/>
          </a:xfrm>
          <a:prstGeom prst="rect">
            <a:avLst/>
          </a:prstGeom>
          <a:noFill/>
          <a:ln>
            <a:noFill/>
          </a:ln>
        </p:spPr>
      </p:pic>
      <p:pic>
        <p:nvPicPr>
          <p:cNvPr id="410" name="Google Shape;410;p18"/>
          <p:cNvPicPr preferRelativeResize="0"/>
          <p:nvPr/>
        </p:nvPicPr>
        <p:blipFill rotWithShape="1">
          <a:blip r:embed="rId5">
            <a:alphaModFix/>
          </a:blip>
          <a:srcRect b="0" l="0" r="0" t="0"/>
          <a:stretch/>
        </p:blipFill>
        <p:spPr>
          <a:xfrm>
            <a:off x="2796343" y="6329589"/>
            <a:ext cx="7552267" cy="428571"/>
          </a:xfrm>
          <a:prstGeom prst="rect">
            <a:avLst/>
          </a:prstGeom>
          <a:noFill/>
          <a:ln>
            <a:noFill/>
          </a:ln>
        </p:spPr>
      </p:pic>
      <p:pic>
        <p:nvPicPr>
          <p:cNvPr id="411" name="Google Shape;411;p18"/>
          <p:cNvPicPr preferRelativeResize="0"/>
          <p:nvPr/>
        </p:nvPicPr>
        <p:blipFill rotWithShape="1">
          <a:blip r:embed="rId6">
            <a:alphaModFix/>
          </a:blip>
          <a:srcRect b="0" l="0" r="24555" t="0"/>
          <a:stretch/>
        </p:blipFill>
        <p:spPr>
          <a:xfrm>
            <a:off x="268590" y="6188573"/>
            <a:ext cx="2510820" cy="683233"/>
          </a:xfrm>
          <a:prstGeom prst="rect">
            <a:avLst/>
          </a:prstGeom>
          <a:noFill/>
          <a:ln>
            <a:noFill/>
          </a:ln>
        </p:spPr>
      </p:pic>
      <p:grpSp>
        <p:nvGrpSpPr>
          <p:cNvPr id="412" name="Google Shape;412;p18"/>
          <p:cNvGrpSpPr/>
          <p:nvPr/>
        </p:nvGrpSpPr>
        <p:grpSpPr>
          <a:xfrm>
            <a:off x="882690" y="3537963"/>
            <a:ext cx="6689016" cy="1495608"/>
            <a:chOff x="637238" y="3384637"/>
            <a:chExt cx="6689016" cy="1495608"/>
          </a:xfrm>
        </p:grpSpPr>
        <p:pic>
          <p:nvPicPr>
            <p:cNvPr id="413" name="Google Shape;413;p18"/>
            <p:cNvPicPr preferRelativeResize="0"/>
            <p:nvPr/>
          </p:nvPicPr>
          <p:blipFill rotWithShape="1">
            <a:blip r:embed="rId7">
              <a:alphaModFix/>
            </a:blip>
            <a:srcRect b="0" l="0" r="0" t="0"/>
            <a:stretch/>
          </p:blipFill>
          <p:spPr>
            <a:xfrm>
              <a:off x="4626950" y="3384637"/>
              <a:ext cx="547594" cy="864989"/>
            </a:xfrm>
            <a:prstGeom prst="rect">
              <a:avLst/>
            </a:prstGeom>
            <a:noFill/>
            <a:ln>
              <a:noFill/>
            </a:ln>
          </p:spPr>
        </p:pic>
        <p:pic>
          <p:nvPicPr>
            <p:cNvPr id="414" name="Google Shape;414;p18"/>
            <p:cNvPicPr preferRelativeResize="0"/>
            <p:nvPr/>
          </p:nvPicPr>
          <p:blipFill rotWithShape="1">
            <a:blip r:embed="rId8">
              <a:alphaModFix/>
            </a:blip>
            <a:srcRect b="0" l="0" r="0" t="0"/>
            <a:stretch/>
          </p:blipFill>
          <p:spPr>
            <a:xfrm>
              <a:off x="637238" y="3516001"/>
              <a:ext cx="1846995" cy="732119"/>
            </a:xfrm>
            <a:prstGeom prst="rect">
              <a:avLst/>
            </a:prstGeom>
            <a:noFill/>
            <a:ln>
              <a:noFill/>
            </a:ln>
          </p:spPr>
        </p:pic>
        <p:pic>
          <p:nvPicPr>
            <p:cNvPr id="415" name="Google Shape;415;p18"/>
            <p:cNvPicPr preferRelativeResize="0"/>
            <p:nvPr/>
          </p:nvPicPr>
          <p:blipFill rotWithShape="1">
            <a:blip r:embed="rId9">
              <a:alphaModFix/>
            </a:blip>
            <a:srcRect b="26917" l="12506" r="12654" t="27690"/>
            <a:stretch/>
          </p:blipFill>
          <p:spPr>
            <a:xfrm>
              <a:off x="1091024" y="4334157"/>
              <a:ext cx="1060681" cy="471414"/>
            </a:xfrm>
            <a:prstGeom prst="rect">
              <a:avLst/>
            </a:prstGeom>
            <a:noFill/>
            <a:ln>
              <a:noFill/>
            </a:ln>
          </p:spPr>
        </p:pic>
        <p:pic>
          <p:nvPicPr>
            <p:cNvPr id="416" name="Google Shape;416;p18"/>
            <p:cNvPicPr preferRelativeResize="0"/>
            <p:nvPr/>
          </p:nvPicPr>
          <p:blipFill rotWithShape="1">
            <a:blip r:embed="rId10">
              <a:alphaModFix/>
            </a:blip>
            <a:srcRect b="0" l="0" r="0" t="0"/>
            <a:stretch/>
          </p:blipFill>
          <p:spPr>
            <a:xfrm>
              <a:off x="5617925" y="4351521"/>
              <a:ext cx="1708329" cy="528724"/>
            </a:xfrm>
            <a:prstGeom prst="rect">
              <a:avLst/>
            </a:prstGeom>
            <a:noFill/>
            <a:ln>
              <a:noFill/>
            </a:ln>
          </p:spPr>
        </p:pic>
        <p:pic>
          <p:nvPicPr>
            <p:cNvPr id="417" name="Google Shape;417;p18"/>
            <p:cNvPicPr preferRelativeResize="0"/>
            <p:nvPr/>
          </p:nvPicPr>
          <p:blipFill rotWithShape="1">
            <a:blip r:embed="rId11">
              <a:alphaModFix/>
            </a:blip>
            <a:srcRect b="0" l="0" r="0" t="0"/>
            <a:stretch/>
          </p:blipFill>
          <p:spPr>
            <a:xfrm>
              <a:off x="2840506" y="4384876"/>
              <a:ext cx="1179010" cy="416691"/>
            </a:xfrm>
            <a:prstGeom prst="rect">
              <a:avLst/>
            </a:prstGeom>
            <a:noFill/>
            <a:ln>
              <a:noFill/>
            </a:ln>
          </p:spPr>
        </p:pic>
        <p:pic>
          <p:nvPicPr>
            <p:cNvPr id="418" name="Google Shape;418;p18"/>
            <p:cNvPicPr preferRelativeResize="0"/>
            <p:nvPr/>
          </p:nvPicPr>
          <p:blipFill rotWithShape="1">
            <a:blip r:embed="rId12">
              <a:alphaModFix/>
            </a:blip>
            <a:srcRect b="0" l="0" r="0" t="0"/>
            <a:stretch/>
          </p:blipFill>
          <p:spPr>
            <a:xfrm>
              <a:off x="4392265" y="4398943"/>
              <a:ext cx="1025527" cy="341842"/>
            </a:xfrm>
            <a:prstGeom prst="rect">
              <a:avLst/>
            </a:prstGeom>
            <a:noFill/>
            <a:ln>
              <a:noFill/>
            </a:ln>
          </p:spPr>
        </p:pic>
        <p:pic>
          <p:nvPicPr>
            <p:cNvPr id="419" name="Google Shape;419;p18"/>
            <p:cNvPicPr preferRelativeResize="0"/>
            <p:nvPr/>
          </p:nvPicPr>
          <p:blipFill rotWithShape="1">
            <a:blip r:embed="rId13">
              <a:alphaModFix/>
            </a:blip>
            <a:srcRect b="0" l="0" r="0" t="0"/>
            <a:stretch/>
          </p:blipFill>
          <p:spPr>
            <a:xfrm>
              <a:off x="2611291" y="3552169"/>
              <a:ext cx="1637441" cy="645829"/>
            </a:xfrm>
            <a:prstGeom prst="rect">
              <a:avLst/>
            </a:prstGeom>
            <a:noFill/>
            <a:ln>
              <a:noFill/>
            </a:ln>
          </p:spPr>
        </p:pic>
        <p:pic>
          <p:nvPicPr>
            <p:cNvPr id="420" name="Google Shape;420;p18"/>
            <p:cNvPicPr preferRelativeResize="0"/>
            <p:nvPr/>
          </p:nvPicPr>
          <p:blipFill rotWithShape="1">
            <a:blip r:embed="rId14">
              <a:alphaModFix/>
            </a:blip>
            <a:srcRect b="0" l="0" r="0" t="0"/>
            <a:stretch/>
          </p:blipFill>
          <p:spPr>
            <a:xfrm>
              <a:off x="5768032" y="3454004"/>
              <a:ext cx="1521076" cy="856111"/>
            </a:xfrm>
            <a:prstGeom prst="rect">
              <a:avLst/>
            </a:prstGeom>
            <a:noFill/>
            <a:ln>
              <a:noFill/>
            </a:ln>
          </p:spPr>
        </p:pic>
      </p:grpSp>
      <p:sp>
        <p:nvSpPr>
          <p:cNvPr id="421" name="Google Shape;421;p18"/>
          <p:cNvSpPr/>
          <p:nvPr/>
        </p:nvSpPr>
        <p:spPr>
          <a:xfrm>
            <a:off x="107231" y="5113771"/>
            <a:ext cx="8239935" cy="120725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700">
                <a:solidFill>
                  <a:schemeClr val="dk1"/>
                </a:solidFill>
                <a:latin typeface="Arial"/>
                <a:ea typeface="Arial"/>
                <a:cs typeface="Arial"/>
                <a:sym typeface="Arial"/>
              </a:rPr>
              <a:t>Copyright: CC BY-NC-SA 4.0:</a:t>
            </a:r>
            <a:r>
              <a:rPr lang="en-US" sz="700">
                <a:solidFill>
                  <a:schemeClr val="dk1"/>
                </a:solidFill>
                <a:latin typeface="Arial"/>
                <a:ea typeface="Arial"/>
                <a:cs typeface="Arial"/>
                <a:sym typeface="Arial"/>
              </a:rPr>
              <a:t> </a:t>
            </a:r>
            <a:r>
              <a:rPr lang="en-US" sz="700" u="sng">
                <a:solidFill>
                  <a:srgbClr val="0000FF"/>
                </a:solidFill>
                <a:latin typeface="Arial"/>
                <a:ea typeface="Arial"/>
                <a:cs typeface="Arial"/>
                <a:sym typeface="Arial"/>
                <a:hlinkClick r:id="rId15">
                  <a:extLst>
                    <a:ext uri="{A12FA001-AC4F-418D-AE19-62706E023703}">
                      <ahyp:hlinkClr val="tx"/>
                    </a:ext>
                  </a:extLst>
                </a:hlinkClick>
              </a:rPr>
              <a:t>https://creativecommons.org/licenses/by-nc-sa/4.0/</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US" sz="700">
                <a:solidFill>
                  <a:schemeClr val="dk1"/>
                </a:solidFill>
                <a:latin typeface="Arial"/>
                <a:ea typeface="Arial"/>
                <a:cs typeface="Arial"/>
                <a:sym typeface="Arial"/>
              </a:rPr>
              <a:t>Con questa licenza, sei libero di condividere la copia e ridistribuire il materiale in qualsiasi mezzo o formato. Puoi anche adattare remix, trasformare e costruire sul materiale.</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700">
                <a:solidFill>
                  <a:schemeClr val="dk1"/>
                </a:solidFill>
                <a:latin typeface="Arial"/>
                <a:ea typeface="Arial"/>
                <a:cs typeface="Arial"/>
                <a:sym typeface="Arial"/>
              </a:rPr>
              <a:t>Tuttaviasolo alle seguenti condizioni:</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700">
                <a:solidFill>
                  <a:schemeClr val="dk1"/>
                </a:solidFill>
                <a:latin typeface="Arial"/>
                <a:ea typeface="Arial"/>
                <a:cs typeface="Arial"/>
                <a:sym typeface="Arial"/>
              </a:rPr>
              <a:t>Attribuzione —</a:t>
            </a:r>
            <a:r>
              <a:rPr lang="en-US" sz="700">
                <a:solidFill>
                  <a:schemeClr val="dk1"/>
                </a:solidFill>
                <a:latin typeface="Arial"/>
                <a:ea typeface="Arial"/>
                <a:cs typeface="Arial"/>
                <a:sym typeface="Arial"/>
              </a:rPr>
              <a:t>è necessario fornire un credito appropriato, fornire un collegamento alla licenza e indicare se sono state apportate modifiche. Puoi farlo in qualsiasi modo ragionevole, ma non in alcun modo che suggerisca illicenziante</a:t>
            </a:r>
            <a:endParaRPr/>
          </a:p>
          <a:p>
            <a:pPr indent="0" lvl="0" marL="0" marR="0" rtl="0" algn="l">
              <a:lnSpc>
                <a:spcPct val="115000"/>
              </a:lnSpc>
              <a:spcBef>
                <a:spcPts val="0"/>
              </a:spcBef>
              <a:spcAft>
                <a:spcPts val="0"/>
              </a:spcAft>
              <a:buNone/>
            </a:pPr>
            <a:r>
              <a:rPr lang="en-US" sz="700">
                <a:solidFill>
                  <a:schemeClr val="dk1"/>
                </a:solidFill>
                <a:latin typeface="Arial"/>
                <a:ea typeface="Arial"/>
                <a:cs typeface="Arial"/>
                <a:sym typeface="Arial"/>
              </a:rPr>
              <a:t>approvatu o il tuo uso.</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700">
                <a:solidFill>
                  <a:schemeClr val="dk1"/>
                </a:solidFill>
                <a:latin typeface="Arial"/>
                <a:ea typeface="Arial"/>
                <a:cs typeface="Arial"/>
                <a:sym typeface="Arial"/>
              </a:rPr>
              <a:t>Non commerciale</a:t>
            </a:r>
            <a:r>
              <a:rPr lang="en-US" sz="700">
                <a:solidFill>
                  <a:schemeClr val="dk1"/>
                </a:solidFill>
                <a:latin typeface="Arial"/>
                <a:ea typeface="Arial"/>
                <a:cs typeface="Arial"/>
                <a:sym typeface="Arial"/>
              </a:rPr>
              <a:t>— non puoi utilizzare il materiale per scopi commerciali.</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700">
                <a:solidFill>
                  <a:schemeClr val="dk1"/>
                </a:solidFill>
                <a:latin typeface="Arial"/>
                <a:ea typeface="Arial"/>
                <a:cs typeface="Arial"/>
                <a:sym typeface="Arial"/>
              </a:rPr>
              <a:t>Condividere allo stesso modo—</a:t>
            </a:r>
            <a:r>
              <a:rPr lang="en-US" sz="700">
                <a:solidFill>
                  <a:schemeClr val="dk1"/>
                </a:solidFill>
                <a:latin typeface="Arial"/>
                <a:ea typeface="Arial"/>
                <a:cs typeface="Arial"/>
                <a:sym typeface="Arial"/>
              </a:rPr>
              <a:t>se remixi, trasformi o costruisci il materiale, devi distribuire i tuoi contributi con la stessa licenza dell'originale.</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700">
                <a:solidFill>
                  <a:schemeClr val="dk1"/>
                </a:solidFill>
                <a:latin typeface="Arial"/>
                <a:ea typeface="Arial"/>
                <a:cs typeface="Arial"/>
                <a:sym typeface="Arial"/>
              </a:rPr>
              <a:t>Nessuna restrizione aggiuntiva —</a:t>
            </a:r>
            <a:r>
              <a:rPr lang="en-US" sz="700">
                <a:solidFill>
                  <a:schemeClr val="dk1"/>
                </a:solidFill>
                <a:latin typeface="Arial"/>
                <a:ea typeface="Arial"/>
                <a:cs typeface="Arial"/>
                <a:sym typeface="Arial"/>
              </a:rPr>
              <a:t>non puoi applicare termini legali o misure tecnologiche che limitino legalmente gli altri a fare qualsiasi cosa consentita dalla licenza.</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US" sz="700">
                <a:solidFill>
                  <a:schemeClr val="dk1"/>
                </a:solidFill>
                <a:latin typeface="Arial"/>
                <a:ea typeface="Arial"/>
                <a:cs typeface="Arial"/>
                <a:sym typeface="Arial"/>
              </a:rPr>
              <a:t> </a:t>
            </a:r>
            <a:endParaRPr sz="700">
              <a:solidFill>
                <a:schemeClr val="dk1"/>
              </a:solidFill>
              <a:latin typeface="Arial"/>
              <a:ea typeface="Arial"/>
              <a:cs typeface="Arial"/>
              <a:sym typeface="Arial"/>
            </a:endParaRPr>
          </a:p>
        </p:txBody>
      </p:sp>
      <p:pic>
        <p:nvPicPr>
          <p:cNvPr id="422" name="Google Shape;422;p18"/>
          <p:cNvPicPr preferRelativeResize="0"/>
          <p:nvPr/>
        </p:nvPicPr>
        <p:blipFill rotWithShape="1">
          <a:blip r:embed="rId16">
            <a:alphaModFix/>
          </a:blip>
          <a:srcRect b="0" l="0" r="0" t="0"/>
          <a:stretch/>
        </p:blipFill>
        <p:spPr>
          <a:xfrm>
            <a:off x="6910250" y="5758493"/>
            <a:ext cx="1181663" cy="4120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171" name="Google Shape;171;p2"/>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172" name="Google Shape;172;p2"/>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173" name="Google Shape;173;p2"/>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174" name="Google Shape;174;p2"/>
          <p:cNvSpPr/>
          <p:nvPr/>
        </p:nvSpPr>
        <p:spPr>
          <a:xfrm>
            <a:off x="601186" y="1085230"/>
            <a:ext cx="370306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dk1"/>
                </a:solidFill>
                <a:latin typeface="Calibri"/>
                <a:ea typeface="Calibri"/>
                <a:cs typeface="Calibri"/>
                <a:sym typeface="Calibri"/>
              </a:rPr>
              <a:t>MODULO2:ECODESIGN</a:t>
            </a:r>
            <a:endParaRPr/>
          </a:p>
        </p:txBody>
      </p:sp>
      <p:sp>
        <p:nvSpPr>
          <p:cNvPr id="175" name="Google Shape;175;p2"/>
          <p:cNvSpPr/>
          <p:nvPr/>
        </p:nvSpPr>
        <p:spPr>
          <a:xfrm>
            <a:off x="702761" y="1904517"/>
            <a:ext cx="8437470" cy="5062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000" u="none" cap="none" strike="noStrike">
                <a:solidFill>
                  <a:schemeClr val="dk1"/>
                </a:solidFill>
                <a:latin typeface="Calibri"/>
                <a:ea typeface="Calibri"/>
                <a:cs typeface="Calibri"/>
                <a:sym typeface="Calibri"/>
              </a:rPr>
              <a:t>SOMMARIO</a:t>
            </a:r>
            <a:endParaRPr/>
          </a:p>
        </p:txBody>
      </p:sp>
      <p:sp>
        <p:nvSpPr>
          <p:cNvPr id="176" name="Google Shape;176;p2"/>
          <p:cNvSpPr/>
          <p:nvPr/>
        </p:nvSpPr>
        <p:spPr>
          <a:xfrm>
            <a:off x="959096" y="2706876"/>
            <a:ext cx="9479376" cy="2068259"/>
          </a:xfrm>
          <a:prstGeom prst="rect">
            <a:avLst/>
          </a:prstGeom>
          <a:noFill/>
          <a:ln>
            <a:noFill/>
          </a:ln>
        </p:spPr>
        <p:txBody>
          <a:bodyPr anchorCtr="0" anchor="t" bIns="45700" lIns="91425" spcFirstLastPara="1" rIns="91425" wrap="square" tIns="45700">
            <a:spAutoFit/>
          </a:bodyPr>
          <a:lstStyle/>
          <a:p>
            <a:pPr indent="0" lvl="1" marL="4572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1.1 MaterialeECOdesign</a:t>
            </a:r>
            <a:endParaRPr b="0" i="0" sz="2000" u="none" cap="none" strike="noStrike">
              <a:solidFill>
                <a:schemeClr val="dk1"/>
              </a:solidFill>
              <a:latin typeface="Times New Roman"/>
              <a:ea typeface="Times New Roman"/>
              <a:cs typeface="Times New Roman"/>
              <a:sym typeface="Times New Roman"/>
            </a:endParaRPr>
          </a:p>
          <a:p>
            <a:pPr indent="0" lvl="1" marL="457200" marR="0" rtl="0" algn="l">
              <a:lnSpc>
                <a:spcPct val="107000"/>
              </a:lnSpc>
              <a:spcBef>
                <a:spcPts val="0"/>
              </a:spcBef>
              <a:spcAft>
                <a:spcPts val="0"/>
              </a:spcAft>
              <a:buNone/>
            </a:pPr>
            <a:r>
              <a:t/>
            </a:r>
            <a:endParaRPr b="0" i="1" sz="2000" u="none" cap="none" strike="noStrike">
              <a:solidFill>
                <a:schemeClr val="dk1"/>
              </a:solidFill>
              <a:latin typeface="Times New Roman"/>
              <a:ea typeface="Times New Roman"/>
              <a:cs typeface="Times New Roman"/>
              <a:sym typeface="Times New Roman"/>
            </a:endParaRPr>
          </a:p>
          <a:p>
            <a:pPr indent="0" lvl="1" marL="457200" marR="0" rtl="0" algn="l">
              <a:lnSpc>
                <a:spcPct val="107000"/>
              </a:lnSpc>
              <a:spcBef>
                <a:spcPts val="0"/>
              </a:spcBef>
              <a:spcAft>
                <a:spcPts val="0"/>
              </a:spcAft>
              <a:buNone/>
            </a:pPr>
            <a:r>
              <a:rPr b="0" i="1" lang="en-US" sz="2000" u="none" cap="none" strike="noStrike">
                <a:solidFill>
                  <a:schemeClr val="dk1"/>
                </a:solidFill>
                <a:latin typeface="Calibri"/>
                <a:ea typeface="Calibri"/>
                <a:cs typeface="Calibri"/>
                <a:sym typeface="Calibri"/>
              </a:rPr>
              <a:t>1.1.1 L’importanza della fonte del materiale</a:t>
            </a:r>
            <a:endParaRPr b="0" i="1" sz="2000" u="none" cap="none" strike="noStrike">
              <a:solidFill>
                <a:schemeClr val="dk1"/>
              </a:solidFill>
              <a:latin typeface="Calibri"/>
              <a:ea typeface="Calibri"/>
              <a:cs typeface="Calibri"/>
              <a:sym typeface="Calibri"/>
            </a:endParaRPr>
          </a:p>
          <a:p>
            <a:pPr indent="0" lvl="1" marL="457200" marR="0" rtl="0" algn="l">
              <a:lnSpc>
                <a:spcPct val="107000"/>
              </a:lnSpc>
              <a:spcBef>
                <a:spcPts val="0"/>
              </a:spcBef>
              <a:spcAft>
                <a:spcPts val="0"/>
              </a:spcAft>
              <a:buNone/>
            </a:pPr>
            <a:r>
              <a:rPr b="0" i="1" lang="en-US" sz="2000" u="none" cap="none" strike="noStrike">
                <a:solidFill>
                  <a:srgbClr val="0070C0"/>
                </a:solidFill>
                <a:latin typeface="Calibri"/>
                <a:ea typeface="Calibri"/>
                <a:cs typeface="Calibri"/>
                <a:sym typeface="Calibri"/>
              </a:rPr>
              <a:t>1.1.2 Massimizzare la vita materiale</a:t>
            </a:r>
            <a:endParaRPr b="0" i="0" sz="2000" u="none" cap="none" strike="noStrike">
              <a:solidFill>
                <a:srgbClr val="0070C0"/>
              </a:solidFill>
              <a:latin typeface="Times New Roman"/>
              <a:ea typeface="Times New Roman"/>
              <a:cs typeface="Times New Roman"/>
              <a:sym typeface="Times New Roman"/>
            </a:endParaRPr>
          </a:p>
          <a:p>
            <a:pPr indent="0" lvl="1" marL="457200" marR="0" rtl="0" algn="l">
              <a:lnSpc>
                <a:spcPct val="107000"/>
              </a:lnSpc>
              <a:spcBef>
                <a:spcPts val="0"/>
              </a:spcBef>
              <a:spcAft>
                <a:spcPts val="0"/>
              </a:spcAft>
              <a:buNone/>
            </a:pPr>
            <a:r>
              <a:rPr b="0" i="1" lang="en-US" sz="2000" u="none" cap="none" strike="noStrike">
                <a:solidFill>
                  <a:schemeClr val="dk1"/>
                </a:solidFill>
                <a:latin typeface="Calibri"/>
                <a:ea typeface="Calibri"/>
                <a:cs typeface="Calibri"/>
                <a:sym typeface="Calibri"/>
              </a:rPr>
              <a:t>1.1.3 Ridurre la complessità materiale</a:t>
            </a:r>
            <a:endParaRPr b="0" i="0" sz="2000" u="none" cap="none" strike="noStrike">
              <a:solidFill>
                <a:schemeClr val="dk1"/>
              </a:solidFill>
              <a:latin typeface="Times New Roman"/>
              <a:ea typeface="Times New Roman"/>
              <a:cs typeface="Times New Roman"/>
              <a:sym typeface="Times New Roman"/>
            </a:endParaRPr>
          </a:p>
          <a:p>
            <a:pPr indent="0" lvl="1" marL="457200" marR="0" rtl="0" algn="l">
              <a:lnSpc>
                <a:spcPct val="107000"/>
              </a:lnSpc>
              <a:spcBef>
                <a:spcPts val="0"/>
              </a:spcBef>
              <a:spcAft>
                <a:spcPts val="0"/>
              </a:spcAft>
              <a:buNone/>
            </a:pPr>
            <a:r>
              <a:rPr b="0" i="1" lang="en-US" sz="2000" u="none" cap="none" strike="noStrike">
                <a:solidFill>
                  <a:schemeClr val="dk1"/>
                </a:solidFill>
                <a:latin typeface="Calibri"/>
                <a:ea typeface="Calibri"/>
                <a:cs typeface="Calibri"/>
                <a:sym typeface="Calibri"/>
              </a:rPr>
              <a:t>1.1.4 Biomateriali nell'approccio eco-design: design per la compostabilità</a:t>
            </a: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182" name="Google Shape;182;p3"/>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183" name="Google Shape;183;p3"/>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184" name="Google Shape;184;p3"/>
          <p:cNvPicPr preferRelativeResize="0"/>
          <p:nvPr/>
        </p:nvPicPr>
        <p:blipFill rotWithShape="1">
          <a:blip r:embed="rId6">
            <a:alphaModFix/>
          </a:blip>
          <a:srcRect b="0" l="0" r="0" t="0"/>
          <a:stretch/>
        </p:blipFill>
        <p:spPr>
          <a:xfrm>
            <a:off x="10575008" y="6269740"/>
            <a:ext cx="1621007" cy="440662"/>
          </a:xfrm>
          <a:prstGeom prst="rect">
            <a:avLst/>
          </a:prstGeom>
          <a:noFill/>
          <a:ln>
            <a:noFill/>
          </a:ln>
        </p:spPr>
      </p:pic>
      <p:pic>
        <p:nvPicPr>
          <p:cNvPr id="185" name="Google Shape;185;p3"/>
          <p:cNvPicPr preferRelativeResize="0"/>
          <p:nvPr/>
        </p:nvPicPr>
        <p:blipFill rotWithShape="1">
          <a:blip r:embed="rId7">
            <a:alphaModFix/>
          </a:blip>
          <a:srcRect b="0" l="0" r="0" t="0"/>
          <a:stretch/>
        </p:blipFill>
        <p:spPr>
          <a:xfrm>
            <a:off x="1767788" y="791239"/>
            <a:ext cx="8936398" cy="5349171"/>
          </a:xfrm>
          <a:prstGeom prst="rect">
            <a:avLst/>
          </a:prstGeom>
          <a:noFill/>
          <a:ln>
            <a:noFill/>
          </a:ln>
        </p:spPr>
      </p:pic>
      <p:sp>
        <p:nvSpPr>
          <p:cNvPr id="186" name="Google Shape;186;p3"/>
          <p:cNvSpPr txBox="1"/>
          <p:nvPr/>
        </p:nvSpPr>
        <p:spPr>
          <a:xfrm>
            <a:off x="8874417" y="6474567"/>
            <a:ext cx="153067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Font: Plastics Europe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4"/>
          <p:cNvPicPr preferRelativeResize="0"/>
          <p:nvPr/>
        </p:nvPicPr>
        <p:blipFill rotWithShape="1">
          <a:blip r:embed="rId3">
            <a:alphaModFix/>
          </a:blip>
          <a:srcRect b="0" l="0" r="0" t="0"/>
          <a:stretch/>
        </p:blipFill>
        <p:spPr>
          <a:xfrm>
            <a:off x="1050846" y="508679"/>
            <a:ext cx="10084063" cy="6074269"/>
          </a:xfrm>
          <a:prstGeom prst="rect">
            <a:avLst/>
          </a:prstGeom>
          <a:noFill/>
          <a:ln>
            <a:noFill/>
          </a:ln>
        </p:spPr>
      </p:pic>
      <p:pic>
        <p:nvPicPr>
          <p:cNvPr id="192" name="Google Shape;192;p4"/>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193" name="Google Shape;193;p4"/>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194" name="Google Shape;194;p4"/>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pic>
        <p:nvPicPr>
          <p:cNvPr id="195" name="Google Shape;195;p4"/>
          <p:cNvPicPr preferRelativeResize="0"/>
          <p:nvPr/>
        </p:nvPicPr>
        <p:blipFill rotWithShape="1">
          <a:blip r:embed="rId7">
            <a:alphaModFix/>
          </a:blip>
          <a:srcRect b="0" l="0" r="0" t="0"/>
          <a:stretch/>
        </p:blipFill>
        <p:spPr>
          <a:xfrm>
            <a:off x="10438472" y="6222410"/>
            <a:ext cx="1621007" cy="440662"/>
          </a:xfrm>
          <a:prstGeom prst="rect">
            <a:avLst/>
          </a:prstGeom>
          <a:noFill/>
          <a:ln>
            <a:noFill/>
          </a:ln>
        </p:spPr>
      </p:pic>
      <p:sp>
        <p:nvSpPr>
          <p:cNvPr id="196" name="Google Shape;196;p4"/>
          <p:cNvSpPr txBox="1"/>
          <p:nvPr/>
        </p:nvSpPr>
        <p:spPr>
          <a:xfrm>
            <a:off x="8513676" y="6524575"/>
            <a:ext cx="18492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Caratteri:PlasticaEuropa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5"/>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02" name="Google Shape;202;p5"/>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03" name="Google Shape;203;p5"/>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04" name="Google Shape;204;p5"/>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pic>
        <p:nvPicPr>
          <p:cNvPr id="205" name="Google Shape;205;p5"/>
          <p:cNvPicPr preferRelativeResize="0"/>
          <p:nvPr/>
        </p:nvPicPr>
        <p:blipFill rotWithShape="1">
          <a:blip r:embed="rId7">
            <a:alphaModFix/>
          </a:blip>
          <a:srcRect b="0" l="0" r="0" t="0"/>
          <a:stretch/>
        </p:blipFill>
        <p:spPr>
          <a:xfrm>
            <a:off x="857718" y="616805"/>
            <a:ext cx="9691092" cy="5709781"/>
          </a:xfrm>
          <a:prstGeom prst="rect">
            <a:avLst/>
          </a:prstGeom>
          <a:noFill/>
          <a:ln>
            <a:noFill/>
          </a:ln>
        </p:spPr>
      </p:pic>
      <p:sp>
        <p:nvSpPr>
          <p:cNvPr id="206" name="Google Shape;206;p5"/>
          <p:cNvSpPr txBox="1"/>
          <p:nvPr/>
        </p:nvSpPr>
        <p:spPr>
          <a:xfrm>
            <a:off x="8465851" y="6524575"/>
            <a:ext cx="1896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Caratteri:PlasticaEuropa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6"/>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12" name="Google Shape;212;p6"/>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13" name="Google Shape;213;p6"/>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14" name="Google Shape;214;p6"/>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215" name="Google Shape;215;p6"/>
          <p:cNvSpPr/>
          <p:nvPr/>
        </p:nvSpPr>
        <p:spPr>
          <a:xfrm>
            <a:off x="1170802" y="1062189"/>
            <a:ext cx="37317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2400" u="none" cap="none" strike="noStrike">
                <a:solidFill>
                  <a:srgbClr val="0070C0"/>
                </a:solidFill>
                <a:latin typeface="Calibri"/>
                <a:ea typeface="Calibri"/>
                <a:cs typeface="Calibri"/>
                <a:sym typeface="Calibri"/>
              </a:rPr>
              <a:t>Massimizza la vita materiale</a:t>
            </a:r>
            <a:endParaRPr b="0" i="0" sz="2400" u="none" cap="none" strike="noStrike">
              <a:solidFill>
                <a:schemeClr val="dk1"/>
              </a:solidFill>
              <a:latin typeface="Calibri"/>
              <a:ea typeface="Calibri"/>
              <a:cs typeface="Calibri"/>
              <a:sym typeface="Calibri"/>
            </a:endParaRPr>
          </a:p>
        </p:txBody>
      </p:sp>
      <p:pic>
        <p:nvPicPr>
          <p:cNvPr descr="Unlabelled Image" id="216" name="Google Shape;216;p6"/>
          <p:cNvPicPr preferRelativeResize="0"/>
          <p:nvPr/>
        </p:nvPicPr>
        <p:blipFill rotWithShape="1">
          <a:blip r:embed="rId7">
            <a:alphaModFix/>
          </a:blip>
          <a:srcRect b="0" l="0" r="0" t="0"/>
          <a:stretch/>
        </p:blipFill>
        <p:spPr>
          <a:xfrm>
            <a:off x="1312866" y="1963582"/>
            <a:ext cx="8637335" cy="4008044"/>
          </a:xfrm>
          <a:prstGeom prst="rect">
            <a:avLst/>
          </a:prstGeom>
          <a:noFill/>
          <a:ln>
            <a:noFill/>
          </a:ln>
        </p:spPr>
      </p:pic>
      <p:pic>
        <p:nvPicPr>
          <p:cNvPr id="217" name="Google Shape;217;p6"/>
          <p:cNvPicPr preferRelativeResize="0"/>
          <p:nvPr/>
        </p:nvPicPr>
        <p:blipFill>
          <a:blip r:embed="rId8">
            <a:alphaModFix/>
          </a:blip>
          <a:stretch>
            <a:fillRect/>
          </a:stretch>
        </p:blipFill>
        <p:spPr>
          <a:xfrm>
            <a:off x="152400" y="6124026"/>
            <a:ext cx="6096000" cy="238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7"/>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23" name="Google Shape;223;p7"/>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24" name="Google Shape;224;p7"/>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25" name="Google Shape;225;p7"/>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226" name="Google Shape;226;p7"/>
          <p:cNvSpPr/>
          <p:nvPr/>
        </p:nvSpPr>
        <p:spPr>
          <a:xfrm>
            <a:off x="4923652" y="199771"/>
            <a:ext cx="457657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rgbClr val="0070C0"/>
                </a:solidFill>
                <a:latin typeface="Calibri"/>
                <a:ea typeface="Calibri"/>
                <a:cs typeface="Calibri"/>
                <a:sym typeface="Calibri"/>
              </a:rPr>
              <a:t>Massimizza</a:t>
            </a:r>
            <a:r>
              <a:rPr b="0" i="1" lang="en-US" sz="4000" u="none" cap="none" strike="noStrike">
                <a:solidFill>
                  <a:srgbClr val="0070C0"/>
                </a:solidFill>
                <a:latin typeface="Calibri"/>
                <a:ea typeface="Calibri"/>
                <a:cs typeface="Calibri"/>
                <a:sym typeface="Calibri"/>
              </a:rPr>
              <a:t>vita materiale</a:t>
            </a:r>
            <a:endParaRPr b="0" i="0" sz="4000" u="none" cap="none" strike="noStrike">
              <a:solidFill>
                <a:schemeClr val="dk1"/>
              </a:solidFill>
              <a:latin typeface="Calibri"/>
              <a:ea typeface="Calibri"/>
              <a:cs typeface="Calibri"/>
              <a:sym typeface="Calibri"/>
            </a:endParaRPr>
          </a:p>
        </p:txBody>
      </p:sp>
      <p:sp>
        <p:nvSpPr>
          <p:cNvPr id="227" name="Google Shape;227;p7"/>
          <p:cNvSpPr txBox="1"/>
          <p:nvPr/>
        </p:nvSpPr>
        <p:spPr>
          <a:xfrm>
            <a:off x="8716465" y="2506116"/>
            <a:ext cx="274074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La plastica è un materiale duraturo</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suo intrinseco proprietà Quello fare esso non biodegradabile volereaiuto nella gestione del tempo di vita</a:t>
            </a:r>
            <a:endParaRPr/>
          </a:p>
        </p:txBody>
      </p:sp>
      <p:grpSp>
        <p:nvGrpSpPr>
          <p:cNvPr id="228" name="Google Shape;228;p7"/>
          <p:cNvGrpSpPr/>
          <p:nvPr/>
        </p:nvGrpSpPr>
        <p:grpSpPr>
          <a:xfrm>
            <a:off x="2368831" y="1203146"/>
            <a:ext cx="3332553" cy="5418666"/>
            <a:chOff x="2397723" y="0"/>
            <a:chExt cx="3332553" cy="5418666"/>
          </a:xfrm>
        </p:grpSpPr>
        <p:sp>
          <p:nvSpPr>
            <p:cNvPr id="229" name="Google Shape;229;p7"/>
            <p:cNvSpPr/>
            <p:nvPr/>
          </p:nvSpPr>
          <p:spPr>
            <a:xfrm>
              <a:off x="3122127" y="0"/>
              <a:ext cx="2608149" cy="2608546"/>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3698614" y="941764"/>
              <a:ext cx="1449298" cy="7244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txBox="1"/>
            <p:nvPr/>
          </p:nvSpPr>
          <p:spPr>
            <a:xfrm>
              <a:off x="3698614" y="941764"/>
              <a:ext cx="1449298" cy="724475"/>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Prima vita</a:t>
              </a:r>
              <a:endParaRPr/>
            </a:p>
          </p:txBody>
        </p:sp>
        <p:sp>
          <p:nvSpPr>
            <p:cNvPr id="232" name="Google Shape;232;p7"/>
            <p:cNvSpPr/>
            <p:nvPr/>
          </p:nvSpPr>
          <p:spPr>
            <a:xfrm>
              <a:off x="2397723" y="1498803"/>
              <a:ext cx="2608149" cy="2608546"/>
            </a:xfrm>
            <a:custGeom>
              <a:rect b="b" l="l" r="r" t="t"/>
              <a:pathLst>
                <a:path extrusionOk="0" h="120000" w="12000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C85B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a:off x="2977148" y="2449237"/>
              <a:ext cx="1449298" cy="7244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txBox="1"/>
            <p:nvPr/>
          </p:nvSpPr>
          <p:spPr>
            <a:xfrm>
              <a:off x="2977148" y="2449237"/>
              <a:ext cx="1449298" cy="724475"/>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Raccolta</a:t>
              </a:r>
              <a:endParaRPr/>
            </a:p>
          </p:txBody>
        </p:sp>
        <p:sp>
          <p:nvSpPr>
            <p:cNvPr id="235" name="Google Shape;235;p7"/>
            <p:cNvSpPr/>
            <p:nvPr/>
          </p:nvSpPr>
          <p:spPr>
            <a:xfrm>
              <a:off x="3307759" y="3176964"/>
              <a:ext cx="2240804" cy="2241702"/>
            </a:xfrm>
            <a:prstGeom prst="blockArc">
              <a:avLst>
                <a:gd fmla="val 13500000" name="adj1"/>
                <a:gd fmla="val 10800000" name="adj2"/>
                <a:gd fmla="val 12740" name="adj3"/>
              </a:avLst>
            </a:prstGeom>
            <a:solidFill>
              <a:srgbClr val="FE0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
            <p:cNvSpPr/>
            <p:nvPr/>
          </p:nvSpPr>
          <p:spPr>
            <a:xfrm>
              <a:off x="3702042" y="3958878"/>
              <a:ext cx="1449298" cy="7244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txBox="1"/>
            <p:nvPr/>
          </p:nvSpPr>
          <p:spPr>
            <a:xfrm>
              <a:off x="3702042" y="3958878"/>
              <a:ext cx="1449298" cy="724475"/>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Seconda vita</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8"/>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43" name="Google Shape;243;p8"/>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44" name="Google Shape;244;p8"/>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45" name="Google Shape;245;p8"/>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grpSp>
        <p:nvGrpSpPr>
          <p:cNvPr id="246" name="Google Shape;246;p8"/>
          <p:cNvGrpSpPr/>
          <p:nvPr/>
        </p:nvGrpSpPr>
        <p:grpSpPr>
          <a:xfrm>
            <a:off x="2768418" y="911783"/>
            <a:ext cx="8128000" cy="5202585"/>
            <a:chOff x="0" y="108040"/>
            <a:chExt cx="8128000" cy="5202585"/>
          </a:xfrm>
        </p:grpSpPr>
        <p:sp>
          <p:nvSpPr>
            <p:cNvPr id="247" name="Google Shape;247;p8"/>
            <p:cNvSpPr/>
            <p:nvPr/>
          </p:nvSpPr>
          <p:spPr>
            <a:xfrm>
              <a:off x="1952345" y="3341447"/>
              <a:ext cx="2283968" cy="1969178"/>
            </a:xfrm>
            <a:prstGeom prst="hexagon">
              <a:avLst>
                <a:gd fmla="val 25000" name="adj"/>
                <a:gd fmla="val 115470" name="vf"/>
              </a:avLst>
            </a:prstGeom>
            <a:solidFill>
              <a:schemeClr val="accent3"/>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txBox="1"/>
            <p:nvPr/>
          </p:nvSpPr>
          <p:spPr>
            <a:xfrm>
              <a:off x="2306774" y="3647026"/>
              <a:ext cx="1575110" cy="1358020"/>
            </a:xfrm>
            <a:prstGeom prst="rect">
              <a:avLst/>
            </a:prstGeom>
            <a:noFill/>
            <a:ln>
              <a:noFill/>
            </a:ln>
          </p:spPr>
          <p:txBody>
            <a:bodyPr anchorCtr="0" anchor="ctr" bIns="26650" lIns="0" spcFirstLastPara="1" rIns="0" wrap="square" tIns="26650">
              <a:noAutofit/>
            </a:bodyPr>
            <a:lstStyle/>
            <a:p>
              <a:pPr indent="0" lvl="0" marL="0" marR="0" rtl="0" algn="ctr">
                <a:lnSpc>
                  <a:spcPct val="90000"/>
                </a:lnSpc>
                <a:spcBef>
                  <a:spcPts val="0"/>
                </a:spcBef>
                <a:spcAft>
                  <a:spcPts val="0"/>
                </a:spcAft>
                <a:buClr>
                  <a:schemeClr val="lt1"/>
                </a:buClr>
                <a:buSzPts val="2100"/>
                <a:buFont typeface="Calibri"/>
                <a:buNone/>
              </a:pPr>
              <a:r>
                <a:rPr b="0" i="0" lang="en-US" sz="2100" u="none" cap="none" strike="noStrike">
                  <a:solidFill>
                    <a:schemeClr val="lt1"/>
                  </a:solidFill>
                  <a:latin typeface="Calibri"/>
                  <a:ea typeface="Calibri"/>
                  <a:cs typeface="Calibri"/>
                  <a:sym typeface="Calibri"/>
                </a:rPr>
                <a:t>Condizioni di processo</a:t>
              </a:r>
              <a:endParaRPr/>
            </a:p>
          </p:txBody>
        </p:sp>
        <p:sp>
          <p:nvSpPr>
            <p:cNvPr id="249" name="Google Shape;249;p8"/>
            <p:cNvSpPr/>
            <p:nvPr/>
          </p:nvSpPr>
          <p:spPr>
            <a:xfrm>
              <a:off x="2011680" y="4210799"/>
              <a:ext cx="267411" cy="230474"/>
            </a:xfrm>
            <a:prstGeom prst="hexagon">
              <a:avLst>
                <a:gd fmla="val 25000" name="adj"/>
                <a:gd fmla="val 115470" name="vf"/>
              </a:avLst>
            </a:prstGeom>
            <a:solidFill>
              <a:schemeClr val="lt1"/>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8"/>
            <p:cNvSpPr/>
            <p:nvPr/>
          </p:nvSpPr>
          <p:spPr>
            <a:xfrm>
              <a:off x="0" y="2283761"/>
              <a:ext cx="2283968" cy="1969178"/>
            </a:xfrm>
            <a:prstGeom prst="hexagon">
              <a:avLst>
                <a:gd fmla="val 25000" name="adj"/>
                <a:gd fmla="val 115470" name="vf"/>
              </a:avLst>
            </a:prstGeom>
            <a:blipFill rotWithShape="1">
              <a:blip r:embed="rId7">
                <a:alphaModFix/>
              </a:blip>
              <a:stretch>
                <a:fillRect b="0" l="0" r="0" t="0"/>
              </a:stretch>
            </a:blip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8"/>
            <p:cNvSpPr/>
            <p:nvPr/>
          </p:nvSpPr>
          <p:spPr>
            <a:xfrm>
              <a:off x="1554886" y="3992811"/>
              <a:ext cx="267411" cy="230474"/>
            </a:xfrm>
            <a:prstGeom prst="hexagon">
              <a:avLst>
                <a:gd fmla="val 25000" name="adj"/>
                <a:gd fmla="val 115470" name="vf"/>
              </a:avLst>
            </a:prstGeom>
            <a:solidFill>
              <a:schemeClr val="lt1"/>
            </a:solidFill>
            <a:ln cap="flat" cmpd="sng" w="12700">
              <a:solidFill>
                <a:srgbClr val="B18A8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8"/>
            <p:cNvSpPr/>
            <p:nvPr/>
          </p:nvSpPr>
          <p:spPr>
            <a:xfrm>
              <a:off x="3898188" y="2260350"/>
              <a:ext cx="2283968" cy="1969178"/>
            </a:xfrm>
            <a:prstGeom prst="hexagon">
              <a:avLst>
                <a:gd fmla="val 25000" name="adj"/>
                <a:gd fmla="val 115470" name="vf"/>
              </a:avLst>
            </a:prstGeom>
            <a:solidFill>
              <a:srgbClr val="C85B5B"/>
            </a:solidFill>
            <a:ln cap="flat" cmpd="sng" w="12700">
              <a:solidFill>
                <a:srgbClr val="C85B5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8"/>
            <p:cNvSpPr txBox="1"/>
            <p:nvPr/>
          </p:nvSpPr>
          <p:spPr>
            <a:xfrm>
              <a:off x="4252617" y="2565929"/>
              <a:ext cx="1575110" cy="1358020"/>
            </a:xfrm>
            <a:prstGeom prst="rect">
              <a:avLst/>
            </a:prstGeom>
            <a:noFill/>
            <a:ln>
              <a:noFill/>
            </a:ln>
          </p:spPr>
          <p:txBody>
            <a:bodyPr anchorCtr="0" anchor="ctr" bIns="26650" lIns="0" spcFirstLastPara="1" rIns="0" wrap="square" tIns="26650">
              <a:noAutofit/>
            </a:bodyPr>
            <a:lstStyle/>
            <a:p>
              <a:pPr indent="0" lvl="0" marL="0" marR="0" rtl="0" algn="ctr">
                <a:lnSpc>
                  <a:spcPct val="90000"/>
                </a:lnSpc>
                <a:spcBef>
                  <a:spcPts val="0"/>
                </a:spcBef>
                <a:spcAft>
                  <a:spcPts val="0"/>
                </a:spcAft>
                <a:buClr>
                  <a:schemeClr val="lt1"/>
                </a:buClr>
                <a:buSzPts val="2100"/>
                <a:buFont typeface="Calibri"/>
                <a:buNone/>
              </a:pPr>
              <a:r>
                <a:rPr b="0" i="0" lang="en-US" sz="2100" u="none" cap="none" strike="noStrike">
                  <a:solidFill>
                    <a:schemeClr val="lt1"/>
                  </a:solidFill>
                  <a:latin typeface="Calibri"/>
                  <a:ea typeface="Calibri"/>
                  <a:cs typeface="Calibri"/>
                  <a:sym typeface="Calibri"/>
                </a:rPr>
                <a:t>Condizioni esterne</a:t>
              </a:r>
              <a:endParaRPr/>
            </a:p>
          </p:txBody>
        </p:sp>
        <p:sp>
          <p:nvSpPr>
            <p:cNvPr id="254" name="Google Shape;254;p8"/>
            <p:cNvSpPr/>
            <p:nvPr/>
          </p:nvSpPr>
          <p:spPr>
            <a:xfrm>
              <a:off x="5459577" y="3967318"/>
              <a:ext cx="267411" cy="230474"/>
            </a:xfrm>
            <a:prstGeom prst="hexagon">
              <a:avLst>
                <a:gd fmla="val 25000" name="adj"/>
                <a:gd fmla="val 115470" name="vf"/>
              </a:avLst>
            </a:prstGeom>
            <a:solidFill>
              <a:schemeClr val="lt1"/>
            </a:solidFill>
            <a:ln cap="flat" cmpd="sng" w="12700">
              <a:solidFill>
                <a:srgbClr val="C06C6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8"/>
            <p:cNvSpPr/>
            <p:nvPr/>
          </p:nvSpPr>
          <p:spPr>
            <a:xfrm>
              <a:off x="5844032" y="3341447"/>
              <a:ext cx="2283968" cy="1969178"/>
            </a:xfrm>
            <a:prstGeom prst="hexagon">
              <a:avLst>
                <a:gd fmla="val 25000" name="adj"/>
                <a:gd fmla="val 115470" name="vf"/>
              </a:avLst>
            </a:prstGeom>
            <a:blipFill rotWithShape="1">
              <a:blip r:embed="rId8">
                <a:alphaModFix/>
              </a:blip>
              <a:stretch>
                <a:fillRect b="0" l="0" r="0" t="0"/>
              </a:stretch>
            </a:blipFill>
            <a:ln cap="flat" cmpd="sng" w="12700">
              <a:solidFill>
                <a:srgbClr val="C85B5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
            <p:cNvSpPr/>
            <p:nvPr/>
          </p:nvSpPr>
          <p:spPr>
            <a:xfrm>
              <a:off x="5903366" y="4210799"/>
              <a:ext cx="267411" cy="230474"/>
            </a:xfrm>
            <a:prstGeom prst="hexagon">
              <a:avLst>
                <a:gd fmla="val 25000" name="adj"/>
                <a:gd fmla="val 115470" name="vf"/>
              </a:avLst>
            </a:prstGeom>
            <a:solidFill>
              <a:schemeClr val="lt1"/>
            </a:solidFill>
            <a:ln cap="flat" cmpd="sng" w="12700">
              <a:solidFill>
                <a:srgbClr val="D14A4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p:nvPr/>
          </p:nvSpPr>
          <p:spPr>
            <a:xfrm>
              <a:off x="1898284" y="1314531"/>
              <a:ext cx="2283968" cy="1969178"/>
            </a:xfrm>
            <a:prstGeom prst="hexagon">
              <a:avLst>
                <a:gd fmla="val 25000" name="adj"/>
                <a:gd fmla="val 115470" name="vf"/>
              </a:avLst>
            </a:prstGeom>
            <a:solidFill>
              <a:srgbClr val="FE0000"/>
            </a:solidFill>
            <a:ln cap="flat" cmpd="sng" w="12700">
              <a:solidFill>
                <a:srgbClr val="FE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8"/>
            <p:cNvSpPr txBox="1"/>
            <p:nvPr/>
          </p:nvSpPr>
          <p:spPr>
            <a:xfrm>
              <a:off x="2252713" y="1620110"/>
              <a:ext cx="1575110" cy="1358020"/>
            </a:xfrm>
            <a:prstGeom prst="rect">
              <a:avLst/>
            </a:prstGeom>
            <a:noFill/>
            <a:ln>
              <a:noFill/>
            </a:ln>
          </p:spPr>
          <p:txBody>
            <a:bodyPr anchorCtr="0" anchor="ctr" bIns="26650" lIns="0" spcFirstLastPara="1" rIns="0" wrap="square" tIns="26650">
              <a:noAutofit/>
            </a:bodyPr>
            <a:lstStyle/>
            <a:p>
              <a:pPr indent="0" lvl="0" marL="0" marR="0" rtl="0" algn="ctr">
                <a:lnSpc>
                  <a:spcPct val="90000"/>
                </a:lnSpc>
                <a:spcBef>
                  <a:spcPts val="0"/>
                </a:spcBef>
                <a:spcAft>
                  <a:spcPts val="0"/>
                </a:spcAft>
                <a:buClr>
                  <a:schemeClr val="lt1"/>
                </a:buClr>
                <a:buSzPts val="2100"/>
                <a:buFont typeface="Calibri"/>
                <a:buNone/>
              </a:pPr>
              <a:r>
                <a:rPr b="0" i="0" lang="en-US" sz="2100" u="none" cap="none" strike="noStrike">
                  <a:solidFill>
                    <a:schemeClr val="lt1"/>
                  </a:solidFill>
                  <a:latin typeface="Calibri"/>
                  <a:ea typeface="Calibri"/>
                  <a:cs typeface="Calibri"/>
                  <a:sym typeface="Calibri"/>
                </a:rPr>
                <a:t>Composizione iniziale del materiale</a:t>
              </a:r>
              <a:endParaRPr/>
            </a:p>
          </p:txBody>
        </p:sp>
        <p:sp>
          <p:nvSpPr>
            <p:cNvPr id="259" name="Google Shape;259;p8"/>
            <p:cNvSpPr/>
            <p:nvPr/>
          </p:nvSpPr>
          <p:spPr>
            <a:xfrm>
              <a:off x="3500729" y="1226596"/>
              <a:ext cx="267411" cy="230474"/>
            </a:xfrm>
            <a:prstGeom prst="hexagon">
              <a:avLst>
                <a:gd fmla="val 25000" name="adj"/>
                <a:gd fmla="val 115470" name="vf"/>
              </a:avLst>
            </a:prstGeom>
            <a:solidFill>
              <a:schemeClr val="lt1"/>
            </a:solidFill>
            <a:ln cap="flat" cmpd="sng" w="12700">
              <a:solidFill>
                <a:srgbClr val="E7252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p:nvPr/>
          </p:nvSpPr>
          <p:spPr>
            <a:xfrm>
              <a:off x="3898188" y="108040"/>
              <a:ext cx="2283968" cy="1969178"/>
            </a:xfrm>
            <a:prstGeom prst="hexagon">
              <a:avLst>
                <a:gd fmla="val 25000" name="adj"/>
                <a:gd fmla="val 115470" name="vf"/>
              </a:avLst>
            </a:prstGeom>
            <a:blipFill rotWithShape="1">
              <a:blip r:embed="rId9">
                <a:alphaModFix/>
              </a:blip>
              <a:stretch>
                <a:fillRect b="0" l="0" r="0" t="0"/>
              </a:stretch>
            </a:blipFill>
            <a:ln cap="flat" cmpd="sng" w="12700">
              <a:solidFill>
                <a:srgbClr val="FE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8"/>
            <p:cNvSpPr/>
            <p:nvPr/>
          </p:nvSpPr>
          <p:spPr>
            <a:xfrm>
              <a:off x="3965651" y="972710"/>
              <a:ext cx="267411" cy="230474"/>
            </a:xfrm>
            <a:prstGeom prst="hexagon">
              <a:avLst>
                <a:gd fmla="val 25000" name="adj"/>
                <a:gd fmla="val 115470" name="vf"/>
              </a:avLst>
            </a:prstGeom>
            <a:solidFill>
              <a:schemeClr val="lt1"/>
            </a:solidFill>
            <a:ln cap="flat" cmpd="sng" w="12700">
              <a:solidFill>
                <a:srgbClr val="FE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2" name="Google Shape;262;p8"/>
          <p:cNvSpPr/>
          <p:nvPr/>
        </p:nvSpPr>
        <p:spPr>
          <a:xfrm>
            <a:off x="609677" y="791239"/>
            <a:ext cx="2608149" cy="2608546"/>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3" name="Google Shape;263;p8"/>
          <p:cNvGrpSpPr/>
          <p:nvPr/>
        </p:nvGrpSpPr>
        <p:grpSpPr>
          <a:xfrm>
            <a:off x="1194884" y="1698316"/>
            <a:ext cx="5148766" cy="1530660"/>
            <a:chOff x="-489622" y="-459314"/>
            <a:chExt cx="5637534" cy="2125553"/>
          </a:xfrm>
        </p:grpSpPr>
        <p:sp>
          <p:nvSpPr>
            <p:cNvPr id="264" name="Google Shape;264;p8"/>
            <p:cNvSpPr/>
            <p:nvPr/>
          </p:nvSpPr>
          <p:spPr>
            <a:xfrm>
              <a:off x="3698614" y="941764"/>
              <a:ext cx="1449298" cy="7244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8"/>
            <p:cNvSpPr/>
            <p:nvPr/>
          </p:nvSpPr>
          <p:spPr>
            <a:xfrm>
              <a:off x="-489622" y="-459314"/>
              <a:ext cx="1449298" cy="724475"/>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None/>
              </a:pPr>
              <a:r>
                <a:rPr b="0" i="0" lang="en-US" sz="2500" u="none" cap="none" strike="noStrike">
                  <a:solidFill>
                    <a:schemeClr val="dk1"/>
                  </a:solidFill>
                  <a:latin typeface="Calibri"/>
                  <a:ea typeface="Calibri"/>
                  <a:cs typeface="Calibri"/>
                  <a:sym typeface="Calibri"/>
                </a:rPr>
                <a:t>Prima vita</a:t>
              </a:r>
              <a:endParaRPr/>
            </a:p>
          </p:txBody>
        </p:sp>
      </p:grpSp>
      <p:sp>
        <p:nvSpPr>
          <p:cNvPr id="266" name="Google Shape;266;p8"/>
          <p:cNvSpPr/>
          <p:nvPr/>
        </p:nvSpPr>
        <p:spPr>
          <a:xfrm>
            <a:off x="3100627" y="239125"/>
            <a:ext cx="37317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2400" u="none" cap="none" strike="noStrike">
                <a:solidFill>
                  <a:srgbClr val="0070C0"/>
                </a:solidFill>
                <a:latin typeface="Calibri"/>
                <a:ea typeface="Calibri"/>
                <a:cs typeface="Calibri"/>
                <a:sym typeface="Calibri"/>
              </a:rPr>
              <a:t>Massimizza la vita materiale</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9"/>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72" name="Google Shape;272;p9"/>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73" name="Google Shape;273;p9"/>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pic>
        <p:nvPicPr>
          <p:cNvPr id="274" name="Google Shape;274;p9"/>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275" name="Google Shape;275;p9"/>
          <p:cNvSpPr txBox="1"/>
          <p:nvPr/>
        </p:nvSpPr>
        <p:spPr>
          <a:xfrm>
            <a:off x="1422400" y="1196250"/>
            <a:ext cx="38819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Il polimero può degradare se esposta a:</a:t>
            </a:r>
            <a:endParaRPr/>
          </a:p>
        </p:txBody>
      </p:sp>
      <p:sp>
        <p:nvSpPr>
          <p:cNvPr id="276" name="Google Shape;276;p9"/>
          <p:cNvSpPr txBox="1"/>
          <p:nvPr/>
        </p:nvSpPr>
        <p:spPr>
          <a:xfrm>
            <a:off x="1610260" y="2233387"/>
            <a:ext cx="3229795"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Alta temperatura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70C0"/>
                </a:solidFill>
                <a:latin typeface="Calibri"/>
                <a:ea typeface="Calibri"/>
                <a:cs typeface="Calibri"/>
                <a:sym typeface="Calibri"/>
              </a:rPr>
              <a:t>Azieno dello sforzo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548135"/>
                </a:solidFill>
                <a:latin typeface="Calibri"/>
                <a:ea typeface="Calibri"/>
                <a:cs typeface="Calibri"/>
                <a:sym typeface="Calibri"/>
              </a:rPr>
              <a:t>Ossigeno, ozono e agenti chimici</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BF9000"/>
                </a:solidFill>
                <a:latin typeface="Calibri"/>
                <a:ea typeface="Calibri"/>
                <a:cs typeface="Calibri"/>
                <a:sym typeface="Calibri"/>
              </a:rPr>
              <a:t>Elettromagnetismo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Ultrasuoni</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525252"/>
                </a:solidFill>
                <a:latin typeface="Calibri"/>
                <a:ea typeface="Calibri"/>
                <a:cs typeface="Calibri"/>
                <a:sym typeface="Calibri"/>
              </a:rPr>
              <a:t>Umidità</a:t>
            </a:r>
            <a:endParaRPr/>
          </a:p>
        </p:txBody>
      </p:sp>
      <p:sp>
        <p:nvSpPr>
          <p:cNvPr id="277" name="Google Shape;277;p9"/>
          <p:cNvSpPr txBox="1"/>
          <p:nvPr/>
        </p:nvSpPr>
        <p:spPr>
          <a:xfrm>
            <a:off x="6841067" y="2233387"/>
            <a:ext cx="31458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Degradazione termica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70C0"/>
                </a:solidFill>
                <a:latin typeface="Calibri"/>
                <a:ea typeface="Calibri"/>
                <a:cs typeface="Calibri"/>
                <a:sym typeface="Calibri"/>
              </a:rPr>
              <a:t>Degradazione meccanica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548135"/>
                </a:solidFill>
                <a:latin typeface="Calibri"/>
                <a:ea typeface="Calibri"/>
                <a:cs typeface="Calibri"/>
                <a:sym typeface="Calibri"/>
              </a:rPr>
              <a:t>Degradazione chimica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BF9000"/>
                </a:solidFill>
                <a:latin typeface="Calibri"/>
                <a:ea typeface="Calibri"/>
                <a:cs typeface="Calibri"/>
                <a:sym typeface="Calibri"/>
              </a:rPr>
              <a:t>Degradazione indotta dalla luce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525252"/>
                </a:solidFill>
                <a:latin typeface="Calibri"/>
                <a:ea typeface="Calibri"/>
                <a:cs typeface="Calibri"/>
                <a:sym typeface="Calibri"/>
              </a:rPr>
              <a:t>Idrolisi</a:t>
            </a:r>
            <a:endParaRPr sz="1800">
              <a:solidFill>
                <a:srgbClr val="525252"/>
              </a:solidFill>
              <a:latin typeface="Calibri"/>
              <a:ea typeface="Calibri"/>
              <a:cs typeface="Calibri"/>
              <a:sym typeface="Calibri"/>
            </a:endParaRPr>
          </a:p>
        </p:txBody>
      </p:sp>
      <p:sp>
        <p:nvSpPr>
          <p:cNvPr id="278" name="Google Shape;278;p9"/>
          <p:cNvSpPr/>
          <p:nvPr/>
        </p:nvSpPr>
        <p:spPr>
          <a:xfrm>
            <a:off x="5327916" y="2366434"/>
            <a:ext cx="1083733" cy="177800"/>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9"/>
          <p:cNvSpPr/>
          <p:nvPr/>
        </p:nvSpPr>
        <p:spPr>
          <a:xfrm>
            <a:off x="5327916" y="2877079"/>
            <a:ext cx="1083733" cy="17780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9"/>
          <p:cNvSpPr/>
          <p:nvPr/>
        </p:nvSpPr>
        <p:spPr>
          <a:xfrm>
            <a:off x="5308601" y="3436560"/>
            <a:ext cx="1083733" cy="177800"/>
          </a:xfrm>
          <a:prstGeom prst="rightArrow">
            <a:avLst>
              <a:gd fmla="val 50000" name="adj1"/>
              <a:gd fmla="val 50000" name="adj2"/>
            </a:avLst>
          </a:prstGeom>
          <a:solidFill>
            <a:srgbClr val="548135"/>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9"/>
          <p:cNvSpPr/>
          <p:nvPr/>
        </p:nvSpPr>
        <p:spPr>
          <a:xfrm>
            <a:off x="5330583" y="4010025"/>
            <a:ext cx="1083733" cy="177800"/>
          </a:xfrm>
          <a:prstGeom prst="rightArrow">
            <a:avLst>
              <a:gd fmla="val 50000" name="adj1"/>
              <a:gd fmla="val 50000" name="adj2"/>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9"/>
          <p:cNvSpPr/>
          <p:nvPr/>
        </p:nvSpPr>
        <p:spPr>
          <a:xfrm>
            <a:off x="5305183" y="5128987"/>
            <a:ext cx="1083733" cy="177800"/>
          </a:xfrm>
          <a:prstGeom prst="rightArrow">
            <a:avLst>
              <a:gd fmla="val 50000" name="adj1"/>
              <a:gd fmla="val 50000" name="adj2"/>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ersonalizza struttur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2021-03-03T15:15:32Z</dcterms:created>
  <dc:creator>Susana Remotti</dc:creator>
</cp:coreProperties>
</file>