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3" roundtripDataSignature="AMtx7miDAjy3kRYmFqDSkDZ8K8PEMCai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customschemas.google.com/relationships/presentationmetadata" Target="metadata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9" name="Google Shape;89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2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2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2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3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5.png"/><Relationship Id="rId5" Type="http://schemas.openxmlformats.org/officeDocument/2006/relationships/image" Target="../media/image11.jpg"/><Relationship Id="rId6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Relationship Id="rId4" Type="http://schemas.openxmlformats.org/officeDocument/2006/relationships/image" Target="../media/image4.jp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22.png"/><Relationship Id="rId13" Type="http://schemas.openxmlformats.org/officeDocument/2006/relationships/image" Target="../media/image21.pn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7.png"/><Relationship Id="rId9" Type="http://schemas.openxmlformats.org/officeDocument/2006/relationships/image" Target="../media/image16.png"/><Relationship Id="rId15" Type="http://schemas.openxmlformats.org/officeDocument/2006/relationships/image" Target="../media/image18.png"/><Relationship Id="rId14" Type="http://schemas.openxmlformats.org/officeDocument/2006/relationships/image" Target="../media/image17.png"/><Relationship Id="rId5" Type="http://schemas.openxmlformats.org/officeDocument/2006/relationships/image" Target="../media/image11.jpg"/><Relationship Id="rId6" Type="http://schemas.openxmlformats.org/officeDocument/2006/relationships/image" Target="../media/image9.jpg"/><Relationship Id="rId7" Type="http://schemas.openxmlformats.org/officeDocument/2006/relationships/image" Target="../media/image13.jpg"/><Relationship Id="rId8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0" name="Google Shape;160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1" name="Google Shape;161;p1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921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0"/>
            <a:ext cx="7373127" cy="2538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8000" y="6325091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"/>
          <p:cNvSpPr txBox="1"/>
          <p:nvPr/>
        </p:nvSpPr>
        <p:spPr>
          <a:xfrm>
            <a:off x="1190040" y="3958844"/>
            <a:ext cx="7212330" cy="2280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317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Modulo di formazione: </a:t>
            </a: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Nuovi materiali e biomateriali</a:t>
            </a:r>
            <a:b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Conferenza: </a:t>
            </a: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Adattare le strategie di bioeconomia nelle imprese in paesi selezionati dell'UE</a:t>
            </a:r>
            <a:b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Presentazione: </a:t>
            </a: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Buone pratiche, tendenze, sviluppo futuro</a:t>
            </a:r>
            <a:b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Autore: </a:t>
            </a:r>
            <a:r>
              <a:rPr b="0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PhD Anna Sapota </a:t>
            </a:r>
            <a:br>
              <a:rPr b="1" i="0" lang="it-IT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 txBox="1"/>
          <p:nvPr>
            <p:ph type="title"/>
          </p:nvPr>
        </p:nvSpPr>
        <p:spPr>
          <a:xfrm>
            <a:off x="838200" y="259081"/>
            <a:ext cx="10515600" cy="15376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68950">
            <a:spAutoFit/>
          </a:bodyPr>
          <a:lstStyle/>
          <a:p>
            <a:pPr indent="0" lvl="0" marL="1390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it-IT"/>
              <a:t>SOMMARIO</a:t>
            </a:r>
            <a:br>
              <a:rPr b="1" lang="it-IT"/>
            </a:br>
            <a:endParaRPr b="1"/>
          </a:p>
        </p:txBody>
      </p:sp>
      <p:sp>
        <p:nvSpPr>
          <p:cNvPr id="171" name="Google Shape;171;p2"/>
          <p:cNvSpPr txBox="1"/>
          <p:nvPr/>
        </p:nvSpPr>
        <p:spPr>
          <a:xfrm>
            <a:off x="722172" y="2310511"/>
            <a:ext cx="3870960" cy="2212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457833" lvl="0" marL="4699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Buone pratiche di attuazione</a:t>
            </a:r>
            <a:b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Tendenze</a:t>
            </a:r>
            <a:b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it-IT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Sviluppi futuri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0676" y="1377696"/>
            <a:ext cx="4503420" cy="2116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5900" y="4117847"/>
            <a:ext cx="6252972" cy="1969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77233" y="6265748"/>
            <a:ext cx="1507398" cy="346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"/>
          <p:cNvSpPr txBox="1"/>
          <p:nvPr>
            <p:ph type="title"/>
          </p:nvPr>
        </p:nvSpPr>
        <p:spPr>
          <a:xfrm>
            <a:off x="838200" y="683261"/>
            <a:ext cx="10515600" cy="6892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it-IT"/>
              <a:t>BUONE PRATICHE NELLA LEGISLAZIONE</a:t>
            </a:r>
            <a:endParaRPr b="1"/>
          </a:p>
        </p:txBody>
      </p:sp>
      <p:grpSp>
        <p:nvGrpSpPr>
          <p:cNvPr id="180" name="Google Shape;180;p3"/>
          <p:cNvGrpSpPr/>
          <p:nvPr/>
        </p:nvGrpSpPr>
        <p:grpSpPr>
          <a:xfrm>
            <a:off x="516636" y="2011679"/>
            <a:ext cx="8051800" cy="719455"/>
            <a:chOff x="516636" y="2011679"/>
            <a:chExt cx="8051800" cy="719455"/>
          </a:xfrm>
        </p:grpSpPr>
        <p:sp>
          <p:nvSpPr>
            <p:cNvPr id="181" name="Google Shape;181;p3"/>
            <p:cNvSpPr/>
            <p:nvPr/>
          </p:nvSpPr>
          <p:spPr>
            <a:xfrm>
              <a:off x="516636" y="2011679"/>
              <a:ext cx="8051800" cy="719455"/>
            </a:xfrm>
            <a:custGeom>
              <a:rect b="b" l="l" r="r" t="t"/>
              <a:pathLst>
                <a:path extrusionOk="0" h="719455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7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7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AB5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516636" y="2011679"/>
              <a:ext cx="8051800" cy="719455"/>
            </a:xfrm>
            <a:custGeom>
              <a:rect b="b" l="l" r="r" t="t"/>
              <a:pathLst>
                <a:path extrusionOk="0" h="719455" w="8051800">
                  <a:moveTo>
                    <a:pt x="0" y="119887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7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3"/>
          <p:cNvGrpSpPr/>
          <p:nvPr/>
        </p:nvGrpSpPr>
        <p:grpSpPr>
          <a:xfrm>
            <a:off x="516636" y="2926079"/>
            <a:ext cx="8051800" cy="719455"/>
            <a:chOff x="516636" y="2926079"/>
            <a:chExt cx="8051800" cy="719455"/>
          </a:xfrm>
        </p:grpSpPr>
        <p:sp>
          <p:nvSpPr>
            <p:cNvPr id="184" name="Google Shape;184;p3"/>
            <p:cNvSpPr/>
            <p:nvPr/>
          </p:nvSpPr>
          <p:spPr>
            <a:xfrm>
              <a:off x="516636" y="29260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7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7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9C5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516636" y="29260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7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7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" name="Google Shape;186;p3"/>
          <p:cNvSpPr txBox="1"/>
          <p:nvPr/>
        </p:nvSpPr>
        <p:spPr>
          <a:xfrm>
            <a:off x="2213200" y="2216025"/>
            <a:ext cx="4892400" cy="14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Utilizzo di strumenti non normativi</a:t>
            </a:r>
            <a:b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t/>
            </a:r>
            <a:endParaRPr sz="1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Iniziative per coinvolgere vari stakeholder</a:t>
            </a:r>
            <a:b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7" name="Google Shape;187;p3"/>
          <p:cNvGrpSpPr/>
          <p:nvPr/>
        </p:nvGrpSpPr>
        <p:grpSpPr>
          <a:xfrm>
            <a:off x="516636" y="3840479"/>
            <a:ext cx="8051800" cy="719455"/>
            <a:chOff x="516636" y="3840479"/>
            <a:chExt cx="8051800" cy="719455"/>
          </a:xfrm>
        </p:grpSpPr>
        <p:sp>
          <p:nvSpPr>
            <p:cNvPr id="188" name="Google Shape;188;p3"/>
            <p:cNvSpPr/>
            <p:nvPr/>
          </p:nvSpPr>
          <p:spPr>
            <a:xfrm>
              <a:off x="516636" y="38404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8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8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AB5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516636" y="38404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8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8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3"/>
          <p:cNvGrpSpPr/>
          <p:nvPr/>
        </p:nvGrpSpPr>
        <p:grpSpPr>
          <a:xfrm>
            <a:off x="516636" y="4754879"/>
            <a:ext cx="8051800" cy="719455"/>
            <a:chOff x="516636" y="4754879"/>
            <a:chExt cx="8051800" cy="719455"/>
          </a:xfrm>
        </p:grpSpPr>
        <p:sp>
          <p:nvSpPr>
            <p:cNvPr id="191" name="Google Shape;191;p3"/>
            <p:cNvSpPr/>
            <p:nvPr/>
          </p:nvSpPr>
          <p:spPr>
            <a:xfrm>
              <a:off x="516636" y="47548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8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8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9C5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516636" y="47548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8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8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3"/>
          <p:cNvGrpSpPr/>
          <p:nvPr/>
        </p:nvGrpSpPr>
        <p:grpSpPr>
          <a:xfrm>
            <a:off x="9521952" y="2926079"/>
            <a:ext cx="1850389" cy="1633855"/>
            <a:chOff x="9521952" y="2926079"/>
            <a:chExt cx="1850389" cy="1633855"/>
          </a:xfrm>
        </p:grpSpPr>
        <p:sp>
          <p:nvSpPr>
            <p:cNvPr id="194" name="Google Shape;194;p3"/>
            <p:cNvSpPr/>
            <p:nvPr/>
          </p:nvSpPr>
          <p:spPr>
            <a:xfrm>
              <a:off x="9521952" y="2926079"/>
              <a:ext cx="1850389" cy="1633855"/>
            </a:xfrm>
            <a:custGeom>
              <a:rect b="b" l="l" r="r" t="t"/>
              <a:pathLst>
                <a:path extrusionOk="0" h="1633854" w="1850390">
                  <a:moveTo>
                    <a:pt x="1577848" y="0"/>
                  </a:moveTo>
                  <a:lnTo>
                    <a:pt x="272288" y="0"/>
                  </a:lnTo>
                  <a:lnTo>
                    <a:pt x="223347" y="4387"/>
                  </a:lnTo>
                  <a:lnTo>
                    <a:pt x="177282" y="17036"/>
                  </a:lnTo>
                  <a:lnTo>
                    <a:pt x="134864" y="37178"/>
                  </a:lnTo>
                  <a:lnTo>
                    <a:pt x="96861" y="64042"/>
                  </a:lnTo>
                  <a:lnTo>
                    <a:pt x="64042" y="96861"/>
                  </a:lnTo>
                  <a:lnTo>
                    <a:pt x="37178" y="134864"/>
                  </a:lnTo>
                  <a:lnTo>
                    <a:pt x="17036" y="177282"/>
                  </a:lnTo>
                  <a:lnTo>
                    <a:pt x="4387" y="223347"/>
                  </a:lnTo>
                  <a:lnTo>
                    <a:pt x="0" y="272288"/>
                  </a:lnTo>
                  <a:lnTo>
                    <a:pt x="0" y="1361440"/>
                  </a:lnTo>
                  <a:lnTo>
                    <a:pt x="4387" y="1410380"/>
                  </a:lnTo>
                  <a:lnTo>
                    <a:pt x="17036" y="1456445"/>
                  </a:lnTo>
                  <a:lnTo>
                    <a:pt x="37178" y="1498863"/>
                  </a:lnTo>
                  <a:lnTo>
                    <a:pt x="64042" y="1536866"/>
                  </a:lnTo>
                  <a:lnTo>
                    <a:pt x="96861" y="1569685"/>
                  </a:lnTo>
                  <a:lnTo>
                    <a:pt x="134864" y="1596549"/>
                  </a:lnTo>
                  <a:lnTo>
                    <a:pt x="177282" y="1616691"/>
                  </a:lnTo>
                  <a:lnTo>
                    <a:pt x="223347" y="1629340"/>
                  </a:lnTo>
                  <a:lnTo>
                    <a:pt x="272288" y="1633728"/>
                  </a:lnTo>
                  <a:lnTo>
                    <a:pt x="1577848" y="1633728"/>
                  </a:lnTo>
                  <a:lnTo>
                    <a:pt x="1626788" y="1629340"/>
                  </a:lnTo>
                  <a:lnTo>
                    <a:pt x="1672853" y="1616691"/>
                  </a:lnTo>
                  <a:lnTo>
                    <a:pt x="1715271" y="1596549"/>
                  </a:lnTo>
                  <a:lnTo>
                    <a:pt x="1753274" y="1569685"/>
                  </a:lnTo>
                  <a:lnTo>
                    <a:pt x="1786093" y="1536866"/>
                  </a:lnTo>
                  <a:lnTo>
                    <a:pt x="1812957" y="1498863"/>
                  </a:lnTo>
                  <a:lnTo>
                    <a:pt x="1833099" y="1456445"/>
                  </a:lnTo>
                  <a:lnTo>
                    <a:pt x="1845748" y="1410380"/>
                  </a:lnTo>
                  <a:lnTo>
                    <a:pt x="1850136" y="1361440"/>
                  </a:lnTo>
                  <a:lnTo>
                    <a:pt x="1850136" y="272288"/>
                  </a:lnTo>
                  <a:lnTo>
                    <a:pt x="1845748" y="223347"/>
                  </a:lnTo>
                  <a:lnTo>
                    <a:pt x="1833099" y="177282"/>
                  </a:lnTo>
                  <a:lnTo>
                    <a:pt x="1812957" y="134864"/>
                  </a:lnTo>
                  <a:lnTo>
                    <a:pt x="1786093" y="96861"/>
                  </a:lnTo>
                  <a:lnTo>
                    <a:pt x="1753274" y="64042"/>
                  </a:lnTo>
                  <a:lnTo>
                    <a:pt x="1715271" y="37178"/>
                  </a:lnTo>
                  <a:lnTo>
                    <a:pt x="1672853" y="17036"/>
                  </a:lnTo>
                  <a:lnTo>
                    <a:pt x="1626788" y="4387"/>
                  </a:lnTo>
                  <a:lnTo>
                    <a:pt x="1577848" y="0"/>
                  </a:lnTo>
                  <a:close/>
                </a:path>
              </a:pathLst>
            </a:custGeom>
            <a:solidFill>
              <a:srgbClr val="2DAADE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9521952" y="2926079"/>
              <a:ext cx="1850389" cy="1633855"/>
            </a:xfrm>
            <a:custGeom>
              <a:rect b="b" l="l" r="r" t="t"/>
              <a:pathLst>
                <a:path extrusionOk="0" h="1633854" w="1850390">
                  <a:moveTo>
                    <a:pt x="0" y="272288"/>
                  </a:moveTo>
                  <a:lnTo>
                    <a:pt x="4387" y="223347"/>
                  </a:lnTo>
                  <a:lnTo>
                    <a:pt x="17036" y="177282"/>
                  </a:lnTo>
                  <a:lnTo>
                    <a:pt x="37178" y="134864"/>
                  </a:lnTo>
                  <a:lnTo>
                    <a:pt x="64042" y="96861"/>
                  </a:lnTo>
                  <a:lnTo>
                    <a:pt x="96861" y="64042"/>
                  </a:lnTo>
                  <a:lnTo>
                    <a:pt x="134864" y="37178"/>
                  </a:lnTo>
                  <a:lnTo>
                    <a:pt x="177282" y="17036"/>
                  </a:lnTo>
                  <a:lnTo>
                    <a:pt x="223347" y="4387"/>
                  </a:lnTo>
                  <a:lnTo>
                    <a:pt x="272288" y="0"/>
                  </a:lnTo>
                  <a:lnTo>
                    <a:pt x="1577848" y="0"/>
                  </a:lnTo>
                  <a:lnTo>
                    <a:pt x="1626788" y="4387"/>
                  </a:lnTo>
                  <a:lnTo>
                    <a:pt x="1672853" y="17036"/>
                  </a:lnTo>
                  <a:lnTo>
                    <a:pt x="1715271" y="37178"/>
                  </a:lnTo>
                  <a:lnTo>
                    <a:pt x="1753274" y="64042"/>
                  </a:lnTo>
                  <a:lnTo>
                    <a:pt x="1786093" y="96861"/>
                  </a:lnTo>
                  <a:lnTo>
                    <a:pt x="1812957" y="134864"/>
                  </a:lnTo>
                  <a:lnTo>
                    <a:pt x="1833099" y="177282"/>
                  </a:lnTo>
                  <a:lnTo>
                    <a:pt x="1845748" y="223347"/>
                  </a:lnTo>
                  <a:lnTo>
                    <a:pt x="1850136" y="272288"/>
                  </a:lnTo>
                  <a:lnTo>
                    <a:pt x="1850136" y="1361440"/>
                  </a:lnTo>
                  <a:lnTo>
                    <a:pt x="1845748" y="1410380"/>
                  </a:lnTo>
                  <a:lnTo>
                    <a:pt x="1833099" y="1456445"/>
                  </a:lnTo>
                  <a:lnTo>
                    <a:pt x="1812957" y="1498863"/>
                  </a:lnTo>
                  <a:lnTo>
                    <a:pt x="1786093" y="1536866"/>
                  </a:lnTo>
                  <a:lnTo>
                    <a:pt x="1753274" y="1569685"/>
                  </a:lnTo>
                  <a:lnTo>
                    <a:pt x="1715271" y="1596549"/>
                  </a:lnTo>
                  <a:lnTo>
                    <a:pt x="1672853" y="1616691"/>
                  </a:lnTo>
                  <a:lnTo>
                    <a:pt x="1626788" y="1629340"/>
                  </a:lnTo>
                  <a:lnTo>
                    <a:pt x="1577848" y="1633728"/>
                  </a:lnTo>
                  <a:lnTo>
                    <a:pt x="272288" y="1633728"/>
                  </a:lnTo>
                  <a:lnTo>
                    <a:pt x="223347" y="1629340"/>
                  </a:lnTo>
                  <a:lnTo>
                    <a:pt x="177282" y="1616691"/>
                  </a:lnTo>
                  <a:lnTo>
                    <a:pt x="134864" y="1596549"/>
                  </a:lnTo>
                  <a:lnTo>
                    <a:pt x="96861" y="1569685"/>
                  </a:lnTo>
                  <a:lnTo>
                    <a:pt x="64042" y="1536866"/>
                  </a:lnTo>
                  <a:lnTo>
                    <a:pt x="37178" y="1498863"/>
                  </a:lnTo>
                  <a:lnTo>
                    <a:pt x="17036" y="1456445"/>
                  </a:lnTo>
                  <a:lnTo>
                    <a:pt x="4387" y="1410380"/>
                  </a:lnTo>
                  <a:lnTo>
                    <a:pt x="0" y="1361440"/>
                  </a:lnTo>
                  <a:lnTo>
                    <a:pt x="0" y="272288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" name="Google Shape;196;p3"/>
          <p:cNvSpPr txBox="1"/>
          <p:nvPr/>
        </p:nvSpPr>
        <p:spPr>
          <a:xfrm>
            <a:off x="9559000" y="3321050"/>
            <a:ext cx="17763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08915" lvl="0" marL="220979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Cattiva pratica: NESSUN KPI</a:t>
            </a:r>
            <a:br>
              <a:rPr lang="it-IT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3"/>
          <p:cNvGrpSpPr/>
          <p:nvPr/>
        </p:nvGrpSpPr>
        <p:grpSpPr>
          <a:xfrm>
            <a:off x="516636" y="5669279"/>
            <a:ext cx="8051800" cy="719455"/>
            <a:chOff x="516636" y="5669279"/>
            <a:chExt cx="8051800" cy="719455"/>
          </a:xfrm>
        </p:grpSpPr>
        <p:sp>
          <p:nvSpPr>
            <p:cNvPr id="198" name="Google Shape;198;p3"/>
            <p:cNvSpPr/>
            <p:nvPr/>
          </p:nvSpPr>
          <p:spPr>
            <a:xfrm>
              <a:off x="516636" y="56692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0"/>
                  </a:lnTo>
                  <a:lnTo>
                    <a:pt x="35112" y="35112"/>
                  </a:lnTo>
                  <a:lnTo>
                    <a:pt x="9420" y="73219"/>
                  </a:lnTo>
                  <a:lnTo>
                    <a:pt x="0" y="119888"/>
                  </a:lnTo>
                  <a:lnTo>
                    <a:pt x="0" y="599440"/>
                  </a:lnTo>
                  <a:lnTo>
                    <a:pt x="9420" y="646102"/>
                  </a:lnTo>
                  <a:lnTo>
                    <a:pt x="35112" y="684210"/>
                  </a:lnTo>
                  <a:lnTo>
                    <a:pt x="73219" y="709905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5"/>
                  </a:lnTo>
                  <a:lnTo>
                    <a:pt x="8016160" y="684210"/>
                  </a:lnTo>
                  <a:lnTo>
                    <a:pt x="8041864" y="646102"/>
                  </a:lnTo>
                  <a:lnTo>
                    <a:pt x="8051292" y="599440"/>
                  </a:lnTo>
                  <a:lnTo>
                    <a:pt x="8051292" y="119888"/>
                  </a:lnTo>
                  <a:lnTo>
                    <a:pt x="8041864" y="73219"/>
                  </a:lnTo>
                  <a:lnTo>
                    <a:pt x="8016160" y="35112"/>
                  </a:lnTo>
                  <a:lnTo>
                    <a:pt x="7978050" y="9420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AB5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516636" y="56692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8"/>
                  </a:moveTo>
                  <a:lnTo>
                    <a:pt x="9420" y="73219"/>
                  </a:lnTo>
                  <a:lnTo>
                    <a:pt x="35112" y="35112"/>
                  </a:lnTo>
                  <a:lnTo>
                    <a:pt x="73219" y="9420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0"/>
                  </a:lnTo>
                  <a:lnTo>
                    <a:pt x="8016160" y="35112"/>
                  </a:lnTo>
                  <a:lnTo>
                    <a:pt x="8041864" y="73219"/>
                  </a:lnTo>
                  <a:lnTo>
                    <a:pt x="8051292" y="119888"/>
                  </a:lnTo>
                  <a:lnTo>
                    <a:pt x="8051292" y="599440"/>
                  </a:lnTo>
                  <a:lnTo>
                    <a:pt x="8041864" y="646102"/>
                  </a:lnTo>
                  <a:lnTo>
                    <a:pt x="8016160" y="684210"/>
                  </a:lnTo>
                  <a:lnTo>
                    <a:pt x="7978050" y="709905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5"/>
                  </a:lnTo>
                  <a:lnTo>
                    <a:pt x="35112" y="684210"/>
                  </a:lnTo>
                  <a:lnTo>
                    <a:pt x="9420" y="646102"/>
                  </a:lnTo>
                  <a:lnTo>
                    <a:pt x="0" y="59944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" name="Google Shape;200;p3"/>
          <p:cNvSpPr txBox="1"/>
          <p:nvPr/>
        </p:nvSpPr>
        <p:spPr>
          <a:xfrm>
            <a:off x="2153600" y="4969692"/>
            <a:ext cx="50586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ctr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Strumenti di monitoraggi</a:t>
            </a:r>
            <a:r>
              <a:rPr lang="it-IT" sz="1800">
                <a:solidFill>
                  <a:schemeClr val="dk1"/>
                </a:solidFill>
              </a:rPr>
              <a:t>o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962" y="128313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233" y="6265748"/>
            <a:ext cx="1507398" cy="34605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3"/>
          <p:cNvSpPr txBox="1"/>
          <p:nvPr/>
        </p:nvSpPr>
        <p:spPr>
          <a:xfrm>
            <a:off x="2581875" y="4000100"/>
            <a:ext cx="4892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/>
              <a:t>Sostegno finanziario per l'attuazione pratica</a:t>
            </a:r>
            <a:endParaRPr sz="1600"/>
          </a:p>
        </p:txBody>
      </p:sp>
      <p:sp>
        <p:nvSpPr>
          <p:cNvPr id="204" name="Google Shape;204;p3"/>
          <p:cNvSpPr txBox="1"/>
          <p:nvPr/>
        </p:nvSpPr>
        <p:spPr>
          <a:xfrm>
            <a:off x="3042525" y="5828900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00"/>
              <a:t>Normative sovranazionali</a:t>
            </a:r>
            <a:endParaRPr sz="1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 txBox="1"/>
          <p:nvPr>
            <p:ph type="title"/>
          </p:nvPr>
        </p:nvSpPr>
        <p:spPr>
          <a:xfrm>
            <a:off x="838200" y="675096"/>
            <a:ext cx="10515600" cy="13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BUONE PRATICHE NELL'ATTUAZIONE DA PARTE DELLE IMPRESE</a:t>
            </a:r>
            <a:endParaRPr/>
          </a:p>
        </p:txBody>
      </p:sp>
      <p:grpSp>
        <p:nvGrpSpPr>
          <p:cNvPr id="210" name="Google Shape;210;p4"/>
          <p:cNvGrpSpPr/>
          <p:nvPr/>
        </p:nvGrpSpPr>
        <p:grpSpPr>
          <a:xfrm>
            <a:off x="516636" y="2011679"/>
            <a:ext cx="8051800" cy="719455"/>
            <a:chOff x="516636" y="2011679"/>
            <a:chExt cx="8051800" cy="719455"/>
          </a:xfrm>
        </p:grpSpPr>
        <p:sp>
          <p:nvSpPr>
            <p:cNvPr id="211" name="Google Shape;211;p4"/>
            <p:cNvSpPr/>
            <p:nvPr/>
          </p:nvSpPr>
          <p:spPr>
            <a:xfrm>
              <a:off x="516636" y="2011679"/>
              <a:ext cx="8051800" cy="719455"/>
            </a:xfrm>
            <a:custGeom>
              <a:rect b="b" l="l" r="r" t="t"/>
              <a:pathLst>
                <a:path extrusionOk="0" h="719455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7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7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9C5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516636" y="2011679"/>
              <a:ext cx="8051800" cy="719455"/>
            </a:xfrm>
            <a:custGeom>
              <a:rect b="b" l="l" r="r" t="t"/>
              <a:pathLst>
                <a:path extrusionOk="0" h="719455" w="8051800">
                  <a:moveTo>
                    <a:pt x="0" y="119887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7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p4"/>
          <p:cNvGrpSpPr/>
          <p:nvPr/>
        </p:nvGrpSpPr>
        <p:grpSpPr>
          <a:xfrm>
            <a:off x="516636" y="2926079"/>
            <a:ext cx="8051800" cy="719455"/>
            <a:chOff x="516636" y="2926079"/>
            <a:chExt cx="8051800" cy="719455"/>
          </a:xfrm>
        </p:grpSpPr>
        <p:sp>
          <p:nvSpPr>
            <p:cNvPr id="214" name="Google Shape;214;p4"/>
            <p:cNvSpPr/>
            <p:nvPr/>
          </p:nvSpPr>
          <p:spPr>
            <a:xfrm>
              <a:off x="516636" y="29260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7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7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AB5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516636" y="29260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7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7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7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4"/>
          <p:cNvGrpSpPr/>
          <p:nvPr/>
        </p:nvGrpSpPr>
        <p:grpSpPr>
          <a:xfrm>
            <a:off x="516636" y="3840479"/>
            <a:ext cx="8051800" cy="719455"/>
            <a:chOff x="516636" y="3840479"/>
            <a:chExt cx="8051800" cy="719455"/>
          </a:xfrm>
        </p:grpSpPr>
        <p:sp>
          <p:nvSpPr>
            <p:cNvPr id="217" name="Google Shape;217;p4"/>
            <p:cNvSpPr/>
            <p:nvPr/>
          </p:nvSpPr>
          <p:spPr>
            <a:xfrm>
              <a:off x="516636" y="38404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8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8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9C5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516636" y="38404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8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8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4"/>
          <p:cNvGrpSpPr/>
          <p:nvPr/>
        </p:nvGrpSpPr>
        <p:grpSpPr>
          <a:xfrm>
            <a:off x="516636" y="4754879"/>
            <a:ext cx="8051800" cy="719455"/>
            <a:chOff x="516636" y="4754879"/>
            <a:chExt cx="8051800" cy="719455"/>
          </a:xfrm>
        </p:grpSpPr>
        <p:sp>
          <p:nvSpPr>
            <p:cNvPr id="220" name="Google Shape;220;p4"/>
            <p:cNvSpPr/>
            <p:nvPr/>
          </p:nvSpPr>
          <p:spPr>
            <a:xfrm>
              <a:off x="516636" y="47548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7931404" y="0"/>
                  </a:moveTo>
                  <a:lnTo>
                    <a:pt x="119887" y="0"/>
                  </a:lnTo>
                  <a:lnTo>
                    <a:pt x="73219" y="9427"/>
                  </a:lnTo>
                  <a:lnTo>
                    <a:pt x="35112" y="35131"/>
                  </a:lnTo>
                  <a:lnTo>
                    <a:pt x="9420" y="73241"/>
                  </a:lnTo>
                  <a:lnTo>
                    <a:pt x="0" y="119888"/>
                  </a:lnTo>
                  <a:lnTo>
                    <a:pt x="0" y="599440"/>
                  </a:lnTo>
                  <a:lnTo>
                    <a:pt x="9420" y="646086"/>
                  </a:lnTo>
                  <a:lnTo>
                    <a:pt x="35112" y="684196"/>
                  </a:lnTo>
                  <a:lnTo>
                    <a:pt x="73219" y="709900"/>
                  </a:lnTo>
                  <a:lnTo>
                    <a:pt x="119887" y="719328"/>
                  </a:lnTo>
                  <a:lnTo>
                    <a:pt x="7931404" y="719328"/>
                  </a:lnTo>
                  <a:lnTo>
                    <a:pt x="7978050" y="709900"/>
                  </a:lnTo>
                  <a:lnTo>
                    <a:pt x="8016160" y="684196"/>
                  </a:lnTo>
                  <a:lnTo>
                    <a:pt x="8041864" y="646086"/>
                  </a:lnTo>
                  <a:lnTo>
                    <a:pt x="8051292" y="599440"/>
                  </a:lnTo>
                  <a:lnTo>
                    <a:pt x="8051292" y="119888"/>
                  </a:lnTo>
                  <a:lnTo>
                    <a:pt x="8041864" y="73241"/>
                  </a:lnTo>
                  <a:lnTo>
                    <a:pt x="8016160" y="35131"/>
                  </a:lnTo>
                  <a:lnTo>
                    <a:pt x="7978050" y="9427"/>
                  </a:lnTo>
                  <a:lnTo>
                    <a:pt x="7931404" y="0"/>
                  </a:lnTo>
                  <a:close/>
                </a:path>
              </a:pathLst>
            </a:custGeom>
            <a:solidFill>
              <a:srgbClr val="7AB51A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516636" y="4754879"/>
              <a:ext cx="8051800" cy="719455"/>
            </a:xfrm>
            <a:custGeom>
              <a:rect b="b" l="l" r="r" t="t"/>
              <a:pathLst>
                <a:path extrusionOk="0" h="719454" w="8051800">
                  <a:moveTo>
                    <a:pt x="0" y="119888"/>
                  </a:moveTo>
                  <a:lnTo>
                    <a:pt x="9420" y="73241"/>
                  </a:lnTo>
                  <a:lnTo>
                    <a:pt x="35112" y="35131"/>
                  </a:lnTo>
                  <a:lnTo>
                    <a:pt x="73219" y="9427"/>
                  </a:lnTo>
                  <a:lnTo>
                    <a:pt x="119887" y="0"/>
                  </a:lnTo>
                  <a:lnTo>
                    <a:pt x="7931404" y="0"/>
                  </a:lnTo>
                  <a:lnTo>
                    <a:pt x="7978050" y="9427"/>
                  </a:lnTo>
                  <a:lnTo>
                    <a:pt x="8016160" y="35131"/>
                  </a:lnTo>
                  <a:lnTo>
                    <a:pt x="8041864" y="73241"/>
                  </a:lnTo>
                  <a:lnTo>
                    <a:pt x="8051292" y="119888"/>
                  </a:lnTo>
                  <a:lnTo>
                    <a:pt x="8051292" y="599440"/>
                  </a:lnTo>
                  <a:lnTo>
                    <a:pt x="8041864" y="646086"/>
                  </a:lnTo>
                  <a:lnTo>
                    <a:pt x="8016160" y="684196"/>
                  </a:lnTo>
                  <a:lnTo>
                    <a:pt x="7978050" y="709900"/>
                  </a:lnTo>
                  <a:lnTo>
                    <a:pt x="7931404" y="719328"/>
                  </a:lnTo>
                  <a:lnTo>
                    <a:pt x="119887" y="719328"/>
                  </a:lnTo>
                  <a:lnTo>
                    <a:pt x="73219" y="709900"/>
                  </a:lnTo>
                  <a:lnTo>
                    <a:pt x="35112" y="684196"/>
                  </a:lnTo>
                  <a:lnTo>
                    <a:pt x="9420" y="646086"/>
                  </a:lnTo>
                  <a:lnTo>
                    <a:pt x="0" y="599440"/>
                  </a:lnTo>
                  <a:lnTo>
                    <a:pt x="0" y="119888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4"/>
          <p:cNvSpPr txBox="1"/>
          <p:nvPr/>
        </p:nvSpPr>
        <p:spPr>
          <a:xfrm>
            <a:off x="1690193" y="2318701"/>
            <a:ext cx="5901600" cy="3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Chiara descrizione dell'ambito di applicazione</a:t>
            </a:r>
            <a:b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dk1"/>
              </a:solidFill>
            </a:endParaRPr>
          </a:p>
          <a:p>
            <a:pPr indent="0" lvl="0" marL="1270" marR="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" marR="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Utilizzo come parte della strategia aziendale </a:t>
            </a:r>
            <a:endParaRPr>
              <a:solidFill>
                <a:schemeClr val="dk1"/>
              </a:solidFill>
            </a:endParaRPr>
          </a:p>
          <a:p>
            <a:pPr indent="0" lvl="0" marL="1270" marR="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b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" marR="0" rtl="0" algn="ctr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Relazioni pubbliche sui risultati</a:t>
            </a:r>
            <a:b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t/>
            </a:r>
            <a:endParaRPr sz="19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Cooperazione con altri partner: cluster, associazioni, hotspot</a:t>
            </a:r>
            <a:b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4"/>
          <p:cNvGrpSpPr/>
          <p:nvPr/>
        </p:nvGrpSpPr>
        <p:grpSpPr>
          <a:xfrm>
            <a:off x="516636" y="5722620"/>
            <a:ext cx="8051800" cy="721360"/>
            <a:chOff x="516636" y="5722620"/>
            <a:chExt cx="8051800" cy="721360"/>
          </a:xfrm>
        </p:grpSpPr>
        <p:sp>
          <p:nvSpPr>
            <p:cNvPr id="224" name="Google Shape;224;p4"/>
            <p:cNvSpPr/>
            <p:nvPr/>
          </p:nvSpPr>
          <p:spPr>
            <a:xfrm>
              <a:off x="516636" y="5722620"/>
              <a:ext cx="8051800" cy="721360"/>
            </a:xfrm>
            <a:custGeom>
              <a:rect b="b" l="l" r="r" t="t"/>
              <a:pathLst>
                <a:path extrusionOk="0" h="721360" w="8051800">
                  <a:moveTo>
                    <a:pt x="7931150" y="0"/>
                  </a:moveTo>
                  <a:lnTo>
                    <a:pt x="120142" y="0"/>
                  </a:lnTo>
                  <a:lnTo>
                    <a:pt x="73375" y="9440"/>
                  </a:lnTo>
                  <a:lnTo>
                    <a:pt x="35186" y="35186"/>
                  </a:lnTo>
                  <a:lnTo>
                    <a:pt x="9440" y="73375"/>
                  </a:lnTo>
                  <a:lnTo>
                    <a:pt x="0" y="120141"/>
                  </a:lnTo>
                  <a:lnTo>
                    <a:pt x="0" y="600709"/>
                  </a:lnTo>
                  <a:lnTo>
                    <a:pt x="9440" y="647471"/>
                  </a:lnTo>
                  <a:lnTo>
                    <a:pt x="35186" y="685660"/>
                  </a:lnTo>
                  <a:lnTo>
                    <a:pt x="73375" y="711409"/>
                  </a:lnTo>
                  <a:lnTo>
                    <a:pt x="120142" y="720851"/>
                  </a:lnTo>
                  <a:lnTo>
                    <a:pt x="7931150" y="720851"/>
                  </a:lnTo>
                  <a:lnTo>
                    <a:pt x="7977889" y="711409"/>
                  </a:lnTo>
                  <a:lnTo>
                    <a:pt x="8016081" y="685660"/>
                  </a:lnTo>
                  <a:lnTo>
                    <a:pt x="8041842" y="647471"/>
                  </a:lnTo>
                  <a:lnTo>
                    <a:pt x="8051292" y="600709"/>
                  </a:lnTo>
                  <a:lnTo>
                    <a:pt x="8051292" y="120141"/>
                  </a:lnTo>
                  <a:lnTo>
                    <a:pt x="8041842" y="73375"/>
                  </a:lnTo>
                  <a:lnTo>
                    <a:pt x="8016081" y="35186"/>
                  </a:lnTo>
                  <a:lnTo>
                    <a:pt x="7977889" y="9440"/>
                  </a:lnTo>
                  <a:lnTo>
                    <a:pt x="7931150" y="0"/>
                  </a:lnTo>
                  <a:close/>
                </a:path>
              </a:pathLst>
            </a:custGeom>
            <a:solidFill>
              <a:srgbClr val="79C5C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516636" y="5722620"/>
              <a:ext cx="8051800" cy="721360"/>
            </a:xfrm>
            <a:custGeom>
              <a:rect b="b" l="l" r="r" t="t"/>
              <a:pathLst>
                <a:path extrusionOk="0" h="721360" w="8051800">
                  <a:moveTo>
                    <a:pt x="0" y="120141"/>
                  </a:moveTo>
                  <a:lnTo>
                    <a:pt x="9440" y="73375"/>
                  </a:lnTo>
                  <a:lnTo>
                    <a:pt x="35186" y="35186"/>
                  </a:lnTo>
                  <a:lnTo>
                    <a:pt x="73375" y="9440"/>
                  </a:lnTo>
                  <a:lnTo>
                    <a:pt x="120142" y="0"/>
                  </a:lnTo>
                  <a:lnTo>
                    <a:pt x="7931150" y="0"/>
                  </a:lnTo>
                  <a:lnTo>
                    <a:pt x="7977889" y="9440"/>
                  </a:lnTo>
                  <a:lnTo>
                    <a:pt x="8016081" y="35186"/>
                  </a:lnTo>
                  <a:lnTo>
                    <a:pt x="8041842" y="73375"/>
                  </a:lnTo>
                  <a:lnTo>
                    <a:pt x="8051292" y="120141"/>
                  </a:lnTo>
                  <a:lnTo>
                    <a:pt x="8051292" y="600709"/>
                  </a:lnTo>
                  <a:lnTo>
                    <a:pt x="8041842" y="647471"/>
                  </a:lnTo>
                  <a:lnTo>
                    <a:pt x="8016081" y="685660"/>
                  </a:lnTo>
                  <a:lnTo>
                    <a:pt x="7977889" y="711409"/>
                  </a:lnTo>
                  <a:lnTo>
                    <a:pt x="7931150" y="720851"/>
                  </a:lnTo>
                  <a:lnTo>
                    <a:pt x="120142" y="720851"/>
                  </a:lnTo>
                  <a:lnTo>
                    <a:pt x="73375" y="711409"/>
                  </a:lnTo>
                  <a:lnTo>
                    <a:pt x="35186" y="685660"/>
                  </a:lnTo>
                  <a:lnTo>
                    <a:pt x="9440" y="647471"/>
                  </a:lnTo>
                  <a:lnTo>
                    <a:pt x="0" y="600709"/>
                  </a:lnTo>
                  <a:lnTo>
                    <a:pt x="0" y="120141"/>
                  </a:lnTo>
                  <a:close/>
                </a:path>
              </a:pathLst>
            </a:custGeom>
            <a:noFill/>
            <a:ln cap="flat" cmpd="sng" w="12700">
              <a:solidFill>
                <a:srgbClr val="4170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6" name="Google Shape;226;p4"/>
          <p:cNvSpPr txBox="1"/>
          <p:nvPr/>
        </p:nvSpPr>
        <p:spPr>
          <a:xfrm>
            <a:off x="4325261" y="5928150"/>
            <a:ext cx="858300" cy="2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KPIs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962" y="128313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233" y="6265748"/>
            <a:ext cx="1507398" cy="346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"/>
          <p:cNvSpPr txBox="1"/>
          <p:nvPr>
            <p:ph type="title"/>
          </p:nvPr>
        </p:nvSpPr>
        <p:spPr>
          <a:xfrm>
            <a:off x="910093" y="1051032"/>
            <a:ext cx="3073184" cy="6892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TRENDS</a:t>
            </a:r>
            <a:endParaRPr/>
          </a:p>
        </p:txBody>
      </p:sp>
      <p:sp>
        <p:nvSpPr>
          <p:cNvPr id="234" name="Google Shape;234;p5"/>
          <p:cNvSpPr txBox="1"/>
          <p:nvPr/>
        </p:nvSpPr>
        <p:spPr>
          <a:xfrm>
            <a:off x="634519" y="2178123"/>
            <a:ext cx="8411845" cy="1657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7019" lvl="0" marL="29908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Integrare i temi della bioeconomia nella sostenibilità e nelle strategie aziendali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Integrare i temi della bioeconomia nelle attività di R&amp;S</a:t>
            </a:r>
            <a:b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Sviluppare nuovi prodotti e servizi nell'ambito di applicazione che non dispongono di un quadro normativo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962" y="128313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233" y="6265748"/>
            <a:ext cx="1507398" cy="346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"/>
          <p:cNvSpPr txBox="1"/>
          <p:nvPr>
            <p:ph type="title"/>
          </p:nvPr>
        </p:nvSpPr>
        <p:spPr>
          <a:xfrm>
            <a:off x="838200" y="892688"/>
            <a:ext cx="5650282" cy="6892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SVILUPPI FUTURI</a:t>
            </a:r>
            <a:endParaRPr/>
          </a:p>
        </p:txBody>
      </p:sp>
      <p:sp>
        <p:nvSpPr>
          <p:cNvPr id="242" name="Google Shape;242;p6"/>
          <p:cNvSpPr txBox="1"/>
          <p:nvPr>
            <p:ph idx="1" type="body"/>
          </p:nvPr>
        </p:nvSpPr>
        <p:spPr>
          <a:xfrm>
            <a:off x="838200" y="1988463"/>
            <a:ext cx="10515600" cy="1622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87019" lvl="0" marL="299085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it-IT" sz="1800"/>
              <a:t>Transizione dalle strategie di sostenibilità alle strategie di business</a:t>
            </a:r>
            <a:br>
              <a:rPr lang="it-IT" sz="1800"/>
            </a:br>
            <a:r>
              <a:rPr lang="it-IT" sz="1800"/>
              <a:t>La bioeconomia come motore per lo sviluppo del mercato</a:t>
            </a:r>
            <a:br>
              <a:rPr lang="it-IT" sz="1800"/>
            </a:br>
            <a:r>
              <a:rPr lang="it-IT" sz="1800"/>
              <a:t>Sviluppo di strumenti di finanziamento dedicati</a:t>
            </a:r>
            <a:endParaRPr sz="1800"/>
          </a:p>
        </p:txBody>
      </p:sp>
      <p:pic>
        <p:nvPicPr>
          <p:cNvPr id="243" name="Google Shape;24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962" y="128313"/>
            <a:ext cx="2279705" cy="720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233" y="6265748"/>
            <a:ext cx="1507398" cy="346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50" name="Google Shape;250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51" name="Google Shape;251;p7"/>
          <p:cNvPicPr preferRelativeResize="0"/>
          <p:nvPr/>
        </p:nvPicPr>
        <p:blipFill rotWithShape="1">
          <a:blip r:embed="rId3">
            <a:alphaModFix/>
          </a:blip>
          <a:srcRect b="0" l="0" r="11809" t="0"/>
          <a:stretch/>
        </p:blipFill>
        <p:spPr>
          <a:xfrm>
            <a:off x="0" y="0"/>
            <a:ext cx="12208933" cy="62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8590" y="117181"/>
            <a:ext cx="7020518" cy="2417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96343" y="6329589"/>
            <a:ext cx="7552267" cy="428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7"/>
          <p:cNvPicPr preferRelativeResize="0"/>
          <p:nvPr/>
        </p:nvPicPr>
        <p:blipFill rotWithShape="1">
          <a:blip r:embed="rId6">
            <a:alphaModFix/>
          </a:blip>
          <a:srcRect b="0" l="0" r="24555" t="0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7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256" name="Google Shape;256;p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7"/>
            <p:cNvPicPr preferRelativeResize="0"/>
            <p:nvPr/>
          </p:nvPicPr>
          <p:blipFill rotWithShape="1">
            <a:blip r:embed="rId9">
              <a:alphaModFix/>
            </a:blip>
            <a:srcRect b="26917" l="12506" r="12654" t="27690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7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7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7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4" name="Google Shape;264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6910250" y="5758493"/>
            <a:ext cx="1181663" cy="412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ersonalizza strut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2021-03-03T15:15:32Z</dcterms:created>
  <dc:creator>Susana Remotti</dc:creator>
</cp:coreProperties>
</file>