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64" r:id="rId4"/>
    <p:sldId id="365" r:id="rId5"/>
    <p:sldId id="366" r:id="rId6"/>
    <p:sldId id="367" r:id="rId7"/>
    <p:sldId id="368" r:id="rId8"/>
    <p:sldId id="369" r:id="rId9"/>
    <p:sldId id="25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69" autoAdjust="0"/>
    <p:restoredTop sz="95141" autoAdjust="0"/>
  </p:normalViewPr>
  <p:slideViewPr>
    <p:cSldViewPr snapToGrid="0">
      <p:cViewPr varScale="1">
        <p:scale>
          <a:sx n="109" d="100"/>
          <a:sy n="109" d="100"/>
        </p:scale>
        <p:origin x="10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62037-5A13-43EA-A66B-3CF35177416B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8CD49-6B17-4FCE-9B2F-CEFC911C0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2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CD49-6B17-4FCE-9B2F-CEFC911C067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1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8CD49-6B17-4FCE-9B2F-CEFC911C067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46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CD49-6B17-4FCE-9B2F-CEFC911C0673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452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8CD49-6B17-4FCE-9B2F-CEFC911C0673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5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8.jpe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7.JPG"/><Relationship Id="rId9" Type="http://schemas.openxmlformats.org/officeDocument/2006/relationships/image" Target="../media/image23.png"/><Relationship Id="rId14" Type="http://schemas.openxmlformats.org/officeDocument/2006/relationships/hyperlink" Target="https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Training program: modules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New materials and biomaterials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Eco-design &amp; novel manufacturing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Citizen and Consumer Engagement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Residue management and </a:t>
            </a:r>
            <a:r>
              <a:rPr lang="it-IT" sz="2400" dirty="0" err="1"/>
              <a:t>valorisation</a:t>
            </a:r>
            <a:endParaRPr lang="it-IT" sz="2400" dirty="0"/>
          </a:p>
          <a:p>
            <a:pPr algn="ctr"/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43134" y="1016067"/>
            <a:ext cx="999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Corso 1-Processi di </a:t>
            </a:r>
            <a:r>
              <a:rPr lang="it-IT" sz="2400" b="1" dirty="0">
                <a:solidFill>
                  <a:srgbClr val="C00000"/>
                </a:solidFill>
              </a:rPr>
              <a:t>Manifattura Innovativi per Sistemi di Packaging</a:t>
            </a:r>
            <a:r>
              <a:rPr lang="en-US" sz="2400" b="1" dirty="0">
                <a:solidFill>
                  <a:srgbClr val="C00000"/>
                </a:solidFill>
              </a:rPr>
              <a:t>  (3 ECTS)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85573" y="1772819"/>
            <a:ext cx="10632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4. </a:t>
            </a:r>
            <a:r>
              <a:rPr lang="en-US" sz="2000" b="1" dirty="0"/>
              <a:t>PROCESSI DI MANIFATTURA PER NUOVE SOLUZIONI DI PACKAGING (0.4 ETCS)</a:t>
            </a:r>
          </a:p>
          <a:p>
            <a:pPr lvl="1">
              <a:spcAft>
                <a:spcPts val="1200"/>
              </a:spcAft>
            </a:pPr>
            <a:r>
              <a:rPr lang="en-US" sz="2000" b="1" dirty="0">
                <a:solidFill>
                  <a:srgbClr val="00B050"/>
                </a:solidFill>
              </a:rPr>
              <a:t>4.1.	Film Multilayer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4.2.	</a:t>
            </a:r>
            <a:r>
              <a:rPr lang="en-US" sz="2000" dirty="0" err="1"/>
              <a:t>Tecnologia</a:t>
            </a:r>
            <a:r>
              <a:rPr lang="en-US" sz="2000" dirty="0"/>
              <a:t> di co-</a:t>
            </a:r>
            <a:r>
              <a:rPr lang="en-US" sz="2000" dirty="0" err="1"/>
              <a:t>estrusione</a:t>
            </a:r>
            <a:endParaRPr lang="en-US" sz="2000" dirty="0"/>
          </a:p>
          <a:p>
            <a:pPr lvl="2">
              <a:spcAft>
                <a:spcPts val="600"/>
              </a:spcAft>
            </a:pPr>
            <a:r>
              <a:rPr lang="en-US" sz="2000" dirty="0"/>
              <a:t>4.2.1. </a:t>
            </a:r>
            <a:r>
              <a:rPr lang="en-US" sz="2000" dirty="0" err="1"/>
              <a:t>Descrizione</a:t>
            </a:r>
            <a:r>
              <a:rPr lang="en-US" sz="2000" dirty="0"/>
              <a:t> e </a:t>
            </a:r>
            <a:r>
              <a:rPr lang="en-US" sz="2000" dirty="0" err="1"/>
              <a:t>apparati</a:t>
            </a:r>
            <a:endParaRPr lang="en-US" sz="2000" dirty="0"/>
          </a:p>
          <a:p>
            <a:pPr lvl="4">
              <a:spcAft>
                <a:spcPts val="600"/>
              </a:spcAft>
            </a:pPr>
            <a:r>
              <a:rPr lang="en-US" i="1" dirty="0"/>
              <a:t>Feed-block e die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4.2.2. </a:t>
            </a:r>
            <a:r>
              <a:rPr lang="en-US" sz="2000" dirty="0" err="1"/>
              <a:t>Instabilità</a:t>
            </a:r>
            <a:r>
              <a:rPr lang="en-US" sz="2000" dirty="0"/>
              <a:t> di </a:t>
            </a:r>
            <a:r>
              <a:rPr lang="en-US" sz="2000" dirty="0" err="1"/>
              <a:t>flusso</a:t>
            </a:r>
            <a:endParaRPr lang="en-US" sz="2000" dirty="0"/>
          </a:p>
          <a:p>
            <a:pPr lvl="4">
              <a:spcAft>
                <a:spcPts val="600"/>
              </a:spcAft>
            </a:pPr>
            <a:r>
              <a:rPr lang="en-US" i="1" dirty="0" err="1"/>
              <a:t>Instabilità</a:t>
            </a:r>
            <a:r>
              <a:rPr lang="en-US" i="1" dirty="0"/>
              <a:t> di </a:t>
            </a:r>
            <a:r>
              <a:rPr lang="en-US" i="1" dirty="0" err="1"/>
              <a:t>superficie</a:t>
            </a:r>
            <a:endParaRPr lang="en-US" i="1" dirty="0"/>
          </a:p>
          <a:p>
            <a:pPr lvl="4">
              <a:spcAft>
                <a:spcPts val="600"/>
              </a:spcAft>
            </a:pPr>
            <a:r>
              <a:rPr lang="en-US" i="1" dirty="0" err="1"/>
              <a:t>Instabilità</a:t>
            </a:r>
            <a:r>
              <a:rPr lang="en-US" i="1" dirty="0"/>
              <a:t> </a:t>
            </a:r>
            <a:r>
              <a:rPr lang="en-US" i="1" dirty="0" err="1"/>
              <a:t>interfacciale</a:t>
            </a:r>
            <a:endParaRPr lang="en-US" i="1" dirty="0"/>
          </a:p>
          <a:p>
            <a:pPr lvl="1">
              <a:spcAft>
                <a:spcPts val="1200"/>
              </a:spcAft>
            </a:pPr>
            <a:r>
              <a:rPr lang="en-US" sz="2000" dirty="0"/>
              <a:t>4.3 Extrusion coating e </a:t>
            </a:r>
            <a:r>
              <a:rPr lang="en-US" sz="2000" dirty="0" err="1"/>
              <a:t>processi</a:t>
            </a:r>
            <a:r>
              <a:rPr lang="en-US" sz="2000" dirty="0"/>
              <a:t> di </a:t>
            </a:r>
            <a:r>
              <a:rPr lang="en-US" sz="2000" dirty="0" err="1"/>
              <a:t>laminazione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4.4 Caso studio: </a:t>
            </a:r>
            <a:r>
              <a:rPr lang="en-US" sz="2000" dirty="0" err="1"/>
              <a:t>strategie</a:t>
            </a:r>
            <a:r>
              <a:rPr lang="en-US" sz="2000" dirty="0"/>
              <a:t> di </a:t>
            </a:r>
            <a:r>
              <a:rPr lang="en-US" sz="2000" dirty="0" err="1"/>
              <a:t>progettazione</a:t>
            </a:r>
            <a:r>
              <a:rPr lang="en-US" sz="2000" dirty="0"/>
              <a:t> per packaging </a:t>
            </a:r>
            <a:r>
              <a:rPr lang="en-US" sz="2000" dirty="0" err="1"/>
              <a:t>barriera</a:t>
            </a:r>
            <a:r>
              <a:rPr lang="en-US" sz="2000" dirty="0"/>
              <a:t> </a:t>
            </a:r>
            <a:r>
              <a:rPr lang="en-US" sz="2000" dirty="0" err="1"/>
              <a:t>biodegradabili</a:t>
            </a:r>
            <a:endParaRPr lang="en-US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623479-B001-38B8-7236-D9B5349A74DC}"/>
              </a:ext>
            </a:extLst>
          </p:cNvPr>
          <p:cNvSpPr txBox="1"/>
          <p:nvPr/>
        </p:nvSpPr>
        <p:spPr>
          <a:xfrm>
            <a:off x="385574" y="6051793"/>
            <a:ext cx="1005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________________________________________________________________________________________________</a:t>
            </a:r>
          </a:p>
          <a:p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prof. L. Di Maio – Università degli Studi di Salerno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4000"/>
    </mc:Choice>
    <mc:Fallback xmlns="">
      <p:transition advClick="0" advTm="8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28796" y="240703"/>
            <a:ext cx="7498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FILM MULTISTRATO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515006" y="1391632"/>
            <a:ext cx="943829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/>
              <a:t>I film multistrato (o </a:t>
            </a:r>
            <a:r>
              <a:rPr lang="it-IT" sz="2400" dirty="0" err="1"/>
              <a:t>multilayer</a:t>
            </a:r>
            <a:r>
              <a:rPr lang="it-IT" sz="2400" dirty="0"/>
              <a:t>) sono prodotti combinando diversi polimeri aventi proprietà differenti per produrre manufatti con caratteristiche combinate che non sono realizzabili utilizzando un singolo polimero.</a:t>
            </a:r>
          </a:p>
          <a:p>
            <a:pPr algn="just">
              <a:spcAft>
                <a:spcPts val="1200"/>
              </a:spcAft>
            </a:pPr>
            <a:r>
              <a:rPr lang="it-IT" sz="2400" dirty="0"/>
              <a:t>I film multistrato sono utilizzati principalmente nel packaging alimentare, dove resine polimeriche con elevate proprietà specifiche, quali ad esempio:</a:t>
            </a:r>
          </a:p>
          <a:p>
            <a:pPr lvl="2" algn="just"/>
            <a:r>
              <a:rPr lang="it-IT" sz="2400" dirty="0"/>
              <a:t>• resistenza all’umidità</a:t>
            </a:r>
          </a:p>
          <a:p>
            <a:pPr lvl="2" algn="just"/>
            <a:r>
              <a:rPr lang="it-IT" sz="2400" dirty="0"/>
              <a:t>• barriera all’ossigeno</a:t>
            </a:r>
          </a:p>
          <a:p>
            <a:pPr lvl="2" algn="just"/>
            <a:r>
              <a:rPr lang="it-IT" sz="2400" dirty="0"/>
              <a:t>• resistenza meccanica</a:t>
            </a:r>
          </a:p>
          <a:p>
            <a:pPr lvl="2" algn="just"/>
            <a:r>
              <a:rPr lang="it-IT" sz="2400" dirty="0"/>
              <a:t>• saldabilità a caldo</a:t>
            </a:r>
          </a:p>
          <a:p>
            <a:pPr lvl="2" algn="just">
              <a:spcAft>
                <a:spcPts val="1200"/>
              </a:spcAft>
            </a:pPr>
            <a:r>
              <a:rPr lang="it-IT" sz="2400" dirty="0"/>
              <a:t>• proprietà ottiche ed estetiche</a:t>
            </a:r>
          </a:p>
          <a:p>
            <a:pPr algn="just"/>
            <a:r>
              <a:rPr lang="it-IT" sz="2400" dirty="0"/>
              <a:t>sono combinate per realizzare un </a:t>
            </a:r>
            <a:r>
              <a:rPr lang="it-IT" sz="2400" b="1" dirty="0"/>
              <a:t>prodotto migliore ad un costo inferiore</a:t>
            </a:r>
            <a:r>
              <a:rPr lang="it-IT" sz="2400" dirty="0"/>
              <a:t>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37" y="3849453"/>
            <a:ext cx="4817598" cy="17633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EB0DB9-FBB7-EAC7-7AD9-24CC0DEBC2FE}"/>
              </a:ext>
            </a:extLst>
          </p:cNvPr>
          <p:cNvSpPr txBox="1"/>
          <p:nvPr/>
        </p:nvSpPr>
        <p:spPr>
          <a:xfrm>
            <a:off x="7819293" y="3664787"/>
            <a:ext cx="148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</a:rPr>
              <a:t>MULTILAYER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108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7620" y="1144142"/>
            <a:ext cx="8442159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cap="all" dirty="0"/>
              <a:t>Le strutture sono PROGETTATE sulla base dei seguenti requisiti</a:t>
            </a:r>
            <a:r>
              <a:rPr lang="it-IT" sz="2000" dirty="0"/>
              <a:t>: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sz="2000" dirty="0"/>
              <a:t>Idoneità a contatto con alimenti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sz="2000" dirty="0"/>
              <a:t>Barriera ad ossigeno, umidità e aromi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sz="2000" dirty="0"/>
              <a:t>Resistenza a stress meccanici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sz="2000" dirty="0"/>
              <a:t>Chiusura dell’imballaggio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sz="2000" dirty="0"/>
              <a:t>Trasparenza</a:t>
            </a:r>
          </a:p>
          <a:p>
            <a:pPr marL="800100" lvl="1" indent="-342900">
              <a:spcAft>
                <a:spcPts val="3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sz="2000" dirty="0"/>
              <a:t>Stampabilità sulla superfice esterna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848" y="1993339"/>
            <a:ext cx="4729163" cy="41005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5" y="4234615"/>
            <a:ext cx="4786313" cy="198596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85682" y="125184"/>
            <a:ext cx="5274097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TIPICHE RESINE UTILIZZATE PER I FILM MULTISTRATO</a:t>
            </a:r>
          </a:p>
        </p:txBody>
      </p:sp>
    </p:spTree>
    <p:extLst>
      <p:ext uri="{BB962C8B-B14F-4D97-AF65-F5344CB8AC3E}">
        <p14:creationId xmlns:p14="http://schemas.microsoft.com/office/powerpoint/2010/main" val="242595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6842" y="1016398"/>
            <a:ext cx="9595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Poiché alcuni sistemi di resine forniscono proprietà uniche, ma non sono tra loro compatibili, è necessario accoppiarle mediante l’uso di </a:t>
            </a:r>
            <a:r>
              <a:rPr lang="it-IT" b="1" dirty="0"/>
              <a:t>strati adesivi o tie layer </a:t>
            </a:r>
            <a:r>
              <a:rPr lang="it-IT" dirty="0"/>
              <a:t>tra le resine non compatibili, per mantenere integra la struttura multilayer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89743" y="303835"/>
            <a:ext cx="7498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COMPATIBILITA’ DELLE RESINE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" y="2036239"/>
            <a:ext cx="6989103" cy="42606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7957" r="13608" b="13311"/>
          <a:stretch/>
        </p:blipFill>
        <p:spPr>
          <a:xfrm>
            <a:off x="7996249" y="1806445"/>
            <a:ext cx="3291544" cy="13873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789012" y="2401253"/>
            <a:ext cx="33230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In generale, le resine polari aderiscono con resine polari, mentre quelle non polari aderiscono con resine non polari.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7272538" y="3475573"/>
            <a:ext cx="49194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I MATERIALI UTILIZZATI COME TIE LAYER</a:t>
            </a:r>
            <a:r>
              <a:rPr lang="en-GB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EVA, Anhydride modified EVA, Acid acrylate modified EVA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Maleic anhydride modified LDPE (or HDPE, LLDPE, PP)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Acid modified ethylene acrylate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Maleic anhydride modified ethylene acrylate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Ethylene methyl acrylate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Ethylene ethyl acrylate</a:t>
            </a:r>
          </a:p>
        </p:txBody>
      </p:sp>
    </p:spTree>
    <p:extLst>
      <p:ext uri="{BB962C8B-B14F-4D97-AF65-F5344CB8AC3E}">
        <p14:creationId xmlns:p14="http://schemas.microsoft.com/office/powerpoint/2010/main" val="172253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0414" y="1125488"/>
            <a:ext cx="554147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/>
              <a:t>L’adesione tra le resine e il tie layer può avvenire attraverso</a:t>
            </a:r>
            <a:r>
              <a:rPr lang="it-IT" dirty="0"/>
              <a:t>: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Entanglement delle macromolecole nella fase fusa,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co-cristallizzazione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Legami covalenti o ad idrogeno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Forze intermolecolari di Van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Waals</a:t>
            </a:r>
            <a:r>
              <a:rPr lang="it-IT" dirty="0"/>
              <a:t> o dipolo-dipolo</a:t>
            </a:r>
          </a:p>
        </p:txBody>
      </p:sp>
      <p:sp>
        <p:nvSpPr>
          <p:cNvPr id="4" name="Rettangolo 3"/>
          <p:cNvSpPr/>
          <p:nvPr/>
        </p:nvSpPr>
        <p:spPr>
          <a:xfrm>
            <a:off x="6096000" y="1125488"/>
            <a:ext cx="44549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/>
              <a:t>NEL PROCESSO DI COESTRUSIONE, IL GRADO DI ADESIONE E’ INFLUENZATO DA: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Spessore del tie layer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Incremento di funzionalità nel tie layer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Temperatura di fusione</a:t>
            </a:r>
          </a:p>
          <a:p>
            <a:pPr marL="2857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it-IT" dirty="0"/>
              <a:t>Tempo di contatto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20414" y="3206068"/>
            <a:ext cx="11310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forza del legame dell’adesivo tra strati differenti in una struttura multilayer è misurata utilizzando un </a:t>
            </a:r>
            <a:r>
              <a:rPr lang="it-IT" b="1" dirty="0">
                <a:solidFill>
                  <a:srgbClr val="C00000"/>
                </a:solidFill>
              </a:rPr>
              <a:t>T-peel test</a:t>
            </a:r>
            <a:r>
              <a:rPr lang="it-IT" dirty="0"/>
              <a:t>. La forza richiesta per separare gli strati è misurata attraverso un tester universale stress-strain. Due diversi meccanismi di cedimento del tie layer sono l’</a:t>
            </a:r>
            <a:r>
              <a:rPr lang="it-IT" b="1" dirty="0" err="1"/>
              <a:t>adhesive</a:t>
            </a:r>
            <a:r>
              <a:rPr lang="it-IT" b="1" dirty="0"/>
              <a:t> failure </a:t>
            </a:r>
            <a:r>
              <a:rPr lang="it-IT" dirty="0"/>
              <a:t>e la </a:t>
            </a:r>
            <a:r>
              <a:rPr lang="it-IT" b="1" dirty="0" err="1"/>
              <a:t>cohesive</a:t>
            </a:r>
            <a:r>
              <a:rPr lang="it-IT" b="1" dirty="0"/>
              <a:t> failure.</a:t>
            </a:r>
            <a:r>
              <a:rPr lang="it-IT" dirty="0"/>
              <a:t>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89743" y="303835"/>
            <a:ext cx="7498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ADESIONE TRA LE RESINE E I TIE LAYER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30" y="4301763"/>
            <a:ext cx="2776193" cy="231613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28462" r="26791" b="16188"/>
          <a:stretch/>
        </p:blipFill>
        <p:spPr>
          <a:xfrm>
            <a:off x="5855330" y="4190010"/>
            <a:ext cx="2805195" cy="242789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885220" y="4679740"/>
            <a:ext cx="24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ADHESIVE FAILURE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885220" y="5764924"/>
            <a:ext cx="24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COHESIVE FAILURE</a:t>
            </a:r>
          </a:p>
        </p:txBody>
      </p:sp>
    </p:spTree>
    <p:extLst>
      <p:ext uri="{BB962C8B-B14F-4D97-AF65-F5344CB8AC3E}">
        <p14:creationId xmlns:p14="http://schemas.microsoft.com/office/powerpoint/2010/main" val="402494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86945" y="1294049"/>
            <a:ext cx="466238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/>
              <a:t>Le resine barriera normalmente sono incorporate al centro dell’imballaggio flessibile </a:t>
            </a:r>
            <a:r>
              <a:rPr lang="it-IT" dirty="0"/>
              <a:t>per garantire resistenza contro la penetrazione di ossigeno (O</a:t>
            </a:r>
            <a:r>
              <a:rPr lang="it-IT" baseline="-25000" dirty="0"/>
              <a:t>2</a:t>
            </a:r>
            <a:r>
              <a:rPr lang="it-IT" dirty="0"/>
              <a:t>), umidità (H</a:t>
            </a:r>
            <a:r>
              <a:rPr lang="it-IT" baseline="-25000" dirty="0"/>
              <a:t>2</a:t>
            </a:r>
            <a:r>
              <a:rPr lang="it-IT" dirty="0"/>
              <a:t>O), anidride carbonica (CO</a:t>
            </a:r>
            <a:r>
              <a:rPr lang="it-IT" baseline="-25000" dirty="0"/>
              <a:t>2</a:t>
            </a:r>
            <a:r>
              <a:rPr lang="it-IT" dirty="0"/>
              <a:t>), o di azoto (N</a:t>
            </a:r>
            <a:r>
              <a:rPr lang="it-IT" baseline="-25000" dirty="0"/>
              <a:t>2</a:t>
            </a:r>
            <a:r>
              <a:rPr lang="it-IT" dirty="0"/>
              <a:t>) dall’esterno dell’imballaggio verso l’interno o viceversa.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248159" y="3160282"/>
            <a:ext cx="4939959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La migrazione dell’ossigeno dall’esterno verso l’interno dell’imballaggio può causare il deperimento dell’alimento, la sua degradazione, la perdita di aroma e, in alcuni casi, può alterarne il colore.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La permeazione di gas dall’interno verso l’esterno dell’imballaggio può causare la perdita di effervescenza delle bevande gasate.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Una elevata velocità di trasmissione del vapore può causare l’essiccamento di alcuni ingredienti nell’imballaggio o, al contrario, l’assorbimento di umidità da parte di alcuni ingredienti, con conseguente perdita di croccantezza.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78321" y="1294049"/>
            <a:ext cx="5103192" cy="5355767"/>
            <a:chOff x="214606" y="924717"/>
            <a:chExt cx="5103192" cy="5355767"/>
          </a:xfrm>
        </p:grpSpPr>
        <p:grpSp>
          <p:nvGrpSpPr>
            <p:cNvPr id="9" name="Gruppo 8"/>
            <p:cNvGrpSpPr/>
            <p:nvPr/>
          </p:nvGrpSpPr>
          <p:grpSpPr>
            <a:xfrm>
              <a:off x="276726" y="1299411"/>
              <a:ext cx="4649148" cy="4981073"/>
              <a:chOff x="276726" y="1299411"/>
              <a:chExt cx="4649148" cy="4981073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 rotWithShape="1">
              <a:blip r:embed="rId2"/>
              <a:srcRect l="2422" t="1556" r="2315" b="13773"/>
              <a:stretch/>
            </p:blipFill>
            <p:spPr>
              <a:xfrm>
                <a:off x="371733" y="1399246"/>
                <a:ext cx="4554141" cy="4776041"/>
              </a:xfrm>
              <a:prstGeom prst="rect">
                <a:avLst/>
              </a:prstGeom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276726" y="1299411"/>
                <a:ext cx="4649148" cy="4981073"/>
              </a:xfrm>
              <a:prstGeom prst="rect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10" name="Rettangolo 9"/>
            <p:cNvSpPr/>
            <p:nvPr/>
          </p:nvSpPr>
          <p:spPr>
            <a:xfrm>
              <a:off x="214606" y="924717"/>
              <a:ext cx="5103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Oxygen Transmission Rates at 0% Relative Humidity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984596" y="1757703"/>
            <a:ext cx="2297406" cy="4892113"/>
            <a:chOff x="5162686" y="969897"/>
            <a:chExt cx="2297406" cy="4892113"/>
          </a:xfrm>
        </p:grpSpPr>
        <p:sp>
          <p:nvSpPr>
            <p:cNvPr id="8" name="Rettangolo 7"/>
            <p:cNvSpPr/>
            <p:nvPr/>
          </p:nvSpPr>
          <p:spPr>
            <a:xfrm>
              <a:off x="5245768" y="1648326"/>
              <a:ext cx="2105527" cy="4213684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3" name="Gruppo 12"/>
            <p:cNvGrpSpPr/>
            <p:nvPr/>
          </p:nvGrpSpPr>
          <p:grpSpPr>
            <a:xfrm>
              <a:off x="5162686" y="969897"/>
              <a:ext cx="2297406" cy="4892113"/>
              <a:chOff x="5162686" y="969897"/>
              <a:chExt cx="2297406" cy="4892113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 rotWithShape="1">
              <a:blip r:embed="rId3"/>
              <a:srcRect l="6383" t="2181" r="4430" b="1926"/>
              <a:stretch/>
            </p:blipFill>
            <p:spPr>
              <a:xfrm>
                <a:off x="5281513" y="1712521"/>
                <a:ext cx="2015878" cy="4149489"/>
              </a:xfrm>
              <a:prstGeom prst="rect">
                <a:avLst/>
              </a:prstGeom>
            </p:spPr>
          </p:pic>
          <p:sp>
            <p:nvSpPr>
              <p:cNvPr id="11" name="Rettangolo 10"/>
              <p:cNvSpPr/>
              <p:nvPr/>
            </p:nvSpPr>
            <p:spPr>
              <a:xfrm>
                <a:off x="5162686" y="969897"/>
                <a:ext cx="22974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0070C0"/>
                    </a:solidFill>
                  </a:rPr>
                  <a:t>Water Vapour Transmission Rates</a:t>
                </a:r>
              </a:p>
            </p:txBody>
          </p:sp>
        </p:grp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89743" y="303835"/>
            <a:ext cx="7498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RESINE BARRIERA</a:t>
            </a:r>
          </a:p>
        </p:txBody>
      </p:sp>
    </p:spTree>
    <p:extLst>
      <p:ext uri="{BB962C8B-B14F-4D97-AF65-F5344CB8AC3E}">
        <p14:creationId xmlns:p14="http://schemas.microsoft.com/office/powerpoint/2010/main" val="41095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4819" y="1745046"/>
            <a:ext cx="8876643" cy="432435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4666" y="788604"/>
            <a:ext cx="7498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ESEMPI DI STRUTTURE MULTISTRATO</a:t>
            </a:r>
          </a:p>
        </p:txBody>
      </p:sp>
    </p:spTree>
    <p:extLst>
      <p:ext uri="{BB962C8B-B14F-4D97-AF65-F5344CB8AC3E}">
        <p14:creationId xmlns:p14="http://schemas.microsoft.com/office/powerpoint/2010/main" val="397999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6329589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sp>
        <p:nvSpPr>
          <p:cNvPr id="20" name="Rettangolo 19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Copyright: CC BY-NC-SA 4.0: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7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14"/>
              </a:rPr>
              <a:t>https://creativecommons.org/licenses/by-nc-sa/4.0/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With this license, you are free to share the copy and redistribute the material in any medium or format. You can also adapt remix, transform and build upon the material.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However only under the following terms: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Attribution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must give appropriate credit, provide a link to the license, and indicate if changes were made. You may do so in any reasonable manner, but not in any way that suggests the licensor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endorses you or your use.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NonCommercial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— you may not use the material for commercial purposes.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ShareAlike</a:t>
            </a: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if you remix, transform, or build upon the material, you must distribute your contributions under the same license as the original.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No additional restrictions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may not apply legal terms or technological measures that legally restrict others from doing anything the license permits.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5813</TotalTime>
  <Words>785</Words>
  <Application>Microsoft Macintosh PowerPoint</Application>
  <PresentationFormat>Widescreen</PresentationFormat>
  <Paragraphs>81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Paola SCARFATO</cp:lastModifiedBy>
  <cp:revision>349</cp:revision>
  <dcterms:created xsi:type="dcterms:W3CDTF">2021-03-03T15:15:32Z</dcterms:created>
  <dcterms:modified xsi:type="dcterms:W3CDTF">2022-09-28T16:46:56Z</dcterms:modified>
</cp:coreProperties>
</file>