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364" r:id="rId4"/>
    <p:sldId id="365" r:id="rId5"/>
    <p:sldId id="366" r:id="rId6"/>
    <p:sldId id="367" r:id="rId7"/>
    <p:sldId id="368" r:id="rId8"/>
    <p:sldId id="369" r:id="rId9"/>
    <p:sldId id="258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969" autoAdjust="0"/>
    <p:restoredTop sz="95141" autoAdjust="0"/>
  </p:normalViewPr>
  <p:slideViewPr>
    <p:cSldViewPr snapToGrid="0">
      <p:cViewPr varScale="1">
        <p:scale>
          <a:sx n="109" d="100"/>
          <a:sy n="109" d="100"/>
        </p:scale>
        <p:origin x="1080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F62037-5A13-43EA-A66B-3CF35177416B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E8CD49-6B17-4FCE-9B2F-CEFC911C06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2274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8CD49-6B17-4FCE-9B2F-CEFC911C0673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8319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E8CD49-6B17-4FCE-9B2F-CEFC911C0673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5460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8CD49-6B17-4FCE-9B2F-CEFC911C0673}" type="slidenum">
              <a:rPr lang="it-IT" smtClean="0"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74527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E8CD49-6B17-4FCE-9B2F-CEFC911C0673}" type="slidenum">
              <a:rPr lang="it-IT" smtClean="0"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5156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2916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690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3471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57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2906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5369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2916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A3198-6781-4266-AAA5-E69564690795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748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11" Type="http://schemas.openxmlformats.org/officeDocument/2006/relationships/image" Target="../media/image25.png"/><Relationship Id="rId5" Type="http://schemas.openxmlformats.org/officeDocument/2006/relationships/image" Target="../media/image8.jpeg"/><Relationship Id="rId15" Type="http://schemas.openxmlformats.org/officeDocument/2006/relationships/image" Target="../media/image28.png"/><Relationship Id="rId10" Type="http://schemas.openxmlformats.org/officeDocument/2006/relationships/image" Target="../media/image24.png"/><Relationship Id="rId4" Type="http://schemas.openxmlformats.org/officeDocument/2006/relationships/image" Target="../media/image7.JPG"/><Relationship Id="rId9" Type="http://schemas.openxmlformats.org/officeDocument/2006/relationships/image" Target="../media/image23.png"/><Relationship Id="rId14" Type="http://schemas.openxmlformats.org/officeDocument/2006/relationships/hyperlink" Target="https://creativecommons.org/licenses/by-nc-sa/4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9219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0"/>
            <a:ext cx="7373127" cy="253898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68590" y="3924031"/>
            <a:ext cx="83273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Training program: modules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dirty="0"/>
              <a:t>New materials and biomaterials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dirty="0"/>
              <a:t> </a:t>
            </a:r>
            <a:r>
              <a:rPr lang="en-US" sz="2400" b="1" dirty="0">
                <a:solidFill>
                  <a:srgbClr val="C00000"/>
                </a:solidFill>
              </a:rPr>
              <a:t>Eco-design &amp; novel manufacturing processing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dirty="0"/>
              <a:t>Citizen and Consumer Engagement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2400" dirty="0"/>
              <a:t>Residue management and </a:t>
            </a:r>
            <a:r>
              <a:rPr lang="it-IT" sz="2400" dirty="0" err="1"/>
              <a:t>valorisation</a:t>
            </a:r>
            <a:endParaRPr lang="it-IT" sz="2400" dirty="0"/>
          </a:p>
          <a:p>
            <a:pPr algn="ctr"/>
            <a:endParaRPr lang="en-US" sz="2400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6325091"/>
            <a:ext cx="7552267" cy="42857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22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100"/>
    </mc:Choice>
    <mc:Fallback xmlns="">
      <p:transition advClick="0" advTm="51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43134" y="1016067"/>
            <a:ext cx="99953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Corso 1-Processi di </a:t>
            </a:r>
            <a:r>
              <a:rPr lang="it-IT" sz="2400" b="1" dirty="0">
                <a:solidFill>
                  <a:srgbClr val="C00000"/>
                </a:solidFill>
              </a:rPr>
              <a:t>Manifattura Innovativi per Sistemi di Packaging</a:t>
            </a:r>
            <a:r>
              <a:rPr lang="en-US" sz="2400" b="1" dirty="0">
                <a:solidFill>
                  <a:srgbClr val="C00000"/>
                </a:solidFill>
              </a:rPr>
              <a:t>  (3 ECTS)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385573" y="1772819"/>
            <a:ext cx="1063217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000" dirty="0"/>
              <a:t>4. </a:t>
            </a:r>
            <a:r>
              <a:rPr lang="en-US" sz="2000" b="1" dirty="0"/>
              <a:t>PROCESSI DI MANIFATTURA PER NUOVE SOLUZIONI DI PACKAGING (0.4 ETCS)</a:t>
            </a:r>
          </a:p>
          <a:p>
            <a:pPr lvl="1">
              <a:spcAft>
                <a:spcPts val="1200"/>
              </a:spcAft>
            </a:pPr>
            <a:r>
              <a:rPr lang="en-US" sz="2000" b="1" dirty="0">
                <a:solidFill>
                  <a:srgbClr val="00B050"/>
                </a:solidFill>
              </a:rPr>
              <a:t>4.1.	Film Multilayer</a:t>
            </a:r>
          </a:p>
          <a:p>
            <a:pPr lvl="1">
              <a:spcAft>
                <a:spcPts val="1200"/>
              </a:spcAft>
            </a:pPr>
            <a:r>
              <a:rPr lang="en-US" sz="2000" dirty="0"/>
              <a:t>4.2.	</a:t>
            </a:r>
            <a:r>
              <a:rPr lang="en-US" sz="2000" dirty="0" err="1"/>
              <a:t>Tecnologia</a:t>
            </a:r>
            <a:r>
              <a:rPr lang="en-US" sz="2000" dirty="0"/>
              <a:t> di co-</a:t>
            </a:r>
            <a:r>
              <a:rPr lang="en-US" sz="2000" dirty="0" err="1"/>
              <a:t>estrusione</a:t>
            </a:r>
            <a:endParaRPr lang="en-US" sz="2000" dirty="0"/>
          </a:p>
          <a:p>
            <a:pPr lvl="2">
              <a:spcAft>
                <a:spcPts val="600"/>
              </a:spcAft>
            </a:pPr>
            <a:r>
              <a:rPr lang="en-US" sz="2000" dirty="0"/>
              <a:t>4.2.1. </a:t>
            </a:r>
            <a:r>
              <a:rPr lang="en-US" sz="2000" dirty="0" err="1"/>
              <a:t>Descrizione</a:t>
            </a:r>
            <a:r>
              <a:rPr lang="en-US" sz="2000" dirty="0"/>
              <a:t> e </a:t>
            </a:r>
            <a:r>
              <a:rPr lang="en-US" sz="2000" dirty="0" err="1"/>
              <a:t>apparati</a:t>
            </a:r>
            <a:endParaRPr lang="en-US" sz="2000" dirty="0"/>
          </a:p>
          <a:p>
            <a:pPr lvl="4">
              <a:spcAft>
                <a:spcPts val="600"/>
              </a:spcAft>
            </a:pPr>
            <a:r>
              <a:rPr lang="en-US" i="1" dirty="0"/>
              <a:t>Feed-block e die</a:t>
            </a:r>
          </a:p>
          <a:p>
            <a:pPr lvl="2">
              <a:spcAft>
                <a:spcPts val="600"/>
              </a:spcAft>
            </a:pPr>
            <a:r>
              <a:rPr lang="en-US" sz="2000" dirty="0"/>
              <a:t>4.2.2. </a:t>
            </a:r>
            <a:r>
              <a:rPr lang="en-US" sz="2000" dirty="0" err="1"/>
              <a:t>Instabilità</a:t>
            </a:r>
            <a:r>
              <a:rPr lang="en-US" sz="2000" dirty="0"/>
              <a:t> di </a:t>
            </a:r>
            <a:r>
              <a:rPr lang="en-US" sz="2000" dirty="0" err="1"/>
              <a:t>flusso</a:t>
            </a:r>
            <a:endParaRPr lang="en-US" sz="2000" dirty="0"/>
          </a:p>
          <a:p>
            <a:pPr lvl="4">
              <a:spcAft>
                <a:spcPts val="600"/>
              </a:spcAft>
            </a:pPr>
            <a:r>
              <a:rPr lang="en-US" i="1" dirty="0" err="1"/>
              <a:t>Instabilità</a:t>
            </a:r>
            <a:r>
              <a:rPr lang="en-US" i="1" dirty="0"/>
              <a:t> di </a:t>
            </a:r>
            <a:r>
              <a:rPr lang="en-US" i="1" dirty="0" err="1"/>
              <a:t>superficie</a:t>
            </a:r>
            <a:endParaRPr lang="en-US" i="1" dirty="0"/>
          </a:p>
          <a:p>
            <a:pPr lvl="4">
              <a:spcAft>
                <a:spcPts val="600"/>
              </a:spcAft>
            </a:pPr>
            <a:r>
              <a:rPr lang="en-US" i="1" dirty="0" err="1"/>
              <a:t>Instabilità</a:t>
            </a:r>
            <a:r>
              <a:rPr lang="en-US" i="1" dirty="0"/>
              <a:t> </a:t>
            </a:r>
            <a:r>
              <a:rPr lang="en-US" i="1" dirty="0" err="1"/>
              <a:t>interfacciale</a:t>
            </a:r>
            <a:endParaRPr lang="en-US" i="1" dirty="0"/>
          </a:p>
          <a:p>
            <a:pPr lvl="1">
              <a:spcAft>
                <a:spcPts val="1200"/>
              </a:spcAft>
            </a:pPr>
            <a:r>
              <a:rPr lang="en-US" sz="2000" dirty="0"/>
              <a:t>4.3 Extrusion coating e </a:t>
            </a:r>
            <a:r>
              <a:rPr lang="en-US" sz="2000" dirty="0" err="1"/>
              <a:t>processi</a:t>
            </a:r>
            <a:r>
              <a:rPr lang="en-US" sz="2000" dirty="0"/>
              <a:t> di </a:t>
            </a:r>
            <a:r>
              <a:rPr lang="en-US" sz="2000" dirty="0" err="1"/>
              <a:t>laminazione</a:t>
            </a:r>
            <a:endParaRPr lang="en-US" sz="2000" dirty="0"/>
          </a:p>
          <a:p>
            <a:pPr lvl="1">
              <a:spcAft>
                <a:spcPts val="1200"/>
              </a:spcAft>
            </a:pPr>
            <a:r>
              <a:rPr lang="en-US" sz="2000" dirty="0"/>
              <a:t>4.4 Caso studio: </a:t>
            </a:r>
            <a:r>
              <a:rPr lang="en-US" sz="2000" dirty="0" err="1"/>
              <a:t>strategie</a:t>
            </a:r>
            <a:r>
              <a:rPr lang="en-US" sz="2000" dirty="0"/>
              <a:t> di </a:t>
            </a:r>
            <a:r>
              <a:rPr lang="en-US" sz="2000" dirty="0" err="1"/>
              <a:t>progettazione</a:t>
            </a:r>
            <a:r>
              <a:rPr lang="en-US" sz="2000" dirty="0"/>
              <a:t> per packaging </a:t>
            </a:r>
            <a:r>
              <a:rPr lang="en-US" sz="2000" dirty="0" err="1"/>
              <a:t>barriera</a:t>
            </a:r>
            <a:r>
              <a:rPr lang="en-US" sz="2000" dirty="0"/>
              <a:t> </a:t>
            </a:r>
            <a:r>
              <a:rPr lang="en-US" sz="2000" dirty="0" err="1"/>
              <a:t>biodegradabili</a:t>
            </a:r>
            <a:endParaRPr lang="en-US" sz="20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6623479-B001-38B8-7236-D9B5349A74DC}"/>
              </a:ext>
            </a:extLst>
          </p:cNvPr>
          <p:cNvSpPr txBox="1"/>
          <p:nvPr/>
        </p:nvSpPr>
        <p:spPr>
          <a:xfrm>
            <a:off x="385574" y="6051793"/>
            <a:ext cx="10052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0" i="0" u="none" strike="noStrik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________________________________________________________________________________________________</a:t>
            </a:r>
          </a:p>
          <a:p>
            <a:r>
              <a:rPr lang="it-IT" sz="1600" b="0" i="0" u="none" strike="noStrik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prof. L. Di Maio – Università degli Studi di Salerno</a:t>
            </a:r>
            <a:endParaRPr lang="it-IT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01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84000"/>
    </mc:Choice>
    <mc:Fallback xmlns="">
      <p:transition advClick="0" advTm="84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228796" y="240703"/>
            <a:ext cx="7498912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it-IT" sz="2800" b="1" dirty="0">
                <a:solidFill>
                  <a:srgbClr val="C00000"/>
                </a:solidFill>
              </a:rPr>
              <a:t>FILM MULTISTRATO</a:t>
            </a:r>
          </a:p>
        </p:txBody>
      </p:sp>
      <p:sp>
        <p:nvSpPr>
          <p:cNvPr id="2" name="Rettangolo 1"/>
          <p:cNvSpPr/>
          <p:nvPr/>
        </p:nvSpPr>
        <p:spPr>
          <a:xfrm>
            <a:off x="515006" y="1391632"/>
            <a:ext cx="9438291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it-IT" sz="2400" dirty="0"/>
              <a:t>I film multistrato (o </a:t>
            </a:r>
            <a:r>
              <a:rPr lang="it-IT" sz="2400" dirty="0" err="1"/>
              <a:t>multilayer</a:t>
            </a:r>
            <a:r>
              <a:rPr lang="it-IT" sz="2400" dirty="0"/>
              <a:t>) sono prodotti combinando diversi polimeri aventi proprietà differenti per produrre manufatti con caratteristiche combinate che non sono realizzabili utilizzando un singolo polimero.</a:t>
            </a:r>
          </a:p>
          <a:p>
            <a:pPr algn="just">
              <a:spcAft>
                <a:spcPts val="1200"/>
              </a:spcAft>
            </a:pPr>
            <a:r>
              <a:rPr lang="it-IT" sz="2400" dirty="0"/>
              <a:t>I film multistrato sono utilizzati principalmente nel packaging alimentare, dove resine polimeriche con elevate proprietà specifiche, quali ad esempio:</a:t>
            </a:r>
          </a:p>
          <a:p>
            <a:pPr lvl="2" algn="just"/>
            <a:r>
              <a:rPr lang="it-IT" sz="2400" dirty="0"/>
              <a:t>• resistenza all’umidità</a:t>
            </a:r>
          </a:p>
          <a:p>
            <a:pPr lvl="2" algn="just"/>
            <a:r>
              <a:rPr lang="it-IT" sz="2400" dirty="0"/>
              <a:t>• barriera all’ossigeno</a:t>
            </a:r>
          </a:p>
          <a:p>
            <a:pPr lvl="2" algn="just"/>
            <a:r>
              <a:rPr lang="it-IT" sz="2400" dirty="0"/>
              <a:t>• resistenza meccanica</a:t>
            </a:r>
          </a:p>
          <a:p>
            <a:pPr lvl="2" algn="just"/>
            <a:r>
              <a:rPr lang="it-IT" sz="2400" dirty="0"/>
              <a:t>• saldabilità a caldo</a:t>
            </a:r>
          </a:p>
          <a:p>
            <a:pPr lvl="2" algn="just">
              <a:spcAft>
                <a:spcPts val="1200"/>
              </a:spcAft>
            </a:pPr>
            <a:r>
              <a:rPr lang="it-IT" sz="2400" dirty="0"/>
              <a:t>• proprietà ottiche ed estetiche</a:t>
            </a:r>
          </a:p>
          <a:p>
            <a:pPr algn="just"/>
            <a:r>
              <a:rPr lang="it-IT" sz="2400" dirty="0"/>
              <a:t>sono combinate per realizzare un </a:t>
            </a:r>
            <a:r>
              <a:rPr lang="it-IT" sz="2400" b="1" dirty="0"/>
              <a:t>prodotto migliore ad un costo inferiore</a:t>
            </a:r>
            <a:r>
              <a:rPr lang="it-IT" sz="2400" dirty="0"/>
              <a:t>.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9137" y="3849453"/>
            <a:ext cx="4817598" cy="1763379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ADEB0DB9-FBB7-EAC7-7AD9-24CC0DEBC2FE}"/>
              </a:ext>
            </a:extLst>
          </p:cNvPr>
          <p:cNvSpPr txBox="1"/>
          <p:nvPr/>
        </p:nvSpPr>
        <p:spPr>
          <a:xfrm>
            <a:off x="7819293" y="3664787"/>
            <a:ext cx="14888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solidFill>
                  <a:srgbClr val="C00000"/>
                </a:solidFill>
              </a:rPr>
              <a:t>MULTILAYER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51080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17620" y="1144142"/>
            <a:ext cx="8442159" cy="2516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t-IT" sz="2000" b="1" cap="all" dirty="0"/>
              <a:t>Le strutture sono PROGETTATE sulla base dei seguenti requisiti</a:t>
            </a:r>
            <a:r>
              <a:rPr lang="it-IT" sz="2000" dirty="0"/>
              <a:t>:</a:t>
            </a:r>
          </a:p>
          <a:p>
            <a:pPr marL="800100" lvl="1" indent="-342900">
              <a:spcAft>
                <a:spcPts val="30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Char char="q"/>
            </a:pPr>
            <a:r>
              <a:rPr lang="it-IT" sz="2000" dirty="0"/>
              <a:t>Idoneità a contatto con alimenti</a:t>
            </a:r>
          </a:p>
          <a:p>
            <a:pPr marL="800100" lvl="1" indent="-342900">
              <a:spcAft>
                <a:spcPts val="30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Char char="q"/>
            </a:pPr>
            <a:r>
              <a:rPr lang="it-IT" sz="2000" dirty="0"/>
              <a:t>Barriera ad ossigeno, umidità e aromi</a:t>
            </a:r>
          </a:p>
          <a:p>
            <a:pPr marL="800100" lvl="1" indent="-342900">
              <a:spcAft>
                <a:spcPts val="30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Char char="q"/>
            </a:pPr>
            <a:r>
              <a:rPr lang="it-IT" sz="2000" dirty="0"/>
              <a:t>Resistenza a stress meccanici</a:t>
            </a:r>
          </a:p>
          <a:p>
            <a:pPr marL="800100" lvl="1" indent="-342900">
              <a:spcAft>
                <a:spcPts val="30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Char char="q"/>
            </a:pPr>
            <a:r>
              <a:rPr lang="it-IT" sz="2000" dirty="0"/>
              <a:t>Chiusura dell’imballaggio</a:t>
            </a:r>
          </a:p>
          <a:p>
            <a:pPr marL="800100" lvl="1" indent="-342900">
              <a:spcAft>
                <a:spcPts val="30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Char char="q"/>
            </a:pPr>
            <a:r>
              <a:rPr lang="it-IT" sz="2000" dirty="0"/>
              <a:t>Trasparenza</a:t>
            </a:r>
          </a:p>
          <a:p>
            <a:pPr marL="800100" lvl="1" indent="-342900">
              <a:spcAft>
                <a:spcPts val="30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Char char="q"/>
            </a:pPr>
            <a:r>
              <a:rPr lang="it-IT" sz="2000" dirty="0"/>
              <a:t>Stampabilità sulla superfice esterna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9848" y="1993339"/>
            <a:ext cx="4729163" cy="4100513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525" y="4234615"/>
            <a:ext cx="4786313" cy="1985963"/>
          </a:xfrm>
          <a:prstGeom prst="rect">
            <a:avLst/>
          </a:prstGeom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785682" y="125184"/>
            <a:ext cx="5274097" cy="88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it-IT" sz="2800" b="1" dirty="0">
                <a:solidFill>
                  <a:srgbClr val="C00000"/>
                </a:solidFill>
              </a:rPr>
              <a:t>TIPICHE RESINE UTILIZZATE PER I FILM MULTISTRATO</a:t>
            </a:r>
          </a:p>
        </p:txBody>
      </p:sp>
    </p:spTree>
    <p:extLst>
      <p:ext uri="{BB962C8B-B14F-4D97-AF65-F5344CB8AC3E}">
        <p14:creationId xmlns:p14="http://schemas.microsoft.com/office/powerpoint/2010/main" val="2425957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46842" y="1016398"/>
            <a:ext cx="9595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/>
              <a:t>Poiché alcuni sistemi di resine forniscono proprietà uniche, ma non sono tra loro compatibili, è necessario accoppiarle mediante l’uso di </a:t>
            </a:r>
            <a:r>
              <a:rPr lang="it-IT" b="1" dirty="0"/>
              <a:t>strati adesivi o tie layer </a:t>
            </a:r>
            <a:r>
              <a:rPr lang="it-IT" dirty="0"/>
              <a:t>tra le resine non compatibili, per mantenere integra la struttura multilayer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589743" y="303835"/>
            <a:ext cx="7498912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it-IT" sz="2800" b="1" dirty="0">
                <a:solidFill>
                  <a:srgbClr val="C00000"/>
                </a:solidFill>
              </a:rPr>
              <a:t>COMPATIBILITA’ DELLE RESINE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2" y="2036239"/>
            <a:ext cx="6989103" cy="4260606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3"/>
          <a:srcRect t="7957" r="13608" b="13311"/>
          <a:stretch/>
        </p:blipFill>
        <p:spPr>
          <a:xfrm>
            <a:off x="7996249" y="1806445"/>
            <a:ext cx="3291544" cy="1387366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3789012" y="2401253"/>
            <a:ext cx="3323076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it-IT" sz="1600" dirty="0"/>
              <a:t>In generale, le resine polari aderiscono con resine polari, mentre quelle non polari aderiscono con resine non polari.</a:t>
            </a:r>
          </a:p>
        </p:txBody>
      </p:sp>
      <p:sp>
        <p:nvSpPr>
          <p:cNvPr id="7" name="Rettangolo 6"/>
          <p:cNvSpPr/>
          <p:nvPr/>
        </p:nvSpPr>
        <p:spPr>
          <a:xfrm>
            <a:off x="7272538" y="3475573"/>
            <a:ext cx="491946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b="1" dirty="0"/>
              <a:t>I MATERIALI UTILIZZATI COME TIE LAYER</a:t>
            </a:r>
            <a:r>
              <a:rPr lang="en-GB" dirty="0"/>
              <a:t>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/>
              <a:t>EVA, Anhydride modified EVA, Acid acrylate modified EVA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/>
              <a:t>Maleic anhydride modified LDPE (or HDPE, LLDPE, PP)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/>
              <a:t>Acid modified ethylene acrylate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/>
              <a:t>Maleic anhydride modified ethylene acrylate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/>
              <a:t>Ethylene methyl acrylate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/>
              <a:t>Ethylene ethyl acrylate</a:t>
            </a:r>
          </a:p>
        </p:txBody>
      </p:sp>
    </p:spTree>
    <p:extLst>
      <p:ext uri="{BB962C8B-B14F-4D97-AF65-F5344CB8AC3E}">
        <p14:creationId xmlns:p14="http://schemas.microsoft.com/office/powerpoint/2010/main" val="1722533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20414" y="1125488"/>
            <a:ext cx="5541474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it-IT" b="1" dirty="0"/>
              <a:t>L’adesione tra le resine e il tie layer può avvenire attraverso</a:t>
            </a:r>
            <a:r>
              <a:rPr lang="it-IT" dirty="0"/>
              <a:t>:</a:t>
            </a:r>
          </a:p>
          <a:p>
            <a:pPr marL="285750" indent="-285750">
              <a:buClr>
                <a:srgbClr val="C00000"/>
              </a:buClr>
              <a:buSzPct val="80000"/>
              <a:buFont typeface="Wingdings" panose="05000000000000000000" pitchFamily="2" charset="2"/>
              <a:buChar char="q"/>
            </a:pPr>
            <a:r>
              <a:rPr lang="it-IT" dirty="0"/>
              <a:t>Entanglement delle macromolecole nella fase fusa,</a:t>
            </a:r>
          </a:p>
          <a:p>
            <a:pPr marL="285750" indent="-285750">
              <a:buClr>
                <a:srgbClr val="C00000"/>
              </a:buClr>
              <a:buSzPct val="80000"/>
              <a:buFont typeface="Wingdings" panose="05000000000000000000" pitchFamily="2" charset="2"/>
              <a:buChar char="q"/>
            </a:pPr>
            <a:r>
              <a:rPr lang="it-IT" dirty="0"/>
              <a:t>co-cristallizzazione</a:t>
            </a:r>
          </a:p>
          <a:p>
            <a:pPr marL="285750" indent="-285750">
              <a:buClr>
                <a:srgbClr val="C00000"/>
              </a:buClr>
              <a:buSzPct val="80000"/>
              <a:buFont typeface="Wingdings" panose="05000000000000000000" pitchFamily="2" charset="2"/>
              <a:buChar char="q"/>
            </a:pPr>
            <a:r>
              <a:rPr lang="it-IT" dirty="0"/>
              <a:t>Legami covalenti o ad idrogeno</a:t>
            </a:r>
          </a:p>
          <a:p>
            <a:pPr marL="285750" indent="-285750">
              <a:buClr>
                <a:srgbClr val="C00000"/>
              </a:buClr>
              <a:buSzPct val="80000"/>
              <a:buFont typeface="Wingdings" panose="05000000000000000000" pitchFamily="2" charset="2"/>
              <a:buChar char="q"/>
            </a:pPr>
            <a:r>
              <a:rPr lang="it-IT" dirty="0"/>
              <a:t>Forze intermolecolari di Van </a:t>
            </a:r>
            <a:r>
              <a:rPr lang="it-IT" dirty="0" err="1"/>
              <a:t>der</a:t>
            </a:r>
            <a:r>
              <a:rPr lang="it-IT" dirty="0"/>
              <a:t> </a:t>
            </a:r>
            <a:r>
              <a:rPr lang="it-IT" dirty="0" err="1"/>
              <a:t>Waals</a:t>
            </a:r>
            <a:r>
              <a:rPr lang="it-IT" dirty="0"/>
              <a:t> o dipolo-dipolo</a:t>
            </a:r>
          </a:p>
        </p:txBody>
      </p:sp>
      <p:sp>
        <p:nvSpPr>
          <p:cNvPr id="4" name="Rettangolo 3"/>
          <p:cNvSpPr/>
          <p:nvPr/>
        </p:nvSpPr>
        <p:spPr>
          <a:xfrm>
            <a:off x="6096000" y="1125488"/>
            <a:ext cx="4454925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it-IT" b="1" dirty="0"/>
              <a:t>NEL PROCESSO DI COESTRUSIONE, IL GRADO DI ADESIONE E’ INFLUENZATO DA:</a:t>
            </a:r>
          </a:p>
          <a:p>
            <a:pPr marL="285750" indent="-285750">
              <a:buClr>
                <a:srgbClr val="C00000"/>
              </a:buClr>
              <a:buSzPct val="80000"/>
              <a:buFont typeface="Wingdings" panose="05000000000000000000" pitchFamily="2" charset="2"/>
              <a:buChar char="q"/>
            </a:pPr>
            <a:r>
              <a:rPr lang="it-IT" dirty="0"/>
              <a:t>Spessore del tie layer</a:t>
            </a:r>
          </a:p>
          <a:p>
            <a:pPr marL="285750" indent="-285750">
              <a:buClr>
                <a:srgbClr val="C00000"/>
              </a:buClr>
              <a:buSzPct val="80000"/>
              <a:buFont typeface="Wingdings" panose="05000000000000000000" pitchFamily="2" charset="2"/>
              <a:buChar char="q"/>
            </a:pPr>
            <a:r>
              <a:rPr lang="it-IT" dirty="0"/>
              <a:t>Incremento di funzionalità nel tie layer</a:t>
            </a:r>
          </a:p>
          <a:p>
            <a:pPr marL="285750" indent="-285750">
              <a:buClr>
                <a:srgbClr val="C00000"/>
              </a:buClr>
              <a:buSzPct val="80000"/>
              <a:buFont typeface="Wingdings" panose="05000000000000000000" pitchFamily="2" charset="2"/>
              <a:buChar char="q"/>
            </a:pPr>
            <a:r>
              <a:rPr lang="it-IT" dirty="0"/>
              <a:t>Temperatura di fusione</a:t>
            </a:r>
          </a:p>
          <a:p>
            <a:pPr marL="285750" indent="-285750">
              <a:buClr>
                <a:srgbClr val="C00000"/>
              </a:buClr>
              <a:buSzPct val="80000"/>
              <a:buFont typeface="Wingdings" panose="05000000000000000000" pitchFamily="2" charset="2"/>
              <a:buChar char="q"/>
            </a:pPr>
            <a:r>
              <a:rPr lang="it-IT" dirty="0"/>
              <a:t>Tempo di contatto</a:t>
            </a:r>
          </a:p>
        </p:txBody>
      </p:sp>
      <p:sp>
        <p:nvSpPr>
          <p:cNvPr id="5" name="Rettangolo 4"/>
          <p:cNvSpPr/>
          <p:nvPr/>
        </p:nvSpPr>
        <p:spPr>
          <a:xfrm>
            <a:off x="420414" y="3206068"/>
            <a:ext cx="113105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La forza del legame dell’adesivo tra strati differenti in una struttura multilayer è misurata utilizzando un </a:t>
            </a:r>
            <a:r>
              <a:rPr lang="it-IT" b="1" dirty="0">
                <a:solidFill>
                  <a:srgbClr val="C00000"/>
                </a:solidFill>
              </a:rPr>
              <a:t>T-peel test</a:t>
            </a:r>
            <a:r>
              <a:rPr lang="it-IT" dirty="0"/>
              <a:t>. La forza richiesta per separare gli strati è misurata attraverso un tester universale stress-strain. Due diversi meccanismi di cedimento del tie layer sono l’</a:t>
            </a:r>
            <a:r>
              <a:rPr lang="it-IT" b="1" dirty="0" err="1"/>
              <a:t>adhesive</a:t>
            </a:r>
            <a:r>
              <a:rPr lang="it-IT" b="1" dirty="0"/>
              <a:t> failure </a:t>
            </a:r>
            <a:r>
              <a:rPr lang="it-IT" dirty="0"/>
              <a:t>e la </a:t>
            </a:r>
            <a:r>
              <a:rPr lang="it-IT" b="1" dirty="0" err="1"/>
              <a:t>cohesive</a:t>
            </a:r>
            <a:r>
              <a:rPr lang="it-IT" b="1" dirty="0"/>
              <a:t> failure.</a:t>
            </a:r>
            <a:r>
              <a:rPr lang="it-IT" dirty="0"/>
              <a:t>  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589743" y="303835"/>
            <a:ext cx="7498912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it-IT" sz="2800" b="1" dirty="0">
                <a:solidFill>
                  <a:srgbClr val="C00000"/>
                </a:solidFill>
              </a:rPr>
              <a:t>ADESIONE TRA LE RESINE E I TIE LAYER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530" y="4301763"/>
            <a:ext cx="2776193" cy="2316138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 rotWithShape="1">
          <a:blip r:embed="rId3"/>
          <a:srcRect t="28462" r="26791" b="16188"/>
          <a:stretch/>
        </p:blipFill>
        <p:spPr>
          <a:xfrm>
            <a:off x="5855330" y="4190010"/>
            <a:ext cx="2805195" cy="2427891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8885220" y="4679740"/>
            <a:ext cx="2406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ADHESIVE FAILURE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8885220" y="5764924"/>
            <a:ext cx="2406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COHESIVE FAILURE</a:t>
            </a:r>
          </a:p>
        </p:txBody>
      </p:sp>
    </p:spTree>
    <p:extLst>
      <p:ext uri="{BB962C8B-B14F-4D97-AF65-F5344CB8AC3E}">
        <p14:creationId xmlns:p14="http://schemas.microsoft.com/office/powerpoint/2010/main" val="4024948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386945" y="1294049"/>
            <a:ext cx="4662385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b="1" dirty="0"/>
              <a:t>Le resine barriera normalmente sono incorporate al centro dell’imballaggio flessibile </a:t>
            </a:r>
            <a:r>
              <a:rPr lang="it-IT" dirty="0"/>
              <a:t>per garantire resistenza contro la penetrazione di ossigeno (O</a:t>
            </a:r>
            <a:r>
              <a:rPr lang="it-IT" baseline="-25000" dirty="0"/>
              <a:t>2</a:t>
            </a:r>
            <a:r>
              <a:rPr lang="it-IT" dirty="0"/>
              <a:t>), umidità (H</a:t>
            </a:r>
            <a:r>
              <a:rPr lang="it-IT" baseline="-25000" dirty="0"/>
              <a:t>2</a:t>
            </a:r>
            <a:r>
              <a:rPr lang="it-IT" dirty="0"/>
              <a:t>O), anidride carbonica (CO</a:t>
            </a:r>
            <a:r>
              <a:rPr lang="it-IT" baseline="-25000" dirty="0"/>
              <a:t>2</a:t>
            </a:r>
            <a:r>
              <a:rPr lang="it-IT" dirty="0"/>
              <a:t>), o di azoto (N</a:t>
            </a:r>
            <a:r>
              <a:rPr lang="it-IT" baseline="-25000" dirty="0"/>
              <a:t>2</a:t>
            </a:r>
            <a:r>
              <a:rPr lang="it-IT" dirty="0"/>
              <a:t>) dall’esterno dell’imballaggio verso l’interno o viceversa.</a:t>
            </a:r>
          </a:p>
        </p:txBody>
      </p:sp>
      <p:sp>
        <p:nvSpPr>
          <p:cNvPr id="4" name="Rettangolo 3"/>
          <p:cNvSpPr/>
          <p:nvPr/>
        </p:nvSpPr>
        <p:spPr>
          <a:xfrm>
            <a:off x="7248159" y="3160282"/>
            <a:ext cx="4939959" cy="369331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La migrazione dell’ossigeno dall’esterno verso l’interno dell’imballaggio può causare il deperimento dell’alimento, la sua degradazione, la perdita di aroma e, in alcuni casi, può alterarne il colore.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La permeazione di gas dall’interno verso l’esterno dell’imballaggio può causare la perdita di effervescenza delle bevande gasate.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Una elevata velocità di trasmissione del vapore può causare l’essiccamento di alcuni ingredienti nell’imballaggio o, al contrario, l’assorbimento di umidità da parte di alcuni ingredienti, con conseguente perdita di croccantezza.</a:t>
            </a:r>
          </a:p>
        </p:txBody>
      </p:sp>
      <p:grpSp>
        <p:nvGrpSpPr>
          <p:cNvPr id="12" name="Gruppo 11"/>
          <p:cNvGrpSpPr/>
          <p:nvPr/>
        </p:nvGrpSpPr>
        <p:grpSpPr>
          <a:xfrm>
            <a:off x="178321" y="1294049"/>
            <a:ext cx="5103192" cy="5355767"/>
            <a:chOff x="214606" y="924717"/>
            <a:chExt cx="5103192" cy="5355767"/>
          </a:xfrm>
        </p:grpSpPr>
        <p:grpSp>
          <p:nvGrpSpPr>
            <p:cNvPr id="9" name="Gruppo 8"/>
            <p:cNvGrpSpPr/>
            <p:nvPr/>
          </p:nvGrpSpPr>
          <p:grpSpPr>
            <a:xfrm>
              <a:off x="276726" y="1299411"/>
              <a:ext cx="4649148" cy="4981073"/>
              <a:chOff x="276726" y="1299411"/>
              <a:chExt cx="4649148" cy="4981073"/>
            </a:xfrm>
          </p:grpSpPr>
          <p:pic>
            <p:nvPicPr>
              <p:cNvPr id="3" name="Immagine 2"/>
              <p:cNvPicPr>
                <a:picLocks noChangeAspect="1"/>
              </p:cNvPicPr>
              <p:nvPr/>
            </p:nvPicPr>
            <p:blipFill rotWithShape="1">
              <a:blip r:embed="rId2"/>
              <a:srcRect l="2422" t="1556" r="2315" b="13773"/>
              <a:stretch/>
            </p:blipFill>
            <p:spPr>
              <a:xfrm>
                <a:off x="371733" y="1399246"/>
                <a:ext cx="4554141" cy="4776041"/>
              </a:xfrm>
              <a:prstGeom prst="rect">
                <a:avLst/>
              </a:prstGeom>
            </p:spPr>
          </p:pic>
          <p:sp>
            <p:nvSpPr>
              <p:cNvPr id="7" name="Rettangolo 6"/>
              <p:cNvSpPr/>
              <p:nvPr/>
            </p:nvSpPr>
            <p:spPr>
              <a:xfrm>
                <a:off x="276726" y="1299411"/>
                <a:ext cx="4649148" cy="4981073"/>
              </a:xfrm>
              <a:prstGeom prst="rect">
                <a:avLst/>
              </a:prstGeom>
              <a:noFill/>
              <a:ln w="317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</p:grpSp>
        <p:sp>
          <p:nvSpPr>
            <p:cNvPr id="10" name="Rettangolo 9"/>
            <p:cNvSpPr/>
            <p:nvPr/>
          </p:nvSpPr>
          <p:spPr>
            <a:xfrm>
              <a:off x="214606" y="924717"/>
              <a:ext cx="510319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dirty="0">
                  <a:solidFill>
                    <a:srgbClr val="C00000"/>
                  </a:solidFill>
                </a:rPr>
                <a:t>Oxygen Transmission Rates at 0% Relative Humidity</a:t>
              </a:r>
            </a:p>
          </p:txBody>
        </p:sp>
      </p:grpSp>
      <p:grpSp>
        <p:nvGrpSpPr>
          <p:cNvPr id="14" name="Gruppo 13"/>
          <p:cNvGrpSpPr/>
          <p:nvPr/>
        </p:nvGrpSpPr>
        <p:grpSpPr>
          <a:xfrm>
            <a:off x="4984596" y="1757703"/>
            <a:ext cx="2297406" cy="4892113"/>
            <a:chOff x="5162686" y="969897"/>
            <a:chExt cx="2297406" cy="4892113"/>
          </a:xfrm>
        </p:grpSpPr>
        <p:sp>
          <p:nvSpPr>
            <p:cNvPr id="8" name="Rettangolo 7"/>
            <p:cNvSpPr/>
            <p:nvPr/>
          </p:nvSpPr>
          <p:spPr>
            <a:xfrm>
              <a:off x="5245768" y="1648326"/>
              <a:ext cx="2105527" cy="4213684"/>
            </a:xfrm>
            <a:prstGeom prst="rect">
              <a:avLst/>
            </a:prstGeom>
            <a:noFill/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grpSp>
          <p:nvGrpSpPr>
            <p:cNvPr id="13" name="Gruppo 12"/>
            <p:cNvGrpSpPr/>
            <p:nvPr/>
          </p:nvGrpSpPr>
          <p:grpSpPr>
            <a:xfrm>
              <a:off x="5162686" y="969897"/>
              <a:ext cx="2297406" cy="4892113"/>
              <a:chOff x="5162686" y="969897"/>
              <a:chExt cx="2297406" cy="4892113"/>
            </a:xfrm>
          </p:grpSpPr>
          <p:pic>
            <p:nvPicPr>
              <p:cNvPr id="5" name="Immagine 4"/>
              <p:cNvPicPr>
                <a:picLocks noChangeAspect="1"/>
              </p:cNvPicPr>
              <p:nvPr/>
            </p:nvPicPr>
            <p:blipFill rotWithShape="1">
              <a:blip r:embed="rId3"/>
              <a:srcRect l="6383" t="2181" r="4430" b="1926"/>
              <a:stretch/>
            </p:blipFill>
            <p:spPr>
              <a:xfrm>
                <a:off x="5281513" y="1712521"/>
                <a:ext cx="2015878" cy="4149489"/>
              </a:xfrm>
              <a:prstGeom prst="rect">
                <a:avLst/>
              </a:prstGeom>
            </p:spPr>
          </p:pic>
          <p:sp>
            <p:nvSpPr>
              <p:cNvPr id="11" name="Rettangolo 10"/>
              <p:cNvSpPr/>
              <p:nvPr/>
            </p:nvSpPr>
            <p:spPr>
              <a:xfrm>
                <a:off x="5162686" y="969897"/>
                <a:ext cx="229740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b="1" dirty="0">
                    <a:solidFill>
                      <a:srgbClr val="0070C0"/>
                    </a:solidFill>
                  </a:rPr>
                  <a:t>Water Vapour Transmission Rates</a:t>
                </a:r>
              </a:p>
            </p:txBody>
          </p:sp>
        </p:grpSp>
      </p:grp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2589743" y="303835"/>
            <a:ext cx="7498912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it-IT" sz="2800" b="1" dirty="0">
                <a:solidFill>
                  <a:srgbClr val="C00000"/>
                </a:solidFill>
              </a:rPr>
              <a:t>RESINE BARRIERA</a:t>
            </a:r>
          </a:p>
        </p:txBody>
      </p:sp>
    </p:spTree>
    <p:extLst>
      <p:ext uri="{BB962C8B-B14F-4D97-AF65-F5344CB8AC3E}">
        <p14:creationId xmlns:p14="http://schemas.microsoft.com/office/powerpoint/2010/main" val="410958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44819" y="1745046"/>
            <a:ext cx="8876643" cy="4324350"/>
          </a:xfrm>
          <a:prstGeom prst="rect">
            <a:avLst/>
          </a:prstGeom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534666" y="788604"/>
            <a:ext cx="7498912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it-IT" sz="2800" b="1" dirty="0">
                <a:solidFill>
                  <a:srgbClr val="C00000"/>
                </a:solidFill>
              </a:rPr>
              <a:t>ESEMPI DI STRUTTURE MULTISTRATO</a:t>
            </a:r>
          </a:p>
        </p:txBody>
      </p:sp>
    </p:spTree>
    <p:extLst>
      <p:ext uri="{BB962C8B-B14F-4D97-AF65-F5344CB8AC3E}">
        <p14:creationId xmlns:p14="http://schemas.microsoft.com/office/powerpoint/2010/main" val="3979998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24082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1"/>
            <a:ext cx="7020518" cy="2417566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343" y="6329589"/>
            <a:ext cx="7552267" cy="42857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88573"/>
            <a:ext cx="2510820" cy="683233"/>
          </a:xfrm>
          <a:prstGeom prst="rect">
            <a:avLst/>
          </a:prstGeom>
        </p:spPr>
      </p:pic>
      <p:grpSp>
        <p:nvGrpSpPr>
          <p:cNvPr id="21" name="Gruppo 20"/>
          <p:cNvGrpSpPr/>
          <p:nvPr/>
        </p:nvGrpSpPr>
        <p:grpSpPr>
          <a:xfrm>
            <a:off x="882690" y="3537963"/>
            <a:ext cx="6689016" cy="1495608"/>
            <a:chOff x="637238" y="3384637"/>
            <a:chExt cx="6689016" cy="1495608"/>
          </a:xfrm>
        </p:grpSpPr>
        <p:pic>
          <p:nvPicPr>
            <p:cNvPr id="10" name="Immagine 9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6950" y="3384637"/>
              <a:ext cx="547594" cy="864989"/>
            </a:xfrm>
            <a:prstGeom prst="rect">
              <a:avLst/>
            </a:prstGeom>
          </p:spPr>
        </p:pic>
        <p:pic>
          <p:nvPicPr>
            <p:cNvPr id="11" name="Immagine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238" y="3516001"/>
              <a:ext cx="1846995" cy="732119"/>
            </a:xfrm>
            <a:prstGeom prst="rect">
              <a:avLst/>
            </a:prstGeom>
          </p:spPr>
        </p:pic>
        <p:pic>
          <p:nvPicPr>
            <p:cNvPr id="12" name="Immagine 11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6" t="27690" r="12654" b="26918"/>
            <a:stretch/>
          </p:blipFill>
          <p:spPr>
            <a:xfrm>
              <a:off x="1091024" y="4334157"/>
              <a:ext cx="1060681" cy="471414"/>
            </a:xfrm>
            <a:prstGeom prst="rect">
              <a:avLst/>
            </a:prstGeom>
          </p:spPr>
        </p:pic>
        <p:pic>
          <p:nvPicPr>
            <p:cNvPr id="13" name="Immagine 1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7925" y="4351521"/>
              <a:ext cx="1708329" cy="528724"/>
            </a:xfrm>
            <a:prstGeom prst="rect">
              <a:avLst/>
            </a:prstGeom>
          </p:spPr>
        </p:pic>
        <p:pic>
          <p:nvPicPr>
            <p:cNvPr id="14" name="Immagine 13"/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0506" y="4384876"/>
              <a:ext cx="1179010" cy="416691"/>
            </a:xfrm>
            <a:prstGeom prst="rect">
              <a:avLst/>
            </a:prstGeom>
          </p:spPr>
        </p:pic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92265" y="4398943"/>
              <a:ext cx="1025527" cy="341842"/>
            </a:xfrm>
            <a:prstGeom prst="rect">
              <a:avLst/>
            </a:prstGeom>
          </p:spPr>
        </p:pic>
        <p:pic>
          <p:nvPicPr>
            <p:cNvPr id="16" name="Immagine 1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1291" y="3552169"/>
              <a:ext cx="1637441" cy="645829"/>
            </a:xfrm>
            <a:prstGeom prst="rect">
              <a:avLst/>
            </a:prstGeom>
          </p:spPr>
        </p:pic>
        <p:pic>
          <p:nvPicPr>
            <p:cNvPr id="17" name="Immagine 16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8032" y="3454004"/>
              <a:ext cx="1521076" cy="856111"/>
            </a:xfrm>
            <a:prstGeom prst="rect">
              <a:avLst/>
            </a:prstGeom>
          </p:spPr>
        </p:pic>
      </p:grpSp>
      <p:sp>
        <p:nvSpPr>
          <p:cNvPr id="20" name="Rettangolo 19"/>
          <p:cNvSpPr/>
          <p:nvPr/>
        </p:nvSpPr>
        <p:spPr>
          <a:xfrm>
            <a:off x="107231" y="5113771"/>
            <a:ext cx="8239935" cy="1207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Copyright: CC BY-NC-SA 4.0: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  </a:t>
            </a:r>
            <a:r>
              <a:rPr lang="en-US" sz="700" u="sng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  <a:hlinkClick r:id="rId14"/>
              </a:rPr>
              <a:t>https://creativecommons.org/licenses/by-nc-sa/4.0/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With this license, you are free to share the copy and redistribute the material in any medium or format. You can also adapt remix, transform and build upon the material.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However only under the following terms: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Attribution — 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you must give appropriate credit, provide a link to the license, and indicate if changes were made. You may do so in any reasonable manner, but not in any way that suggests the licensor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endorses you or your use.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 err="1">
                <a:latin typeface="Arial" panose="020B0604020202020204" pitchFamily="34" charset="0"/>
                <a:ea typeface="Arial" panose="020B0604020202020204" pitchFamily="34" charset="0"/>
              </a:rPr>
              <a:t>NonCommercial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 — you may not use the material for commercial purposes.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 err="1">
                <a:latin typeface="Arial" panose="020B0604020202020204" pitchFamily="34" charset="0"/>
                <a:ea typeface="Arial" panose="020B0604020202020204" pitchFamily="34" charset="0"/>
              </a:rPr>
              <a:t>ShareAlike</a:t>
            </a: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 — 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if you remix, transform, or build upon the material, you must distribute your contributions under the same license as the original.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No additional restrictions — 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you may not apply legal terms or technological measures that legally restrict others from doing anything the license permits.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endParaRPr lang="it-IT" sz="7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22" name="Immagine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10250" y="5758493"/>
            <a:ext cx="1181663" cy="41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42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5813</TotalTime>
  <Words>785</Words>
  <Application>Microsoft Macintosh PowerPoint</Application>
  <PresentationFormat>Widescreen</PresentationFormat>
  <Paragraphs>81</Paragraphs>
  <Slides>9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Susana Remotti</dc:creator>
  <cp:lastModifiedBy>Paola SCARFATO</cp:lastModifiedBy>
  <cp:revision>349</cp:revision>
  <dcterms:created xsi:type="dcterms:W3CDTF">2021-03-03T15:15:32Z</dcterms:created>
  <dcterms:modified xsi:type="dcterms:W3CDTF">2022-09-28T16:46:56Z</dcterms:modified>
</cp:coreProperties>
</file>