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5" roundtripDataSignature="AMtx7mivK0ZCXnSTerRGxhWZBn62GbaJ3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5" name="Google Shape;27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3" name="Google Shape;29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9" name="Google Shape;30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4" name="Google Shape;32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8" name="Google Shape;33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2" name="Google Shape;35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6" name="Google Shape;36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2" name="Google Shape;38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5" name="Google Shape;39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 name="Google Shape;39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8" name="Google Shape;25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5" name="Shape 15"/>
        <p:cNvGrpSpPr/>
        <p:nvPr/>
      </p:nvGrpSpPr>
      <p:grpSpPr>
        <a:xfrm>
          <a:off x="0" y="0"/>
          <a:ext cx="0" cy="0"/>
          <a:chOff x="0" y="0"/>
          <a:chExt cx="0" cy="0"/>
        </a:xfrm>
      </p:grpSpPr>
      <p:sp>
        <p:nvSpPr>
          <p:cNvPr id="16" name="Google Shape;16;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72" name="Shape 72"/>
        <p:cNvGrpSpPr/>
        <p:nvPr/>
      </p:nvGrpSpPr>
      <p:grpSpPr>
        <a:xfrm>
          <a:off x="0" y="0"/>
          <a:ext cx="0" cy="0"/>
          <a:chOff x="0" y="0"/>
          <a:chExt cx="0" cy="0"/>
        </a:xfrm>
      </p:grpSpPr>
      <p:sp>
        <p:nvSpPr>
          <p:cNvPr id="73" name="Google Shape;73;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itleAndTx">
  <p:cSld name="VERTICAL_TITLE_AND_VERTICAL_TEXT">
    <p:spTree>
      <p:nvGrpSpPr>
        <p:cNvPr id="78" name="Shape 78"/>
        <p:cNvGrpSpPr/>
        <p:nvPr/>
      </p:nvGrpSpPr>
      <p:grpSpPr>
        <a:xfrm>
          <a:off x="0" y="0"/>
          <a:ext cx="0" cy="0"/>
          <a:chOff x="0" y="0"/>
          <a:chExt cx="0" cy="0"/>
        </a:xfrm>
      </p:grpSpPr>
      <p:sp>
        <p:nvSpPr>
          <p:cNvPr id="79" name="Google Shape;79;p3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90" name="Shape 90"/>
        <p:cNvGrpSpPr/>
        <p:nvPr/>
      </p:nvGrpSpPr>
      <p:grpSpPr>
        <a:xfrm>
          <a:off x="0" y="0"/>
          <a:ext cx="0" cy="0"/>
          <a:chOff x="0" y="0"/>
          <a:chExt cx="0" cy="0"/>
        </a:xfrm>
      </p:grpSpPr>
      <p:sp>
        <p:nvSpPr>
          <p:cNvPr id="91" name="Google Shape;91;p3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3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3" name="Google Shape;93;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96" name="Shape 96"/>
        <p:cNvGrpSpPr/>
        <p:nvPr/>
      </p:nvGrpSpPr>
      <p:grpSpPr>
        <a:xfrm>
          <a:off x="0" y="0"/>
          <a:ext cx="0" cy="0"/>
          <a:chOff x="0" y="0"/>
          <a:chExt cx="0" cy="0"/>
        </a:xfrm>
      </p:grpSpPr>
      <p:sp>
        <p:nvSpPr>
          <p:cNvPr id="97" name="Google Shape;97;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102" name="Shape 102"/>
        <p:cNvGrpSpPr/>
        <p:nvPr/>
      </p:nvGrpSpPr>
      <p:grpSpPr>
        <a:xfrm>
          <a:off x="0" y="0"/>
          <a:ext cx="0" cy="0"/>
          <a:chOff x="0" y="0"/>
          <a:chExt cx="0" cy="0"/>
        </a:xfrm>
      </p:grpSpPr>
      <p:sp>
        <p:nvSpPr>
          <p:cNvPr id="103" name="Google Shape;103;p3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3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5" name="Google Shape;105;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108" name="Shape 108"/>
        <p:cNvGrpSpPr/>
        <p:nvPr/>
      </p:nvGrpSpPr>
      <p:grpSpPr>
        <a:xfrm>
          <a:off x="0" y="0"/>
          <a:ext cx="0" cy="0"/>
          <a:chOff x="0" y="0"/>
          <a:chExt cx="0" cy="0"/>
        </a:xfrm>
      </p:grpSpPr>
      <p:sp>
        <p:nvSpPr>
          <p:cNvPr id="109" name="Google Shape;109;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3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3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115" name="Shape 115"/>
        <p:cNvGrpSpPr/>
        <p:nvPr/>
      </p:nvGrpSpPr>
      <p:grpSpPr>
        <a:xfrm>
          <a:off x="0" y="0"/>
          <a:ext cx="0" cy="0"/>
          <a:chOff x="0" y="0"/>
          <a:chExt cx="0" cy="0"/>
        </a:xfrm>
      </p:grpSpPr>
      <p:sp>
        <p:nvSpPr>
          <p:cNvPr id="116" name="Google Shape;116;p3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3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8" name="Google Shape;118;p3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3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0" name="Google Shape;120;p3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124" name="Shape 124"/>
        <p:cNvGrpSpPr/>
        <p:nvPr/>
      </p:nvGrpSpPr>
      <p:grpSpPr>
        <a:xfrm>
          <a:off x="0" y="0"/>
          <a:ext cx="0" cy="0"/>
          <a:chOff x="0" y="0"/>
          <a:chExt cx="0" cy="0"/>
        </a:xfrm>
      </p:grpSpPr>
      <p:sp>
        <p:nvSpPr>
          <p:cNvPr id="125" name="Google Shape;125;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129" name="Shape 129"/>
        <p:cNvGrpSpPr/>
        <p:nvPr/>
      </p:nvGrpSpPr>
      <p:grpSpPr>
        <a:xfrm>
          <a:off x="0" y="0"/>
          <a:ext cx="0" cy="0"/>
          <a:chOff x="0" y="0"/>
          <a:chExt cx="0" cy="0"/>
        </a:xfrm>
      </p:grpSpPr>
      <p:sp>
        <p:nvSpPr>
          <p:cNvPr id="130" name="Google Shape;130;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133" name="Shape 133"/>
        <p:cNvGrpSpPr/>
        <p:nvPr/>
      </p:nvGrpSpPr>
      <p:grpSpPr>
        <a:xfrm>
          <a:off x="0" y="0"/>
          <a:ext cx="0" cy="0"/>
          <a:chOff x="0" y="0"/>
          <a:chExt cx="0" cy="0"/>
        </a:xfrm>
      </p:grpSpPr>
      <p:sp>
        <p:nvSpPr>
          <p:cNvPr id="134" name="Google Shape;134;p4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4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6" name="Google Shape;136;p4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7" name="Google Shape;137;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21" name="Shape 21"/>
        <p:cNvGrpSpPr/>
        <p:nvPr/>
      </p:nvGrpSpPr>
      <p:grpSpPr>
        <a:xfrm>
          <a:off x="0" y="0"/>
          <a:ext cx="0" cy="0"/>
          <a:chOff x="0" y="0"/>
          <a:chExt cx="0" cy="0"/>
        </a:xfrm>
      </p:grpSpPr>
      <p:sp>
        <p:nvSpPr>
          <p:cNvPr id="22" name="Google Shape;22;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140" name="Shape 140"/>
        <p:cNvGrpSpPr/>
        <p:nvPr/>
      </p:nvGrpSpPr>
      <p:grpSpPr>
        <a:xfrm>
          <a:off x="0" y="0"/>
          <a:ext cx="0" cy="0"/>
          <a:chOff x="0" y="0"/>
          <a:chExt cx="0" cy="0"/>
        </a:xfrm>
      </p:grpSpPr>
      <p:sp>
        <p:nvSpPr>
          <p:cNvPr id="141" name="Google Shape;141;p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41"/>
          <p:cNvSpPr/>
          <p:nvPr>
            <p:ph idx="2" type="pic"/>
          </p:nvPr>
        </p:nvSpPr>
        <p:spPr>
          <a:xfrm>
            <a:off x="5183188" y="987425"/>
            <a:ext cx="6172200" cy="4873625"/>
          </a:xfrm>
          <a:prstGeom prst="rect">
            <a:avLst/>
          </a:prstGeom>
          <a:noFill/>
          <a:ln>
            <a:noFill/>
          </a:ln>
        </p:spPr>
      </p:sp>
      <p:sp>
        <p:nvSpPr>
          <p:cNvPr id="143" name="Google Shape;143;p4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4" name="Google Shape;144;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147" name="Shape 147"/>
        <p:cNvGrpSpPr/>
        <p:nvPr/>
      </p:nvGrpSpPr>
      <p:grpSpPr>
        <a:xfrm>
          <a:off x="0" y="0"/>
          <a:ext cx="0" cy="0"/>
          <a:chOff x="0" y="0"/>
          <a:chExt cx="0" cy="0"/>
        </a:xfrm>
      </p:grpSpPr>
      <p:sp>
        <p:nvSpPr>
          <p:cNvPr id="148" name="Google Shape;148;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4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itleAndTx">
  <p:cSld name="VERTICAL_TITLE_AND_VERTICAL_TEXT">
    <p:spTree>
      <p:nvGrpSpPr>
        <p:cNvPr id="153" name="Shape 153"/>
        <p:cNvGrpSpPr/>
        <p:nvPr/>
      </p:nvGrpSpPr>
      <p:grpSpPr>
        <a:xfrm>
          <a:off x="0" y="0"/>
          <a:ext cx="0" cy="0"/>
          <a:chOff x="0" y="0"/>
          <a:chExt cx="0" cy="0"/>
        </a:xfrm>
      </p:grpSpPr>
      <p:sp>
        <p:nvSpPr>
          <p:cNvPr id="154" name="Google Shape;154;p4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4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27" name="Shape 27"/>
        <p:cNvGrpSpPr/>
        <p:nvPr/>
      </p:nvGrpSpPr>
      <p:grpSpPr>
        <a:xfrm>
          <a:off x="0" y="0"/>
          <a:ext cx="0" cy="0"/>
          <a:chOff x="0" y="0"/>
          <a:chExt cx="0" cy="0"/>
        </a:xfrm>
      </p:grpSpPr>
      <p:sp>
        <p:nvSpPr>
          <p:cNvPr id="28" name="Google Shape;28;p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33" name="Shape 33"/>
        <p:cNvGrpSpPr/>
        <p:nvPr/>
      </p:nvGrpSpPr>
      <p:grpSpPr>
        <a:xfrm>
          <a:off x="0" y="0"/>
          <a:ext cx="0" cy="0"/>
          <a:chOff x="0" y="0"/>
          <a:chExt cx="0" cy="0"/>
        </a:xfrm>
      </p:grpSpPr>
      <p:sp>
        <p:nvSpPr>
          <p:cNvPr id="34" name="Google Shape;34;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40" name="Shape 40"/>
        <p:cNvGrpSpPr/>
        <p:nvPr/>
      </p:nvGrpSpPr>
      <p:grpSpPr>
        <a:xfrm>
          <a:off x="0" y="0"/>
          <a:ext cx="0" cy="0"/>
          <a:chOff x="0" y="0"/>
          <a:chExt cx="0" cy="0"/>
        </a:xfrm>
      </p:grpSpPr>
      <p:sp>
        <p:nvSpPr>
          <p:cNvPr id="41" name="Google Shape;41;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49" name="Shape 49"/>
        <p:cNvGrpSpPr/>
        <p:nvPr/>
      </p:nvGrpSpPr>
      <p:grpSpPr>
        <a:xfrm>
          <a:off x="0" y="0"/>
          <a:ext cx="0" cy="0"/>
          <a:chOff x="0" y="0"/>
          <a:chExt cx="0" cy="0"/>
        </a:xfrm>
      </p:grpSpPr>
      <p:sp>
        <p:nvSpPr>
          <p:cNvPr id="50" name="Google Shape;5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54" name="Shape 54"/>
        <p:cNvGrpSpPr/>
        <p:nvPr/>
      </p:nvGrpSpPr>
      <p:grpSpPr>
        <a:xfrm>
          <a:off x="0" y="0"/>
          <a:ext cx="0" cy="0"/>
          <a:chOff x="0" y="0"/>
          <a:chExt cx="0" cy="0"/>
        </a:xfrm>
      </p:grpSpPr>
      <p:sp>
        <p:nvSpPr>
          <p:cNvPr id="55" name="Google Shape;5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58" name="Shape 58"/>
        <p:cNvGrpSpPr/>
        <p:nvPr/>
      </p:nvGrpSpPr>
      <p:grpSpPr>
        <a:xfrm>
          <a:off x="0" y="0"/>
          <a:ext cx="0" cy="0"/>
          <a:chOff x="0" y="0"/>
          <a:chExt cx="0" cy="0"/>
        </a:xfrm>
      </p:grpSpPr>
      <p:sp>
        <p:nvSpPr>
          <p:cNvPr id="59" name="Google Shape;59;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65" name="Shape 65"/>
        <p:cNvGrpSpPr/>
        <p:nvPr/>
      </p:nvGrpSpPr>
      <p:grpSpPr>
        <a:xfrm>
          <a:off x="0" y="0"/>
          <a:ext cx="0" cy="0"/>
          <a:chOff x="0" y="0"/>
          <a:chExt cx="0" cy="0"/>
        </a:xfrm>
      </p:grpSpPr>
      <p:sp>
        <p:nvSpPr>
          <p:cNvPr id="66" name="Google Shape;66;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9"/>
          <p:cNvSpPr/>
          <p:nvPr>
            <p:ph idx="2" type="pic"/>
          </p:nvPr>
        </p:nvSpPr>
        <p:spPr>
          <a:xfrm>
            <a:off x="5183188" y="987425"/>
            <a:ext cx="6172200" cy="4873625"/>
          </a:xfrm>
          <a:prstGeom prst="rect">
            <a:avLst/>
          </a:prstGeom>
          <a:noFill/>
          <a:ln>
            <a:noFill/>
          </a:ln>
        </p:spPr>
      </p:sp>
      <p:sp>
        <p:nvSpPr>
          <p:cNvPr id="68" name="Google Shape;68;p2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 Id="rId4" Type="http://schemas.openxmlformats.org/officeDocument/2006/relationships/image" Target="../media/image11.png"/><Relationship Id="rId5" Type="http://schemas.openxmlformats.org/officeDocument/2006/relationships/image" Target="../media/image5.jpg"/><Relationship Id="rId6" Type="http://schemas.openxmlformats.org/officeDocument/2006/relationships/image" Target="../media/image8.jpg"/></Relationships>
</file>

<file path=ppt/slides/_rels/slide10.xml.rels><?xml version="1.0" encoding="UTF-8" standalone="yes"?><Relationships xmlns="http://schemas.openxmlformats.org/package/2006/relationships"><Relationship Id="rId10"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5.jpg"/><Relationship Id="rId4" Type="http://schemas.openxmlformats.org/officeDocument/2006/relationships/image" Target="../media/image29.jpg"/><Relationship Id="rId9" Type="http://schemas.openxmlformats.org/officeDocument/2006/relationships/image" Target="../media/image3.png"/><Relationship Id="rId5" Type="http://schemas.openxmlformats.org/officeDocument/2006/relationships/image" Target="../media/image34.jpg"/><Relationship Id="rId6" Type="http://schemas.openxmlformats.org/officeDocument/2006/relationships/image" Target="../media/image1.png"/><Relationship Id="rId7" Type="http://schemas.openxmlformats.org/officeDocument/2006/relationships/image" Target="../media/image7.jpg"/><Relationship Id="rId8"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7.jpg"/><Relationship Id="rId9" Type="http://schemas.openxmlformats.org/officeDocument/2006/relationships/image" Target="../media/image19.png"/><Relationship Id="rId5" Type="http://schemas.openxmlformats.org/officeDocument/2006/relationships/image" Target="../media/image13.png"/><Relationship Id="rId6" Type="http://schemas.openxmlformats.org/officeDocument/2006/relationships/image" Target="../media/image3.png"/><Relationship Id="rId7" Type="http://schemas.openxmlformats.org/officeDocument/2006/relationships/image" Target="../media/image40.jpg"/><Relationship Id="rId8" Type="http://schemas.openxmlformats.org/officeDocument/2006/relationships/image" Target="../media/image30.jpg"/></Relationships>
</file>

<file path=ppt/slides/_rels/slide12.xml.rels><?xml version="1.0" encoding="UTF-8" standalone="yes"?><Relationships xmlns="http://schemas.openxmlformats.org/package/2006/relationships"><Relationship Id="rId10"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8.jpg"/><Relationship Id="rId4" Type="http://schemas.openxmlformats.org/officeDocument/2006/relationships/image" Target="../media/image26.jpg"/><Relationship Id="rId9" Type="http://schemas.openxmlformats.org/officeDocument/2006/relationships/image" Target="../media/image3.png"/><Relationship Id="rId5" Type="http://schemas.openxmlformats.org/officeDocument/2006/relationships/image" Target="../media/image27.jpg"/><Relationship Id="rId6" Type="http://schemas.openxmlformats.org/officeDocument/2006/relationships/image" Target="../media/image1.png"/><Relationship Id="rId7" Type="http://schemas.openxmlformats.org/officeDocument/2006/relationships/image" Target="../media/image7.jpg"/><Relationship Id="rId8"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2.jpg"/><Relationship Id="rId4" Type="http://schemas.openxmlformats.org/officeDocument/2006/relationships/image" Target="../media/image37.jpg"/><Relationship Id="rId9" Type="http://schemas.openxmlformats.org/officeDocument/2006/relationships/image" Target="../media/image19.png"/><Relationship Id="rId5" Type="http://schemas.openxmlformats.org/officeDocument/2006/relationships/image" Target="../media/image1.png"/><Relationship Id="rId6" Type="http://schemas.openxmlformats.org/officeDocument/2006/relationships/image" Target="../media/image7.jpg"/><Relationship Id="rId7" Type="http://schemas.openxmlformats.org/officeDocument/2006/relationships/image" Target="../media/image13.png"/><Relationship Id="rId8"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7.jpg"/><Relationship Id="rId9" Type="http://schemas.openxmlformats.org/officeDocument/2006/relationships/image" Target="../media/image19.png"/><Relationship Id="rId5" Type="http://schemas.openxmlformats.org/officeDocument/2006/relationships/image" Target="../media/image13.png"/><Relationship Id="rId6" Type="http://schemas.openxmlformats.org/officeDocument/2006/relationships/image" Target="../media/image3.png"/><Relationship Id="rId7" Type="http://schemas.openxmlformats.org/officeDocument/2006/relationships/image" Target="../media/image38.png"/><Relationship Id="rId8" Type="http://schemas.openxmlformats.org/officeDocument/2006/relationships/image" Target="../media/image4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7.jpg"/><Relationship Id="rId9" Type="http://schemas.openxmlformats.org/officeDocument/2006/relationships/image" Target="../media/image19.png"/><Relationship Id="rId5" Type="http://schemas.openxmlformats.org/officeDocument/2006/relationships/image" Target="../media/image13.png"/><Relationship Id="rId6" Type="http://schemas.openxmlformats.org/officeDocument/2006/relationships/image" Target="../media/image3.png"/><Relationship Id="rId7" Type="http://schemas.openxmlformats.org/officeDocument/2006/relationships/image" Target="../media/image39.jpg"/><Relationship Id="rId8" Type="http://schemas.openxmlformats.org/officeDocument/2006/relationships/image" Target="../media/image52.jpg"/></Relationships>
</file>

<file path=ppt/slides/_rels/slide16.xml.rels><?xml version="1.0" encoding="UTF-8" standalone="yes"?><Relationships xmlns="http://schemas.openxmlformats.org/package/2006/relationships"><Relationship Id="rId10"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7.jpg"/><Relationship Id="rId9" Type="http://schemas.openxmlformats.org/officeDocument/2006/relationships/image" Target="../media/image18.png"/><Relationship Id="rId5" Type="http://schemas.openxmlformats.org/officeDocument/2006/relationships/image" Target="../media/image13.png"/><Relationship Id="rId6" Type="http://schemas.openxmlformats.org/officeDocument/2006/relationships/image" Target="../media/image3.png"/><Relationship Id="rId7" Type="http://schemas.openxmlformats.org/officeDocument/2006/relationships/image" Target="../media/image49.png"/><Relationship Id="rId8" Type="http://schemas.openxmlformats.org/officeDocument/2006/relationships/image" Target="../media/image4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7.jpg"/><Relationship Id="rId5" Type="http://schemas.openxmlformats.org/officeDocument/2006/relationships/image" Target="../media/image13.png"/><Relationship Id="rId6" Type="http://schemas.openxmlformats.org/officeDocument/2006/relationships/image" Target="../media/image3.png"/><Relationship Id="rId7" Type="http://schemas.openxmlformats.org/officeDocument/2006/relationships/image" Target="../media/image51.jpg"/><Relationship Id="rId8" Type="http://schemas.openxmlformats.org/officeDocument/2006/relationships/image" Target="../media/image4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7.jpg"/><Relationship Id="rId9" Type="http://schemas.openxmlformats.org/officeDocument/2006/relationships/image" Target="../media/image19.png"/><Relationship Id="rId5" Type="http://schemas.openxmlformats.org/officeDocument/2006/relationships/image" Target="../media/image13.png"/><Relationship Id="rId6" Type="http://schemas.openxmlformats.org/officeDocument/2006/relationships/image" Target="../media/image3.png"/><Relationship Id="rId7" Type="http://schemas.openxmlformats.org/officeDocument/2006/relationships/image" Target="../media/image56.png"/><Relationship Id="rId8" Type="http://schemas.openxmlformats.org/officeDocument/2006/relationships/image" Target="../media/image55.png"/></Relationships>
</file>

<file path=ppt/slides/_rels/slide19.xml.rels><?xml version="1.0" encoding="UTF-8" standalone="yes"?><Relationships xmlns="http://schemas.openxmlformats.org/package/2006/relationships"><Relationship Id="rId11" Type="http://schemas.openxmlformats.org/officeDocument/2006/relationships/image" Target="../media/image60.png"/><Relationship Id="rId10" Type="http://schemas.openxmlformats.org/officeDocument/2006/relationships/image" Target="../media/image65.png"/><Relationship Id="rId13" Type="http://schemas.openxmlformats.org/officeDocument/2006/relationships/image" Target="../media/image59.png"/><Relationship Id="rId12" Type="http://schemas.openxmlformats.org/officeDocument/2006/relationships/image" Target="../media/image63.png"/><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0.jpg"/><Relationship Id="rId4" Type="http://schemas.openxmlformats.org/officeDocument/2006/relationships/image" Target="../media/image54.png"/><Relationship Id="rId9" Type="http://schemas.openxmlformats.org/officeDocument/2006/relationships/image" Target="../media/image61.png"/><Relationship Id="rId15" Type="http://schemas.openxmlformats.org/officeDocument/2006/relationships/hyperlink" Target="https://creativecommons.org/licenses/by-nc-sa/4.0/" TargetMode="External"/><Relationship Id="rId14" Type="http://schemas.openxmlformats.org/officeDocument/2006/relationships/image" Target="../media/image62.png"/><Relationship Id="rId16" Type="http://schemas.openxmlformats.org/officeDocument/2006/relationships/image" Target="../media/image64.png"/><Relationship Id="rId5" Type="http://schemas.openxmlformats.org/officeDocument/2006/relationships/image" Target="../media/image5.jpg"/><Relationship Id="rId6" Type="http://schemas.openxmlformats.org/officeDocument/2006/relationships/image" Target="../media/image8.jpg"/><Relationship Id="rId7" Type="http://schemas.openxmlformats.org/officeDocument/2006/relationships/image" Target="../media/image67.jpg"/><Relationship Id="rId8" Type="http://schemas.openxmlformats.org/officeDocument/2006/relationships/image" Target="../media/image6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7.jpg"/><Relationship Id="rId5" Type="http://schemas.openxmlformats.org/officeDocument/2006/relationships/image" Target="../media/image13.png"/><Relationship Id="rId6"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7.jpg"/><Relationship Id="rId5" Type="http://schemas.openxmlformats.org/officeDocument/2006/relationships/image" Target="../media/image13.png"/><Relationship Id="rId6" Type="http://schemas.openxmlformats.org/officeDocument/2006/relationships/image" Target="../media/image3.png"/><Relationship Id="rId7" Type="http://schemas.openxmlformats.org/officeDocument/2006/relationships/image" Target="../media/image10.png"/><Relationship Id="rId8"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7.jpg"/><Relationship Id="rId5" Type="http://schemas.openxmlformats.org/officeDocument/2006/relationships/image" Target="../media/image13.png"/><Relationship Id="rId6" Type="http://schemas.openxmlformats.org/officeDocument/2006/relationships/image" Target="../media/image3.png"/><Relationship Id="rId7" Type="http://schemas.openxmlformats.org/officeDocument/2006/relationships/image" Target="../media/image9.png"/><Relationship Id="rId8"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7.jpg"/><Relationship Id="rId5" Type="http://schemas.openxmlformats.org/officeDocument/2006/relationships/image" Target="../media/image13.png"/><Relationship Id="rId6" Type="http://schemas.openxmlformats.org/officeDocument/2006/relationships/image" Target="../media/image3.png"/><Relationship Id="rId7"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7.jpg"/><Relationship Id="rId5" Type="http://schemas.openxmlformats.org/officeDocument/2006/relationships/image" Target="../media/image13.png"/><Relationship Id="rId6"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7.jpg"/><Relationship Id="rId5" Type="http://schemas.openxmlformats.org/officeDocument/2006/relationships/image" Target="../media/image13.png"/><Relationship Id="rId6" Type="http://schemas.openxmlformats.org/officeDocument/2006/relationships/image" Target="../media/image3.png"/><Relationship Id="rId7"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7.jpg"/><Relationship Id="rId5" Type="http://schemas.openxmlformats.org/officeDocument/2006/relationships/image" Target="../media/image13.png"/><Relationship Id="rId6" Type="http://schemas.openxmlformats.org/officeDocument/2006/relationships/image" Target="../media/image3.png"/></Relationships>
</file>

<file path=ppt/slides/_rels/slide9.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image" Target="../media/image31.jpg"/><Relationship Id="rId13" Type="http://schemas.openxmlformats.org/officeDocument/2006/relationships/image" Target="../media/image19.png"/><Relationship Id="rId12"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5.jpg"/><Relationship Id="rId4" Type="http://schemas.openxmlformats.org/officeDocument/2006/relationships/image" Target="../media/image1.png"/><Relationship Id="rId9" Type="http://schemas.openxmlformats.org/officeDocument/2006/relationships/image" Target="../media/image33.jpg"/><Relationship Id="rId5" Type="http://schemas.openxmlformats.org/officeDocument/2006/relationships/image" Target="../media/image7.jpg"/><Relationship Id="rId6" Type="http://schemas.openxmlformats.org/officeDocument/2006/relationships/image" Target="../media/image13.png"/><Relationship Id="rId7" Type="http://schemas.openxmlformats.org/officeDocument/2006/relationships/image" Target="../media/image3.png"/><Relationship Id="rId8"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t/>
            </a:r>
            <a:endParaRPr/>
          </a:p>
        </p:txBody>
      </p:sp>
      <p:sp>
        <p:nvSpPr>
          <p:cNvPr id="164" name="Google Shape;164;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t/>
            </a:r>
            <a:endParaRPr/>
          </a:p>
        </p:txBody>
      </p:sp>
      <p:pic>
        <p:nvPicPr>
          <p:cNvPr id="165" name="Google Shape;165;p1"/>
          <p:cNvPicPr preferRelativeResize="0"/>
          <p:nvPr/>
        </p:nvPicPr>
        <p:blipFill rotWithShape="1">
          <a:blip r:embed="rId3">
            <a:alphaModFix/>
          </a:blip>
          <a:srcRect b="0" l="0" r="0" t="0"/>
          <a:stretch/>
        </p:blipFill>
        <p:spPr>
          <a:xfrm>
            <a:off x="0" y="0"/>
            <a:ext cx="12208933" cy="6921910"/>
          </a:xfrm>
          <a:prstGeom prst="rect">
            <a:avLst/>
          </a:prstGeom>
          <a:noFill/>
          <a:ln>
            <a:noFill/>
          </a:ln>
        </p:spPr>
      </p:pic>
      <p:pic>
        <p:nvPicPr>
          <p:cNvPr id="166" name="Google Shape;166;p1"/>
          <p:cNvPicPr preferRelativeResize="0"/>
          <p:nvPr/>
        </p:nvPicPr>
        <p:blipFill rotWithShape="1">
          <a:blip r:embed="rId4">
            <a:alphaModFix/>
          </a:blip>
          <a:srcRect b="0" l="0" r="0" t="0"/>
          <a:stretch/>
        </p:blipFill>
        <p:spPr>
          <a:xfrm>
            <a:off x="268590" y="117180"/>
            <a:ext cx="7373127" cy="2538989"/>
          </a:xfrm>
          <a:prstGeom prst="rect">
            <a:avLst/>
          </a:prstGeom>
          <a:noFill/>
          <a:ln>
            <a:noFill/>
          </a:ln>
        </p:spPr>
      </p:pic>
      <p:sp>
        <p:nvSpPr>
          <p:cNvPr id="167" name="Google Shape;167;p1"/>
          <p:cNvSpPr/>
          <p:nvPr/>
        </p:nvSpPr>
        <p:spPr>
          <a:xfrm>
            <a:off x="268590" y="3924031"/>
            <a:ext cx="8327377" cy="230832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Calibri"/>
                <a:ea typeface="Calibri"/>
                <a:cs typeface="Calibri"/>
                <a:sym typeface="Calibri"/>
              </a:rPr>
              <a:t>Programma di formazione: moduli</a:t>
            </a:r>
            <a:endParaRPr/>
          </a:p>
          <a:p>
            <a:pPr indent="-342900" lvl="0" marL="342900" marR="0" rtl="0" algn="ctr">
              <a:spcBef>
                <a:spcPts val="0"/>
              </a:spcBef>
              <a:spcAft>
                <a:spcPts val="0"/>
              </a:spcAft>
              <a:buClr>
                <a:schemeClr val="dk1"/>
              </a:buClr>
              <a:buSzPts val="2400"/>
              <a:buFont typeface="Arial"/>
              <a:buChar char="•"/>
            </a:pPr>
            <a:r>
              <a:rPr b="1" i="0" lang="en-US" sz="2400" u="none" cap="none" strike="noStrike">
                <a:solidFill>
                  <a:schemeClr val="dk1"/>
                </a:solidFill>
                <a:latin typeface="Calibri"/>
                <a:ea typeface="Calibri"/>
                <a:cs typeface="Calibri"/>
                <a:sym typeface="Calibri"/>
              </a:rPr>
              <a:t>Eco-design e nuovi processi di produzione</a:t>
            </a:r>
            <a:endParaRPr/>
          </a:p>
          <a:p>
            <a:pPr indent="-342900" lvl="0" marL="342900" marR="0" rtl="0" algn="ctr">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Nuovi materiali e materiali bio</a:t>
            </a:r>
            <a:endParaRPr b="0" i="0" sz="2400" u="none" cap="none" strike="noStrike">
              <a:solidFill>
                <a:schemeClr val="dk1"/>
              </a:solidFill>
              <a:latin typeface="Calibri"/>
              <a:ea typeface="Calibri"/>
              <a:cs typeface="Calibri"/>
              <a:sym typeface="Calibri"/>
            </a:endParaRPr>
          </a:p>
          <a:p>
            <a:pPr indent="-342900" lvl="0" marL="342900" marR="0" rtl="0" algn="ctr">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Coinvolgimento dei cittadini e dei consumatori</a:t>
            </a:r>
            <a:endParaRPr/>
          </a:p>
          <a:p>
            <a:pPr indent="-342900" lvl="0" marL="342900" marR="0" rtl="0" algn="ctr">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Gestione e valorizzazione dei residui</a:t>
            </a:r>
            <a:endParaRPr/>
          </a:p>
          <a:p>
            <a:pPr indent="0" lvl="0" marL="0" marR="0" rtl="0" algn="ctr">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pic>
        <p:nvPicPr>
          <p:cNvPr id="168" name="Google Shape;168;p1"/>
          <p:cNvPicPr preferRelativeResize="0"/>
          <p:nvPr/>
        </p:nvPicPr>
        <p:blipFill rotWithShape="1">
          <a:blip r:embed="rId5">
            <a:alphaModFix/>
          </a:blip>
          <a:srcRect b="0" l="0" r="0" t="0"/>
          <a:stretch/>
        </p:blipFill>
        <p:spPr>
          <a:xfrm>
            <a:off x="3048000" y="6325091"/>
            <a:ext cx="7552267" cy="428571"/>
          </a:xfrm>
          <a:prstGeom prst="rect">
            <a:avLst/>
          </a:prstGeom>
          <a:noFill/>
          <a:ln>
            <a:noFill/>
          </a:ln>
        </p:spPr>
      </p:pic>
      <p:pic>
        <p:nvPicPr>
          <p:cNvPr id="169" name="Google Shape;169;p1"/>
          <p:cNvPicPr preferRelativeResize="0"/>
          <p:nvPr/>
        </p:nvPicPr>
        <p:blipFill rotWithShape="1">
          <a:blip r:embed="rId6">
            <a:alphaModFix/>
          </a:blip>
          <a:srcRect b="0" l="0" r="0" t="0"/>
          <a:stretch/>
        </p:blipFill>
        <p:spPr>
          <a:xfrm>
            <a:off x="268590" y="6104195"/>
            <a:ext cx="2510820" cy="68323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0"/>
          <p:cNvSpPr txBox="1"/>
          <p:nvPr>
            <p:ph idx="1" type="body"/>
          </p:nvPr>
        </p:nvSpPr>
        <p:spPr>
          <a:xfrm>
            <a:off x="357407" y="1958228"/>
            <a:ext cx="10987925" cy="187769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sz="1800">
                <a:latin typeface="Calibri"/>
                <a:ea typeface="Calibri"/>
                <a:cs typeface="Calibri"/>
                <a:sym typeface="Calibri"/>
              </a:rPr>
              <a:t>Il difetto si verifica all'estremità opposta del gate di iniezione o vicino a pareti sottili.</a:t>
            </a:r>
            <a:endParaRPr/>
          </a:p>
          <a:p>
            <a:pPr indent="0" lvl="0" marL="0" rtl="0" algn="l">
              <a:lnSpc>
                <a:spcPct val="90000"/>
              </a:lnSpc>
              <a:spcBef>
                <a:spcPts val="1000"/>
              </a:spcBef>
              <a:spcAft>
                <a:spcPts val="0"/>
              </a:spcAft>
              <a:buClr>
                <a:schemeClr val="dk1"/>
              </a:buClr>
              <a:buSzPts val="1800"/>
              <a:buNone/>
            </a:pPr>
            <a:r>
              <a:rPr lang="en-US" sz="1800">
                <a:latin typeface="Calibri"/>
                <a:ea typeface="Calibri"/>
                <a:cs typeface="Calibri"/>
                <a:sym typeface="Calibri"/>
              </a:rPr>
              <a:t>A volte può essere causato dall'inefficienza (o dalla totale assenza) di sfoghi d'aria e quindi localizzarsi in altre zone del particolare</a:t>
            </a:r>
            <a:endParaRPr sz="1800">
              <a:latin typeface="Calibri"/>
              <a:ea typeface="Calibri"/>
              <a:cs typeface="Calibri"/>
              <a:sym typeface="Calibri"/>
            </a:endParaRPr>
          </a:p>
        </p:txBody>
      </p:sp>
      <p:pic>
        <p:nvPicPr>
          <p:cNvPr id="279" name="Google Shape;279;p10"/>
          <p:cNvPicPr preferRelativeResize="0"/>
          <p:nvPr/>
        </p:nvPicPr>
        <p:blipFill rotWithShape="1">
          <a:blip r:embed="rId3">
            <a:alphaModFix/>
          </a:blip>
          <a:srcRect b="0" l="0" r="0" t="0"/>
          <a:stretch/>
        </p:blipFill>
        <p:spPr>
          <a:xfrm>
            <a:off x="7747941" y="3493447"/>
            <a:ext cx="2743132" cy="1747296"/>
          </a:xfrm>
          <a:prstGeom prst="rect">
            <a:avLst/>
          </a:prstGeom>
          <a:noFill/>
          <a:ln>
            <a:noFill/>
          </a:ln>
        </p:spPr>
      </p:pic>
      <p:pic>
        <p:nvPicPr>
          <p:cNvPr id="280" name="Google Shape;280;p10"/>
          <p:cNvPicPr preferRelativeResize="0"/>
          <p:nvPr/>
        </p:nvPicPr>
        <p:blipFill rotWithShape="1">
          <a:blip r:embed="rId4">
            <a:alphaModFix/>
          </a:blip>
          <a:srcRect b="0" l="0" r="0" t="0"/>
          <a:stretch/>
        </p:blipFill>
        <p:spPr>
          <a:xfrm>
            <a:off x="4132975" y="3463393"/>
            <a:ext cx="2797448" cy="1777350"/>
          </a:xfrm>
          <a:prstGeom prst="rect">
            <a:avLst/>
          </a:prstGeom>
          <a:noFill/>
          <a:ln>
            <a:noFill/>
          </a:ln>
        </p:spPr>
      </p:pic>
      <p:pic>
        <p:nvPicPr>
          <p:cNvPr id="281" name="Google Shape;281;p10"/>
          <p:cNvPicPr preferRelativeResize="0"/>
          <p:nvPr/>
        </p:nvPicPr>
        <p:blipFill rotWithShape="1">
          <a:blip r:embed="rId5">
            <a:alphaModFix/>
          </a:blip>
          <a:srcRect b="0" l="0" r="0" t="0"/>
          <a:stretch/>
        </p:blipFill>
        <p:spPr>
          <a:xfrm>
            <a:off x="653989" y="3463393"/>
            <a:ext cx="2661467" cy="1777350"/>
          </a:xfrm>
          <a:prstGeom prst="rect">
            <a:avLst/>
          </a:prstGeom>
          <a:noFill/>
          <a:ln>
            <a:noFill/>
          </a:ln>
        </p:spPr>
      </p:pic>
      <p:sp>
        <p:nvSpPr>
          <p:cNvPr id="282" name="Google Shape;282;p10"/>
          <p:cNvSpPr txBox="1"/>
          <p:nvPr/>
        </p:nvSpPr>
        <p:spPr>
          <a:xfrm>
            <a:off x="8511205" y="5240743"/>
            <a:ext cx="155523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100" u="none" cap="none" strike="noStrike">
                <a:solidFill>
                  <a:srgbClr val="7F7F7F"/>
                </a:solidFill>
                <a:latin typeface="Comic Sans MS"/>
                <a:ea typeface="Comic Sans MS"/>
                <a:cs typeface="Comic Sans MS"/>
                <a:sym typeface="Comic Sans MS"/>
              </a:rPr>
              <a:t>Incompleto su griglia</a:t>
            </a:r>
            <a:endParaRPr b="0" i="0" sz="1600" u="none" cap="none" strike="noStrike">
              <a:solidFill>
                <a:srgbClr val="7F7F7F"/>
              </a:solidFill>
              <a:latin typeface="Comic Sans MS"/>
              <a:ea typeface="Comic Sans MS"/>
              <a:cs typeface="Comic Sans MS"/>
              <a:sym typeface="Comic Sans MS"/>
            </a:endParaRPr>
          </a:p>
        </p:txBody>
      </p:sp>
      <p:sp>
        <p:nvSpPr>
          <p:cNvPr id="283" name="Google Shape;283;p10"/>
          <p:cNvSpPr txBox="1"/>
          <p:nvPr/>
        </p:nvSpPr>
        <p:spPr>
          <a:xfrm>
            <a:off x="4493594" y="5240743"/>
            <a:ext cx="237116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100" u="none" cap="none" strike="noStrike">
                <a:solidFill>
                  <a:srgbClr val="7F7F7F"/>
                </a:solidFill>
                <a:latin typeface="Comic Sans MS"/>
                <a:ea typeface="Comic Sans MS"/>
                <a:cs typeface="Comic Sans MS"/>
                <a:sym typeface="Comic Sans MS"/>
              </a:rPr>
              <a:t>Incompleto a causa di fibra vetro</a:t>
            </a:r>
            <a:endParaRPr b="0" i="0" sz="1600" u="none" cap="none" strike="noStrike">
              <a:solidFill>
                <a:srgbClr val="7F7F7F"/>
              </a:solidFill>
              <a:latin typeface="Comic Sans MS"/>
              <a:ea typeface="Comic Sans MS"/>
              <a:cs typeface="Comic Sans MS"/>
              <a:sym typeface="Comic Sans MS"/>
            </a:endParaRPr>
          </a:p>
        </p:txBody>
      </p:sp>
      <p:sp>
        <p:nvSpPr>
          <p:cNvPr id="284" name="Google Shape;284;p10"/>
          <p:cNvSpPr txBox="1"/>
          <p:nvPr/>
        </p:nvSpPr>
        <p:spPr>
          <a:xfrm>
            <a:off x="1392252" y="5205300"/>
            <a:ext cx="1311578"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100" u="none" cap="none" strike="noStrike">
                <a:solidFill>
                  <a:srgbClr val="7F7F7F"/>
                </a:solidFill>
                <a:latin typeface="Comic Sans MS"/>
                <a:ea typeface="Comic Sans MS"/>
                <a:cs typeface="Comic Sans MS"/>
                <a:sym typeface="Comic Sans MS"/>
              </a:rPr>
              <a:t>Inclusione di aria</a:t>
            </a:r>
            <a:endParaRPr b="0" i="0" sz="1600" u="none" cap="none" strike="noStrike">
              <a:solidFill>
                <a:srgbClr val="7F7F7F"/>
              </a:solidFill>
              <a:latin typeface="Comic Sans MS"/>
              <a:ea typeface="Comic Sans MS"/>
              <a:cs typeface="Comic Sans MS"/>
              <a:sym typeface="Comic Sans MS"/>
            </a:endParaRPr>
          </a:p>
        </p:txBody>
      </p:sp>
      <p:sp>
        <p:nvSpPr>
          <p:cNvPr id="285" name="Google Shape;285;p10"/>
          <p:cNvSpPr/>
          <p:nvPr/>
        </p:nvSpPr>
        <p:spPr>
          <a:xfrm>
            <a:off x="357397" y="1178400"/>
            <a:ext cx="31233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chemeClr val="dk1"/>
                </a:solidFill>
                <a:latin typeface="Calibri"/>
                <a:ea typeface="Calibri"/>
                <a:cs typeface="Calibri"/>
                <a:sym typeface="Calibri"/>
              </a:rPr>
              <a:t>ARTICOLO INCOMPLETO</a:t>
            </a:r>
            <a:endParaRPr/>
          </a:p>
        </p:txBody>
      </p:sp>
      <p:pic>
        <p:nvPicPr>
          <p:cNvPr id="286" name="Google Shape;286;p10"/>
          <p:cNvPicPr preferRelativeResize="0"/>
          <p:nvPr/>
        </p:nvPicPr>
        <p:blipFill rotWithShape="1">
          <a:blip r:embed="rId6">
            <a:alphaModFix/>
          </a:blip>
          <a:srcRect b="0" l="0" r="0" t="0"/>
          <a:stretch/>
        </p:blipFill>
        <p:spPr>
          <a:xfrm>
            <a:off x="10438472" y="6235348"/>
            <a:ext cx="1621007" cy="440662"/>
          </a:xfrm>
          <a:prstGeom prst="rect">
            <a:avLst/>
          </a:prstGeom>
          <a:noFill/>
          <a:ln>
            <a:noFill/>
          </a:ln>
        </p:spPr>
      </p:pic>
      <p:pic>
        <p:nvPicPr>
          <p:cNvPr id="287" name="Google Shape;287;p10"/>
          <p:cNvPicPr preferRelativeResize="0"/>
          <p:nvPr/>
        </p:nvPicPr>
        <p:blipFill rotWithShape="1">
          <a:blip r:embed="rId7">
            <a:alphaModFix/>
          </a:blip>
          <a:srcRect b="0" l="0" r="0" t="0"/>
          <a:stretch/>
        </p:blipFill>
        <p:spPr>
          <a:xfrm>
            <a:off x="173014" y="161614"/>
            <a:ext cx="2279705" cy="720006"/>
          </a:xfrm>
          <a:prstGeom prst="rect">
            <a:avLst/>
          </a:prstGeom>
          <a:noFill/>
          <a:ln>
            <a:noFill/>
          </a:ln>
        </p:spPr>
      </p:pic>
      <p:pic>
        <p:nvPicPr>
          <p:cNvPr id="288" name="Google Shape;288;p10"/>
          <p:cNvPicPr preferRelativeResize="0"/>
          <p:nvPr/>
        </p:nvPicPr>
        <p:blipFill rotWithShape="1">
          <a:blip r:embed="rId8">
            <a:alphaModFix/>
          </a:blip>
          <a:srcRect b="0" l="0" r="0" t="0"/>
          <a:stretch/>
        </p:blipFill>
        <p:spPr>
          <a:xfrm>
            <a:off x="10210340" y="161614"/>
            <a:ext cx="1849139" cy="572304"/>
          </a:xfrm>
          <a:prstGeom prst="rect">
            <a:avLst/>
          </a:prstGeom>
          <a:noFill/>
          <a:ln>
            <a:noFill/>
          </a:ln>
        </p:spPr>
      </p:pic>
      <p:pic>
        <p:nvPicPr>
          <p:cNvPr id="289" name="Google Shape;289;p10"/>
          <p:cNvPicPr preferRelativeResize="0"/>
          <p:nvPr/>
        </p:nvPicPr>
        <p:blipFill rotWithShape="1">
          <a:blip r:embed="rId9">
            <a:alphaModFix/>
          </a:blip>
          <a:srcRect b="0" l="0" r="0" t="0"/>
          <a:stretch/>
        </p:blipFill>
        <p:spPr>
          <a:xfrm>
            <a:off x="10447010" y="804177"/>
            <a:ext cx="1375798" cy="774343"/>
          </a:xfrm>
          <a:prstGeom prst="rect">
            <a:avLst/>
          </a:prstGeom>
          <a:noFill/>
          <a:ln>
            <a:noFill/>
          </a:ln>
        </p:spPr>
      </p:pic>
      <p:pic>
        <p:nvPicPr>
          <p:cNvPr id="290" name="Google Shape;290;p10"/>
          <p:cNvPicPr preferRelativeResize="0"/>
          <p:nvPr/>
        </p:nvPicPr>
        <p:blipFill>
          <a:blip r:embed="rId10">
            <a:alphaModFix/>
          </a:blip>
          <a:stretch>
            <a:fillRect/>
          </a:stretch>
        </p:blipFill>
        <p:spPr>
          <a:xfrm>
            <a:off x="152400" y="5654753"/>
            <a:ext cx="9048750" cy="276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1"/>
          <p:cNvSpPr txBox="1"/>
          <p:nvPr>
            <p:ph idx="1" type="body"/>
          </p:nvPr>
        </p:nvSpPr>
        <p:spPr>
          <a:xfrm>
            <a:off x="357407" y="1958228"/>
            <a:ext cx="10987925" cy="187769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sz="1800">
                <a:latin typeface="Calibri"/>
                <a:ea typeface="Calibri"/>
                <a:cs typeface="Calibri"/>
                <a:sym typeface="Calibri"/>
              </a:rPr>
              <a:t>Il difetto si manifesta principalmente lungo la divisione dello stampo o in corrispondenza degli estrattori o degli sfoghi d'aria.</a:t>
            </a:r>
            <a:endParaRPr/>
          </a:p>
          <a:p>
            <a:pPr indent="0" lvl="0" marL="0" rtl="0" algn="l">
              <a:lnSpc>
                <a:spcPct val="90000"/>
              </a:lnSpc>
              <a:spcBef>
                <a:spcPts val="1000"/>
              </a:spcBef>
              <a:spcAft>
                <a:spcPts val="0"/>
              </a:spcAft>
              <a:buClr>
                <a:schemeClr val="dk1"/>
              </a:buClr>
              <a:buSzPts val="1800"/>
              <a:buNone/>
            </a:pPr>
            <a:r>
              <a:rPr lang="en-US" sz="1800">
                <a:latin typeface="Calibri"/>
                <a:ea typeface="Calibri"/>
                <a:cs typeface="Calibri"/>
                <a:sym typeface="Calibri"/>
              </a:rPr>
              <a:t>Le sbavature possono ovviamente essere più o meno evidenti</a:t>
            </a:r>
            <a:endParaRPr sz="1800">
              <a:latin typeface="Calibri"/>
              <a:ea typeface="Calibri"/>
              <a:cs typeface="Calibri"/>
              <a:sym typeface="Calibri"/>
            </a:endParaRPr>
          </a:p>
        </p:txBody>
      </p:sp>
      <p:sp>
        <p:nvSpPr>
          <p:cNvPr id="297" name="Google Shape;297;p11"/>
          <p:cNvSpPr txBox="1"/>
          <p:nvPr/>
        </p:nvSpPr>
        <p:spPr>
          <a:xfrm>
            <a:off x="6638784" y="5238521"/>
            <a:ext cx="1877437"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100" u="none" cap="none" strike="noStrike">
                <a:solidFill>
                  <a:srgbClr val="7F7F7F"/>
                </a:solidFill>
                <a:latin typeface="Comic Sans MS"/>
                <a:ea typeface="Comic Sans MS"/>
                <a:cs typeface="Comic Sans MS"/>
                <a:sym typeface="Comic Sans MS"/>
              </a:rPr>
              <a:t>bave sulla divisione dello stampo</a:t>
            </a:r>
            <a:endParaRPr b="0" i="0" sz="1600" u="none" cap="none" strike="noStrike">
              <a:solidFill>
                <a:srgbClr val="7F7F7F"/>
              </a:solidFill>
              <a:latin typeface="Comic Sans MS"/>
              <a:ea typeface="Comic Sans MS"/>
              <a:cs typeface="Comic Sans MS"/>
              <a:sym typeface="Comic Sans MS"/>
            </a:endParaRPr>
          </a:p>
        </p:txBody>
      </p:sp>
      <p:sp>
        <p:nvSpPr>
          <p:cNvPr id="298" name="Google Shape;298;p11"/>
          <p:cNvSpPr/>
          <p:nvPr/>
        </p:nvSpPr>
        <p:spPr>
          <a:xfrm>
            <a:off x="357398" y="1178400"/>
            <a:ext cx="25644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chemeClr val="dk1"/>
                </a:solidFill>
                <a:latin typeface="Calibri"/>
                <a:ea typeface="Calibri"/>
                <a:cs typeface="Calibri"/>
                <a:sym typeface="Calibri"/>
              </a:rPr>
              <a:t>ELEMENTO CON FRESE</a:t>
            </a:r>
            <a:endParaRPr/>
          </a:p>
        </p:txBody>
      </p:sp>
      <p:pic>
        <p:nvPicPr>
          <p:cNvPr id="299" name="Google Shape;299;p11"/>
          <p:cNvPicPr preferRelativeResize="0"/>
          <p:nvPr/>
        </p:nvPicPr>
        <p:blipFill rotWithShape="1">
          <a:blip r:embed="rId3">
            <a:alphaModFix/>
          </a:blip>
          <a:srcRect b="0" l="0" r="0" t="0"/>
          <a:stretch/>
        </p:blipFill>
        <p:spPr>
          <a:xfrm>
            <a:off x="10438472" y="6235348"/>
            <a:ext cx="1621007" cy="440662"/>
          </a:xfrm>
          <a:prstGeom prst="rect">
            <a:avLst/>
          </a:prstGeom>
          <a:noFill/>
          <a:ln>
            <a:noFill/>
          </a:ln>
        </p:spPr>
      </p:pic>
      <p:pic>
        <p:nvPicPr>
          <p:cNvPr id="300" name="Google Shape;300;p11"/>
          <p:cNvPicPr preferRelativeResize="0"/>
          <p:nvPr/>
        </p:nvPicPr>
        <p:blipFill rotWithShape="1">
          <a:blip r:embed="rId4">
            <a:alphaModFix/>
          </a:blip>
          <a:srcRect b="0" l="0" r="0" t="0"/>
          <a:stretch/>
        </p:blipFill>
        <p:spPr>
          <a:xfrm>
            <a:off x="173014" y="161614"/>
            <a:ext cx="2279705" cy="720006"/>
          </a:xfrm>
          <a:prstGeom prst="rect">
            <a:avLst/>
          </a:prstGeom>
          <a:noFill/>
          <a:ln>
            <a:noFill/>
          </a:ln>
        </p:spPr>
      </p:pic>
      <p:pic>
        <p:nvPicPr>
          <p:cNvPr id="301" name="Google Shape;301;p11"/>
          <p:cNvPicPr preferRelativeResize="0"/>
          <p:nvPr/>
        </p:nvPicPr>
        <p:blipFill rotWithShape="1">
          <a:blip r:embed="rId5">
            <a:alphaModFix/>
          </a:blip>
          <a:srcRect b="0" l="0" r="0" t="0"/>
          <a:stretch/>
        </p:blipFill>
        <p:spPr>
          <a:xfrm>
            <a:off x="10210340" y="161614"/>
            <a:ext cx="1849139" cy="572304"/>
          </a:xfrm>
          <a:prstGeom prst="rect">
            <a:avLst/>
          </a:prstGeom>
          <a:noFill/>
          <a:ln>
            <a:noFill/>
          </a:ln>
        </p:spPr>
      </p:pic>
      <p:pic>
        <p:nvPicPr>
          <p:cNvPr id="302" name="Google Shape;302;p11"/>
          <p:cNvPicPr preferRelativeResize="0"/>
          <p:nvPr/>
        </p:nvPicPr>
        <p:blipFill rotWithShape="1">
          <a:blip r:embed="rId6">
            <a:alphaModFix/>
          </a:blip>
          <a:srcRect b="0" l="0" r="0" t="0"/>
          <a:stretch/>
        </p:blipFill>
        <p:spPr>
          <a:xfrm>
            <a:off x="10447010" y="804177"/>
            <a:ext cx="1375798" cy="774343"/>
          </a:xfrm>
          <a:prstGeom prst="rect">
            <a:avLst/>
          </a:prstGeom>
          <a:noFill/>
          <a:ln>
            <a:noFill/>
          </a:ln>
        </p:spPr>
      </p:pic>
      <p:pic>
        <p:nvPicPr>
          <p:cNvPr id="303" name="Google Shape;303;p11"/>
          <p:cNvPicPr preferRelativeResize="0"/>
          <p:nvPr/>
        </p:nvPicPr>
        <p:blipFill rotWithShape="1">
          <a:blip r:embed="rId7">
            <a:alphaModFix/>
          </a:blip>
          <a:srcRect b="0" l="0" r="0" t="0"/>
          <a:stretch/>
        </p:blipFill>
        <p:spPr>
          <a:xfrm>
            <a:off x="2452719" y="3391847"/>
            <a:ext cx="2904806" cy="1846674"/>
          </a:xfrm>
          <a:prstGeom prst="rect">
            <a:avLst/>
          </a:prstGeom>
          <a:noFill/>
          <a:ln>
            <a:noFill/>
          </a:ln>
        </p:spPr>
      </p:pic>
      <p:pic>
        <p:nvPicPr>
          <p:cNvPr id="304" name="Google Shape;304;p11"/>
          <p:cNvPicPr preferRelativeResize="0"/>
          <p:nvPr/>
        </p:nvPicPr>
        <p:blipFill rotWithShape="1">
          <a:blip r:embed="rId8">
            <a:alphaModFix/>
          </a:blip>
          <a:srcRect b="0" l="0" r="0" t="0"/>
          <a:stretch/>
        </p:blipFill>
        <p:spPr>
          <a:xfrm>
            <a:off x="6125101" y="3391847"/>
            <a:ext cx="2904805" cy="1875167"/>
          </a:xfrm>
          <a:prstGeom prst="rect">
            <a:avLst/>
          </a:prstGeom>
          <a:noFill/>
          <a:ln>
            <a:noFill/>
          </a:ln>
        </p:spPr>
      </p:pic>
      <p:sp>
        <p:nvSpPr>
          <p:cNvPr id="305" name="Google Shape;305;p11"/>
          <p:cNvSpPr txBox="1"/>
          <p:nvPr/>
        </p:nvSpPr>
        <p:spPr>
          <a:xfrm>
            <a:off x="3263760" y="5228317"/>
            <a:ext cx="1670650"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100" u="none" cap="none" strike="noStrike">
                <a:solidFill>
                  <a:srgbClr val="7F7F7F"/>
                </a:solidFill>
                <a:latin typeface="Comic Sans MS"/>
                <a:ea typeface="Comic Sans MS"/>
                <a:cs typeface="Comic Sans MS"/>
                <a:sym typeface="Comic Sans MS"/>
              </a:rPr>
              <a:t>Sbavature sfogo d’aria</a:t>
            </a:r>
            <a:endParaRPr b="0" i="0" sz="1600" u="none" cap="none" strike="noStrike">
              <a:solidFill>
                <a:srgbClr val="7F7F7F"/>
              </a:solidFill>
              <a:latin typeface="Comic Sans MS"/>
              <a:ea typeface="Comic Sans MS"/>
              <a:cs typeface="Comic Sans MS"/>
              <a:sym typeface="Comic Sans MS"/>
            </a:endParaRPr>
          </a:p>
        </p:txBody>
      </p:sp>
      <p:pic>
        <p:nvPicPr>
          <p:cNvPr id="306" name="Google Shape;306;p11"/>
          <p:cNvPicPr preferRelativeResize="0"/>
          <p:nvPr/>
        </p:nvPicPr>
        <p:blipFill>
          <a:blip r:embed="rId9">
            <a:alphaModFix/>
          </a:blip>
          <a:stretch>
            <a:fillRect/>
          </a:stretch>
        </p:blipFill>
        <p:spPr>
          <a:xfrm>
            <a:off x="152400" y="5652531"/>
            <a:ext cx="9048750" cy="276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id="312" name="Google Shape;312;p12"/>
          <p:cNvPicPr preferRelativeResize="0"/>
          <p:nvPr/>
        </p:nvPicPr>
        <p:blipFill rotWithShape="1">
          <a:blip r:embed="rId3">
            <a:alphaModFix/>
          </a:blip>
          <a:srcRect b="0" l="0" r="0" t="0"/>
          <a:stretch/>
        </p:blipFill>
        <p:spPr>
          <a:xfrm>
            <a:off x="614671" y="3301995"/>
            <a:ext cx="2786813" cy="1680797"/>
          </a:xfrm>
          <a:prstGeom prst="rect">
            <a:avLst/>
          </a:prstGeom>
          <a:noFill/>
          <a:ln>
            <a:noFill/>
          </a:ln>
        </p:spPr>
      </p:pic>
      <p:pic>
        <p:nvPicPr>
          <p:cNvPr id="313" name="Google Shape;313;p12"/>
          <p:cNvPicPr preferRelativeResize="0"/>
          <p:nvPr/>
        </p:nvPicPr>
        <p:blipFill rotWithShape="1">
          <a:blip r:embed="rId4">
            <a:alphaModFix/>
          </a:blip>
          <a:srcRect b="0" l="0" r="0" t="0"/>
          <a:stretch/>
        </p:blipFill>
        <p:spPr>
          <a:xfrm>
            <a:off x="4132174" y="3291563"/>
            <a:ext cx="3063435" cy="1935534"/>
          </a:xfrm>
          <a:prstGeom prst="rect">
            <a:avLst/>
          </a:prstGeom>
          <a:noFill/>
          <a:ln>
            <a:noFill/>
          </a:ln>
        </p:spPr>
      </p:pic>
      <p:pic>
        <p:nvPicPr>
          <p:cNvPr id="314" name="Google Shape;314;p12"/>
          <p:cNvPicPr preferRelativeResize="0"/>
          <p:nvPr/>
        </p:nvPicPr>
        <p:blipFill rotWithShape="1">
          <a:blip r:embed="rId5">
            <a:alphaModFix/>
          </a:blip>
          <a:srcRect b="0" l="0" r="0" t="0"/>
          <a:stretch/>
        </p:blipFill>
        <p:spPr>
          <a:xfrm>
            <a:off x="7926299" y="3301995"/>
            <a:ext cx="3047447" cy="2042212"/>
          </a:xfrm>
          <a:prstGeom prst="rect">
            <a:avLst/>
          </a:prstGeom>
          <a:noFill/>
          <a:ln>
            <a:noFill/>
          </a:ln>
        </p:spPr>
      </p:pic>
      <p:pic>
        <p:nvPicPr>
          <p:cNvPr id="315" name="Google Shape;315;p12"/>
          <p:cNvPicPr preferRelativeResize="0"/>
          <p:nvPr/>
        </p:nvPicPr>
        <p:blipFill rotWithShape="1">
          <a:blip r:embed="rId6">
            <a:alphaModFix/>
          </a:blip>
          <a:srcRect b="0" l="0" r="0" t="0"/>
          <a:stretch/>
        </p:blipFill>
        <p:spPr>
          <a:xfrm>
            <a:off x="10438472" y="6235348"/>
            <a:ext cx="1621007" cy="440662"/>
          </a:xfrm>
          <a:prstGeom prst="rect">
            <a:avLst/>
          </a:prstGeom>
          <a:noFill/>
          <a:ln>
            <a:noFill/>
          </a:ln>
        </p:spPr>
      </p:pic>
      <p:pic>
        <p:nvPicPr>
          <p:cNvPr id="316" name="Google Shape;316;p12"/>
          <p:cNvPicPr preferRelativeResize="0"/>
          <p:nvPr/>
        </p:nvPicPr>
        <p:blipFill rotWithShape="1">
          <a:blip r:embed="rId7">
            <a:alphaModFix/>
          </a:blip>
          <a:srcRect b="0" l="0" r="0" t="0"/>
          <a:stretch/>
        </p:blipFill>
        <p:spPr>
          <a:xfrm>
            <a:off x="173014" y="161614"/>
            <a:ext cx="2279705" cy="720006"/>
          </a:xfrm>
          <a:prstGeom prst="rect">
            <a:avLst/>
          </a:prstGeom>
          <a:noFill/>
          <a:ln>
            <a:noFill/>
          </a:ln>
        </p:spPr>
      </p:pic>
      <p:pic>
        <p:nvPicPr>
          <p:cNvPr id="317" name="Google Shape;317;p12"/>
          <p:cNvPicPr preferRelativeResize="0"/>
          <p:nvPr/>
        </p:nvPicPr>
        <p:blipFill rotWithShape="1">
          <a:blip r:embed="rId8">
            <a:alphaModFix/>
          </a:blip>
          <a:srcRect b="0" l="0" r="0" t="0"/>
          <a:stretch/>
        </p:blipFill>
        <p:spPr>
          <a:xfrm>
            <a:off x="10210340" y="161614"/>
            <a:ext cx="1849139" cy="572304"/>
          </a:xfrm>
          <a:prstGeom prst="rect">
            <a:avLst/>
          </a:prstGeom>
          <a:noFill/>
          <a:ln>
            <a:noFill/>
          </a:ln>
        </p:spPr>
      </p:pic>
      <p:pic>
        <p:nvPicPr>
          <p:cNvPr id="318" name="Google Shape;318;p12"/>
          <p:cNvPicPr preferRelativeResize="0"/>
          <p:nvPr/>
        </p:nvPicPr>
        <p:blipFill rotWithShape="1">
          <a:blip r:embed="rId9">
            <a:alphaModFix/>
          </a:blip>
          <a:srcRect b="0" l="0" r="0" t="0"/>
          <a:stretch/>
        </p:blipFill>
        <p:spPr>
          <a:xfrm>
            <a:off x="10447010" y="804177"/>
            <a:ext cx="1375798" cy="774343"/>
          </a:xfrm>
          <a:prstGeom prst="rect">
            <a:avLst/>
          </a:prstGeom>
          <a:noFill/>
          <a:ln>
            <a:noFill/>
          </a:ln>
        </p:spPr>
      </p:pic>
      <p:sp>
        <p:nvSpPr>
          <p:cNvPr id="319" name="Google Shape;319;p12"/>
          <p:cNvSpPr/>
          <p:nvPr/>
        </p:nvSpPr>
        <p:spPr>
          <a:xfrm>
            <a:off x="357408" y="1178410"/>
            <a:ext cx="235192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chemeClr val="dk1"/>
                </a:solidFill>
                <a:latin typeface="Calibri"/>
                <a:ea typeface="Calibri"/>
                <a:cs typeface="Calibri"/>
                <a:sym typeface="Calibri"/>
              </a:rPr>
              <a:t>LINEE DI GIUNZIONE</a:t>
            </a:r>
            <a:endParaRPr/>
          </a:p>
        </p:txBody>
      </p:sp>
      <p:sp>
        <p:nvSpPr>
          <p:cNvPr id="320" name="Google Shape;320;p12"/>
          <p:cNvSpPr/>
          <p:nvPr/>
        </p:nvSpPr>
        <p:spPr>
          <a:xfrm>
            <a:off x="357407" y="1856750"/>
            <a:ext cx="1136045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Le linee di giunzione coinvolgono un difetto estetico associato ad una locale perdita di proprietà meccaniche.</a:t>
            </a:r>
            <a:endParaRPr/>
          </a:p>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Sono altamente visibili su prodotti trasparenti, molto colorati e su polimeri con pigmenti a base di effetti metallici.</a:t>
            </a:r>
            <a:endParaRPr b="0" i="0" sz="1800" u="none" cap="none" strike="noStrike">
              <a:solidFill>
                <a:schemeClr val="dk1"/>
              </a:solidFill>
              <a:latin typeface="Calibri"/>
              <a:ea typeface="Calibri"/>
              <a:cs typeface="Calibri"/>
              <a:sym typeface="Calibri"/>
            </a:endParaRPr>
          </a:p>
        </p:txBody>
      </p:sp>
      <p:pic>
        <p:nvPicPr>
          <p:cNvPr id="321" name="Google Shape;321;p12"/>
          <p:cNvPicPr preferRelativeResize="0"/>
          <p:nvPr/>
        </p:nvPicPr>
        <p:blipFill>
          <a:blip r:embed="rId10">
            <a:alphaModFix/>
          </a:blip>
          <a:stretch>
            <a:fillRect/>
          </a:stretch>
        </p:blipFill>
        <p:spPr>
          <a:xfrm>
            <a:off x="152400" y="5496607"/>
            <a:ext cx="9048750" cy="276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pic>
        <p:nvPicPr>
          <p:cNvPr id="327" name="Google Shape;327;p13"/>
          <p:cNvPicPr preferRelativeResize="0"/>
          <p:nvPr/>
        </p:nvPicPr>
        <p:blipFill rotWithShape="1">
          <a:blip r:embed="rId3">
            <a:alphaModFix/>
          </a:blip>
          <a:srcRect b="0" l="0" r="0" t="0"/>
          <a:stretch/>
        </p:blipFill>
        <p:spPr>
          <a:xfrm>
            <a:off x="6792586" y="3618831"/>
            <a:ext cx="2757919" cy="1891690"/>
          </a:xfrm>
          <a:prstGeom prst="rect">
            <a:avLst/>
          </a:prstGeom>
          <a:noFill/>
          <a:ln>
            <a:noFill/>
          </a:ln>
        </p:spPr>
      </p:pic>
      <p:pic>
        <p:nvPicPr>
          <p:cNvPr id="328" name="Google Shape;328;p13"/>
          <p:cNvPicPr preferRelativeResize="0"/>
          <p:nvPr/>
        </p:nvPicPr>
        <p:blipFill rotWithShape="1">
          <a:blip r:embed="rId4">
            <a:alphaModFix/>
          </a:blip>
          <a:srcRect b="0" l="0" r="0" t="0"/>
          <a:stretch/>
        </p:blipFill>
        <p:spPr>
          <a:xfrm>
            <a:off x="2235732" y="3618831"/>
            <a:ext cx="2567294" cy="1891690"/>
          </a:xfrm>
          <a:prstGeom prst="rect">
            <a:avLst/>
          </a:prstGeom>
          <a:noFill/>
          <a:ln>
            <a:noFill/>
          </a:ln>
        </p:spPr>
      </p:pic>
      <p:pic>
        <p:nvPicPr>
          <p:cNvPr id="329" name="Google Shape;329;p13"/>
          <p:cNvPicPr preferRelativeResize="0"/>
          <p:nvPr/>
        </p:nvPicPr>
        <p:blipFill rotWithShape="1">
          <a:blip r:embed="rId5">
            <a:alphaModFix/>
          </a:blip>
          <a:srcRect b="0" l="0" r="0" t="0"/>
          <a:stretch/>
        </p:blipFill>
        <p:spPr>
          <a:xfrm>
            <a:off x="10438472" y="6235348"/>
            <a:ext cx="1621007" cy="440662"/>
          </a:xfrm>
          <a:prstGeom prst="rect">
            <a:avLst/>
          </a:prstGeom>
          <a:noFill/>
          <a:ln>
            <a:noFill/>
          </a:ln>
        </p:spPr>
      </p:pic>
      <p:pic>
        <p:nvPicPr>
          <p:cNvPr id="330" name="Google Shape;330;p13"/>
          <p:cNvPicPr preferRelativeResize="0"/>
          <p:nvPr/>
        </p:nvPicPr>
        <p:blipFill rotWithShape="1">
          <a:blip r:embed="rId6">
            <a:alphaModFix/>
          </a:blip>
          <a:srcRect b="0" l="0" r="0" t="0"/>
          <a:stretch/>
        </p:blipFill>
        <p:spPr>
          <a:xfrm>
            <a:off x="173014" y="161614"/>
            <a:ext cx="2279705" cy="720006"/>
          </a:xfrm>
          <a:prstGeom prst="rect">
            <a:avLst/>
          </a:prstGeom>
          <a:noFill/>
          <a:ln>
            <a:noFill/>
          </a:ln>
        </p:spPr>
      </p:pic>
      <p:pic>
        <p:nvPicPr>
          <p:cNvPr id="331" name="Google Shape;331;p13"/>
          <p:cNvPicPr preferRelativeResize="0"/>
          <p:nvPr/>
        </p:nvPicPr>
        <p:blipFill rotWithShape="1">
          <a:blip r:embed="rId7">
            <a:alphaModFix/>
          </a:blip>
          <a:srcRect b="0" l="0" r="0" t="0"/>
          <a:stretch/>
        </p:blipFill>
        <p:spPr>
          <a:xfrm>
            <a:off x="10210340" y="161614"/>
            <a:ext cx="1849139" cy="572304"/>
          </a:xfrm>
          <a:prstGeom prst="rect">
            <a:avLst/>
          </a:prstGeom>
          <a:noFill/>
          <a:ln>
            <a:noFill/>
          </a:ln>
        </p:spPr>
      </p:pic>
      <p:pic>
        <p:nvPicPr>
          <p:cNvPr id="332" name="Google Shape;332;p13"/>
          <p:cNvPicPr preferRelativeResize="0"/>
          <p:nvPr/>
        </p:nvPicPr>
        <p:blipFill rotWithShape="1">
          <a:blip r:embed="rId8">
            <a:alphaModFix/>
          </a:blip>
          <a:srcRect b="0" l="0" r="0" t="0"/>
          <a:stretch/>
        </p:blipFill>
        <p:spPr>
          <a:xfrm>
            <a:off x="10447010" y="804177"/>
            <a:ext cx="1375798" cy="774343"/>
          </a:xfrm>
          <a:prstGeom prst="rect">
            <a:avLst/>
          </a:prstGeom>
          <a:noFill/>
          <a:ln>
            <a:noFill/>
          </a:ln>
        </p:spPr>
      </p:pic>
      <p:sp>
        <p:nvSpPr>
          <p:cNvPr id="333" name="Google Shape;333;p13"/>
          <p:cNvSpPr/>
          <p:nvPr/>
        </p:nvSpPr>
        <p:spPr>
          <a:xfrm>
            <a:off x="357408" y="1178410"/>
            <a:ext cx="263745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chemeClr val="dk1"/>
                </a:solidFill>
                <a:latin typeface="Calibri"/>
                <a:ea typeface="Calibri"/>
                <a:cs typeface="Calibri"/>
                <a:sym typeface="Calibri"/>
              </a:rPr>
              <a:t>SEGNO DI BRUCIATURE</a:t>
            </a:r>
            <a:endParaRPr/>
          </a:p>
        </p:txBody>
      </p:sp>
      <p:sp>
        <p:nvSpPr>
          <p:cNvPr id="334" name="Google Shape;334;p13"/>
          <p:cNvSpPr/>
          <p:nvPr/>
        </p:nvSpPr>
        <p:spPr>
          <a:xfrm>
            <a:off x="357407" y="1913335"/>
            <a:ext cx="11182659"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rgbClr val="333333"/>
                </a:solidFill>
                <a:latin typeface="Calibri"/>
                <a:ea typeface="Calibri"/>
                <a:cs typeface="Calibri"/>
                <a:sym typeface="Calibri"/>
              </a:rPr>
              <a:t>Un difetto che appare come un segno marrone o nero sulla superficie di una parte in plastica.</a:t>
            </a:r>
            <a:endParaRPr/>
          </a:p>
          <a:p>
            <a:pPr indent="0" lvl="0" marL="0" marR="0" rtl="0" algn="l">
              <a:spcBef>
                <a:spcPts val="0"/>
              </a:spcBef>
              <a:spcAft>
                <a:spcPts val="0"/>
              </a:spcAft>
              <a:buNone/>
            </a:pPr>
            <a:r>
              <a:rPr b="0" i="0" lang="en-US" sz="1800" u="none" cap="none" strike="noStrike">
                <a:solidFill>
                  <a:srgbClr val="333333"/>
                </a:solidFill>
                <a:latin typeface="Calibri"/>
                <a:ea typeface="Calibri"/>
                <a:cs typeface="Calibri"/>
                <a:sym typeface="Calibri"/>
              </a:rPr>
              <a:t>Un segno di bruciatura può essere causato da una trappola d'aria non ventilata, che si verifica quando l'aria intrappolata viene riscaldata molto rapidamente durante la compressione e la plastica circostante viene bruciata.</a:t>
            </a:r>
            <a:endParaRPr/>
          </a:p>
          <a:p>
            <a:pPr indent="0" lvl="0" marL="0" marR="0" rtl="0" algn="l">
              <a:spcBef>
                <a:spcPts val="0"/>
              </a:spcBef>
              <a:spcAft>
                <a:spcPts val="0"/>
              </a:spcAft>
              <a:buNone/>
            </a:pPr>
            <a:r>
              <a:rPr b="0" i="0" lang="en-US" sz="1800" u="none" cap="none" strike="noStrike">
                <a:solidFill>
                  <a:srgbClr val="333333"/>
                </a:solidFill>
                <a:latin typeface="Calibri"/>
                <a:ea typeface="Calibri"/>
                <a:cs typeface="Calibri"/>
                <a:sym typeface="Calibri"/>
              </a:rPr>
              <a:t>Per prevenire questo problema viene spesso utilizzato un profilo della velocità della traversa, che dà all'aria più tempo per fuoriuscire dallo stampo.</a:t>
            </a:r>
            <a:endParaRPr/>
          </a:p>
          <a:p>
            <a:pPr indent="0" lvl="0" marL="0" marR="0" rtl="0" algn="l">
              <a:spcBef>
                <a:spcPts val="0"/>
              </a:spcBef>
              <a:spcAft>
                <a:spcPts val="0"/>
              </a:spcAft>
              <a:buNone/>
            </a:pPr>
            <a:br>
              <a:rPr b="0" i="0" lang="en-US" sz="1800" u="none" cap="none" strike="noStrike">
                <a:solidFill>
                  <a:schemeClr val="dk1"/>
                </a:solidFill>
                <a:latin typeface="Calibri"/>
                <a:ea typeface="Calibri"/>
                <a:cs typeface="Calibri"/>
                <a:sym typeface="Calibri"/>
              </a:rPr>
            </a:br>
            <a:endParaRPr b="0" i="0" sz="1800" u="none" cap="none" strike="noStrike">
              <a:solidFill>
                <a:schemeClr val="dk1"/>
              </a:solidFill>
              <a:latin typeface="Calibri"/>
              <a:ea typeface="Calibri"/>
              <a:cs typeface="Calibri"/>
              <a:sym typeface="Calibri"/>
            </a:endParaRPr>
          </a:p>
        </p:txBody>
      </p:sp>
      <p:pic>
        <p:nvPicPr>
          <p:cNvPr id="335" name="Google Shape;335;p13"/>
          <p:cNvPicPr preferRelativeResize="0"/>
          <p:nvPr/>
        </p:nvPicPr>
        <p:blipFill>
          <a:blip r:embed="rId9">
            <a:alphaModFix/>
          </a:blip>
          <a:stretch>
            <a:fillRect/>
          </a:stretch>
        </p:blipFill>
        <p:spPr>
          <a:xfrm>
            <a:off x="152400" y="5662921"/>
            <a:ext cx="9048750" cy="276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pic>
        <p:nvPicPr>
          <p:cNvPr id="341" name="Google Shape;341;p14"/>
          <p:cNvPicPr preferRelativeResize="0"/>
          <p:nvPr/>
        </p:nvPicPr>
        <p:blipFill rotWithShape="1">
          <a:blip r:embed="rId3">
            <a:alphaModFix/>
          </a:blip>
          <a:srcRect b="0" l="0" r="0" t="0"/>
          <a:stretch/>
        </p:blipFill>
        <p:spPr>
          <a:xfrm>
            <a:off x="10438472" y="6235348"/>
            <a:ext cx="1621007" cy="440662"/>
          </a:xfrm>
          <a:prstGeom prst="rect">
            <a:avLst/>
          </a:prstGeom>
          <a:noFill/>
          <a:ln>
            <a:noFill/>
          </a:ln>
        </p:spPr>
      </p:pic>
      <p:pic>
        <p:nvPicPr>
          <p:cNvPr id="342" name="Google Shape;342;p14"/>
          <p:cNvPicPr preferRelativeResize="0"/>
          <p:nvPr/>
        </p:nvPicPr>
        <p:blipFill rotWithShape="1">
          <a:blip r:embed="rId4">
            <a:alphaModFix/>
          </a:blip>
          <a:srcRect b="0" l="0" r="0" t="0"/>
          <a:stretch/>
        </p:blipFill>
        <p:spPr>
          <a:xfrm>
            <a:off x="173014" y="161614"/>
            <a:ext cx="2279705" cy="720006"/>
          </a:xfrm>
          <a:prstGeom prst="rect">
            <a:avLst/>
          </a:prstGeom>
          <a:noFill/>
          <a:ln>
            <a:noFill/>
          </a:ln>
        </p:spPr>
      </p:pic>
      <p:pic>
        <p:nvPicPr>
          <p:cNvPr id="343" name="Google Shape;343;p14"/>
          <p:cNvPicPr preferRelativeResize="0"/>
          <p:nvPr/>
        </p:nvPicPr>
        <p:blipFill rotWithShape="1">
          <a:blip r:embed="rId5">
            <a:alphaModFix/>
          </a:blip>
          <a:srcRect b="0" l="0" r="0" t="0"/>
          <a:stretch/>
        </p:blipFill>
        <p:spPr>
          <a:xfrm>
            <a:off x="10210340" y="161614"/>
            <a:ext cx="1849139" cy="572304"/>
          </a:xfrm>
          <a:prstGeom prst="rect">
            <a:avLst/>
          </a:prstGeom>
          <a:noFill/>
          <a:ln>
            <a:noFill/>
          </a:ln>
        </p:spPr>
      </p:pic>
      <p:pic>
        <p:nvPicPr>
          <p:cNvPr id="344" name="Google Shape;344;p14"/>
          <p:cNvPicPr preferRelativeResize="0"/>
          <p:nvPr/>
        </p:nvPicPr>
        <p:blipFill rotWithShape="1">
          <a:blip r:embed="rId6">
            <a:alphaModFix/>
          </a:blip>
          <a:srcRect b="0" l="0" r="0" t="0"/>
          <a:stretch/>
        </p:blipFill>
        <p:spPr>
          <a:xfrm>
            <a:off x="10447010" y="804177"/>
            <a:ext cx="1375798" cy="774343"/>
          </a:xfrm>
          <a:prstGeom prst="rect">
            <a:avLst/>
          </a:prstGeom>
          <a:noFill/>
          <a:ln>
            <a:noFill/>
          </a:ln>
        </p:spPr>
      </p:pic>
      <p:sp>
        <p:nvSpPr>
          <p:cNvPr id="345" name="Google Shape;345;p14"/>
          <p:cNvSpPr/>
          <p:nvPr/>
        </p:nvSpPr>
        <p:spPr>
          <a:xfrm>
            <a:off x="458524" y="1197375"/>
            <a:ext cx="19941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chemeClr val="dk1"/>
                </a:solidFill>
                <a:latin typeface="Calibri"/>
                <a:ea typeface="Calibri"/>
                <a:cs typeface="Calibri"/>
                <a:sym typeface="Calibri"/>
              </a:rPr>
              <a:t>DELAMINAZIONE</a:t>
            </a:r>
            <a:endParaRPr/>
          </a:p>
        </p:txBody>
      </p:sp>
      <p:sp>
        <p:nvSpPr>
          <p:cNvPr id="346" name="Google Shape;346;p14"/>
          <p:cNvSpPr/>
          <p:nvPr/>
        </p:nvSpPr>
        <p:spPr>
          <a:xfrm>
            <a:off x="357407" y="1913335"/>
            <a:ext cx="11182659"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Una separazione localizzata della superficie della parte.</a:t>
            </a:r>
            <a:endParaRPr/>
          </a:p>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La causa più comune della delaminazione è l'eccessiva velocità di iniezione.</a:t>
            </a:r>
            <a:endParaRPr/>
          </a:p>
          <a:p>
            <a:pPr indent="0" lvl="0" marL="0" marR="0" rtl="0" algn="l">
              <a:spcBef>
                <a:spcPts val="0"/>
              </a:spcBef>
              <a:spcAft>
                <a:spcPts val="0"/>
              </a:spcAft>
              <a:buNone/>
            </a:pPr>
            <a:br>
              <a:rPr b="0" i="0" lang="en-US" sz="1800" u="none" cap="none" strike="noStrike">
                <a:solidFill>
                  <a:schemeClr val="dk1"/>
                </a:solidFill>
                <a:latin typeface="Calibri"/>
                <a:ea typeface="Calibri"/>
                <a:cs typeface="Calibri"/>
                <a:sym typeface="Calibri"/>
              </a:rPr>
            </a:br>
            <a:endParaRPr b="0" i="0" sz="1800" u="none" cap="none" strike="noStrike">
              <a:solidFill>
                <a:schemeClr val="dk1"/>
              </a:solidFill>
              <a:latin typeface="Calibri"/>
              <a:ea typeface="Calibri"/>
              <a:cs typeface="Calibri"/>
              <a:sym typeface="Calibri"/>
            </a:endParaRPr>
          </a:p>
        </p:txBody>
      </p:sp>
      <p:pic>
        <p:nvPicPr>
          <p:cNvPr descr="https://www.xpolymers.it/images/delamin.PNG" id="347" name="Google Shape;347;p14"/>
          <p:cNvPicPr preferRelativeResize="0"/>
          <p:nvPr/>
        </p:nvPicPr>
        <p:blipFill rotWithShape="1">
          <a:blip r:embed="rId7">
            <a:alphaModFix/>
          </a:blip>
          <a:srcRect b="0" l="0" r="0" t="0"/>
          <a:stretch/>
        </p:blipFill>
        <p:spPr>
          <a:xfrm>
            <a:off x="1846601" y="3504458"/>
            <a:ext cx="3274375" cy="1560842"/>
          </a:xfrm>
          <a:prstGeom prst="rect">
            <a:avLst/>
          </a:prstGeom>
          <a:noFill/>
          <a:ln>
            <a:noFill/>
          </a:ln>
        </p:spPr>
      </p:pic>
      <p:pic>
        <p:nvPicPr>
          <p:cNvPr descr="https://www.xpolymers.it/images/del.png" id="348" name="Google Shape;348;p14"/>
          <p:cNvPicPr preferRelativeResize="0"/>
          <p:nvPr/>
        </p:nvPicPr>
        <p:blipFill rotWithShape="1">
          <a:blip r:embed="rId8">
            <a:alphaModFix/>
          </a:blip>
          <a:srcRect b="0" l="0" r="0" t="0"/>
          <a:stretch/>
        </p:blipFill>
        <p:spPr>
          <a:xfrm>
            <a:off x="6437841" y="3504458"/>
            <a:ext cx="2816225" cy="1719643"/>
          </a:xfrm>
          <a:prstGeom prst="rect">
            <a:avLst/>
          </a:prstGeom>
          <a:noFill/>
          <a:ln>
            <a:noFill/>
          </a:ln>
        </p:spPr>
      </p:pic>
      <p:pic>
        <p:nvPicPr>
          <p:cNvPr id="349" name="Google Shape;349;p14"/>
          <p:cNvPicPr preferRelativeResize="0"/>
          <p:nvPr/>
        </p:nvPicPr>
        <p:blipFill>
          <a:blip r:embed="rId9">
            <a:alphaModFix/>
          </a:blip>
          <a:stretch>
            <a:fillRect/>
          </a:stretch>
        </p:blipFill>
        <p:spPr>
          <a:xfrm>
            <a:off x="152400" y="5376501"/>
            <a:ext cx="9048750" cy="276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id="355" name="Google Shape;355;p15"/>
          <p:cNvPicPr preferRelativeResize="0"/>
          <p:nvPr/>
        </p:nvPicPr>
        <p:blipFill rotWithShape="1">
          <a:blip r:embed="rId3">
            <a:alphaModFix/>
          </a:blip>
          <a:srcRect b="0" l="0" r="0" t="0"/>
          <a:stretch/>
        </p:blipFill>
        <p:spPr>
          <a:xfrm>
            <a:off x="10438472" y="6235348"/>
            <a:ext cx="1621007" cy="440662"/>
          </a:xfrm>
          <a:prstGeom prst="rect">
            <a:avLst/>
          </a:prstGeom>
          <a:noFill/>
          <a:ln>
            <a:noFill/>
          </a:ln>
        </p:spPr>
      </p:pic>
      <p:pic>
        <p:nvPicPr>
          <p:cNvPr id="356" name="Google Shape;356;p15"/>
          <p:cNvPicPr preferRelativeResize="0"/>
          <p:nvPr/>
        </p:nvPicPr>
        <p:blipFill rotWithShape="1">
          <a:blip r:embed="rId4">
            <a:alphaModFix/>
          </a:blip>
          <a:srcRect b="0" l="0" r="0" t="0"/>
          <a:stretch/>
        </p:blipFill>
        <p:spPr>
          <a:xfrm>
            <a:off x="173014" y="161614"/>
            <a:ext cx="2279705" cy="720006"/>
          </a:xfrm>
          <a:prstGeom prst="rect">
            <a:avLst/>
          </a:prstGeom>
          <a:noFill/>
          <a:ln>
            <a:noFill/>
          </a:ln>
        </p:spPr>
      </p:pic>
      <p:pic>
        <p:nvPicPr>
          <p:cNvPr id="357" name="Google Shape;357;p15"/>
          <p:cNvPicPr preferRelativeResize="0"/>
          <p:nvPr/>
        </p:nvPicPr>
        <p:blipFill rotWithShape="1">
          <a:blip r:embed="rId5">
            <a:alphaModFix/>
          </a:blip>
          <a:srcRect b="0" l="0" r="0" t="0"/>
          <a:stretch/>
        </p:blipFill>
        <p:spPr>
          <a:xfrm>
            <a:off x="10210340" y="161614"/>
            <a:ext cx="1849139" cy="572304"/>
          </a:xfrm>
          <a:prstGeom prst="rect">
            <a:avLst/>
          </a:prstGeom>
          <a:noFill/>
          <a:ln>
            <a:noFill/>
          </a:ln>
        </p:spPr>
      </p:pic>
      <p:pic>
        <p:nvPicPr>
          <p:cNvPr id="358" name="Google Shape;358;p15"/>
          <p:cNvPicPr preferRelativeResize="0"/>
          <p:nvPr/>
        </p:nvPicPr>
        <p:blipFill rotWithShape="1">
          <a:blip r:embed="rId6">
            <a:alphaModFix/>
          </a:blip>
          <a:srcRect b="0" l="0" r="0" t="0"/>
          <a:stretch/>
        </p:blipFill>
        <p:spPr>
          <a:xfrm>
            <a:off x="10447010" y="804177"/>
            <a:ext cx="1375798" cy="774343"/>
          </a:xfrm>
          <a:prstGeom prst="rect">
            <a:avLst/>
          </a:prstGeom>
          <a:noFill/>
          <a:ln>
            <a:noFill/>
          </a:ln>
        </p:spPr>
      </p:pic>
      <p:sp>
        <p:nvSpPr>
          <p:cNvPr id="359" name="Google Shape;359;p15"/>
          <p:cNvSpPr/>
          <p:nvPr/>
        </p:nvSpPr>
        <p:spPr>
          <a:xfrm>
            <a:off x="357408" y="1178410"/>
            <a:ext cx="105182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chemeClr val="dk1"/>
                </a:solidFill>
                <a:latin typeface="Calibri"/>
                <a:ea typeface="Calibri"/>
                <a:cs typeface="Calibri"/>
                <a:sym typeface="Calibri"/>
              </a:rPr>
              <a:t>GETTO</a:t>
            </a:r>
            <a:endParaRPr/>
          </a:p>
        </p:txBody>
      </p:sp>
      <p:sp>
        <p:nvSpPr>
          <p:cNvPr id="360" name="Google Shape;360;p15"/>
          <p:cNvSpPr/>
          <p:nvPr/>
        </p:nvSpPr>
        <p:spPr>
          <a:xfrm>
            <a:off x="357407" y="1913335"/>
            <a:ext cx="11182659"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Il flusso simile a un serpente di polimero fuso che si verifica quando il fuso viene spinto ad alta velocità attraverso aree ristrette come l'ugello, il canale o il gate, in aree aperte e più spesse, senza formare contatto con la parete dello stampo.</a:t>
            </a:r>
            <a:endParaRPr/>
          </a:p>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Nel getto si formano punti di contatto tra le pieghe del fuso, creando piccole fusioni. Il getto può causare debolezza delle parti, imperfezioni superficiali e difetti interni.</a:t>
            </a:r>
            <a:endParaRPr/>
          </a:p>
          <a:p>
            <a:pPr indent="0" lvl="0" marL="0" marR="0" rtl="0" algn="l">
              <a:spcBef>
                <a:spcPts val="0"/>
              </a:spcBef>
              <a:spcAft>
                <a:spcPts val="0"/>
              </a:spcAft>
              <a:buNone/>
            </a:pPr>
            <a:br>
              <a:rPr b="0" i="0" lang="en-US" sz="1800" u="none" cap="none" strike="noStrike">
                <a:solidFill>
                  <a:schemeClr val="dk1"/>
                </a:solidFill>
                <a:latin typeface="Calibri"/>
                <a:ea typeface="Calibri"/>
                <a:cs typeface="Calibri"/>
                <a:sym typeface="Calibri"/>
              </a:rPr>
            </a:br>
            <a:br>
              <a:rPr b="0" i="0" lang="en-US" sz="1800" u="none" cap="none" strike="noStrike">
                <a:solidFill>
                  <a:schemeClr val="dk1"/>
                </a:solidFill>
                <a:latin typeface="Calibri"/>
                <a:ea typeface="Calibri"/>
                <a:cs typeface="Calibri"/>
                <a:sym typeface="Calibri"/>
              </a:rPr>
            </a:br>
            <a:endParaRPr b="0" i="0" sz="1800" u="none" cap="none" strike="noStrike">
              <a:solidFill>
                <a:schemeClr val="dk1"/>
              </a:solidFill>
              <a:latin typeface="Calibri"/>
              <a:ea typeface="Calibri"/>
              <a:cs typeface="Calibri"/>
              <a:sym typeface="Calibri"/>
            </a:endParaRPr>
          </a:p>
        </p:txBody>
      </p:sp>
      <p:pic>
        <p:nvPicPr>
          <p:cNvPr id="361" name="Google Shape;361;p15"/>
          <p:cNvPicPr preferRelativeResize="0"/>
          <p:nvPr/>
        </p:nvPicPr>
        <p:blipFill rotWithShape="1">
          <a:blip r:embed="rId7">
            <a:alphaModFix/>
          </a:blip>
          <a:srcRect b="0" l="0" r="0" t="0"/>
          <a:stretch/>
        </p:blipFill>
        <p:spPr>
          <a:xfrm>
            <a:off x="1885848" y="3696420"/>
            <a:ext cx="2961843" cy="1900432"/>
          </a:xfrm>
          <a:prstGeom prst="rect">
            <a:avLst/>
          </a:prstGeom>
          <a:noFill/>
          <a:ln>
            <a:noFill/>
          </a:ln>
        </p:spPr>
      </p:pic>
      <p:pic>
        <p:nvPicPr>
          <p:cNvPr id="362" name="Google Shape;362;p15"/>
          <p:cNvPicPr preferRelativeResize="0"/>
          <p:nvPr/>
        </p:nvPicPr>
        <p:blipFill rotWithShape="1">
          <a:blip r:embed="rId8">
            <a:alphaModFix/>
          </a:blip>
          <a:srcRect b="0" l="0" r="0" t="0"/>
          <a:stretch/>
        </p:blipFill>
        <p:spPr>
          <a:xfrm>
            <a:off x="5863168" y="3718492"/>
            <a:ext cx="3001433" cy="1878359"/>
          </a:xfrm>
          <a:prstGeom prst="rect">
            <a:avLst/>
          </a:prstGeom>
          <a:noFill/>
          <a:ln>
            <a:noFill/>
          </a:ln>
        </p:spPr>
      </p:pic>
      <p:pic>
        <p:nvPicPr>
          <p:cNvPr id="363" name="Google Shape;363;p15"/>
          <p:cNvPicPr preferRelativeResize="0"/>
          <p:nvPr/>
        </p:nvPicPr>
        <p:blipFill>
          <a:blip r:embed="rId9">
            <a:alphaModFix/>
          </a:blip>
          <a:stretch>
            <a:fillRect/>
          </a:stretch>
        </p:blipFill>
        <p:spPr>
          <a:xfrm>
            <a:off x="152400" y="5749252"/>
            <a:ext cx="9048750" cy="276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pic>
        <p:nvPicPr>
          <p:cNvPr id="369" name="Google Shape;369;p16"/>
          <p:cNvPicPr preferRelativeResize="0"/>
          <p:nvPr/>
        </p:nvPicPr>
        <p:blipFill rotWithShape="1">
          <a:blip r:embed="rId3">
            <a:alphaModFix/>
          </a:blip>
          <a:srcRect b="0" l="0" r="0" t="0"/>
          <a:stretch/>
        </p:blipFill>
        <p:spPr>
          <a:xfrm>
            <a:off x="10438472" y="6235348"/>
            <a:ext cx="1621007" cy="440662"/>
          </a:xfrm>
          <a:prstGeom prst="rect">
            <a:avLst/>
          </a:prstGeom>
          <a:noFill/>
          <a:ln>
            <a:noFill/>
          </a:ln>
        </p:spPr>
      </p:pic>
      <p:pic>
        <p:nvPicPr>
          <p:cNvPr id="370" name="Google Shape;370;p16"/>
          <p:cNvPicPr preferRelativeResize="0"/>
          <p:nvPr/>
        </p:nvPicPr>
        <p:blipFill rotWithShape="1">
          <a:blip r:embed="rId4">
            <a:alphaModFix/>
          </a:blip>
          <a:srcRect b="0" l="0" r="0" t="0"/>
          <a:stretch/>
        </p:blipFill>
        <p:spPr>
          <a:xfrm>
            <a:off x="173014" y="161614"/>
            <a:ext cx="2279705" cy="720006"/>
          </a:xfrm>
          <a:prstGeom prst="rect">
            <a:avLst/>
          </a:prstGeom>
          <a:noFill/>
          <a:ln>
            <a:noFill/>
          </a:ln>
        </p:spPr>
      </p:pic>
      <p:pic>
        <p:nvPicPr>
          <p:cNvPr id="371" name="Google Shape;371;p16"/>
          <p:cNvPicPr preferRelativeResize="0"/>
          <p:nvPr/>
        </p:nvPicPr>
        <p:blipFill rotWithShape="1">
          <a:blip r:embed="rId5">
            <a:alphaModFix/>
          </a:blip>
          <a:srcRect b="0" l="0" r="0" t="0"/>
          <a:stretch/>
        </p:blipFill>
        <p:spPr>
          <a:xfrm>
            <a:off x="10210340" y="161614"/>
            <a:ext cx="1849139" cy="572304"/>
          </a:xfrm>
          <a:prstGeom prst="rect">
            <a:avLst/>
          </a:prstGeom>
          <a:noFill/>
          <a:ln>
            <a:noFill/>
          </a:ln>
        </p:spPr>
      </p:pic>
      <p:pic>
        <p:nvPicPr>
          <p:cNvPr id="372" name="Google Shape;372;p16"/>
          <p:cNvPicPr preferRelativeResize="0"/>
          <p:nvPr/>
        </p:nvPicPr>
        <p:blipFill rotWithShape="1">
          <a:blip r:embed="rId6">
            <a:alphaModFix/>
          </a:blip>
          <a:srcRect b="0" l="0" r="0" t="0"/>
          <a:stretch/>
        </p:blipFill>
        <p:spPr>
          <a:xfrm>
            <a:off x="10447010" y="804177"/>
            <a:ext cx="1375798" cy="774343"/>
          </a:xfrm>
          <a:prstGeom prst="rect">
            <a:avLst/>
          </a:prstGeom>
          <a:noFill/>
          <a:ln>
            <a:noFill/>
          </a:ln>
        </p:spPr>
      </p:pic>
      <p:sp>
        <p:nvSpPr>
          <p:cNvPr id="373" name="Google Shape;373;p16"/>
          <p:cNvSpPr/>
          <p:nvPr/>
        </p:nvSpPr>
        <p:spPr>
          <a:xfrm>
            <a:off x="357408" y="1178410"/>
            <a:ext cx="245714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chemeClr val="dk1"/>
                </a:solidFill>
                <a:latin typeface="Calibri"/>
                <a:ea typeface="Calibri"/>
                <a:cs typeface="Calibri"/>
                <a:sym typeface="Calibri"/>
              </a:rPr>
              <a:t>SEGNO DI RISUCCHIO</a:t>
            </a:r>
            <a:endParaRPr/>
          </a:p>
        </p:txBody>
      </p:sp>
      <p:sp>
        <p:nvSpPr>
          <p:cNvPr id="374" name="Google Shape;374;p16"/>
          <p:cNvSpPr/>
          <p:nvPr/>
        </p:nvSpPr>
        <p:spPr>
          <a:xfrm>
            <a:off x="357407" y="1913335"/>
            <a:ext cx="11182659"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È un difetto visivo sulla superficie di un pezzo stampato.</a:t>
            </a:r>
            <a:endParaRPr/>
          </a:p>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I segni di risucchio sono causati da un differenziale nel ritiro volumetrico. Tipicamente si verificano sui lati opposti delle superfici alle quali sono fissate nervature o bugne, e in zone di parti significativamente più spesse dove il ritiro volumetrico non è adeguatamente compensato durante la fase di compattamento.</a:t>
            </a:r>
            <a:endParaRPr/>
          </a:p>
          <a:p>
            <a:pPr indent="0" lvl="0" marL="0" marR="0" rtl="0" algn="l">
              <a:spcBef>
                <a:spcPts val="0"/>
              </a:spcBef>
              <a:spcAft>
                <a:spcPts val="0"/>
              </a:spcAft>
              <a:buNone/>
            </a:pPr>
            <a:br>
              <a:rPr b="0" i="0" lang="en-US" sz="1800" u="none" cap="none" strike="noStrike">
                <a:solidFill>
                  <a:schemeClr val="dk1"/>
                </a:solidFill>
                <a:latin typeface="Calibri"/>
                <a:ea typeface="Calibri"/>
                <a:cs typeface="Calibri"/>
                <a:sym typeface="Calibri"/>
              </a:rPr>
            </a:br>
            <a:br>
              <a:rPr b="0" i="0" lang="en-US" sz="1800" u="none" cap="none" strike="noStrike">
                <a:solidFill>
                  <a:schemeClr val="dk1"/>
                </a:solidFill>
                <a:latin typeface="Calibri"/>
                <a:ea typeface="Calibri"/>
                <a:cs typeface="Calibri"/>
                <a:sym typeface="Calibri"/>
              </a:rPr>
            </a:br>
            <a:endParaRPr b="0" i="0" sz="1800" u="none" cap="none" strike="noStrike">
              <a:solidFill>
                <a:schemeClr val="dk1"/>
              </a:solidFill>
              <a:latin typeface="Calibri"/>
              <a:ea typeface="Calibri"/>
              <a:cs typeface="Calibri"/>
              <a:sym typeface="Calibri"/>
            </a:endParaRPr>
          </a:p>
        </p:txBody>
      </p:sp>
      <p:pic>
        <p:nvPicPr>
          <p:cNvPr descr="http://help.autodesk.com/cloudhelp/2014/ENU/MoldflowInsight/images/GUID-B11E470F-C76D-4D14-83C5-C16740FEE6DD.png" id="375" name="Google Shape;375;p16"/>
          <p:cNvPicPr preferRelativeResize="0"/>
          <p:nvPr/>
        </p:nvPicPr>
        <p:blipFill rotWithShape="1">
          <a:blip r:embed="rId7">
            <a:alphaModFix/>
          </a:blip>
          <a:srcRect b="0" l="0" r="0" t="0"/>
          <a:stretch/>
        </p:blipFill>
        <p:spPr>
          <a:xfrm>
            <a:off x="917576" y="3710136"/>
            <a:ext cx="2494357" cy="1022689"/>
          </a:xfrm>
          <a:prstGeom prst="rect">
            <a:avLst/>
          </a:prstGeom>
          <a:noFill/>
          <a:ln>
            <a:noFill/>
          </a:ln>
        </p:spPr>
      </p:pic>
      <p:pic>
        <p:nvPicPr>
          <p:cNvPr descr="All is Not Sunk: How to Deal with Sink Marks in an Injection-Molded Part -  Engineers Rule" id="376" name="Google Shape;376;p16"/>
          <p:cNvPicPr preferRelativeResize="0"/>
          <p:nvPr/>
        </p:nvPicPr>
        <p:blipFill rotWithShape="1">
          <a:blip r:embed="rId8">
            <a:alphaModFix/>
          </a:blip>
          <a:srcRect b="0" l="0" r="0" t="0"/>
          <a:stretch/>
        </p:blipFill>
        <p:spPr>
          <a:xfrm>
            <a:off x="4380375" y="3593266"/>
            <a:ext cx="2649166" cy="2367268"/>
          </a:xfrm>
          <a:prstGeom prst="rect">
            <a:avLst/>
          </a:prstGeom>
          <a:noFill/>
          <a:ln>
            <a:noFill/>
          </a:ln>
        </p:spPr>
      </p:pic>
      <p:pic>
        <p:nvPicPr>
          <p:cNvPr id="377" name="Google Shape;377;p16"/>
          <p:cNvPicPr preferRelativeResize="0"/>
          <p:nvPr/>
        </p:nvPicPr>
        <p:blipFill rotWithShape="1">
          <a:blip r:embed="rId9">
            <a:alphaModFix/>
          </a:blip>
          <a:srcRect b="0" l="0" r="0" t="0"/>
          <a:stretch/>
        </p:blipFill>
        <p:spPr>
          <a:xfrm>
            <a:off x="7776732" y="3710136"/>
            <a:ext cx="2515226" cy="1450642"/>
          </a:xfrm>
          <a:prstGeom prst="rect">
            <a:avLst/>
          </a:prstGeom>
          <a:noFill/>
          <a:ln>
            <a:noFill/>
          </a:ln>
        </p:spPr>
      </p:pic>
      <p:sp>
        <p:nvSpPr>
          <p:cNvPr id="378" name="Google Shape;378;p16"/>
          <p:cNvSpPr/>
          <p:nvPr/>
        </p:nvSpPr>
        <p:spPr>
          <a:xfrm>
            <a:off x="8136467" y="4279475"/>
            <a:ext cx="897466" cy="844602"/>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79" name="Google Shape;379;p16"/>
          <p:cNvPicPr preferRelativeResize="0"/>
          <p:nvPr/>
        </p:nvPicPr>
        <p:blipFill>
          <a:blip r:embed="rId10">
            <a:alphaModFix/>
          </a:blip>
          <a:stretch>
            <a:fillRect/>
          </a:stretch>
        </p:blipFill>
        <p:spPr>
          <a:xfrm>
            <a:off x="152400" y="6112934"/>
            <a:ext cx="9048750" cy="485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pic>
        <p:nvPicPr>
          <p:cNvPr id="385" name="Google Shape;385;p17"/>
          <p:cNvPicPr preferRelativeResize="0"/>
          <p:nvPr/>
        </p:nvPicPr>
        <p:blipFill rotWithShape="1">
          <a:blip r:embed="rId3">
            <a:alphaModFix/>
          </a:blip>
          <a:srcRect b="0" l="0" r="0" t="0"/>
          <a:stretch/>
        </p:blipFill>
        <p:spPr>
          <a:xfrm>
            <a:off x="10438472" y="6235348"/>
            <a:ext cx="1621007" cy="440662"/>
          </a:xfrm>
          <a:prstGeom prst="rect">
            <a:avLst/>
          </a:prstGeom>
          <a:noFill/>
          <a:ln>
            <a:noFill/>
          </a:ln>
        </p:spPr>
      </p:pic>
      <p:pic>
        <p:nvPicPr>
          <p:cNvPr id="386" name="Google Shape;386;p17"/>
          <p:cNvPicPr preferRelativeResize="0"/>
          <p:nvPr/>
        </p:nvPicPr>
        <p:blipFill rotWithShape="1">
          <a:blip r:embed="rId4">
            <a:alphaModFix/>
          </a:blip>
          <a:srcRect b="0" l="0" r="0" t="0"/>
          <a:stretch/>
        </p:blipFill>
        <p:spPr>
          <a:xfrm>
            <a:off x="173014" y="161614"/>
            <a:ext cx="2279705" cy="720006"/>
          </a:xfrm>
          <a:prstGeom prst="rect">
            <a:avLst/>
          </a:prstGeom>
          <a:noFill/>
          <a:ln>
            <a:noFill/>
          </a:ln>
        </p:spPr>
      </p:pic>
      <p:pic>
        <p:nvPicPr>
          <p:cNvPr id="387" name="Google Shape;387;p17"/>
          <p:cNvPicPr preferRelativeResize="0"/>
          <p:nvPr/>
        </p:nvPicPr>
        <p:blipFill rotWithShape="1">
          <a:blip r:embed="rId5">
            <a:alphaModFix/>
          </a:blip>
          <a:srcRect b="0" l="0" r="0" t="0"/>
          <a:stretch/>
        </p:blipFill>
        <p:spPr>
          <a:xfrm>
            <a:off x="10210340" y="161614"/>
            <a:ext cx="1849139" cy="572304"/>
          </a:xfrm>
          <a:prstGeom prst="rect">
            <a:avLst/>
          </a:prstGeom>
          <a:noFill/>
          <a:ln>
            <a:noFill/>
          </a:ln>
        </p:spPr>
      </p:pic>
      <p:pic>
        <p:nvPicPr>
          <p:cNvPr id="388" name="Google Shape;388;p17"/>
          <p:cNvPicPr preferRelativeResize="0"/>
          <p:nvPr/>
        </p:nvPicPr>
        <p:blipFill rotWithShape="1">
          <a:blip r:embed="rId6">
            <a:alphaModFix/>
          </a:blip>
          <a:srcRect b="0" l="0" r="0" t="0"/>
          <a:stretch/>
        </p:blipFill>
        <p:spPr>
          <a:xfrm>
            <a:off x="10447010" y="804177"/>
            <a:ext cx="1375798" cy="774343"/>
          </a:xfrm>
          <a:prstGeom prst="rect">
            <a:avLst/>
          </a:prstGeom>
          <a:noFill/>
          <a:ln>
            <a:noFill/>
          </a:ln>
        </p:spPr>
      </p:pic>
      <p:sp>
        <p:nvSpPr>
          <p:cNvPr id="389" name="Google Shape;389;p17"/>
          <p:cNvSpPr/>
          <p:nvPr/>
        </p:nvSpPr>
        <p:spPr>
          <a:xfrm>
            <a:off x="357395" y="1178400"/>
            <a:ext cx="11763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chemeClr val="dk1"/>
                </a:solidFill>
                <a:latin typeface="Calibri"/>
                <a:ea typeface="Calibri"/>
                <a:cs typeface="Calibri"/>
                <a:sym typeface="Calibri"/>
              </a:rPr>
              <a:t>VUOTO</a:t>
            </a:r>
            <a:endParaRPr/>
          </a:p>
        </p:txBody>
      </p:sp>
      <p:sp>
        <p:nvSpPr>
          <p:cNvPr id="390" name="Google Shape;390;p17"/>
          <p:cNvSpPr/>
          <p:nvPr/>
        </p:nvSpPr>
        <p:spPr>
          <a:xfrm>
            <a:off x="357408" y="1803722"/>
            <a:ext cx="11182659"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È un difetto nella parte in plastica dovuto alla plastica che si stacca dal centro della parte mentre la plastica fusa si raffredda.</a:t>
            </a:r>
            <a:endParaRPr/>
          </a:p>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I vuoti sono causati dal ritiro del materiale durante la fase di raffreddamento. Un vuoto è un difetto estetico se la parte è trasparente e un difetto strutturale se il vuoto è ampio.</a:t>
            </a:r>
            <a:endParaRPr/>
          </a:p>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Eliminare i vuoti utilizzando un'adeguata pressurizzazione della cavità nella fase di compattamento.</a:t>
            </a:r>
            <a:endParaRPr b="0" i="0" sz="1800" u="none" cap="none" strike="noStrike">
              <a:solidFill>
                <a:schemeClr val="dk1"/>
              </a:solidFill>
              <a:latin typeface="Calibri"/>
              <a:ea typeface="Calibri"/>
              <a:cs typeface="Calibri"/>
              <a:sym typeface="Calibri"/>
            </a:endParaRPr>
          </a:p>
        </p:txBody>
      </p:sp>
      <p:pic>
        <p:nvPicPr>
          <p:cNvPr descr="Tip #6: Voids" id="391" name="Google Shape;391;p17"/>
          <p:cNvPicPr preferRelativeResize="0"/>
          <p:nvPr/>
        </p:nvPicPr>
        <p:blipFill rotWithShape="1">
          <a:blip r:embed="rId7">
            <a:alphaModFix/>
          </a:blip>
          <a:srcRect b="0" l="0" r="0" t="0"/>
          <a:stretch/>
        </p:blipFill>
        <p:spPr>
          <a:xfrm>
            <a:off x="2348286" y="3835047"/>
            <a:ext cx="7200900" cy="2400301"/>
          </a:xfrm>
          <a:prstGeom prst="rect">
            <a:avLst/>
          </a:prstGeom>
          <a:noFill/>
          <a:ln>
            <a:noFill/>
          </a:ln>
        </p:spPr>
      </p:pic>
      <p:pic>
        <p:nvPicPr>
          <p:cNvPr id="392" name="Google Shape;392;p17"/>
          <p:cNvPicPr preferRelativeResize="0"/>
          <p:nvPr/>
        </p:nvPicPr>
        <p:blipFill>
          <a:blip r:embed="rId8">
            <a:alphaModFix/>
          </a:blip>
          <a:stretch>
            <a:fillRect/>
          </a:stretch>
        </p:blipFill>
        <p:spPr>
          <a:xfrm>
            <a:off x="5855619" y="6399775"/>
            <a:ext cx="4057650" cy="276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pic>
        <p:nvPicPr>
          <p:cNvPr id="398" name="Google Shape;398;p18"/>
          <p:cNvPicPr preferRelativeResize="0"/>
          <p:nvPr/>
        </p:nvPicPr>
        <p:blipFill rotWithShape="1">
          <a:blip r:embed="rId3">
            <a:alphaModFix/>
          </a:blip>
          <a:srcRect b="0" l="0" r="0" t="0"/>
          <a:stretch/>
        </p:blipFill>
        <p:spPr>
          <a:xfrm>
            <a:off x="10438472" y="6235348"/>
            <a:ext cx="1621007" cy="440662"/>
          </a:xfrm>
          <a:prstGeom prst="rect">
            <a:avLst/>
          </a:prstGeom>
          <a:noFill/>
          <a:ln>
            <a:noFill/>
          </a:ln>
        </p:spPr>
      </p:pic>
      <p:pic>
        <p:nvPicPr>
          <p:cNvPr id="399" name="Google Shape;399;p18"/>
          <p:cNvPicPr preferRelativeResize="0"/>
          <p:nvPr/>
        </p:nvPicPr>
        <p:blipFill rotWithShape="1">
          <a:blip r:embed="rId4">
            <a:alphaModFix/>
          </a:blip>
          <a:srcRect b="0" l="0" r="0" t="0"/>
          <a:stretch/>
        </p:blipFill>
        <p:spPr>
          <a:xfrm>
            <a:off x="173014" y="161614"/>
            <a:ext cx="2279705" cy="720006"/>
          </a:xfrm>
          <a:prstGeom prst="rect">
            <a:avLst/>
          </a:prstGeom>
          <a:noFill/>
          <a:ln>
            <a:noFill/>
          </a:ln>
        </p:spPr>
      </p:pic>
      <p:pic>
        <p:nvPicPr>
          <p:cNvPr id="400" name="Google Shape;400;p18"/>
          <p:cNvPicPr preferRelativeResize="0"/>
          <p:nvPr/>
        </p:nvPicPr>
        <p:blipFill rotWithShape="1">
          <a:blip r:embed="rId5">
            <a:alphaModFix/>
          </a:blip>
          <a:srcRect b="0" l="0" r="0" t="0"/>
          <a:stretch/>
        </p:blipFill>
        <p:spPr>
          <a:xfrm>
            <a:off x="10210340" y="161614"/>
            <a:ext cx="1849139" cy="572304"/>
          </a:xfrm>
          <a:prstGeom prst="rect">
            <a:avLst/>
          </a:prstGeom>
          <a:noFill/>
          <a:ln>
            <a:noFill/>
          </a:ln>
        </p:spPr>
      </p:pic>
      <p:pic>
        <p:nvPicPr>
          <p:cNvPr id="401" name="Google Shape;401;p18"/>
          <p:cNvPicPr preferRelativeResize="0"/>
          <p:nvPr/>
        </p:nvPicPr>
        <p:blipFill rotWithShape="1">
          <a:blip r:embed="rId6">
            <a:alphaModFix/>
          </a:blip>
          <a:srcRect b="0" l="0" r="0" t="0"/>
          <a:stretch/>
        </p:blipFill>
        <p:spPr>
          <a:xfrm>
            <a:off x="10447010" y="804177"/>
            <a:ext cx="1375798" cy="774343"/>
          </a:xfrm>
          <a:prstGeom prst="rect">
            <a:avLst/>
          </a:prstGeom>
          <a:noFill/>
          <a:ln>
            <a:noFill/>
          </a:ln>
        </p:spPr>
      </p:pic>
      <p:sp>
        <p:nvSpPr>
          <p:cNvPr id="402" name="Google Shape;402;p18"/>
          <p:cNvSpPr/>
          <p:nvPr/>
        </p:nvSpPr>
        <p:spPr>
          <a:xfrm>
            <a:off x="357399" y="1178400"/>
            <a:ext cx="20580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chemeClr val="dk1"/>
                </a:solidFill>
                <a:latin typeface="Calibri"/>
                <a:ea typeface="Calibri"/>
                <a:cs typeface="Calibri"/>
                <a:sym typeface="Calibri"/>
              </a:rPr>
              <a:t>DEGRADAZIONE</a:t>
            </a:r>
            <a:endParaRPr/>
          </a:p>
        </p:txBody>
      </p:sp>
      <p:sp>
        <p:nvSpPr>
          <p:cNvPr id="403" name="Google Shape;403;p18"/>
          <p:cNvSpPr/>
          <p:nvPr/>
        </p:nvSpPr>
        <p:spPr>
          <a:xfrm>
            <a:off x="357407" y="1913335"/>
            <a:ext cx="1118265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Il difetto si manifesta quando la massa fusa viene degradata termicamente per eccessivo frizionamento o per temperature di trasformazione troppo elevate associate a tempi di permanenza nella camera.</a:t>
            </a:r>
            <a:endParaRPr b="0" i="0" sz="1800" u="none" cap="none" strike="noStrike">
              <a:solidFill>
                <a:schemeClr val="dk1"/>
              </a:solidFill>
              <a:latin typeface="Calibri"/>
              <a:ea typeface="Calibri"/>
              <a:cs typeface="Calibri"/>
              <a:sym typeface="Calibri"/>
            </a:endParaRPr>
          </a:p>
        </p:txBody>
      </p:sp>
      <p:pic>
        <p:nvPicPr>
          <p:cNvPr id="404" name="Google Shape;404;p18"/>
          <p:cNvPicPr preferRelativeResize="0"/>
          <p:nvPr/>
        </p:nvPicPr>
        <p:blipFill rotWithShape="1">
          <a:blip r:embed="rId7">
            <a:alphaModFix/>
          </a:blip>
          <a:srcRect b="0" l="0" r="0" t="0"/>
          <a:stretch/>
        </p:blipFill>
        <p:spPr>
          <a:xfrm>
            <a:off x="1838545" y="3216805"/>
            <a:ext cx="3317655" cy="2240803"/>
          </a:xfrm>
          <a:prstGeom prst="rect">
            <a:avLst/>
          </a:prstGeom>
          <a:noFill/>
          <a:ln>
            <a:noFill/>
          </a:ln>
        </p:spPr>
      </p:pic>
      <p:pic>
        <p:nvPicPr>
          <p:cNvPr id="405" name="Google Shape;405;p18"/>
          <p:cNvPicPr preferRelativeResize="0"/>
          <p:nvPr/>
        </p:nvPicPr>
        <p:blipFill rotWithShape="1">
          <a:blip r:embed="rId8">
            <a:alphaModFix/>
          </a:blip>
          <a:srcRect b="0" l="0" r="0" t="0"/>
          <a:stretch/>
        </p:blipFill>
        <p:spPr>
          <a:xfrm>
            <a:off x="6386879" y="3216805"/>
            <a:ext cx="3322302" cy="2240803"/>
          </a:xfrm>
          <a:prstGeom prst="rect">
            <a:avLst/>
          </a:prstGeom>
          <a:noFill/>
          <a:ln>
            <a:noFill/>
          </a:ln>
        </p:spPr>
      </p:pic>
      <p:sp>
        <p:nvSpPr>
          <p:cNvPr id="406" name="Google Shape;406;p18"/>
          <p:cNvSpPr txBox="1"/>
          <p:nvPr/>
        </p:nvSpPr>
        <p:spPr>
          <a:xfrm>
            <a:off x="2557851" y="5426683"/>
            <a:ext cx="187904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200" u="none" cap="none" strike="noStrike">
                <a:solidFill>
                  <a:srgbClr val="7F7F7F"/>
                </a:solidFill>
                <a:latin typeface="Comic Sans MS"/>
                <a:ea typeface="Comic Sans MS"/>
                <a:cs typeface="Comic Sans MS"/>
                <a:sym typeface="Comic Sans MS"/>
              </a:rPr>
              <a:t>Tempo di residenzaanchelungo</a:t>
            </a:r>
            <a:endParaRPr b="0" i="0" sz="1600" u="none" cap="none" strike="noStrike">
              <a:solidFill>
                <a:srgbClr val="7F7F7F"/>
              </a:solidFill>
              <a:latin typeface="Comic Sans MS"/>
              <a:ea typeface="Comic Sans MS"/>
              <a:cs typeface="Comic Sans MS"/>
              <a:sym typeface="Comic Sans MS"/>
            </a:endParaRPr>
          </a:p>
        </p:txBody>
      </p:sp>
      <p:sp>
        <p:nvSpPr>
          <p:cNvPr id="407" name="Google Shape;407;p18"/>
          <p:cNvSpPr txBox="1"/>
          <p:nvPr/>
        </p:nvSpPr>
        <p:spPr>
          <a:xfrm>
            <a:off x="7479173" y="5426683"/>
            <a:ext cx="159691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200" u="none" cap="none" strike="noStrike">
                <a:solidFill>
                  <a:srgbClr val="7F7F7F"/>
                </a:solidFill>
                <a:latin typeface="Comic Sans MS"/>
                <a:ea typeface="Comic Sans MS"/>
                <a:cs typeface="Comic Sans MS"/>
                <a:sym typeface="Comic Sans MS"/>
              </a:rPr>
              <a:t>Attrito sul cancello</a:t>
            </a:r>
            <a:endParaRPr b="0" i="0" sz="1600" u="none" cap="none" strike="noStrike">
              <a:solidFill>
                <a:srgbClr val="7F7F7F"/>
              </a:solidFill>
              <a:latin typeface="Comic Sans MS"/>
              <a:ea typeface="Comic Sans MS"/>
              <a:cs typeface="Comic Sans MS"/>
              <a:sym typeface="Comic Sans MS"/>
            </a:endParaRPr>
          </a:p>
        </p:txBody>
      </p:sp>
      <p:pic>
        <p:nvPicPr>
          <p:cNvPr id="408" name="Google Shape;408;p18"/>
          <p:cNvPicPr preferRelativeResize="0"/>
          <p:nvPr/>
        </p:nvPicPr>
        <p:blipFill>
          <a:blip r:embed="rId9">
            <a:alphaModFix/>
          </a:blip>
          <a:stretch>
            <a:fillRect/>
          </a:stretch>
        </p:blipFill>
        <p:spPr>
          <a:xfrm>
            <a:off x="152400" y="5856082"/>
            <a:ext cx="9048750" cy="2762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1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t/>
            </a:r>
            <a:endParaRPr/>
          </a:p>
        </p:txBody>
      </p:sp>
      <p:sp>
        <p:nvSpPr>
          <p:cNvPr id="414" name="Google Shape;414;p1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t/>
            </a:r>
            <a:endParaRPr/>
          </a:p>
        </p:txBody>
      </p:sp>
      <p:pic>
        <p:nvPicPr>
          <p:cNvPr id="415" name="Google Shape;415;p19"/>
          <p:cNvPicPr preferRelativeResize="0"/>
          <p:nvPr/>
        </p:nvPicPr>
        <p:blipFill rotWithShape="1">
          <a:blip r:embed="rId3">
            <a:alphaModFix/>
          </a:blip>
          <a:srcRect b="0" l="0" r="0" t="0"/>
          <a:stretch/>
        </p:blipFill>
        <p:spPr>
          <a:xfrm>
            <a:off x="0" y="0"/>
            <a:ext cx="12208933" cy="6240825"/>
          </a:xfrm>
          <a:prstGeom prst="rect">
            <a:avLst/>
          </a:prstGeom>
          <a:noFill/>
          <a:ln>
            <a:noFill/>
          </a:ln>
        </p:spPr>
      </p:pic>
      <p:pic>
        <p:nvPicPr>
          <p:cNvPr id="416" name="Google Shape;416;p19"/>
          <p:cNvPicPr preferRelativeResize="0"/>
          <p:nvPr/>
        </p:nvPicPr>
        <p:blipFill rotWithShape="1">
          <a:blip r:embed="rId4">
            <a:alphaModFix/>
          </a:blip>
          <a:srcRect b="0" l="0" r="0" t="0"/>
          <a:stretch/>
        </p:blipFill>
        <p:spPr>
          <a:xfrm>
            <a:off x="268590" y="117181"/>
            <a:ext cx="7020518" cy="2417566"/>
          </a:xfrm>
          <a:prstGeom prst="rect">
            <a:avLst/>
          </a:prstGeom>
          <a:noFill/>
          <a:ln>
            <a:noFill/>
          </a:ln>
        </p:spPr>
      </p:pic>
      <p:pic>
        <p:nvPicPr>
          <p:cNvPr id="417" name="Google Shape;417;p19"/>
          <p:cNvPicPr preferRelativeResize="0"/>
          <p:nvPr/>
        </p:nvPicPr>
        <p:blipFill rotWithShape="1">
          <a:blip r:embed="rId5">
            <a:alphaModFix/>
          </a:blip>
          <a:srcRect b="0" l="0" r="0" t="0"/>
          <a:stretch/>
        </p:blipFill>
        <p:spPr>
          <a:xfrm>
            <a:off x="2796343" y="6329589"/>
            <a:ext cx="7552267" cy="428571"/>
          </a:xfrm>
          <a:prstGeom prst="rect">
            <a:avLst/>
          </a:prstGeom>
          <a:noFill/>
          <a:ln>
            <a:noFill/>
          </a:ln>
        </p:spPr>
      </p:pic>
      <p:pic>
        <p:nvPicPr>
          <p:cNvPr id="418" name="Google Shape;418;p19"/>
          <p:cNvPicPr preferRelativeResize="0"/>
          <p:nvPr/>
        </p:nvPicPr>
        <p:blipFill rotWithShape="1">
          <a:blip r:embed="rId6">
            <a:alphaModFix/>
          </a:blip>
          <a:srcRect b="0" l="0" r="0" t="0"/>
          <a:stretch/>
        </p:blipFill>
        <p:spPr>
          <a:xfrm>
            <a:off x="268590" y="6188573"/>
            <a:ext cx="2510820" cy="683233"/>
          </a:xfrm>
          <a:prstGeom prst="rect">
            <a:avLst/>
          </a:prstGeom>
          <a:noFill/>
          <a:ln>
            <a:noFill/>
          </a:ln>
        </p:spPr>
      </p:pic>
      <p:grpSp>
        <p:nvGrpSpPr>
          <p:cNvPr id="419" name="Google Shape;419;p19"/>
          <p:cNvGrpSpPr/>
          <p:nvPr/>
        </p:nvGrpSpPr>
        <p:grpSpPr>
          <a:xfrm>
            <a:off x="882690" y="3537963"/>
            <a:ext cx="6689016" cy="1495608"/>
            <a:chOff x="637238" y="3384637"/>
            <a:chExt cx="6689016" cy="1495608"/>
          </a:xfrm>
        </p:grpSpPr>
        <p:pic>
          <p:nvPicPr>
            <p:cNvPr id="420" name="Google Shape;420;p19"/>
            <p:cNvPicPr preferRelativeResize="0"/>
            <p:nvPr/>
          </p:nvPicPr>
          <p:blipFill rotWithShape="1">
            <a:blip r:embed="rId7">
              <a:alphaModFix/>
            </a:blip>
            <a:srcRect b="0" l="0" r="0" t="0"/>
            <a:stretch/>
          </p:blipFill>
          <p:spPr>
            <a:xfrm>
              <a:off x="4626950" y="3384637"/>
              <a:ext cx="547594" cy="864989"/>
            </a:xfrm>
            <a:prstGeom prst="rect">
              <a:avLst/>
            </a:prstGeom>
            <a:noFill/>
            <a:ln>
              <a:noFill/>
            </a:ln>
          </p:spPr>
        </p:pic>
        <p:pic>
          <p:nvPicPr>
            <p:cNvPr id="421" name="Google Shape;421;p19"/>
            <p:cNvPicPr preferRelativeResize="0"/>
            <p:nvPr/>
          </p:nvPicPr>
          <p:blipFill rotWithShape="1">
            <a:blip r:embed="rId8">
              <a:alphaModFix/>
            </a:blip>
            <a:srcRect b="0" l="0" r="0" t="0"/>
            <a:stretch/>
          </p:blipFill>
          <p:spPr>
            <a:xfrm>
              <a:off x="637238" y="3516001"/>
              <a:ext cx="1846995" cy="732119"/>
            </a:xfrm>
            <a:prstGeom prst="rect">
              <a:avLst/>
            </a:prstGeom>
            <a:noFill/>
            <a:ln>
              <a:noFill/>
            </a:ln>
          </p:spPr>
        </p:pic>
        <p:pic>
          <p:nvPicPr>
            <p:cNvPr id="422" name="Google Shape;422;p19"/>
            <p:cNvPicPr preferRelativeResize="0"/>
            <p:nvPr/>
          </p:nvPicPr>
          <p:blipFill rotWithShape="1">
            <a:blip r:embed="rId9">
              <a:alphaModFix/>
            </a:blip>
            <a:srcRect b="0" l="0" r="0" t="0"/>
            <a:stretch/>
          </p:blipFill>
          <p:spPr>
            <a:xfrm>
              <a:off x="1091024" y="4334157"/>
              <a:ext cx="1060681" cy="471414"/>
            </a:xfrm>
            <a:prstGeom prst="rect">
              <a:avLst/>
            </a:prstGeom>
            <a:noFill/>
            <a:ln>
              <a:noFill/>
            </a:ln>
          </p:spPr>
        </p:pic>
        <p:pic>
          <p:nvPicPr>
            <p:cNvPr id="423" name="Google Shape;423;p19"/>
            <p:cNvPicPr preferRelativeResize="0"/>
            <p:nvPr/>
          </p:nvPicPr>
          <p:blipFill rotWithShape="1">
            <a:blip r:embed="rId10">
              <a:alphaModFix/>
            </a:blip>
            <a:srcRect b="0" l="0" r="0" t="0"/>
            <a:stretch/>
          </p:blipFill>
          <p:spPr>
            <a:xfrm>
              <a:off x="5617925" y="4351521"/>
              <a:ext cx="1708329" cy="528724"/>
            </a:xfrm>
            <a:prstGeom prst="rect">
              <a:avLst/>
            </a:prstGeom>
            <a:noFill/>
            <a:ln>
              <a:noFill/>
            </a:ln>
          </p:spPr>
        </p:pic>
        <p:pic>
          <p:nvPicPr>
            <p:cNvPr id="424" name="Google Shape;424;p19"/>
            <p:cNvPicPr preferRelativeResize="0"/>
            <p:nvPr/>
          </p:nvPicPr>
          <p:blipFill rotWithShape="1">
            <a:blip r:embed="rId11">
              <a:alphaModFix/>
            </a:blip>
            <a:srcRect b="0" l="0" r="0" t="0"/>
            <a:stretch/>
          </p:blipFill>
          <p:spPr>
            <a:xfrm>
              <a:off x="2840506" y="4384876"/>
              <a:ext cx="1179010" cy="416691"/>
            </a:xfrm>
            <a:prstGeom prst="rect">
              <a:avLst/>
            </a:prstGeom>
            <a:noFill/>
            <a:ln>
              <a:noFill/>
            </a:ln>
          </p:spPr>
        </p:pic>
        <p:pic>
          <p:nvPicPr>
            <p:cNvPr id="425" name="Google Shape;425;p19"/>
            <p:cNvPicPr preferRelativeResize="0"/>
            <p:nvPr/>
          </p:nvPicPr>
          <p:blipFill rotWithShape="1">
            <a:blip r:embed="rId12">
              <a:alphaModFix/>
            </a:blip>
            <a:srcRect b="0" l="0" r="0" t="0"/>
            <a:stretch/>
          </p:blipFill>
          <p:spPr>
            <a:xfrm>
              <a:off x="4392265" y="4398943"/>
              <a:ext cx="1025527" cy="341842"/>
            </a:xfrm>
            <a:prstGeom prst="rect">
              <a:avLst/>
            </a:prstGeom>
            <a:noFill/>
            <a:ln>
              <a:noFill/>
            </a:ln>
          </p:spPr>
        </p:pic>
        <p:pic>
          <p:nvPicPr>
            <p:cNvPr id="426" name="Google Shape;426;p19"/>
            <p:cNvPicPr preferRelativeResize="0"/>
            <p:nvPr/>
          </p:nvPicPr>
          <p:blipFill rotWithShape="1">
            <a:blip r:embed="rId13">
              <a:alphaModFix/>
            </a:blip>
            <a:srcRect b="0" l="0" r="0" t="0"/>
            <a:stretch/>
          </p:blipFill>
          <p:spPr>
            <a:xfrm>
              <a:off x="2611291" y="3552169"/>
              <a:ext cx="1637441" cy="645829"/>
            </a:xfrm>
            <a:prstGeom prst="rect">
              <a:avLst/>
            </a:prstGeom>
            <a:noFill/>
            <a:ln>
              <a:noFill/>
            </a:ln>
          </p:spPr>
        </p:pic>
        <p:pic>
          <p:nvPicPr>
            <p:cNvPr id="427" name="Google Shape;427;p19"/>
            <p:cNvPicPr preferRelativeResize="0"/>
            <p:nvPr/>
          </p:nvPicPr>
          <p:blipFill rotWithShape="1">
            <a:blip r:embed="rId14">
              <a:alphaModFix/>
            </a:blip>
            <a:srcRect b="0" l="0" r="0" t="0"/>
            <a:stretch/>
          </p:blipFill>
          <p:spPr>
            <a:xfrm>
              <a:off x="5768032" y="3454004"/>
              <a:ext cx="1521076" cy="856111"/>
            </a:xfrm>
            <a:prstGeom prst="rect">
              <a:avLst/>
            </a:prstGeom>
            <a:noFill/>
            <a:ln>
              <a:noFill/>
            </a:ln>
          </p:spPr>
        </p:pic>
      </p:grpSp>
      <p:sp>
        <p:nvSpPr>
          <p:cNvPr id="428" name="Google Shape;428;p19"/>
          <p:cNvSpPr/>
          <p:nvPr/>
        </p:nvSpPr>
        <p:spPr>
          <a:xfrm>
            <a:off x="107231" y="5113771"/>
            <a:ext cx="8239935" cy="1207254"/>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i="0" lang="en-US" sz="700" u="none" cap="none" strike="noStrike">
                <a:solidFill>
                  <a:schemeClr val="dk1"/>
                </a:solidFill>
                <a:latin typeface="Arial"/>
                <a:ea typeface="Arial"/>
                <a:cs typeface="Arial"/>
                <a:sym typeface="Arial"/>
              </a:rPr>
              <a:t>Copyright: CC BY-NC-SA 4.0:</a:t>
            </a:r>
            <a:r>
              <a:rPr b="0" i="0" lang="en-US" sz="700" u="none" cap="none" strike="noStrike">
                <a:solidFill>
                  <a:schemeClr val="dk1"/>
                </a:solidFill>
                <a:latin typeface="Arial"/>
                <a:ea typeface="Arial"/>
                <a:cs typeface="Arial"/>
                <a:sym typeface="Arial"/>
              </a:rPr>
              <a:t> </a:t>
            </a:r>
            <a:r>
              <a:rPr b="0" i="0" lang="en-US" sz="700" u="sng" cap="none" strike="noStrike">
                <a:solidFill>
                  <a:srgbClr val="0000FF"/>
                </a:solidFill>
                <a:latin typeface="Arial"/>
                <a:ea typeface="Arial"/>
                <a:cs typeface="Arial"/>
                <a:sym typeface="Arial"/>
                <a:hlinkClick r:id="rId15">
                  <a:extLst>
                    <a:ext uri="{A12FA001-AC4F-418D-AE19-62706E023703}">
                      <ahyp:hlinkClr val="tx"/>
                    </a:ext>
                  </a:extLst>
                </a:hlinkClick>
              </a:rPr>
              <a:t>https://creativecommons.org/licenses/by-nc-sa/4.0/</a:t>
            </a:r>
            <a:endParaRPr b="0" i="0" sz="7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b="0" i="0" lang="en-US" sz="700" u="none" cap="none" strike="noStrike">
                <a:solidFill>
                  <a:schemeClr val="dk1"/>
                </a:solidFill>
                <a:latin typeface="Arial"/>
                <a:ea typeface="Arial"/>
                <a:cs typeface="Arial"/>
                <a:sym typeface="Arial"/>
              </a:rPr>
              <a:t>Con questa licenza, sei libero di condividere la copia e ridistribuire il materiale in qualsiasi mezzo o formato. Puoi anche adattare remix, trasformare e costruire sul materiale.</a:t>
            </a:r>
            <a:endParaRPr b="0" i="0" sz="7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b="1" i="0" lang="en-US" sz="700" u="none" cap="none" strike="noStrike">
                <a:solidFill>
                  <a:schemeClr val="dk1"/>
                </a:solidFill>
                <a:latin typeface="Arial"/>
                <a:ea typeface="Arial"/>
                <a:cs typeface="Arial"/>
                <a:sym typeface="Arial"/>
              </a:rPr>
              <a:t>Tuttaviasolo alle seguenti condizioni:</a:t>
            </a:r>
            <a:endParaRPr b="0" i="0" sz="7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b="1" i="0" lang="en-US" sz="700" u="none" cap="none" strike="noStrike">
                <a:solidFill>
                  <a:schemeClr val="dk1"/>
                </a:solidFill>
                <a:latin typeface="Arial"/>
                <a:ea typeface="Arial"/>
                <a:cs typeface="Arial"/>
                <a:sym typeface="Arial"/>
              </a:rPr>
              <a:t>Attribuzione —</a:t>
            </a:r>
            <a:r>
              <a:rPr b="0" i="0" lang="en-US" sz="700" u="none" cap="none" strike="noStrike">
                <a:solidFill>
                  <a:schemeClr val="dk1"/>
                </a:solidFill>
                <a:latin typeface="Arial"/>
                <a:ea typeface="Arial"/>
                <a:cs typeface="Arial"/>
                <a:sym typeface="Arial"/>
              </a:rPr>
              <a:t>è necessario fornire un credito appropriato, fornire un collegamento alla licenza e indicare se sono state apportate modifiche. Puoi farlo in qualsiasi modo ragionevole, ma non in alcun modo che suggerisca illicenziante</a:t>
            </a:r>
            <a:endParaRPr/>
          </a:p>
          <a:p>
            <a:pPr indent="0" lvl="0" marL="0" marR="0" rtl="0" algn="l">
              <a:lnSpc>
                <a:spcPct val="115000"/>
              </a:lnSpc>
              <a:spcBef>
                <a:spcPts val="0"/>
              </a:spcBef>
              <a:spcAft>
                <a:spcPts val="0"/>
              </a:spcAft>
              <a:buNone/>
            </a:pPr>
            <a:r>
              <a:rPr b="0" i="0" lang="en-US" sz="700" u="none" cap="none" strike="noStrike">
                <a:solidFill>
                  <a:schemeClr val="dk1"/>
                </a:solidFill>
                <a:latin typeface="Arial"/>
                <a:ea typeface="Arial"/>
                <a:cs typeface="Arial"/>
                <a:sym typeface="Arial"/>
              </a:rPr>
              <a:t>approvatu o il tuo uso.</a:t>
            </a:r>
            <a:endParaRPr b="0" i="0" sz="7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b="1" i="0" lang="en-US" sz="700" u="none" cap="none" strike="noStrike">
                <a:solidFill>
                  <a:schemeClr val="dk1"/>
                </a:solidFill>
                <a:latin typeface="Arial"/>
                <a:ea typeface="Arial"/>
                <a:cs typeface="Arial"/>
                <a:sym typeface="Arial"/>
              </a:rPr>
              <a:t>Non commerciale</a:t>
            </a:r>
            <a:r>
              <a:rPr b="0" i="0" lang="en-US" sz="700" u="none" cap="none" strike="noStrike">
                <a:solidFill>
                  <a:schemeClr val="dk1"/>
                </a:solidFill>
                <a:latin typeface="Arial"/>
                <a:ea typeface="Arial"/>
                <a:cs typeface="Arial"/>
                <a:sym typeface="Arial"/>
              </a:rPr>
              <a:t>— non puoi utilizzare il materiale per scopi commerciali.</a:t>
            </a:r>
            <a:endParaRPr b="0" i="0" sz="7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b="1" i="0" lang="en-US" sz="700" u="none" cap="none" strike="noStrike">
                <a:solidFill>
                  <a:schemeClr val="dk1"/>
                </a:solidFill>
                <a:latin typeface="Arial"/>
                <a:ea typeface="Arial"/>
                <a:cs typeface="Arial"/>
                <a:sym typeface="Arial"/>
              </a:rPr>
              <a:t>Condividere allo stesso modo—</a:t>
            </a:r>
            <a:r>
              <a:rPr b="0" i="0" lang="en-US" sz="700" u="none" cap="none" strike="noStrike">
                <a:solidFill>
                  <a:schemeClr val="dk1"/>
                </a:solidFill>
                <a:latin typeface="Arial"/>
                <a:ea typeface="Arial"/>
                <a:cs typeface="Arial"/>
                <a:sym typeface="Arial"/>
              </a:rPr>
              <a:t>se remixi, trasformi o costruisci il materiale, devi distribuire i tuoi contributi con la stessa licenza dell'originale.</a:t>
            </a:r>
            <a:endParaRPr b="0" i="0" sz="7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b="1" i="0" lang="en-US" sz="700" u="none" cap="none" strike="noStrike">
                <a:solidFill>
                  <a:schemeClr val="dk1"/>
                </a:solidFill>
                <a:latin typeface="Arial"/>
                <a:ea typeface="Arial"/>
                <a:cs typeface="Arial"/>
                <a:sym typeface="Arial"/>
              </a:rPr>
              <a:t>Nessuna restrizione aggiuntiva —</a:t>
            </a:r>
            <a:r>
              <a:rPr b="0" i="0" lang="en-US" sz="700" u="none" cap="none" strike="noStrike">
                <a:solidFill>
                  <a:schemeClr val="dk1"/>
                </a:solidFill>
                <a:latin typeface="Arial"/>
                <a:ea typeface="Arial"/>
                <a:cs typeface="Arial"/>
                <a:sym typeface="Arial"/>
              </a:rPr>
              <a:t>non puoi applicare termini legali o misure tecnologiche che limitino legalmente gli altri a fare qualsiasi cosa consentita dalla licenza.</a:t>
            </a:r>
            <a:endParaRPr b="0" i="0" sz="7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b="0" i="0" lang="en-US" sz="700" u="none" cap="none" strike="noStrike">
                <a:solidFill>
                  <a:schemeClr val="dk1"/>
                </a:solidFill>
                <a:latin typeface="Arial"/>
                <a:ea typeface="Arial"/>
                <a:cs typeface="Arial"/>
                <a:sym typeface="Arial"/>
              </a:rPr>
              <a:t> </a:t>
            </a:r>
            <a:endParaRPr b="0" i="0" sz="700" u="none" cap="none" strike="noStrike">
              <a:solidFill>
                <a:schemeClr val="dk1"/>
              </a:solidFill>
              <a:latin typeface="Arial"/>
              <a:ea typeface="Arial"/>
              <a:cs typeface="Arial"/>
              <a:sym typeface="Arial"/>
            </a:endParaRPr>
          </a:p>
        </p:txBody>
      </p:sp>
      <p:pic>
        <p:nvPicPr>
          <p:cNvPr id="429" name="Google Shape;429;p19"/>
          <p:cNvPicPr preferRelativeResize="0"/>
          <p:nvPr/>
        </p:nvPicPr>
        <p:blipFill rotWithShape="1">
          <a:blip r:embed="rId16">
            <a:alphaModFix/>
          </a:blip>
          <a:srcRect b="0" l="0" r="0" t="0"/>
          <a:stretch/>
        </p:blipFill>
        <p:spPr>
          <a:xfrm>
            <a:off x="6910250" y="5758493"/>
            <a:ext cx="1181663" cy="41209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2"/>
          <p:cNvPicPr preferRelativeResize="0"/>
          <p:nvPr/>
        </p:nvPicPr>
        <p:blipFill rotWithShape="1">
          <a:blip r:embed="rId3">
            <a:alphaModFix/>
          </a:blip>
          <a:srcRect b="0" l="0" r="0" t="0"/>
          <a:stretch/>
        </p:blipFill>
        <p:spPr>
          <a:xfrm>
            <a:off x="10438472" y="6222410"/>
            <a:ext cx="1621007" cy="440662"/>
          </a:xfrm>
          <a:prstGeom prst="rect">
            <a:avLst/>
          </a:prstGeom>
          <a:noFill/>
          <a:ln>
            <a:noFill/>
          </a:ln>
        </p:spPr>
      </p:pic>
      <p:pic>
        <p:nvPicPr>
          <p:cNvPr id="175" name="Google Shape;175;p2"/>
          <p:cNvPicPr preferRelativeResize="0"/>
          <p:nvPr/>
        </p:nvPicPr>
        <p:blipFill rotWithShape="1">
          <a:blip r:embed="rId4">
            <a:alphaModFix/>
          </a:blip>
          <a:srcRect b="0" l="0" r="0" t="0"/>
          <a:stretch/>
        </p:blipFill>
        <p:spPr>
          <a:xfrm>
            <a:off x="173014" y="148676"/>
            <a:ext cx="2279705" cy="720006"/>
          </a:xfrm>
          <a:prstGeom prst="rect">
            <a:avLst/>
          </a:prstGeom>
          <a:noFill/>
          <a:ln>
            <a:noFill/>
          </a:ln>
        </p:spPr>
      </p:pic>
      <p:pic>
        <p:nvPicPr>
          <p:cNvPr id="176" name="Google Shape;176;p2"/>
          <p:cNvPicPr preferRelativeResize="0"/>
          <p:nvPr/>
        </p:nvPicPr>
        <p:blipFill rotWithShape="1">
          <a:blip r:embed="rId5">
            <a:alphaModFix/>
          </a:blip>
          <a:srcRect b="0" l="0" r="0" t="0"/>
          <a:stretch/>
        </p:blipFill>
        <p:spPr>
          <a:xfrm>
            <a:off x="10210340" y="148676"/>
            <a:ext cx="1849139" cy="572304"/>
          </a:xfrm>
          <a:prstGeom prst="rect">
            <a:avLst/>
          </a:prstGeom>
          <a:noFill/>
          <a:ln>
            <a:noFill/>
          </a:ln>
        </p:spPr>
      </p:pic>
      <p:pic>
        <p:nvPicPr>
          <p:cNvPr id="177" name="Google Shape;177;p2"/>
          <p:cNvPicPr preferRelativeResize="0"/>
          <p:nvPr/>
        </p:nvPicPr>
        <p:blipFill rotWithShape="1">
          <a:blip r:embed="rId6">
            <a:alphaModFix/>
          </a:blip>
          <a:srcRect b="0" l="0" r="0" t="0"/>
          <a:stretch/>
        </p:blipFill>
        <p:spPr>
          <a:xfrm>
            <a:off x="10447010" y="791239"/>
            <a:ext cx="1375798" cy="774343"/>
          </a:xfrm>
          <a:prstGeom prst="rect">
            <a:avLst/>
          </a:prstGeom>
          <a:noFill/>
          <a:ln>
            <a:noFill/>
          </a:ln>
        </p:spPr>
      </p:pic>
      <p:sp>
        <p:nvSpPr>
          <p:cNvPr id="178" name="Google Shape;178;p2"/>
          <p:cNvSpPr/>
          <p:nvPr/>
        </p:nvSpPr>
        <p:spPr>
          <a:xfrm>
            <a:off x="528136" y="1426513"/>
            <a:ext cx="8437470" cy="286232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000" u="none" cap="none" strike="noStrike">
                <a:solidFill>
                  <a:schemeClr val="dk1"/>
                </a:solidFill>
                <a:latin typeface="Calibri"/>
                <a:ea typeface="Calibri"/>
                <a:cs typeface="Calibri"/>
                <a:sym typeface="Calibri"/>
              </a:rPr>
              <a:t>SOMMARIO</a:t>
            </a:r>
            <a:endParaRPr/>
          </a:p>
          <a:p>
            <a:pPr indent="-342900" lvl="0" marL="342900" marR="0" rtl="0" algn="l">
              <a:lnSpc>
                <a:spcPct val="150000"/>
              </a:lnSpc>
              <a:spcBef>
                <a:spcPts val="0"/>
              </a:spcBef>
              <a:spcAft>
                <a:spcPts val="0"/>
              </a:spcAft>
              <a:buClr>
                <a:schemeClr val="dk1"/>
              </a:buClr>
              <a:buSzPts val="2000"/>
              <a:buFont typeface="Calibri"/>
              <a:buAutoNum type="arabicPeriod"/>
            </a:pPr>
            <a:r>
              <a:rPr b="0" i="0" lang="en-US" sz="2000" u="none" cap="none" strike="noStrike">
                <a:solidFill>
                  <a:schemeClr val="dk1"/>
                </a:solidFill>
                <a:latin typeface="Calibri"/>
                <a:ea typeface="Calibri"/>
                <a:cs typeface="Calibri"/>
                <a:sym typeface="Calibri"/>
              </a:rPr>
              <a:t>Stampaggio a iniezione</a:t>
            </a:r>
            <a:endParaRPr/>
          </a:p>
          <a:p>
            <a:pPr indent="-342900" lvl="1" marL="800100" marR="0" rtl="0" algn="l">
              <a:lnSpc>
                <a:spcPct val="150000"/>
              </a:lnSpc>
              <a:spcBef>
                <a:spcPts val="0"/>
              </a:spcBef>
              <a:spcAft>
                <a:spcPts val="0"/>
              </a:spcAft>
              <a:buClr>
                <a:schemeClr val="dk1"/>
              </a:buClr>
              <a:buSzPts val="2000"/>
              <a:buFont typeface="Calibri"/>
              <a:buAutoNum type="alphaLcParenR"/>
            </a:pPr>
            <a:r>
              <a:rPr b="0" i="0" lang="en-US" sz="2000" u="none" cap="none" strike="noStrike">
                <a:solidFill>
                  <a:schemeClr val="dk1"/>
                </a:solidFill>
                <a:latin typeface="Calibri"/>
                <a:ea typeface="Calibri"/>
                <a:cs typeface="Calibri"/>
                <a:sym typeface="Calibri"/>
              </a:rPr>
              <a:t>Pressa per lo stampaggio ad iniezione</a:t>
            </a:r>
            <a:endParaRPr/>
          </a:p>
          <a:p>
            <a:pPr indent="-342900" lvl="1" marL="800100" marR="0" rtl="0" algn="l">
              <a:lnSpc>
                <a:spcPct val="150000"/>
              </a:lnSpc>
              <a:spcBef>
                <a:spcPts val="0"/>
              </a:spcBef>
              <a:spcAft>
                <a:spcPts val="0"/>
              </a:spcAft>
              <a:buClr>
                <a:schemeClr val="dk1"/>
              </a:buClr>
              <a:buSzPts val="2000"/>
              <a:buFont typeface="Calibri"/>
              <a:buAutoNum type="alphaLcParenR"/>
            </a:pPr>
            <a:r>
              <a:rPr b="0" i="0" lang="en-US" sz="2000" u="none" cap="none" strike="noStrike">
                <a:solidFill>
                  <a:schemeClr val="dk1"/>
                </a:solidFill>
                <a:latin typeface="Calibri"/>
                <a:ea typeface="Calibri"/>
                <a:cs typeface="Calibri"/>
                <a:sym typeface="Calibri"/>
              </a:rPr>
              <a:t>Le fasi del ciclo di stampaggio </a:t>
            </a:r>
            <a:endParaRPr/>
          </a:p>
          <a:p>
            <a:pPr indent="-342900" lvl="1" marL="800100" marR="0" rtl="0" algn="l">
              <a:lnSpc>
                <a:spcPct val="150000"/>
              </a:lnSpc>
              <a:spcBef>
                <a:spcPts val="0"/>
              </a:spcBef>
              <a:spcAft>
                <a:spcPts val="0"/>
              </a:spcAft>
              <a:buClr>
                <a:schemeClr val="dk1"/>
              </a:buClr>
              <a:buSzPts val="2000"/>
              <a:buFont typeface="Calibri"/>
              <a:buAutoNum type="alphaLcParenR"/>
            </a:pPr>
            <a:r>
              <a:rPr b="0" i="0" lang="en-US" sz="2000" u="none" cap="none" strike="noStrike">
                <a:solidFill>
                  <a:schemeClr val="dk1"/>
                </a:solidFill>
                <a:latin typeface="Calibri"/>
                <a:ea typeface="Calibri"/>
                <a:cs typeface="Calibri"/>
                <a:sym typeface="Calibri"/>
              </a:rPr>
              <a:t>Parametri di processo</a:t>
            </a:r>
            <a:endParaRPr/>
          </a:p>
          <a:p>
            <a:pPr indent="-342900" lvl="1" marL="800100" marR="0" rtl="0" algn="l">
              <a:lnSpc>
                <a:spcPct val="150000"/>
              </a:lnSpc>
              <a:spcBef>
                <a:spcPts val="0"/>
              </a:spcBef>
              <a:spcAft>
                <a:spcPts val="0"/>
              </a:spcAft>
              <a:buClr>
                <a:schemeClr val="dk1"/>
              </a:buClr>
              <a:buSzPts val="2000"/>
              <a:buFont typeface="Calibri"/>
              <a:buAutoNum type="alphaLcParenR"/>
            </a:pPr>
            <a:r>
              <a:rPr b="0" i="0" lang="en-US" sz="2000" u="none" cap="none" strike="noStrike">
                <a:solidFill>
                  <a:schemeClr val="dk1"/>
                </a:solidFill>
                <a:latin typeface="Calibri"/>
                <a:ea typeface="Calibri"/>
                <a:cs typeface="Calibri"/>
                <a:sym typeface="Calibri"/>
              </a:rPr>
              <a:t>Proprietà e analisi dei difetti degli oggetti stampati ad iniezione</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3"/>
          <p:cNvPicPr preferRelativeResize="0"/>
          <p:nvPr/>
        </p:nvPicPr>
        <p:blipFill rotWithShape="1">
          <a:blip r:embed="rId3">
            <a:alphaModFix/>
          </a:blip>
          <a:srcRect b="0" l="0" r="0" t="0"/>
          <a:stretch/>
        </p:blipFill>
        <p:spPr>
          <a:xfrm>
            <a:off x="10438472" y="6235348"/>
            <a:ext cx="1621007" cy="440662"/>
          </a:xfrm>
          <a:prstGeom prst="rect">
            <a:avLst/>
          </a:prstGeom>
          <a:noFill/>
          <a:ln>
            <a:noFill/>
          </a:ln>
        </p:spPr>
      </p:pic>
      <p:pic>
        <p:nvPicPr>
          <p:cNvPr id="184" name="Google Shape;184;p3"/>
          <p:cNvPicPr preferRelativeResize="0"/>
          <p:nvPr/>
        </p:nvPicPr>
        <p:blipFill rotWithShape="1">
          <a:blip r:embed="rId4">
            <a:alphaModFix/>
          </a:blip>
          <a:srcRect b="0" l="0" r="0" t="0"/>
          <a:stretch/>
        </p:blipFill>
        <p:spPr>
          <a:xfrm>
            <a:off x="173014" y="161614"/>
            <a:ext cx="2279705" cy="720006"/>
          </a:xfrm>
          <a:prstGeom prst="rect">
            <a:avLst/>
          </a:prstGeom>
          <a:noFill/>
          <a:ln>
            <a:noFill/>
          </a:ln>
        </p:spPr>
      </p:pic>
      <p:pic>
        <p:nvPicPr>
          <p:cNvPr id="185" name="Google Shape;185;p3"/>
          <p:cNvPicPr preferRelativeResize="0"/>
          <p:nvPr/>
        </p:nvPicPr>
        <p:blipFill rotWithShape="1">
          <a:blip r:embed="rId5">
            <a:alphaModFix/>
          </a:blip>
          <a:srcRect b="0" l="0" r="0" t="0"/>
          <a:stretch/>
        </p:blipFill>
        <p:spPr>
          <a:xfrm>
            <a:off x="10210340" y="161614"/>
            <a:ext cx="1849139" cy="572304"/>
          </a:xfrm>
          <a:prstGeom prst="rect">
            <a:avLst/>
          </a:prstGeom>
          <a:noFill/>
          <a:ln>
            <a:noFill/>
          </a:ln>
        </p:spPr>
      </p:pic>
      <p:pic>
        <p:nvPicPr>
          <p:cNvPr id="186" name="Google Shape;186;p3"/>
          <p:cNvPicPr preferRelativeResize="0"/>
          <p:nvPr/>
        </p:nvPicPr>
        <p:blipFill rotWithShape="1">
          <a:blip r:embed="rId6">
            <a:alphaModFix/>
          </a:blip>
          <a:srcRect b="0" l="0" r="0" t="0"/>
          <a:stretch/>
        </p:blipFill>
        <p:spPr>
          <a:xfrm>
            <a:off x="10447010" y="804177"/>
            <a:ext cx="1375798" cy="774343"/>
          </a:xfrm>
          <a:prstGeom prst="rect">
            <a:avLst/>
          </a:prstGeom>
          <a:noFill/>
          <a:ln>
            <a:noFill/>
          </a:ln>
        </p:spPr>
      </p:pic>
      <p:sp>
        <p:nvSpPr>
          <p:cNvPr id="187" name="Google Shape;187;p3"/>
          <p:cNvSpPr/>
          <p:nvPr/>
        </p:nvSpPr>
        <p:spPr>
          <a:xfrm>
            <a:off x="357408" y="1178410"/>
            <a:ext cx="249350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chemeClr val="dk1"/>
                </a:solidFill>
                <a:latin typeface="Calibri"/>
                <a:ea typeface="Calibri"/>
                <a:cs typeface="Calibri"/>
                <a:sym typeface="Calibri"/>
              </a:rPr>
              <a:t>Parametri di processo</a:t>
            </a:r>
            <a:endParaRPr b="1" i="0" sz="2000" u="none" cap="none" strike="noStrike">
              <a:solidFill>
                <a:schemeClr val="dk1"/>
              </a:solidFill>
              <a:latin typeface="Calibri"/>
              <a:ea typeface="Calibri"/>
              <a:cs typeface="Calibri"/>
              <a:sym typeface="Calibri"/>
            </a:endParaRPr>
          </a:p>
        </p:txBody>
      </p:sp>
      <p:sp>
        <p:nvSpPr>
          <p:cNvPr id="188" name="Google Shape;188;p3"/>
          <p:cNvSpPr/>
          <p:nvPr/>
        </p:nvSpPr>
        <p:spPr>
          <a:xfrm>
            <a:off x="357408" y="1875310"/>
            <a:ext cx="11046215"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Calibri"/>
                <a:ea typeface="Calibri"/>
                <a:cs typeface="Calibri"/>
                <a:sym typeface="Calibri"/>
              </a:rPr>
              <a:t>Velocità/velocità di iniezione </a:t>
            </a:r>
            <a:r>
              <a:rPr b="0" i="0" lang="en-US" sz="1800" u="none" cap="none" strike="noStrike">
                <a:solidFill>
                  <a:schemeClr val="dk1"/>
                </a:solidFill>
                <a:latin typeface="Calibri"/>
                <a:ea typeface="Calibri"/>
                <a:cs typeface="Calibri"/>
                <a:sym typeface="Calibri"/>
              </a:rPr>
              <a:t>è la velocità di avanzamento della vite di plastificazione che coincide con quella del pistone idraulico a cui è solidale.</a:t>
            </a:r>
            <a:endParaRPr/>
          </a:p>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id="189" name="Google Shape;189;p3"/>
          <p:cNvPicPr preferRelativeResize="0"/>
          <p:nvPr/>
        </p:nvPicPr>
        <p:blipFill rotWithShape="1">
          <a:blip r:embed="rId7">
            <a:alphaModFix/>
          </a:blip>
          <a:srcRect b="0" l="0" r="0" t="0"/>
          <a:stretch/>
        </p:blipFill>
        <p:spPr>
          <a:xfrm>
            <a:off x="5600419" y="2912163"/>
            <a:ext cx="4524492" cy="2840517"/>
          </a:xfrm>
          <a:prstGeom prst="rect">
            <a:avLst/>
          </a:prstGeom>
          <a:noFill/>
          <a:ln>
            <a:noFill/>
          </a:ln>
        </p:spPr>
      </p:pic>
      <p:sp>
        <p:nvSpPr>
          <p:cNvPr id="190" name="Google Shape;190;p3"/>
          <p:cNvSpPr/>
          <p:nvPr/>
        </p:nvSpPr>
        <p:spPr>
          <a:xfrm>
            <a:off x="6706258" y="3373828"/>
            <a:ext cx="2220686" cy="1799116"/>
          </a:xfrm>
          <a:prstGeom prst="ellipse">
            <a:avLst/>
          </a:prstGeom>
          <a:noFill/>
          <a:ln cap="flat" cmpd="sng" w="254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1" name="Google Shape;191;p3"/>
          <p:cNvSpPr/>
          <p:nvPr/>
        </p:nvSpPr>
        <p:spPr>
          <a:xfrm>
            <a:off x="381928" y="2773663"/>
            <a:ext cx="4796741"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La prestazione di un'unità di iniezione è espressa dalla velocità di iniezione (il volume di plastica fusa che viene iniettata in un secondo, cm</a:t>
            </a:r>
            <a:r>
              <a:rPr b="0" baseline="30000" i="0" lang="en-US" sz="1800" u="none" cap="none" strike="noStrike">
                <a:solidFill>
                  <a:schemeClr val="dk1"/>
                </a:solidFill>
                <a:latin typeface="Calibri"/>
                <a:ea typeface="Calibri"/>
                <a:cs typeface="Calibri"/>
                <a:sym typeface="Calibri"/>
              </a:rPr>
              <a:t>3</a:t>
            </a:r>
            <a:r>
              <a:rPr b="0" i="0" lang="en-US" sz="1800" u="none" cap="none" strike="noStrike">
                <a:solidFill>
                  <a:schemeClr val="dk1"/>
                </a:solidFill>
                <a:latin typeface="Calibri"/>
                <a:ea typeface="Calibri"/>
                <a:cs typeface="Calibri"/>
                <a:sym typeface="Calibri"/>
              </a:rPr>
              <a:t>/s) o la velocità di iniezione (la velocità di avanzamento dello stantuffo, mm/s)</a:t>
            </a:r>
            <a:endParaRPr b="0" i="0" sz="1800" u="none" cap="none" strike="noStrike">
              <a:solidFill>
                <a:schemeClr val="dk1"/>
              </a:solidFill>
              <a:latin typeface="Calibri"/>
              <a:ea typeface="Calibri"/>
              <a:cs typeface="Calibri"/>
              <a:sym typeface="Calibri"/>
            </a:endParaRPr>
          </a:p>
        </p:txBody>
      </p:sp>
      <p:pic>
        <p:nvPicPr>
          <p:cNvPr id="192" name="Google Shape;192;p3"/>
          <p:cNvPicPr preferRelativeResize="0"/>
          <p:nvPr/>
        </p:nvPicPr>
        <p:blipFill>
          <a:blip r:embed="rId8">
            <a:alphaModFix/>
          </a:blip>
          <a:stretch>
            <a:fillRect/>
          </a:stretch>
        </p:blipFill>
        <p:spPr>
          <a:xfrm>
            <a:off x="5552850" y="5946941"/>
            <a:ext cx="4619625" cy="466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id="197" name="Google Shape;197;p4"/>
          <p:cNvPicPr preferRelativeResize="0"/>
          <p:nvPr/>
        </p:nvPicPr>
        <p:blipFill rotWithShape="1">
          <a:blip r:embed="rId3">
            <a:alphaModFix/>
          </a:blip>
          <a:srcRect b="0" l="0" r="0" t="0"/>
          <a:stretch/>
        </p:blipFill>
        <p:spPr>
          <a:xfrm>
            <a:off x="10438472" y="6235348"/>
            <a:ext cx="1621007" cy="440662"/>
          </a:xfrm>
          <a:prstGeom prst="rect">
            <a:avLst/>
          </a:prstGeom>
          <a:noFill/>
          <a:ln>
            <a:noFill/>
          </a:ln>
        </p:spPr>
      </p:pic>
      <p:pic>
        <p:nvPicPr>
          <p:cNvPr id="198" name="Google Shape;198;p4"/>
          <p:cNvPicPr preferRelativeResize="0"/>
          <p:nvPr/>
        </p:nvPicPr>
        <p:blipFill rotWithShape="1">
          <a:blip r:embed="rId4">
            <a:alphaModFix/>
          </a:blip>
          <a:srcRect b="0" l="0" r="0" t="0"/>
          <a:stretch/>
        </p:blipFill>
        <p:spPr>
          <a:xfrm>
            <a:off x="173014" y="161614"/>
            <a:ext cx="2279705" cy="720006"/>
          </a:xfrm>
          <a:prstGeom prst="rect">
            <a:avLst/>
          </a:prstGeom>
          <a:noFill/>
          <a:ln>
            <a:noFill/>
          </a:ln>
        </p:spPr>
      </p:pic>
      <p:pic>
        <p:nvPicPr>
          <p:cNvPr id="199" name="Google Shape;199;p4"/>
          <p:cNvPicPr preferRelativeResize="0"/>
          <p:nvPr/>
        </p:nvPicPr>
        <p:blipFill rotWithShape="1">
          <a:blip r:embed="rId5">
            <a:alphaModFix/>
          </a:blip>
          <a:srcRect b="0" l="0" r="0" t="0"/>
          <a:stretch/>
        </p:blipFill>
        <p:spPr>
          <a:xfrm>
            <a:off x="10210340" y="161614"/>
            <a:ext cx="1849139" cy="572304"/>
          </a:xfrm>
          <a:prstGeom prst="rect">
            <a:avLst/>
          </a:prstGeom>
          <a:noFill/>
          <a:ln>
            <a:noFill/>
          </a:ln>
        </p:spPr>
      </p:pic>
      <p:pic>
        <p:nvPicPr>
          <p:cNvPr id="200" name="Google Shape;200;p4"/>
          <p:cNvPicPr preferRelativeResize="0"/>
          <p:nvPr/>
        </p:nvPicPr>
        <p:blipFill rotWithShape="1">
          <a:blip r:embed="rId6">
            <a:alphaModFix/>
          </a:blip>
          <a:srcRect b="0" l="0" r="0" t="0"/>
          <a:stretch/>
        </p:blipFill>
        <p:spPr>
          <a:xfrm>
            <a:off x="10447010" y="804177"/>
            <a:ext cx="1375798" cy="774343"/>
          </a:xfrm>
          <a:prstGeom prst="rect">
            <a:avLst/>
          </a:prstGeom>
          <a:noFill/>
          <a:ln>
            <a:noFill/>
          </a:ln>
        </p:spPr>
      </p:pic>
      <p:sp>
        <p:nvSpPr>
          <p:cNvPr id="201" name="Google Shape;201;p4"/>
          <p:cNvSpPr/>
          <p:nvPr/>
        </p:nvSpPr>
        <p:spPr>
          <a:xfrm>
            <a:off x="357408" y="1178410"/>
            <a:ext cx="249350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chemeClr val="dk1"/>
                </a:solidFill>
                <a:latin typeface="Calibri"/>
                <a:ea typeface="Calibri"/>
                <a:cs typeface="Calibri"/>
                <a:sym typeface="Calibri"/>
              </a:rPr>
              <a:t>Parametri di processo</a:t>
            </a:r>
            <a:endParaRPr b="1" i="0" sz="2000" u="none" cap="none" strike="noStrike">
              <a:solidFill>
                <a:schemeClr val="dk1"/>
              </a:solidFill>
              <a:latin typeface="Calibri"/>
              <a:ea typeface="Calibri"/>
              <a:cs typeface="Calibri"/>
              <a:sym typeface="Calibri"/>
            </a:endParaRPr>
          </a:p>
        </p:txBody>
      </p:sp>
      <p:sp>
        <p:nvSpPr>
          <p:cNvPr id="202" name="Google Shape;202;p4"/>
          <p:cNvSpPr/>
          <p:nvPr/>
        </p:nvSpPr>
        <p:spPr>
          <a:xfrm>
            <a:off x="357408" y="1875310"/>
            <a:ext cx="1014046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Calibri"/>
                <a:ea typeface="Calibri"/>
                <a:cs typeface="Calibri"/>
                <a:sym typeface="Calibri"/>
              </a:rPr>
              <a:t>Volume di iniezione </a:t>
            </a:r>
            <a:r>
              <a:rPr b="0" i="0" lang="en-US" sz="1800" u="none" cap="none" strike="noStrike">
                <a:solidFill>
                  <a:schemeClr val="dk1"/>
                </a:solidFill>
                <a:latin typeface="Calibri"/>
                <a:ea typeface="Calibri"/>
                <a:cs typeface="Calibri"/>
                <a:sym typeface="Calibri"/>
              </a:rPr>
              <a:t>è la quantità di materiale che viene iniettata nello stampo per riempire adeguatamente le sue cavità.</a:t>
            </a:r>
            <a:endParaRPr/>
          </a:p>
        </p:txBody>
      </p:sp>
      <p:pic>
        <p:nvPicPr>
          <p:cNvPr id="203" name="Google Shape;203;p4"/>
          <p:cNvPicPr preferRelativeResize="0"/>
          <p:nvPr/>
        </p:nvPicPr>
        <p:blipFill rotWithShape="1">
          <a:blip r:embed="rId7">
            <a:alphaModFix/>
          </a:blip>
          <a:srcRect b="0" l="0" r="0" t="0"/>
          <a:stretch/>
        </p:blipFill>
        <p:spPr>
          <a:xfrm>
            <a:off x="5770656" y="2941641"/>
            <a:ext cx="4818303" cy="2925154"/>
          </a:xfrm>
          <a:prstGeom prst="rect">
            <a:avLst/>
          </a:prstGeom>
          <a:noFill/>
          <a:ln>
            <a:noFill/>
          </a:ln>
        </p:spPr>
      </p:pic>
      <p:sp>
        <p:nvSpPr>
          <p:cNvPr id="204" name="Google Shape;204;p4"/>
          <p:cNvSpPr/>
          <p:nvPr/>
        </p:nvSpPr>
        <p:spPr>
          <a:xfrm>
            <a:off x="7054946" y="3761047"/>
            <a:ext cx="1492896" cy="1286342"/>
          </a:xfrm>
          <a:prstGeom prst="ellipse">
            <a:avLst/>
          </a:prstGeom>
          <a:noFill/>
          <a:ln cap="flat" cmpd="sng" w="254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05" name="Google Shape;205;p4"/>
          <p:cNvPicPr preferRelativeResize="0"/>
          <p:nvPr/>
        </p:nvPicPr>
        <p:blipFill>
          <a:blip r:embed="rId8">
            <a:alphaModFix/>
          </a:blip>
          <a:stretch>
            <a:fillRect/>
          </a:stretch>
        </p:blipFill>
        <p:spPr>
          <a:xfrm>
            <a:off x="5770650" y="6103041"/>
            <a:ext cx="4619625" cy="466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id="210" name="Google Shape;210;p5"/>
          <p:cNvPicPr preferRelativeResize="0"/>
          <p:nvPr/>
        </p:nvPicPr>
        <p:blipFill rotWithShape="1">
          <a:blip r:embed="rId3">
            <a:alphaModFix/>
          </a:blip>
          <a:srcRect b="0" l="0" r="0" t="0"/>
          <a:stretch/>
        </p:blipFill>
        <p:spPr>
          <a:xfrm>
            <a:off x="10438472" y="6235348"/>
            <a:ext cx="1621007" cy="440662"/>
          </a:xfrm>
          <a:prstGeom prst="rect">
            <a:avLst/>
          </a:prstGeom>
          <a:noFill/>
          <a:ln>
            <a:noFill/>
          </a:ln>
        </p:spPr>
      </p:pic>
      <p:pic>
        <p:nvPicPr>
          <p:cNvPr id="211" name="Google Shape;211;p5"/>
          <p:cNvPicPr preferRelativeResize="0"/>
          <p:nvPr/>
        </p:nvPicPr>
        <p:blipFill rotWithShape="1">
          <a:blip r:embed="rId4">
            <a:alphaModFix/>
          </a:blip>
          <a:srcRect b="0" l="0" r="0" t="0"/>
          <a:stretch/>
        </p:blipFill>
        <p:spPr>
          <a:xfrm>
            <a:off x="173014" y="161614"/>
            <a:ext cx="2279705" cy="720006"/>
          </a:xfrm>
          <a:prstGeom prst="rect">
            <a:avLst/>
          </a:prstGeom>
          <a:noFill/>
          <a:ln>
            <a:noFill/>
          </a:ln>
        </p:spPr>
      </p:pic>
      <p:pic>
        <p:nvPicPr>
          <p:cNvPr id="212" name="Google Shape;212;p5"/>
          <p:cNvPicPr preferRelativeResize="0"/>
          <p:nvPr/>
        </p:nvPicPr>
        <p:blipFill rotWithShape="1">
          <a:blip r:embed="rId5">
            <a:alphaModFix/>
          </a:blip>
          <a:srcRect b="0" l="0" r="0" t="0"/>
          <a:stretch/>
        </p:blipFill>
        <p:spPr>
          <a:xfrm>
            <a:off x="10210340" y="161614"/>
            <a:ext cx="1849139" cy="572304"/>
          </a:xfrm>
          <a:prstGeom prst="rect">
            <a:avLst/>
          </a:prstGeom>
          <a:noFill/>
          <a:ln>
            <a:noFill/>
          </a:ln>
        </p:spPr>
      </p:pic>
      <p:pic>
        <p:nvPicPr>
          <p:cNvPr id="213" name="Google Shape;213;p5"/>
          <p:cNvPicPr preferRelativeResize="0"/>
          <p:nvPr/>
        </p:nvPicPr>
        <p:blipFill rotWithShape="1">
          <a:blip r:embed="rId6">
            <a:alphaModFix/>
          </a:blip>
          <a:srcRect b="0" l="0" r="0" t="0"/>
          <a:stretch/>
        </p:blipFill>
        <p:spPr>
          <a:xfrm>
            <a:off x="10447010" y="804177"/>
            <a:ext cx="1375798" cy="774343"/>
          </a:xfrm>
          <a:prstGeom prst="rect">
            <a:avLst/>
          </a:prstGeom>
          <a:noFill/>
          <a:ln>
            <a:noFill/>
          </a:ln>
        </p:spPr>
      </p:pic>
      <p:sp>
        <p:nvSpPr>
          <p:cNvPr id="214" name="Google Shape;214;p5"/>
          <p:cNvSpPr/>
          <p:nvPr/>
        </p:nvSpPr>
        <p:spPr>
          <a:xfrm>
            <a:off x="357408" y="1178410"/>
            <a:ext cx="249350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chemeClr val="dk1"/>
                </a:solidFill>
                <a:latin typeface="Calibri"/>
                <a:ea typeface="Calibri"/>
                <a:cs typeface="Calibri"/>
                <a:sym typeface="Calibri"/>
              </a:rPr>
              <a:t>Parametri di processo</a:t>
            </a:r>
            <a:endParaRPr b="1" i="0" sz="2000" u="none" cap="none" strike="noStrike">
              <a:solidFill>
                <a:schemeClr val="dk1"/>
              </a:solidFill>
              <a:latin typeface="Calibri"/>
              <a:ea typeface="Calibri"/>
              <a:cs typeface="Calibri"/>
              <a:sym typeface="Calibri"/>
            </a:endParaRPr>
          </a:p>
        </p:txBody>
      </p:sp>
      <p:sp>
        <p:nvSpPr>
          <p:cNvPr id="215" name="Google Shape;215;p5"/>
          <p:cNvSpPr/>
          <p:nvPr/>
        </p:nvSpPr>
        <p:spPr>
          <a:xfrm>
            <a:off x="357408" y="1875310"/>
            <a:ext cx="10729692"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Calibri"/>
                <a:ea typeface="Calibri"/>
                <a:cs typeface="Calibri"/>
                <a:sym typeface="Calibri"/>
              </a:rPr>
              <a:t>Pressione di iniezione </a:t>
            </a:r>
            <a:r>
              <a:rPr b="0" i="0" lang="en-US" sz="1800" u="none" cap="none" strike="noStrike">
                <a:solidFill>
                  <a:schemeClr val="dk1"/>
                </a:solidFill>
                <a:latin typeface="Calibri"/>
                <a:ea typeface="Calibri"/>
                <a:cs typeface="Calibri"/>
                <a:sym typeface="Calibri"/>
              </a:rPr>
              <a:t>è quella pressione sotto la quale lo stampo si riempie; a volte è chiamata </a:t>
            </a:r>
            <a:r>
              <a:rPr b="0" i="0" lang="en-US" sz="1800" u="sng" cap="none" strike="noStrike">
                <a:solidFill>
                  <a:schemeClr val="dk1"/>
                </a:solidFill>
                <a:latin typeface="Calibri"/>
                <a:ea typeface="Calibri"/>
                <a:cs typeface="Calibri"/>
                <a:sym typeface="Calibri"/>
              </a:rPr>
              <a:t>pressione di primo stadio</a:t>
            </a:r>
            <a:r>
              <a:rPr b="0" i="0" lang="en-US" sz="1800" u="none" cap="none" strike="noStrike">
                <a:solidFill>
                  <a:schemeClr val="dk1"/>
                </a:solidFill>
                <a:latin typeface="Calibri"/>
                <a:ea typeface="Calibri"/>
                <a:cs typeface="Calibri"/>
                <a:sym typeface="Calibri"/>
              </a:rPr>
              <a:t>.</a:t>
            </a:r>
            <a:endParaRPr/>
          </a:p>
          <a:p>
            <a:pPr indent="0" lvl="0" marL="0" marR="0" rtl="0" algn="l">
              <a:spcBef>
                <a:spcPts val="0"/>
              </a:spcBef>
              <a:spcAft>
                <a:spcPts val="0"/>
              </a:spcAft>
              <a:buNone/>
            </a:pPr>
            <a:r>
              <a:t/>
            </a:r>
            <a:endParaRPr b="1"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È data dal prodotto della pressione dell'olio nel cilindro di iniezione, per il rapporto tra l'area dello stesso e quella della sezione della vite - Raggiunge valori dell'ordine di 200MPa.</a:t>
            </a:r>
            <a:endParaRPr/>
          </a:p>
        </p:txBody>
      </p:sp>
      <p:sp>
        <p:nvSpPr>
          <p:cNvPr id="216" name="Google Shape;216;p5"/>
          <p:cNvSpPr/>
          <p:nvPr/>
        </p:nvSpPr>
        <p:spPr>
          <a:xfrm>
            <a:off x="3566302" y="3244334"/>
            <a:ext cx="505939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800"/>
              <a:buFont typeface="Comic Sans MS"/>
              <a:buNone/>
            </a:pPr>
            <a:r>
              <a:rPr b="0" i="1" lang="en-US" sz="1800" u="none" cap="none" strike="noStrike">
                <a:solidFill>
                  <a:schemeClr val="dk1"/>
                </a:solidFill>
                <a:latin typeface="Comic Sans MS"/>
                <a:ea typeface="Comic Sans MS"/>
                <a:cs typeface="Comic Sans MS"/>
                <a:sym typeface="Comic Sans MS"/>
              </a:rPr>
              <a:t>Pmax </a:t>
            </a:r>
            <a:r>
              <a:rPr b="0" baseline="-25000" i="1" lang="en-US" sz="1800" u="none" cap="none" strike="noStrike">
                <a:solidFill>
                  <a:schemeClr val="dk1"/>
                </a:solidFill>
                <a:latin typeface="Comic Sans MS"/>
                <a:ea typeface="Comic Sans MS"/>
                <a:cs typeface="Comic Sans MS"/>
                <a:sym typeface="Comic Sans MS"/>
              </a:rPr>
              <a:t>iniezione</a:t>
            </a:r>
            <a:r>
              <a:rPr b="0" i="1" lang="en-US" sz="1800" u="none" cap="none" strike="noStrike">
                <a:solidFill>
                  <a:schemeClr val="dk1"/>
                </a:solidFill>
                <a:latin typeface="Comic Sans MS"/>
                <a:ea typeface="Comic Sans MS"/>
                <a:cs typeface="Comic Sans MS"/>
                <a:sym typeface="Comic Sans MS"/>
              </a:rPr>
              <a:t>= p</a:t>
            </a:r>
            <a:r>
              <a:rPr b="0" baseline="-25000" i="1" lang="en-US" sz="1800" u="none" cap="none" strike="noStrike">
                <a:solidFill>
                  <a:schemeClr val="dk1"/>
                </a:solidFill>
                <a:latin typeface="Comic Sans MS"/>
                <a:ea typeface="Comic Sans MS"/>
                <a:cs typeface="Comic Sans MS"/>
                <a:sym typeface="Comic Sans MS"/>
              </a:rPr>
              <a:t> cilindro</a:t>
            </a:r>
            <a:r>
              <a:rPr b="0" i="1" lang="en-US" sz="1800" u="none" cap="none" strike="noStrike">
                <a:solidFill>
                  <a:schemeClr val="dk1"/>
                </a:solidFill>
                <a:latin typeface="Comic Sans MS"/>
                <a:ea typeface="Comic Sans MS"/>
                <a:cs typeface="Comic Sans MS"/>
                <a:sym typeface="Comic Sans MS"/>
              </a:rPr>
              <a:t>x (Area</a:t>
            </a:r>
            <a:r>
              <a:rPr b="0" baseline="-25000" i="1" lang="en-US" sz="1800" u="none" cap="none" strike="noStrike">
                <a:solidFill>
                  <a:schemeClr val="dk1"/>
                </a:solidFill>
                <a:latin typeface="Comic Sans MS"/>
                <a:ea typeface="Comic Sans MS"/>
                <a:cs typeface="Comic Sans MS"/>
                <a:sym typeface="Comic Sans MS"/>
              </a:rPr>
              <a:t>cilindro </a:t>
            </a:r>
            <a:r>
              <a:rPr b="0" i="1" lang="en-US" sz="1800" u="none" cap="none" strike="noStrike">
                <a:solidFill>
                  <a:schemeClr val="dk1"/>
                </a:solidFill>
                <a:latin typeface="Comic Sans MS"/>
                <a:ea typeface="Comic Sans MS"/>
                <a:cs typeface="Comic Sans MS"/>
                <a:sym typeface="Comic Sans MS"/>
              </a:rPr>
              <a:t>/La zona</a:t>
            </a:r>
            <a:r>
              <a:rPr b="0" baseline="-25000" i="1" lang="en-US" sz="1800" u="none" cap="none" strike="noStrike">
                <a:solidFill>
                  <a:schemeClr val="dk1"/>
                </a:solidFill>
                <a:latin typeface="Comic Sans MS"/>
                <a:ea typeface="Comic Sans MS"/>
                <a:cs typeface="Comic Sans MS"/>
                <a:sym typeface="Comic Sans MS"/>
              </a:rPr>
              <a:t>vite</a:t>
            </a:r>
            <a:r>
              <a:rPr b="0" i="1" lang="en-US" sz="1800" u="none" cap="none" strike="noStrike">
                <a:solidFill>
                  <a:schemeClr val="dk1"/>
                </a:solidFill>
                <a:latin typeface="Comic Sans MS"/>
                <a:ea typeface="Comic Sans MS"/>
                <a:cs typeface="Comic Sans MS"/>
                <a:sym typeface="Comic Sans MS"/>
              </a:rPr>
              <a:t>)</a:t>
            </a:r>
            <a:endParaRPr/>
          </a:p>
        </p:txBody>
      </p:sp>
      <p:pic>
        <p:nvPicPr>
          <p:cNvPr descr="Pressione iniezione 2.jpg" id="217" name="Google Shape;217;p5"/>
          <p:cNvPicPr preferRelativeResize="0"/>
          <p:nvPr/>
        </p:nvPicPr>
        <p:blipFill rotWithShape="1">
          <a:blip r:embed="rId7">
            <a:alphaModFix/>
          </a:blip>
          <a:srcRect b="0" l="0" r="-481" t="-1462"/>
          <a:stretch/>
        </p:blipFill>
        <p:spPr>
          <a:xfrm>
            <a:off x="5616858" y="3844584"/>
            <a:ext cx="3260383" cy="2345203"/>
          </a:xfrm>
          <a:prstGeom prst="rect">
            <a:avLst/>
          </a:prstGeom>
          <a:noFill/>
          <a:ln>
            <a:noFill/>
          </a:ln>
        </p:spPr>
      </p:pic>
      <p:sp>
        <p:nvSpPr>
          <p:cNvPr id="218" name="Google Shape;218;p5"/>
          <p:cNvSpPr/>
          <p:nvPr/>
        </p:nvSpPr>
        <p:spPr>
          <a:xfrm>
            <a:off x="5036376" y="3286664"/>
            <a:ext cx="909396" cy="321142"/>
          </a:xfrm>
          <a:custGeom>
            <a:rect b="b" l="l" r="r" t="t"/>
            <a:pathLst>
              <a:path extrusionOk="0" h="120000" w="120000">
                <a:moveTo>
                  <a:pt x="0" y="0"/>
                </a:moveTo>
                <a:lnTo>
                  <a:pt x="120000" y="0"/>
                </a:lnTo>
                <a:lnTo>
                  <a:pt x="120000" y="120000"/>
                </a:lnTo>
                <a:lnTo>
                  <a:pt x="0" y="120000"/>
                </a:lnTo>
                <a:close/>
              </a:path>
              <a:path extrusionOk="0" fill="none" h="120000" w="120000">
                <a:moveTo>
                  <a:pt x="74912" y="127760"/>
                </a:moveTo>
                <a:lnTo>
                  <a:pt x="151105" y="292340"/>
                </a:lnTo>
                <a:lnTo>
                  <a:pt x="325018" y="408302"/>
                </a:lnTo>
              </a:path>
            </a:pathLst>
          </a:cu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9" name="Google Shape;219;p5"/>
          <p:cNvSpPr/>
          <p:nvPr/>
        </p:nvSpPr>
        <p:spPr>
          <a:xfrm>
            <a:off x="6214166" y="3268258"/>
            <a:ext cx="1162580" cy="321142"/>
          </a:xfrm>
          <a:custGeom>
            <a:rect b="b" l="l" r="r" t="t"/>
            <a:pathLst>
              <a:path extrusionOk="0" h="120000" w="120000">
                <a:moveTo>
                  <a:pt x="0" y="0"/>
                </a:moveTo>
                <a:lnTo>
                  <a:pt x="120000" y="0"/>
                </a:lnTo>
                <a:lnTo>
                  <a:pt x="120000" y="120000"/>
                </a:lnTo>
                <a:lnTo>
                  <a:pt x="0" y="120000"/>
                </a:lnTo>
                <a:close/>
              </a:path>
              <a:path extrusionOk="0" fill="none" h="120000" w="120000">
                <a:moveTo>
                  <a:pt x="53574" y="128044"/>
                </a:moveTo>
                <a:lnTo>
                  <a:pt x="59555" y="214458"/>
                </a:lnTo>
                <a:lnTo>
                  <a:pt x="93428" y="532932"/>
                </a:lnTo>
              </a:path>
            </a:pathLst>
          </a:custGeom>
          <a:noFill/>
          <a:ln cap="flat" cmpd="sng" w="19050">
            <a:solidFill>
              <a:srgbClr val="CC66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0" name="Google Shape;220;p5"/>
          <p:cNvSpPr/>
          <p:nvPr/>
        </p:nvSpPr>
        <p:spPr>
          <a:xfrm>
            <a:off x="7488950" y="3316661"/>
            <a:ext cx="1055802" cy="280694"/>
          </a:xfrm>
          <a:custGeom>
            <a:rect b="b" l="l" r="r" t="t"/>
            <a:pathLst>
              <a:path extrusionOk="0" h="120000" w="120000">
                <a:moveTo>
                  <a:pt x="0" y="0"/>
                </a:moveTo>
                <a:lnTo>
                  <a:pt x="120000" y="0"/>
                </a:lnTo>
                <a:lnTo>
                  <a:pt x="120000" y="120000"/>
                </a:lnTo>
                <a:lnTo>
                  <a:pt x="0" y="120000"/>
                </a:lnTo>
                <a:close/>
              </a:path>
              <a:path extrusionOk="0" fill="none" h="120000" w="120000">
                <a:moveTo>
                  <a:pt x="56454" y="139246"/>
                </a:moveTo>
                <a:lnTo>
                  <a:pt x="74651" y="686278"/>
                </a:lnTo>
                <a:lnTo>
                  <a:pt x="-81616" y="861180"/>
                </a:lnTo>
              </a:path>
            </a:pathLst>
          </a:custGeom>
          <a:noFill/>
          <a:ln cap="flat" cmpd="sng" w="19050">
            <a:solidFill>
              <a:srgbClr val="66FF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6"/>
          <p:cNvPicPr preferRelativeResize="0"/>
          <p:nvPr/>
        </p:nvPicPr>
        <p:blipFill rotWithShape="1">
          <a:blip r:embed="rId3">
            <a:alphaModFix/>
          </a:blip>
          <a:srcRect b="0" l="0" r="0" t="0"/>
          <a:stretch/>
        </p:blipFill>
        <p:spPr>
          <a:xfrm>
            <a:off x="10438472" y="6235348"/>
            <a:ext cx="1621007" cy="440662"/>
          </a:xfrm>
          <a:prstGeom prst="rect">
            <a:avLst/>
          </a:prstGeom>
          <a:noFill/>
          <a:ln>
            <a:noFill/>
          </a:ln>
        </p:spPr>
      </p:pic>
      <p:pic>
        <p:nvPicPr>
          <p:cNvPr id="226" name="Google Shape;226;p6"/>
          <p:cNvPicPr preferRelativeResize="0"/>
          <p:nvPr/>
        </p:nvPicPr>
        <p:blipFill rotWithShape="1">
          <a:blip r:embed="rId4">
            <a:alphaModFix/>
          </a:blip>
          <a:srcRect b="0" l="0" r="0" t="0"/>
          <a:stretch/>
        </p:blipFill>
        <p:spPr>
          <a:xfrm>
            <a:off x="173014" y="161614"/>
            <a:ext cx="2279705" cy="720006"/>
          </a:xfrm>
          <a:prstGeom prst="rect">
            <a:avLst/>
          </a:prstGeom>
          <a:noFill/>
          <a:ln>
            <a:noFill/>
          </a:ln>
        </p:spPr>
      </p:pic>
      <p:pic>
        <p:nvPicPr>
          <p:cNvPr id="227" name="Google Shape;227;p6"/>
          <p:cNvPicPr preferRelativeResize="0"/>
          <p:nvPr/>
        </p:nvPicPr>
        <p:blipFill rotWithShape="1">
          <a:blip r:embed="rId5">
            <a:alphaModFix/>
          </a:blip>
          <a:srcRect b="0" l="0" r="0" t="0"/>
          <a:stretch/>
        </p:blipFill>
        <p:spPr>
          <a:xfrm>
            <a:off x="10210340" y="161614"/>
            <a:ext cx="1849139" cy="572304"/>
          </a:xfrm>
          <a:prstGeom prst="rect">
            <a:avLst/>
          </a:prstGeom>
          <a:noFill/>
          <a:ln>
            <a:noFill/>
          </a:ln>
        </p:spPr>
      </p:pic>
      <p:pic>
        <p:nvPicPr>
          <p:cNvPr id="228" name="Google Shape;228;p6"/>
          <p:cNvPicPr preferRelativeResize="0"/>
          <p:nvPr/>
        </p:nvPicPr>
        <p:blipFill rotWithShape="1">
          <a:blip r:embed="rId6">
            <a:alphaModFix/>
          </a:blip>
          <a:srcRect b="0" l="0" r="0" t="0"/>
          <a:stretch/>
        </p:blipFill>
        <p:spPr>
          <a:xfrm>
            <a:off x="10447010" y="804177"/>
            <a:ext cx="1375798" cy="774343"/>
          </a:xfrm>
          <a:prstGeom prst="rect">
            <a:avLst/>
          </a:prstGeom>
          <a:noFill/>
          <a:ln>
            <a:noFill/>
          </a:ln>
        </p:spPr>
      </p:pic>
      <p:sp>
        <p:nvSpPr>
          <p:cNvPr id="229" name="Google Shape;229;p6"/>
          <p:cNvSpPr/>
          <p:nvPr/>
        </p:nvSpPr>
        <p:spPr>
          <a:xfrm>
            <a:off x="357408" y="1178410"/>
            <a:ext cx="249350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chemeClr val="dk1"/>
                </a:solidFill>
                <a:latin typeface="Calibri"/>
                <a:ea typeface="Calibri"/>
                <a:cs typeface="Calibri"/>
                <a:sym typeface="Calibri"/>
              </a:rPr>
              <a:t>Parametri di processo</a:t>
            </a:r>
            <a:endParaRPr b="1" i="0" sz="2000" u="none" cap="none" strike="noStrike">
              <a:solidFill>
                <a:schemeClr val="dk1"/>
              </a:solidFill>
              <a:latin typeface="Calibri"/>
              <a:ea typeface="Calibri"/>
              <a:cs typeface="Calibri"/>
              <a:sym typeface="Calibri"/>
            </a:endParaRPr>
          </a:p>
        </p:txBody>
      </p:sp>
      <p:sp>
        <p:nvSpPr>
          <p:cNvPr id="230" name="Google Shape;230;p6"/>
          <p:cNvSpPr/>
          <p:nvPr/>
        </p:nvSpPr>
        <p:spPr>
          <a:xfrm>
            <a:off x="357408" y="1875310"/>
            <a:ext cx="10729692"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Calibri"/>
                <a:ea typeface="Calibri"/>
                <a:cs typeface="Calibri"/>
                <a:sym typeface="Calibri"/>
              </a:rPr>
              <a:t>Pressione di mantenimento</a:t>
            </a:r>
            <a:r>
              <a:rPr b="0" i="0" lang="en-US" sz="1800" u="none" cap="none" strike="noStrike">
                <a:solidFill>
                  <a:schemeClr val="dk1"/>
                </a:solidFill>
                <a:latin typeface="Calibri"/>
                <a:ea typeface="Calibri"/>
                <a:cs typeface="Calibri"/>
                <a:sym typeface="Calibri"/>
              </a:rPr>
              <a:t> è la pressione che è utilizzata per riempire completamente la cavità e compattare qualsiasi dettaglio importante complesso o texture.</a:t>
            </a:r>
            <a:endParaRPr/>
          </a:p>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A volte è chiamata </a:t>
            </a:r>
            <a:r>
              <a:rPr b="0" i="0" lang="en-US" sz="1800" u="sng" cap="none" strike="noStrike">
                <a:solidFill>
                  <a:schemeClr val="dk1"/>
                </a:solidFill>
                <a:latin typeface="Calibri"/>
                <a:ea typeface="Calibri"/>
                <a:cs typeface="Calibri"/>
                <a:sym typeface="Calibri"/>
              </a:rPr>
              <a:t>seconda fase di pressione</a:t>
            </a:r>
            <a:endParaRPr b="0" i="0" sz="1800" u="sng"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800" u="none" cap="none" strike="noStrike">
                <a:solidFill>
                  <a:schemeClr val="dk1"/>
                </a:solidFill>
                <a:latin typeface="Calibri"/>
                <a:ea typeface="Calibri"/>
                <a:cs typeface="Calibri"/>
                <a:sym typeface="Calibri"/>
              </a:rPr>
              <a:t>Tempo di mantenimento </a:t>
            </a:r>
            <a:r>
              <a:rPr b="0" i="0" lang="en-US" sz="1800" u="none" cap="none" strike="noStrike">
                <a:solidFill>
                  <a:schemeClr val="dk1"/>
                </a:solidFill>
                <a:latin typeface="Calibri"/>
                <a:ea typeface="Calibri"/>
                <a:cs typeface="Calibri"/>
                <a:sym typeface="Calibri"/>
              </a:rPr>
              <a:t>è il tempo di applicazione fino a quanto il gate si congela.</a:t>
            </a:r>
            <a:endParaRPr/>
          </a:p>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p7"/>
          <p:cNvPicPr preferRelativeResize="0"/>
          <p:nvPr/>
        </p:nvPicPr>
        <p:blipFill rotWithShape="1">
          <a:blip r:embed="rId3">
            <a:alphaModFix/>
          </a:blip>
          <a:srcRect b="0" l="0" r="0" t="0"/>
          <a:stretch/>
        </p:blipFill>
        <p:spPr>
          <a:xfrm>
            <a:off x="10438472" y="6235348"/>
            <a:ext cx="1621007" cy="440662"/>
          </a:xfrm>
          <a:prstGeom prst="rect">
            <a:avLst/>
          </a:prstGeom>
          <a:noFill/>
          <a:ln>
            <a:noFill/>
          </a:ln>
        </p:spPr>
      </p:pic>
      <p:pic>
        <p:nvPicPr>
          <p:cNvPr id="236" name="Google Shape;236;p7"/>
          <p:cNvPicPr preferRelativeResize="0"/>
          <p:nvPr/>
        </p:nvPicPr>
        <p:blipFill rotWithShape="1">
          <a:blip r:embed="rId4">
            <a:alphaModFix/>
          </a:blip>
          <a:srcRect b="0" l="0" r="0" t="0"/>
          <a:stretch/>
        </p:blipFill>
        <p:spPr>
          <a:xfrm>
            <a:off x="173014" y="161614"/>
            <a:ext cx="2279705" cy="720006"/>
          </a:xfrm>
          <a:prstGeom prst="rect">
            <a:avLst/>
          </a:prstGeom>
          <a:noFill/>
          <a:ln>
            <a:noFill/>
          </a:ln>
        </p:spPr>
      </p:pic>
      <p:pic>
        <p:nvPicPr>
          <p:cNvPr id="237" name="Google Shape;237;p7"/>
          <p:cNvPicPr preferRelativeResize="0"/>
          <p:nvPr/>
        </p:nvPicPr>
        <p:blipFill rotWithShape="1">
          <a:blip r:embed="rId5">
            <a:alphaModFix/>
          </a:blip>
          <a:srcRect b="0" l="0" r="0" t="0"/>
          <a:stretch/>
        </p:blipFill>
        <p:spPr>
          <a:xfrm>
            <a:off x="10210340" y="161614"/>
            <a:ext cx="1849139" cy="572304"/>
          </a:xfrm>
          <a:prstGeom prst="rect">
            <a:avLst/>
          </a:prstGeom>
          <a:noFill/>
          <a:ln>
            <a:noFill/>
          </a:ln>
        </p:spPr>
      </p:pic>
      <p:pic>
        <p:nvPicPr>
          <p:cNvPr id="238" name="Google Shape;238;p7"/>
          <p:cNvPicPr preferRelativeResize="0"/>
          <p:nvPr/>
        </p:nvPicPr>
        <p:blipFill rotWithShape="1">
          <a:blip r:embed="rId6">
            <a:alphaModFix/>
          </a:blip>
          <a:srcRect b="0" l="0" r="0" t="0"/>
          <a:stretch/>
        </p:blipFill>
        <p:spPr>
          <a:xfrm>
            <a:off x="10447010" y="804177"/>
            <a:ext cx="1375798" cy="774343"/>
          </a:xfrm>
          <a:prstGeom prst="rect">
            <a:avLst/>
          </a:prstGeom>
          <a:noFill/>
          <a:ln>
            <a:noFill/>
          </a:ln>
        </p:spPr>
      </p:pic>
      <p:sp>
        <p:nvSpPr>
          <p:cNvPr id="239" name="Google Shape;239;p7"/>
          <p:cNvSpPr/>
          <p:nvPr/>
        </p:nvSpPr>
        <p:spPr>
          <a:xfrm>
            <a:off x="357408" y="1178410"/>
            <a:ext cx="249350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chemeClr val="dk1"/>
                </a:solidFill>
                <a:latin typeface="Calibri"/>
                <a:ea typeface="Calibri"/>
                <a:cs typeface="Calibri"/>
                <a:sym typeface="Calibri"/>
              </a:rPr>
              <a:t>Parametri di processo</a:t>
            </a:r>
            <a:endParaRPr b="1" i="0" sz="2000" u="none" cap="none" strike="noStrike">
              <a:solidFill>
                <a:schemeClr val="dk1"/>
              </a:solidFill>
              <a:latin typeface="Calibri"/>
              <a:ea typeface="Calibri"/>
              <a:cs typeface="Calibri"/>
              <a:sym typeface="Calibri"/>
            </a:endParaRPr>
          </a:p>
        </p:txBody>
      </p:sp>
      <p:sp>
        <p:nvSpPr>
          <p:cNvPr id="240" name="Google Shape;240;p7"/>
          <p:cNvSpPr/>
          <p:nvPr/>
        </p:nvSpPr>
        <p:spPr>
          <a:xfrm>
            <a:off x="357408" y="1969367"/>
            <a:ext cx="11239646"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Calibri"/>
                <a:ea typeface="Calibri"/>
                <a:cs typeface="Calibri"/>
                <a:sym typeface="Calibri"/>
              </a:rPr>
              <a:t>Cuscino </a:t>
            </a:r>
            <a:r>
              <a:rPr b="0" i="0" lang="en-US" sz="1800" u="none" cap="none" strike="noStrike">
                <a:solidFill>
                  <a:schemeClr val="dk1"/>
                </a:solidFill>
                <a:latin typeface="Calibri"/>
                <a:ea typeface="Calibri"/>
                <a:cs typeface="Calibri"/>
                <a:sym typeface="Calibri"/>
              </a:rPr>
              <a:t>è il materiale rimasto nella canna, davanti alla coclea, dopo il riempimento dello stampo e la fase di compattamento.</a:t>
            </a:r>
            <a:endParaRPr/>
          </a:p>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Avere un cuscino assicura che la vite non tocchi il fondo contro la parte anteriore della canna, prevenendo dunque il controllo del compattamento.</a:t>
            </a:r>
            <a:endParaRPr b="0" i="0" sz="1800" u="none" cap="none" strike="noStrike">
              <a:solidFill>
                <a:schemeClr val="dk1"/>
              </a:solidFill>
              <a:latin typeface="Calibri"/>
              <a:ea typeface="Calibri"/>
              <a:cs typeface="Calibri"/>
              <a:sym typeface="Calibri"/>
            </a:endParaRPr>
          </a:p>
        </p:txBody>
      </p:sp>
      <p:sp>
        <p:nvSpPr>
          <p:cNvPr id="241" name="Google Shape;241;p7"/>
          <p:cNvSpPr/>
          <p:nvPr/>
        </p:nvSpPr>
        <p:spPr>
          <a:xfrm>
            <a:off x="4695092" y="5969977"/>
            <a:ext cx="1134208" cy="36927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242" name="Google Shape;242;p7"/>
          <p:cNvGrpSpPr/>
          <p:nvPr/>
        </p:nvGrpSpPr>
        <p:grpSpPr>
          <a:xfrm>
            <a:off x="4042593" y="3385038"/>
            <a:ext cx="3796208" cy="2932263"/>
            <a:chOff x="4042593" y="3385038"/>
            <a:chExt cx="3796208" cy="2932263"/>
          </a:xfrm>
        </p:grpSpPr>
        <p:pic>
          <p:nvPicPr>
            <p:cNvPr id="243" name="Google Shape;243;p7"/>
            <p:cNvPicPr preferRelativeResize="0"/>
            <p:nvPr/>
          </p:nvPicPr>
          <p:blipFill rotWithShape="1">
            <a:blip r:embed="rId7">
              <a:alphaModFix/>
            </a:blip>
            <a:srcRect b="0" l="0" r="0" t="0"/>
            <a:stretch/>
          </p:blipFill>
          <p:spPr>
            <a:xfrm>
              <a:off x="4042593" y="3385038"/>
              <a:ext cx="3796208" cy="2611316"/>
            </a:xfrm>
            <a:prstGeom prst="rect">
              <a:avLst/>
            </a:prstGeom>
            <a:noFill/>
            <a:ln>
              <a:noFill/>
            </a:ln>
          </p:spPr>
        </p:pic>
        <p:sp>
          <p:nvSpPr>
            <p:cNvPr id="244" name="Google Shape;244;p7"/>
            <p:cNvSpPr txBox="1"/>
            <p:nvPr/>
          </p:nvSpPr>
          <p:spPr>
            <a:xfrm>
              <a:off x="4695092" y="5947969"/>
              <a:ext cx="9476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Calibri"/>
                  <a:ea typeface="Calibri"/>
                  <a:cs typeface="Calibri"/>
                  <a:sym typeface="Calibri"/>
                </a:rPr>
                <a:t>Cuscino</a:t>
              </a:r>
              <a:endParaRPr b="1"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p8"/>
          <p:cNvPicPr preferRelativeResize="0"/>
          <p:nvPr/>
        </p:nvPicPr>
        <p:blipFill rotWithShape="1">
          <a:blip r:embed="rId3">
            <a:alphaModFix/>
          </a:blip>
          <a:srcRect b="0" l="0" r="0" t="0"/>
          <a:stretch/>
        </p:blipFill>
        <p:spPr>
          <a:xfrm>
            <a:off x="10438472" y="6235348"/>
            <a:ext cx="1621007" cy="440662"/>
          </a:xfrm>
          <a:prstGeom prst="rect">
            <a:avLst/>
          </a:prstGeom>
          <a:noFill/>
          <a:ln>
            <a:noFill/>
          </a:ln>
        </p:spPr>
      </p:pic>
      <p:pic>
        <p:nvPicPr>
          <p:cNvPr id="250" name="Google Shape;250;p8"/>
          <p:cNvPicPr preferRelativeResize="0"/>
          <p:nvPr/>
        </p:nvPicPr>
        <p:blipFill rotWithShape="1">
          <a:blip r:embed="rId4">
            <a:alphaModFix/>
          </a:blip>
          <a:srcRect b="0" l="0" r="0" t="0"/>
          <a:stretch/>
        </p:blipFill>
        <p:spPr>
          <a:xfrm>
            <a:off x="173014" y="161614"/>
            <a:ext cx="2279705" cy="720006"/>
          </a:xfrm>
          <a:prstGeom prst="rect">
            <a:avLst/>
          </a:prstGeom>
          <a:noFill/>
          <a:ln>
            <a:noFill/>
          </a:ln>
        </p:spPr>
      </p:pic>
      <p:pic>
        <p:nvPicPr>
          <p:cNvPr id="251" name="Google Shape;251;p8"/>
          <p:cNvPicPr preferRelativeResize="0"/>
          <p:nvPr/>
        </p:nvPicPr>
        <p:blipFill rotWithShape="1">
          <a:blip r:embed="rId5">
            <a:alphaModFix/>
          </a:blip>
          <a:srcRect b="0" l="0" r="0" t="0"/>
          <a:stretch/>
        </p:blipFill>
        <p:spPr>
          <a:xfrm>
            <a:off x="10210340" y="161614"/>
            <a:ext cx="1849139" cy="572304"/>
          </a:xfrm>
          <a:prstGeom prst="rect">
            <a:avLst/>
          </a:prstGeom>
          <a:noFill/>
          <a:ln>
            <a:noFill/>
          </a:ln>
        </p:spPr>
      </p:pic>
      <p:pic>
        <p:nvPicPr>
          <p:cNvPr id="252" name="Google Shape;252;p8"/>
          <p:cNvPicPr preferRelativeResize="0"/>
          <p:nvPr/>
        </p:nvPicPr>
        <p:blipFill rotWithShape="1">
          <a:blip r:embed="rId6">
            <a:alphaModFix/>
          </a:blip>
          <a:srcRect b="0" l="0" r="0" t="0"/>
          <a:stretch/>
        </p:blipFill>
        <p:spPr>
          <a:xfrm>
            <a:off x="10447010" y="804177"/>
            <a:ext cx="1375798" cy="774343"/>
          </a:xfrm>
          <a:prstGeom prst="rect">
            <a:avLst/>
          </a:prstGeom>
          <a:noFill/>
          <a:ln>
            <a:noFill/>
          </a:ln>
        </p:spPr>
      </p:pic>
      <p:sp>
        <p:nvSpPr>
          <p:cNvPr id="253" name="Google Shape;253;p8"/>
          <p:cNvSpPr/>
          <p:nvPr/>
        </p:nvSpPr>
        <p:spPr>
          <a:xfrm>
            <a:off x="357408" y="1178410"/>
            <a:ext cx="249350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chemeClr val="dk1"/>
                </a:solidFill>
                <a:latin typeface="Calibri"/>
                <a:ea typeface="Calibri"/>
                <a:cs typeface="Calibri"/>
                <a:sym typeface="Calibri"/>
              </a:rPr>
              <a:t>Parametri di processo</a:t>
            </a:r>
            <a:endParaRPr b="1" i="0" sz="2000" u="none" cap="none" strike="noStrike">
              <a:solidFill>
                <a:schemeClr val="dk1"/>
              </a:solidFill>
              <a:latin typeface="Calibri"/>
              <a:ea typeface="Calibri"/>
              <a:cs typeface="Calibri"/>
              <a:sym typeface="Calibri"/>
            </a:endParaRPr>
          </a:p>
        </p:txBody>
      </p:sp>
      <p:sp>
        <p:nvSpPr>
          <p:cNvPr id="254" name="Google Shape;254;p8"/>
          <p:cNvSpPr/>
          <p:nvPr/>
        </p:nvSpPr>
        <p:spPr>
          <a:xfrm>
            <a:off x="357407" y="1951701"/>
            <a:ext cx="11222061"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Calibri"/>
                <a:ea typeface="Calibri"/>
                <a:cs typeface="Calibri"/>
                <a:sym typeface="Calibri"/>
              </a:rPr>
              <a:t>La velocità di rotazione della vite </a:t>
            </a:r>
            <a:r>
              <a:rPr b="0" i="0" lang="en-US" sz="1800" u="none" cap="none" strike="noStrike">
                <a:solidFill>
                  <a:schemeClr val="dk1"/>
                </a:solidFill>
                <a:latin typeface="Calibri"/>
                <a:ea typeface="Calibri"/>
                <a:cs typeface="Calibri"/>
                <a:sym typeface="Calibri"/>
              </a:rPr>
              <a:t>è la velocità di rotazione della coclea di miscelazione del pellet.</a:t>
            </a:r>
            <a:endParaRPr/>
          </a:p>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La sua unità è rpm (giri al minuto).</a:t>
            </a:r>
            <a:endParaRPr/>
          </a:p>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Se la velocità di rotazione della vite è troppo alta, l'aria si mescola all'interno della plastica fusa, il che può favorire la generazione di gas.</a:t>
            </a:r>
            <a:endParaRPr/>
          </a:p>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Anche, se la velocità di rotazione della vite è troppo bassa, non verrà eseguito un mescolamento sufficiente e la qualità del materiale può variare.</a:t>
            </a:r>
            <a:endParaRPr b="0" i="0" sz="1800" u="none" cap="none" strike="noStrike">
              <a:solidFill>
                <a:schemeClr val="dk1"/>
              </a:solidFill>
              <a:latin typeface="Calibri"/>
              <a:ea typeface="Calibri"/>
              <a:cs typeface="Calibri"/>
              <a:sym typeface="Calibri"/>
            </a:endParaRPr>
          </a:p>
        </p:txBody>
      </p:sp>
      <p:sp>
        <p:nvSpPr>
          <p:cNvPr id="255" name="Google Shape;255;p8"/>
          <p:cNvSpPr/>
          <p:nvPr/>
        </p:nvSpPr>
        <p:spPr>
          <a:xfrm>
            <a:off x="357407" y="4467416"/>
            <a:ext cx="1124843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Calibri"/>
                <a:ea typeface="Calibri"/>
                <a:cs typeface="Calibri"/>
                <a:sym typeface="Calibri"/>
              </a:rPr>
              <a:t>Contropressione </a:t>
            </a:r>
            <a:r>
              <a:rPr b="0" i="0" lang="en-US" sz="1800" u="none" cap="none" strike="noStrike">
                <a:solidFill>
                  <a:schemeClr val="dk1"/>
                </a:solidFill>
                <a:latin typeface="Calibri"/>
                <a:ea typeface="Calibri"/>
                <a:cs typeface="Calibri"/>
                <a:sym typeface="Calibri"/>
              </a:rPr>
              <a:t>in un processo di stampaggio ad iniezione è spesso definita come "la resistenza della vite a recuperare quando la sezione di dosaggio pompa plastica fusa attraverso la valvola di non ritorno nella parte anteriore della vite". La pressione che si forma davanti alla vite costringe la vite a tornare al punto di regolazione desiderato.</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p9"/>
          <p:cNvPicPr preferRelativeResize="0"/>
          <p:nvPr/>
        </p:nvPicPr>
        <p:blipFill rotWithShape="1">
          <a:blip r:embed="rId3">
            <a:alphaModFix/>
          </a:blip>
          <a:srcRect b="0" l="0" r="0" t="0"/>
          <a:stretch/>
        </p:blipFill>
        <p:spPr>
          <a:xfrm>
            <a:off x="668945" y="1875310"/>
            <a:ext cx="2743132" cy="1747296"/>
          </a:xfrm>
          <a:prstGeom prst="rect">
            <a:avLst/>
          </a:prstGeom>
          <a:noFill/>
          <a:ln>
            <a:noFill/>
          </a:ln>
        </p:spPr>
      </p:pic>
      <p:sp>
        <p:nvSpPr>
          <p:cNvPr id="262" name="Google Shape;262;p9"/>
          <p:cNvSpPr/>
          <p:nvPr/>
        </p:nvSpPr>
        <p:spPr>
          <a:xfrm>
            <a:off x="357408" y="1178410"/>
            <a:ext cx="683693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chemeClr val="dk1"/>
                </a:solidFill>
                <a:latin typeface="Calibri"/>
                <a:ea typeface="Calibri"/>
                <a:cs typeface="Calibri"/>
                <a:sym typeface="Calibri"/>
              </a:rPr>
              <a:t>Proprietà e analisi dei difetti degli oggetti stampati ad iniezione</a:t>
            </a:r>
            <a:endParaRPr b="1" i="0" sz="2000" u="none" cap="none" strike="noStrike">
              <a:solidFill>
                <a:schemeClr val="dk1"/>
              </a:solidFill>
              <a:latin typeface="Calibri"/>
              <a:ea typeface="Calibri"/>
              <a:cs typeface="Calibri"/>
              <a:sym typeface="Calibri"/>
            </a:endParaRPr>
          </a:p>
        </p:txBody>
      </p:sp>
      <p:pic>
        <p:nvPicPr>
          <p:cNvPr id="263" name="Google Shape;263;p9"/>
          <p:cNvPicPr preferRelativeResize="0"/>
          <p:nvPr/>
        </p:nvPicPr>
        <p:blipFill rotWithShape="1">
          <a:blip r:embed="rId4">
            <a:alphaModFix/>
          </a:blip>
          <a:srcRect b="0" l="0" r="0" t="0"/>
          <a:stretch/>
        </p:blipFill>
        <p:spPr>
          <a:xfrm>
            <a:off x="10438472" y="6235348"/>
            <a:ext cx="1621007" cy="440662"/>
          </a:xfrm>
          <a:prstGeom prst="rect">
            <a:avLst/>
          </a:prstGeom>
          <a:noFill/>
          <a:ln>
            <a:noFill/>
          </a:ln>
        </p:spPr>
      </p:pic>
      <p:pic>
        <p:nvPicPr>
          <p:cNvPr id="264" name="Google Shape;264;p9"/>
          <p:cNvPicPr preferRelativeResize="0"/>
          <p:nvPr/>
        </p:nvPicPr>
        <p:blipFill rotWithShape="1">
          <a:blip r:embed="rId5">
            <a:alphaModFix/>
          </a:blip>
          <a:srcRect b="0" l="0" r="0" t="0"/>
          <a:stretch/>
        </p:blipFill>
        <p:spPr>
          <a:xfrm>
            <a:off x="173014" y="161614"/>
            <a:ext cx="2279705" cy="720006"/>
          </a:xfrm>
          <a:prstGeom prst="rect">
            <a:avLst/>
          </a:prstGeom>
          <a:noFill/>
          <a:ln>
            <a:noFill/>
          </a:ln>
        </p:spPr>
      </p:pic>
      <p:pic>
        <p:nvPicPr>
          <p:cNvPr id="265" name="Google Shape;265;p9"/>
          <p:cNvPicPr preferRelativeResize="0"/>
          <p:nvPr/>
        </p:nvPicPr>
        <p:blipFill rotWithShape="1">
          <a:blip r:embed="rId6">
            <a:alphaModFix/>
          </a:blip>
          <a:srcRect b="0" l="0" r="0" t="0"/>
          <a:stretch/>
        </p:blipFill>
        <p:spPr>
          <a:xfrm>
            <a:off x="10210340" y="161614"/>
            <a:ext cx="1849139" cy="572304"/>
          </a:xfrm>
          <a:prstGeom prst="rect">
            <a:avLst/>
          </a:prstGeom>
          <a:noFill/>
          <a:ln>
            <a:noFill/>
          </a:ln>
        </p:spPr>
      </p:pic>
      <p:pic>
        <p:nvPicPr>
          <p:cNvPr id="266" name="Google Shape;266;p9"/>
          <p:cNvPicPr preferRelativeResize="0"/>
          <p:nvPr/>
        </p:nvPicPr>
        <p:blipFill rotWithShape="1">
          <a:blip r:embed="rId7">
            <a:alphaModFix/>
          </a:blip>
          <a:srcRect b="0" l="0" r="0" t="0"/>
          <a:stretch/>
        </p:blipFill>
        <p:spPr>
          <a:xfrm>
            <a:off x="10447010" y="804177"/>
            <a:ext cx="1375798" cy="774343"/>
          </a:xfrm>
          <a:prstGeom prst="rect">
            <a:avLst/>
          </a:prstGeom>
          <a:noFill/>
          <a:ln>
            <a:noFill/>
          </a:ln>
        </p:spPr>
      </p:pic>
      <p:pic>
        <p:nvPicPr>
          <p:cNvPr id="267" name="Google Shape;267;p9"/>
          <p:cNvPicPr preferRelativeResize="0"/>
          <p:nvPr/>
        </p:nvPicPr>
        <p:blipFill rotWithShape="1">
          <a:blip r:embed="rId8">
            <a:alphaModFix/>
          </a:blip>
          <a:srcRect b="0" l="0" r="0" t="0"/>
          <a:stretch/>
        </p:blipFill>
        <p:spPr>
          <a:xfrm>
            <a:off x="3966732" y="1881793"/>
            <a:ext cx="2537953" cy="1740813"/>
          </a:xfrm>
          <a:prstGeom prst="rect">
            <a:avLst/>
          </a:prstGeom>
          <a:noFill/>
          <a:ln>
            <a:noFill/>
          </a:ln>
        </p:spPr>
      </p:pic>
      <p:pic>
        <p:nvPicPr>
          <p:cNvPr id="268" name="Google Shape;268;p9"/>
          <p:cNvPicPr preferRelativeResize="0"/>
          <p:nvPr/>
        </p:nvPicPr>
        <p:blipFill rotWithShape="1">
          <a:blip r:embed="rId9">
            <a:alphaModFix/>
          </a:blip>
          <a:srcRect b="0" l="0" r="0" t="0"/>
          <a:stretch/>
        </p:blipFill>
        <p:spPr>
          <a:xfrm>
            <a:off x="7059340" y="1875310"/>
            <a:ext cx="2750380" cy="1731490"/>
          </a:xfrm>
          <a:prstGeom prst="rect">
            <a:avLst/>
          </a:prstGeom>
          <a:noFill/>
          <a:ln>
            <a:noFill/>
          </a:ln>
        </p:spPr>
      </p:pic>
      <p:pic>
        <p:nvPicPr>
          <p:cNvPr id="269" name="Google Shape;269;p9"/>
          <p:cNvPicPr preferRelativeResize="0"/>
          <p:nvPr/>
        </p:nvPicPr>
        <p:blipFill rotWithShape="1">
          <a:blip r:embed="rId10">
            <a:alphaModFix/>
          </a:blip>
          <a:srcRect b="0" l="0" r="0" t="0"/>
          <a:stretch/>
        </p:blipFill>
        <p:spPr>
          <a:xfrm>
            <a:off x="668945" y="4326517"/>
            <a:ext cx="2743132" cy="1450642"/>
          </a:xfrm>
          <a:prstGeom prst="rect">
            <a:avLst/>
          </a:prstGeom>
          <a:noFill/>
          <a:ln>
            <a:noFill/>
          </a:ln>
        </p:spPr>
      </p:pic>
      <p:pic>
        <p:nvPicPr>
          <p:cNvPr id="270" name="Google Shape;270;p9"/>
          <p:cNvPicPr preferRelativeResize="0"/>
          <p:nvPr/>
        </p:nvPicPr>
        <p:blipFill rotWithShape="1">
          <a:blip r:embed="rId11">
            <a:alphaModFix/>
          </a:blip>
          <a:srcRect b="0" l="0" r="0" t="0"/>
          <a:stretch/>
        </p:blipFill>
        <p:spPr>
          <a:xfrm>
            <a:off x="3966732" y="4326517"/>
            <a:ext cx="2515226" cy="1450642"/>
          </a:xfrm>
          <a:prstGeom prst="rect">
            <a:avLst/>
          </a:prstGeom>
          <a:noFill/>
          <a:ln>
            <a:noFill/>
          </a:ln>
        </p:spPr>
      </p:pic>
      <p:pic>
        <p:nvPicPr>
          <p:cNvPr id="271" name="Google Shape;271;p9"/>
          <p:cNvPicPr preferRelativeResize="0"/>
          <p:nvPr/>
        </p:nvPicPr>
        <p:blipFill rotWithShape="1">
          <a:blip r:embed="rId12">
            <a:alphaModFix/>
          </a:blip>
          <a:srcRect b="0" l="0" r="0" t="0"/>
          <a:stretch/>
        </p:blipFill>
        <p:spPr>
          <a:xfrm>
            <a:off x="7059340" y="4326518"/>
            <a:ext cx="2750380" cy="1450642"/>
          </a:xfrm>
          <a:prstGeom prst="rect">
            <a:avLst/>
          </a:prstGeom>
          <a:noFill/>
          <a:ln>
            <a:noFill/>
          </a:ln>
        </p:spPr>
      </p:pic>
      <p:pic>
        <p:nvPicPr>
          <p:cNvPr id="272" name="Google Shape;272;p9"/>
          <p:cNvPicPr preferRelativeResize="0"/>
          <p:nvPr/>
        </p:nvPicPr>
        <p:blipFill>
          <a:blip r:embed="rId13">
            <a:alphaModFix/>
          </a:blip>
          <a:stretch>
            <a:fillRect/>
          </a:stretch>
        </p:blipFill>
        <p:spPr>
          <a:xfrm>
            <a:off x="152400" y="5929559"/>
            <a:ext cx="9048750" cy="2762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ersonalizza struttur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2021-03-03T15:15:32Z</dcterms:created>
  <dc:creator>Susana Remotti</dc:creator>
</cp:coreProperties>
</file>