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6858000" cx="12192000"/>
  <p:notesSz cx="6858000" cy="9144000"/>
  <p:embeddedFontLst>
    <p:embeddedFont>
      <p:font typeface="Montserrat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1" roundtripDataSignature="AMtx7miSxvvjD85GqqjrgXotAAEJWI14U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arita Hiipakka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customschemas.google.com/relationships/presentationmetadata" Target="meta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2-08-11T08:29:17.076">
    <p:pos x="6000" y="0"/>
    <p:text>@susana.remotti@gmail.com
This slide set is in Italian? Could you please add the English version here. KR, Marita
_Assigned to Susana Remotti_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eJe7zmY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9" name="Google Shape;8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3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3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3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3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4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3" name="Google Shape;133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0" name="Google Shape;140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3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11.jpg"/><Relationship Id="rId5" Type="http://schemas.openxmlformats.org/officeDocument/2006/relationships/image" Target="../media/image2.png"/><Relationship Id="rId6" Type="http://schemas.openxmlformats.org/officeDocument/2006/relationships/image" Target="../media/image18.jpg"/><Relationship Id="rId7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40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hyperlink" Target="https://prseventeurope.com/prse2021/en/page/awards-2020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9" Type="http://schemas.openxmlformats.org/officeDocument/2006/relationships/image" Target="../media/image39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28.png"/><Relationship Id="rId8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9" Type="http://schemas.openxmlformats.org/officeDocument/2006/relationships/image" Target="../media/image34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37.png"/><Relationship Id="rId8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10.jpg"/><Relationship Id="rId9" Type="http://schemas.openxmlformats.org/officeDocument/2006/relationships/image" Target="../media/image42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10.jpg"/><Relationship Id="rId9" Type="http://schemas.openxmlformats.org/officeDocument/2006/relationships/image" Target="../media/image34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56.png"/><Relationship Id="rId8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9" Type="http://schemas.openxmlformats.org/officeDocument/2006/relationships/image" Target="../media/image34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50.png"/><Relationship Id="rId8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5" Type="http://schemas.openxmlformats.org/officeDocument/2006/relationships/image" Target="../media/image10.jpg"/><Relationship Id="rId6" Type="http://schemas.openxmlformats.org/officeDocument/2006/relationships/image" Target="../media/image15.png"/><Relationship Id="rId7" Type="http://schemas.openxmlformats.org/officeDocument/2006/relationships/image" Target="../media/image4.png"/><Relationship Id="rId8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0.jpg"/><Relationship Id="rId5" Type="http://schemas.openxmlformats.org/officeDocument/2006/relationships/image" Target="../media/image15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59.png"/><Relationship Id="rId13" Type="http://schemas.openxmlformats.org/officeDocument/2006/relationships/image" Target="../media/image64.png"/><Relationship Id="rId1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jpg"/><Relationship Id="rId4" Type="http://schemas.openxmlformats.org/officeDocument/2006/relationships/image" Target="../media/image69.png"/><Relationship Id="rId9" Type="http://schemas.openxmlformats.org/officeDocument/2006/relationships/image" Target="../media/image62.png"/><Relationship Id="rId15" Type="http://schemas.openxmlformats.org/officeDocument/2006/relationships/hyperlink" Target="https://creativecommons.org/licenses/by-nc-sa/4.0/" TargetMode="External"/><Relationship Id="rId14" Type="http://schemas.openxmlformats.org/officeDocument/2006/relationships/image" Target="../media/image67.png"/><Relationship Id="rId16" Type="http://schemas.openxmlformats.org/officeDocument/2006/relationships/image" Target="../media/image68.png"/><Relationship Id="rId5" Type="http://schemas.openxmlformats.org/officeDocument/2006/relationships/image" Target="../media/image18.jpg"/><Relationship Id="rId6" Type="http://schemas.openxmlformats.org/officeDocument/2006/relationships/image" Target="../media/image7.jpg"/><Relationship Id="rId7" Type="http://schemas.openxmlformats.org/officeDocument/2006/relationships/image" Target="../media/image52.jpg"/><Relationship Id="rId8" Type="http://schemas.openxmlformats.org/officeDocument/2006/relationships/image" Target="../media/image5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11" Type="http://schemas.openxmlformats.org/officeDocument/2006/relationships/image" Target="../media/image5.png"/><Relationship Id="rId10" Type="http://schemas.openxmlformats.org/officeDocument/2006/relationships/image" Target="../media/image19.png"/><Relationship Id="rId9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12.jpg"/><Relationship Id="rId8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14.jpg"/><Relationship Id="rId8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22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20.jp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jpg"/><Relationship Id="rId10" Type="http://schemas.openxmlformats.org/officeDocument/2006/relationships/image" Target="../media/image21.jpg"/><Relationship Id="rId13" Type="http://schemas.openxmlformats.org/officeDocument/2006/relationships/image" Target="../media/image29.jpg"/><Relationship Id="rId1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9" Type="http://schemas.openxmlformats.org/officeDocument/2006/relationships/image" Target="../media/image26.jp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25.jpg"/><Relationship Id="rId8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5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0" name="Google Shape;160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61" name="Google Shape;161;p1"/>
          <p:cNvPicPr preferRelativeResize="0"/>
          <p:nvPr/>
        </p:nvPicPr>
        <p:blipFill rotWithShape="1">
          <a:blip r:embed="rId4">
            <a:alphaModFix/>
          </a:blip>
          <a:srcRect b="0" l="0" r="11809" t="0"/>
          <a:stretch/>
        </p:blipFill>
        <p:spPr>
          <a:xfrm>
            <a:off x="0" y="9525"/>
            <a:ext cx="12208933" cy="692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590" y="117180"/>
            <a:ext cx="7373127" cy="253898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"/>
          <p:cNvSpPr/>
          <p:nvPr/>
        </p:nvSpPr>
        <p:spPr>
          <a:xfrm>
            <a:off x="268590" y="3924031"/>
            <a:ext cx="8327377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Programma di formazione: moduli</a:t>
            </a:r>
            <a:br>
              <a:rPr b="1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Eco-design e nuova lavorazione manifatturiera</a:t>
            </a:r>
            <a:br>
              <a:rPr b="1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Nuovi materiali e biomateriali</a:t>
            </a:r>
            <a:b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Coinvolgimento dei cittadini e dei consumatori</a:t>
            </a:r>
            <a:b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Gestione e valorizzazione dei residui</a:t>
            </a:r>
            <a:br>
              <a:rPr b="0" i="0" lang="it-IT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0" y="6325091"/>
            <a:ext cx="7552267" cy="42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7">
            <a:alphaModFix/>
          </a:blip>
          <a:srcRect b="0" l="0" r="24555" t="0"/>
          <a:stretch/>
        </p:blipFill>
        <p:spPr>
          <a:xfrm>
            <a:off x="268590" y="6104195"/>
            <a:ext cx="2510820" cy="683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7">
            <a:alphaModFix/>
          </a:blip>
          <a:srcRect b="1719" l="1720" r="8337" t="0"/>
          <a:stretch/>
        </p:blipFill>
        <p:spPr>
          <a:xfrm>
            <a:off x="2560179" y="388606"/>
            <a:ext cx="7762296" cy="6166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1"/>
          <p:cNvSpPr txBox="1"/>
          <p:nvPr/>
        </p:nvSpPr>
        <p:spPr>
          <a:xfrm>
            <a:off x="2452719" y="3011159"/>
            <a:ext cx="755730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ESEMPI DI INNOVAZIONE NEL MERCATO</a:t>
            </a:r>
            <a:br>
              <a:rPr lang="it-IT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9266" y="913995"/>
            <a:ext cx="9619206" cy="541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868682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3"/>
          <p:cNvPicPr preferRelativeResize="0"/>
          <p:nvPr/>
        </p:nvPicPr>
        <p:blipFill rotWithShape="1">
          <a:blip r:embed="rId7">
            <a:alphaModFix/>
          </a:blip>
          <a:srcRect b="45308" l="17361" r="56903" t="25555"/>
          <a:stretch/>
        </p:blipFill>
        <p:spPr>
          <a:xfrm>
            <a:off x="4442783" y="868682"/>
            <a:ext cx="5901819" cy="375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3"/>
          <p:cNvPicPr preferRelativeResize="0"/>
          <p:nvPr/>
        </p:nvPicPr>
        <p:blipFill rotWithShape="1">
          <a:blip r:embed="rId8">
            <a:alphaModFix/>
          </a:blip>
          <a:srcRect b="24196" l="24505" r="24039" t="23579"/>
          <a:stretch/>
        </p:blipFill>
        <p:spPr>
          <a:xfrm>
            <a:off x="487575" y="3274521"/>
            <a:ext cx="5255740" cy="300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694259" y="1564865"/>
            <a:ext cx="2777881" cy="76206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3"/>
          <p:cNvSpPr/>
          <p:nvPr/>
        </p:nvSpPr>
        <p:spPr>
          <a:xfrm>
            <a:off x="4442783" y="351648"/>
            <a:ext cx="53222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  <a:t>Prodotto dell'anno per imballaggi in plastica</a:t>
            </a:r>
            <a:b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57C7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" name="Google Shape;311;p13"/>
          <p:cNvSpPr/>
          <p:nvPr/>
        </p:nvSpPr>
        <p:spPr>
          <a:xfrm>
            <a:off x="5845723" y="5038579"/>
            <a:ext cx="59770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https://prseventeurope.com/prse2021/en/page/awards-2020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8900" y="6431082"/>
            <a:ext cx="239077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4"/>
          <p:cNvPicPr preferRelativeResize="0"/>
          <p:nvPr/>
        </p:nvPicPr>
        <p:blipFill rotWithShape="1">
          <a:blip r:embed="rId7">
            <a:alphaModFix/>
          </a:blip>
          <a:srcRect b="22593" l="22638" r="22916" t="24160"/>
          <a:stretch/>
        </p:blipFill>
        <p:spPr>
          <a:xfrm>
            <a:off x="4867711" y="1832393"/>
            <a:ext cx="6585660" cy="3622858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pic>
        <p:nvPicPr>
          <p:cNvPr id="322" name="Google Shape;322;p14"/>
          <p:cNvPicPr preferRelativeResize="0"/>
          <p:nvPr/>
        </p:nvPicPr>
        <p:blipFill rotWithShape="1">
          <a:blip r:embed="rId8">
            <a:alphaModFix/>
          </a:blip>
          <a:srcRect b="48715" l="12847" r="62786" t="15293"/>
          <a:stretch/>
        </p:blipFill>
        <p:spPr>
          <a:xfrm>
            <a:off x="746290" y="1178410"/>
            <a:ext cx="3865939" cy="321226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4"/>
          <p:cNvSpPr/>
          <p:nvPr/>
        </p:nvSpPr>
        <p:spPr>
          <a:xfrm>
            <a:off x="746290" y="4700405"/>
            <a:ext cx="364004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rgbClr val="57C7F3"/>
                </a:solidFill>
                <a:latin typeface="Arial"/>
                <a:ea typeface="Arial"/>
                <a:cs typeface="Arial"/>
                <a:sym typeface="Arial"/>
              </a:rPr>
              <a:t>Pellicola per sacchetti di plastica nel negozio online</a:t>
            </a:r>
            <a:br>
              <a:rPr b="1" lang="it-IT" sz="1600">
                <a:solidFill>
                  <a:srgbClr val="57C7F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it-IT" sz="1600">
                <a:solidFill>
                  <a:srgbClr val="57C7F3"/>
                </a:solidFill>
                <a:latin typeface="Arial"/>
                <a:ea typeface="Arial"/>
                <a:cs typeface="Arial"/>
                <a:sym typeface="Arial"/>
              </a:rPr>
              <a:t>Materiale riciclato al 100% da Oerlemans Plastics B.V.</a:t>
            </a:r>
            <a:br>
              <a:rPr b="1" lang="it-IT" sz="1600">
                <a:solidFill>
                  <a:srgbClr val="57C7F3"/>
                </a:solidFill>
                <a:latin typeface="Arial"/>
                <a:ea typeface="Arial"/>
                <a:cs typeface="Arial"/>
                <a:sym typeface="Arial"/>
              </a:rPr>
            </a:br>
            <a:endParaRPr b="1" sz="1600">
              <a:solidFill>
                <a:srgbClr val="57C7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4"/>
          <p:cNvSpPr/>
          <p:nvPr/>
        </p:nvSpPr>
        <p:spPr>
          <a:xfrm>
            <a:off x="4828364" y="4587032"/>
            <a:ext cx="6688133" cy="92333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rgbClr val="27B7F0"/>
                </a:solidFill>
                <a:latin typeface="Arial"/>
                <a:ea typeface="Arial"/>
                <a:cs typeface="Arial"/>
                <a:sym typeface="Arial"/>
              </a:rPr>
              <a:t>Evian® (re)new in-home water appliance with a "bubble-like" container 100% recyclable and made with 100% recycled PET by DANONE</a:t>
            </a:r>
            <a:endParaRPr b="1" i="0" sz="1800" u="none" strike="noStrike">
              <a:solidFill>
                <a:srgbClr val="27B7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4"/>
          <p:cNvSpPr/>
          <p:nvPr/>
        </p:nvSpPr>
        <p:spPr>
          <a:xfrm>
            <a:off x="4828364" y="351648"/>
            <a:ext cx="53222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  <a:t>Prodotto dell'anno per imballaggi in plastica</a:t>
            </a:r>
            <a:b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57C7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6" name="Google Shape;32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6176244"/>
            <a:ext cx="239077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3910" y="3331388"/>
            <a:ext cx="4700459" cy="248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5"/>
          <p:cNvPicPr preferRelativeResize="0"/>
          <p:nvPr/>
        </p:nvPicPr>
        <p:blipFill rotWithShape="1">
          <a:blip r:embed="rId8">
            <a:alphaModFix/>
          </a:blip>
          <a:srcRect b="5541" l="1973" r="3741" t="0"/>
          <a:stretch/>
        </p:blipFill>
        <p:spPr>
          <a:xfrm>
            <a:off x="2049190" y="720980"/>
            <a:ext cx="5166521" cy="250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5"/>
          <p:cNvPicPr preferRelativeResize="0"/>
          <p:nvPr/>
        </p:nvPicPr>
        <p:blipFill rotWithShape="1">
          <a:blip r:embed="rId9">
            <a:alphaModFix/>
          </a:blip>
          <a:srcRect b="0" l="0" r="4556" t="0"/>
          <a:stretch/>
        </p:blipFill>
        <p:spPr>
          <a:xfrm>
            <a:off x="6960973" y="1932640"/>
            <a:ext cx="4674484" cy="315209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5"/>
          <p:cNvSpPr/>
          <p:nvPr/>
        </p:nvSpPr>
        <p:spPr>
          <a:xfrm>
            <a:off x="4820519" y="296328"/>
            <a:ext cx="532229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  <a:t>Prodotto dell'anno per imballaggi in plastica</a:t>
            </a:r>
            <a:b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57C7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9" name="Google Shape;339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5965316"/>
            <a:ext cx="239077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6"/>
          <p:cNvPicPr preferRelativeResize="0"/>
          <p:nvPr/>
        </p:nvPicPr>
        <p:blipFill rotWithShape="1">
          <a:blip r:embed="rId3">
            <a:alphaModFix/>
          </a:blip>
          <a:srcRect b="23578" l="24306" r="23888" t="22963"/>
          <a:stretch/>
        </p:blipFill>
        <p:spPr>
          <a:xfrm>
            <a:off x="6182998" y="2900734"/>
            <a:ext cx="5722792" cy="332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6"/>
          <p:cNvPicPr preferRelativeResize="0"/>
          <p:nvPr/>
        </p:nvPicPr>
        <p:blipFill rotWithShape="1">
          <a:blip r:embed="rId8">
            <a:alphaModFix/>
          </a:blip>
          <a:srcRect b="7913" l="3911" r="3865" t="5596"/>
          <a:stretch/>
        </p:blipFill>
        <p:spPr>
          <a:xfrm>
            <a:off x="756610" y="1178410"/>
            <a:ext cx="5339374" cy="2836543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6"/>
          <p:cNvSpPr/>
          <p:nvPr/>
        </p:nvSpPr>
        <p:spPr>
          <a:xfrm>
            <a:off x="4500863" y="312424"/>
            <a:ext cx="54954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  <a:t>Innovazione tecnologica di prodotto dell'anno</a:t>
            </a:r>
            <a:b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57C7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1" name="Google Shape;35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4167353"/>
            <a:ext cx="239077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7"/>
          <p:cNvPicPr preferRelativeResize="0"/>
          <p:nvPr/>
        </p:nvPicPr>
        <p:blipFill rotWithShape="1">
          <a:blip r:embed="rId7">
            <a:alphaModFix/>
          </a:blip>
          <a:srcRect b="22716" l="23611" r="22638" t="22716"/>
          <a:stretch/>
        </p:blipFill>
        <p:spPr>
          <a:xfrm>
            <a:off x="2123482" y="1254610"/>
            <a:ext cx="7527835" cy="4298841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361" name="Google Shape;361;p17"/>
          <p:cNvSpPr/>
          <p:nvPr/>
        </p:nvSpPr>
        <p:spPr>
          <a:xfrm>
            <a:off x="4264269" y="324013"/>
            <a:ext cx="581171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  <a:t>Innovazione tecnologica di prodotto dell'anno</a:t>
            </a:r>
            <a:b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57C7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488" y="6094701"/>
            <a:ext cx="239077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8"/>
          <p:cNvSpPr/>
          <p:nvPr/>
        </p:nvSpPr>
        <p:spPr>
          <a:xfrm>
            <a:off x="4123593" y="324013"/>
            <a:ext cx="59787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  <a:t>Innovazione tecnologica di prodotto dell'anno</a:t>
            </a:r>
            <a:b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57C7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2" name="Google Shape;37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92555" y="2602585"/>
            <a:ext cx="6066924" cy="3379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8"/>
          <p:cNvPicPr preferRelativeResize="0"/>
          <p:nvPr/>
        </p:nvPicPr>
        <p:blipFill rotWithShape="1">
          <a:blip r:embed="rId8">
            <a:alphaModFix/>
          </a:blip>
          <a:srcRect b="22099" l="23959" r="23542" t="23704"/>
          <a:stretch/>
        </p:blipFill>
        <p:spPr>
          <a:xfrm>
            <a:off x="280220" y="1091103"/>
            <a:ext cx="5568130" cy="323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4476850"/>
            <a:ext cx="239077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19"/>
          <p:cNvPicPr preferRelativeResize="0"/>
          <p:nvPr/>
        </p:nvPicPr>
        <p:blipFill rotWithShape="1">
          <a:blip r:embed="rId3">
            <a:alphaModFix/>
          </a:blip>
          <a:srcRect b="22839" l="24028" r="23124" t="24568"/>
          <a:stretch/>
        </p:blipFill>
        <p:spPr>
          <a:xfrm>
            <a:off x="3872433" y="3875124"/>
            <a:ext cx="4980345" cy="278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9"/>
          <p:cNvPicPr preferRelativeResize="0"/>
          <p:nvPr/>
        </p:nvPicPr>
        <p:blipFill rotWithShape="1">
          <a:blip r:embed="rId4">
            <a:alphaModFix/>
          </a:blip>
          <a:srcRect b="25679" l="23550" r="22638" t="22840"/>
          <a:stretch/>
        </p:blipFill>
        <p:spPr>
          <a:xfrm>
            <a:off x="827962" y="1306018"/>
            <a:ext cx="4677488" cy="251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9"/>
          <p:cNvSpPr/>
          <p:nvPr/>
        </p:nvSpPr>
        <p:spPr>
          <a:xfrm>
            <a:off x="4453923" y="324013"/>
            <a:ext cx="55868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  <a:t>Innovazione tecnologica di prodotto dell'anno</a:t>
            </a:r>
            <a:br>
              <a:rPr lang="it-IT" sz="1800">
                <a:solidFill>
                  <a:srgbClr val="57C7F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>
              <a:solidFill>
                <a:srgbClr val="57C7F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6" name="Google Shape;386;p19"/>
          <p:cNvPicPr preferRelativeResize="0"/>
          <p:nvPr/>
        </p:nvPicPr>
        <p:blipFill rotWithShape="1">
          <a:blip r:embed="rId9">
            <a:alphaModFix/>
          </a:blip>
          <a:srcRect b="22591" l="22986" r="22985" t="23704"/>
          <a:stretch/>
        </p:blipFill>
        <p:spPr>
          <a:xfrm>
            <a:off x="5837896" y="1306018"/>
            <a:ext cx="4600576" cy="257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3975610"/>
            <a:ext cx="2390775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"/>
          <p:cNvSpPr/>
          <p:nvPr/>
        </p:nvSpPr>
        <p:spPr>
          <a:xfrm>
            <a:off x="601186" y="1085230"/>
            <a:ext cx="376410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MODULO 2: ECODESIGN</a:t>
            </a:r>
            <a:br>
              <a:rPr b="1" i="0" lang="it-IT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02761" y="1904517"/>
            <a:ext cx="8437470" cy="967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SOMMARIO</a:t>
            </a:r>
            <a:b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959100" y="2706875"/>
            <a:ext cx="10223400" cy="23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W4.1.1 Materiale ECO design</a:t>
            </a:r>
            <a:b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W4.1.1.1 L'importanza della fonte dei materiali</a:t>
            </a:r>
            <a:b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W4.1.1.2 Massimizza la durata del materiale</a:t>
            </a:r>
            <a:b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W4.1.1.3 Ridurre la complessità del materiale</a:t>
            </a:r>
            <a:b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W4.1.1.4 I biomateriali nell'approccio eco-design: progettazione per la compostabilità</a:t>
            </a:r>
            <a:br>
              <a:rPr b="0" i="0" lang="it-IT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0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3" name="Google Shape;393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94" name="Google Shape;394;p20"/>
          <p:cNvPicPr preferRelativeResize="0"/>
          <p:nvPr/>
        </p:nvPicPr>
        <p:blipFill rotWithShape="1">
          <a:blip r:embed="rId3">
            <a:alphaModFix/>
          </a:blip>
          <a:srcRect b="0" l="0" r="11809" t="0"/>
          <a:stretch/>
        </p:blipFill>
        <p:spPr>
          <a:xfrm>
            <a:off x="0" y="0"/>
            <a:ext cx="12208933" cy="62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590" y="117181"/>
            <a:ext cx="7020518" cy="241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6343" y="6329589"/>
            <a:ext cx="7552267" cy="42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0"/>
          <p:cNvPicPr preferRelativeResize="0"/>
          <p:nvPr/>
        </p:nvPicPr>
        <p:blipFill rotWithShape="1">
          <a:blip r:embed="rId6">
            <a:alphaModFix/>
          </a:blip>
          <a:srcRect b="0" l="0" r="24555" t="0"/>
          <a:stretch/>
        </p:blipFill>
        <p:spPr>
          <a:xfrm>
            <a:off x="268590" y="6188573"/>
            <a:ext cx="2510820" cy="683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0"/>
          <p:cNvGrpSpPr/>
          <p:nvPr/>
        </p:nvGrpSpPr>
        <p:grpSpPr>
          <a:xfrm>
            <a:off x="882690" y="3537963"/>
            <a:ext cx="6689016" cy="1495608"/>
            <a:chOff x="637238" y="3384637"/>
            <a:chExt cx="6689016" cy="1495608"/>
          </a:xfrm>
        </p:grpSpPr>
        <p:pic>
          <p:nvPicPr>
            <p:cNvPr id="399" name="Google Shape;399;p2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626950" y="3384637"/>
              <a:ext cx="547594" cy="8649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2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37238" y="3516001"/>
              <a:ext cx="1846995" cy="732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20"/>
            <p:cNvPicPr preferRelativeResize="0"/>
            <p:nvPr/>
          </p:nvPicPr>
          <p:blipFill rotWithShape="1">
            <a:blip r:embed="rId9">
              <a:alphaModFix/>
            </a:blip>
            <a:srcRect b="26917" l="12506" r="12654" t="27690"/>
            <a:stretch/>
          </p:blipFill>
          <p:spPr>
            <a:xfrm>
              <a:off x="1091024" y="4334157"/>
              <a:ext cx="1060681" cy="471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617925" y="4351521"/>
              <a:ext cx="1708329" cy="528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2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840506" y="4384876"/>
              <a:ext cx="1179010" cy="416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392265" y="4398943"/>
              <a:ext cx="1025527" cy="3418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2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611291" y="3552169"/>
              <a:ext cx="1637441" cy="64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2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5768032" y="3454004"/>
              <a:ext cx="1521076" cy="8561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7" name="Google Shape;407;p20"/>
          <p:cNvSpPr/>
          <p:nvPr/>
        </p:nvSpPr>
        <p:spPr>
          <a:xfrm>
            <a:off x="107231" y="5113771"/>
            <a:ext cx="8239935" cy="1207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Copyright: CC BY-NC-SA 4.0:</a:t>
            </a:r>
            <a:r>
              <a:rPr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it-IT" sz="7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https://creativecommons.org/licenses/by-nc-sa/4.0/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this license, you are free to share the copy and redistribute the material in any medium or format. You can also adapt remix, transform and build upon the material.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However only under the following terms: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Attribution — </a:t>
            </a:r>
            <a:r>
              <a:rPr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must give appropriate credit, provide a link to the license, and indicate if changes were made. You may do so in any reasonable manner, but not in any way that suggests the licensor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endorses you or your use.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NonCommercial</a:t>
            </a:r>
            <a:r>
              <a:rPr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— you may not use the material for commercial purposes.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ShareAlike — </a:t>
            </a:r>
            <a:r>
              <a:rPr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remix, transform, or build upon the material, you must distribute your contributions under the same license as the original.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additional restrictions — </a:t>
            </a:r>
            <a:r>
              <a:rPr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not apply legal terms or technological measures that legally restrict others from doing anything the license permits.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2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910250" y="5758493"/>
            <a:ext cx="1181663" cy="412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"/>
          <p:cNvSpPr txBox="1"/>
          <p:nvPr/>
        </p:nvSpPr>
        <p:spPr>
          <a:xfrm>
            <a:off x="947744" y="1076131"/>
            <a:ext cx="9262596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5 principali driver più importanti per lo sviluppo dei materiali utilizzati nell'applicazione di imballaggio 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Alta barriera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Imballaggio attivo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Packaging intelligente e intelligente 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Nanotecnologie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Stampa digitale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encrypted-tbn3.gstatic.com/images?q=tbn:ANd9GcRYJDbYQ5BfpwnnUgV3JfUzIgbx6MxpK2hFbrIiFaxx64fuanB7pA" id="186" name="Google Shape;18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76156" y="4184119"/>
            <a:ext cx="3548031" cy="1851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2.gstatic.com/images?q=tbn:ANd9GcQAp4r8AKZKJ5IMTf0JYqZ06pu8eL4OttHW3isooI1ALa5IaZnXNw" id="187" name="Google Shape;187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84571" y="4332945"/>
            <a:ext cx="3101969" cy="2109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19710" y="1693581"/>
            <a:ext cx="4036775" cy="221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2144" y="6524400"/>
            <a:ext cx="4724400" cy="2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54119" y="6173400"/>
            <a:ext cx="416242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ackstrat.com/ext/resources/Issues/October-15th-2013/PS-101513_slideimage_7.jpg?1381861260" id="199" name="Google Shape;199;p4"/>
          <p:cNvPicPr preferRelativeResize="0"/>
          <p:nvPr/>
        </p:nvPicPr>
        <p:blipFill rotWithShape="1">
          <a:blip r:embed="rId7">
            <a:alphaModFix/>
          </a:blip>
          <a:srcRect b="4422" l="26829" r="26956" t="3625"/>
          <a:stretch/>
        </p:blipFill>
        <p:spPr>
          <a:xfrm>
            <a:off x="2305050" y="996508"/>
            <a:ext cx="4809665" cy="544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14971" y="1762125"/>
            <a:ext cx="4191722" cy="4460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 Food nano-packaging, classification, functions and features,... |  Download Scientific Diagram" id="209" name="Google Shape;20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38475" y="791239"/>
            <a:ext cx="7637135" cy="526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6205390"/>
            <a:ext cx="6096000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ctive agents for active food packaging. | Download Scientific Diagram" id="219" name="Google Shape;21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45708" y="586551"/>
            <a:ext cx="7627908" cy="577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6509239"/>
            <a:ext cx="4189035" cy="196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aquella.it/caffe/Caffe-Espresso/retail_solubili_caffe-barattolo-a.jpg" id="229" name="Google Shape;229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0556" y="4449461"/>
            <a:ext cx="2950284" cy="19932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1.gstatic.com/images?q=tbn:ANd9GcQCCz-nzNYhEpJLCmG-l4ujIXTDoD9884z_fhwnuda4u-nsgym3GA" id="230" name="Google Shape;230;p7"/>
          <p:cNvPicPr preferRelativeResize="0"/>
          <p:nvPr/>
        </p:nvPicPr>
        <p:blipFill rotWithShape="1">
          <a:blip r:embed="rId8">
            <a:alphaModFix/>
          </a:blip>
          <a:srcRect b="0" l="0" r="13031" t="0"/>
          <a:stretch/>
        </p:blipFill>
        <p:spPr>
          <a:xfrm>
            <a:off x="356218" y="1764491"/>
            <a:ext cx="3078960" cy="2148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2.gstatic.com/images?q=tbn:ANd9GcSPHWOu85Q0aYQHk079Otg6uOK2LDxiKmHnouHjIQyFOtrJcepwhg" id="231" name="Google Shape;231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317136" y="3995744"/>
            <a:ext cx="2348842" cy="17593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1.gstatic.com/images?q=tbn:ANd9GcSJ8bETQ5GkIDRcAdotDaTEQ4zIx93BxxxZ8P07I4yBe-itfVuXGA" id="232" name="Google Shape;232;p7"/>
          <p:cNvPicPr preferRelativeResize="0"/>
          <p:nvPr/>
        </p:nvPicPr>
        <p:blipFill rotWithShape="1">
          <a:blip r:embed="rId10">
            <a:alphaModFix/>
          </a:blip>
          <a:srcRect b="2726" l="15818" r="15056" t="9191"/>
          <a:stretch/>
        </p:blipFill>
        <p:spPr>
          <a:xfrm>
            <a:off x="3753710" y="4181592"/>
            <a:ext cx="2636108" cy="2529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2.gstatic.com/images?q=tbn:ANd9GcSBlzxlZscnnNftKXxQzQzFpdOzlxZyU-tFSlE5xFgNcQu-FvIB" id="233" name="Google Shape;233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713044" y="1251021"/>
            <a:ext cx="3395203" cy="2543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2.gstatic.com/images?q=tbn:ANd9GcS8WD7nKEIxHvOBtRHcYWE-XsLccxsGIAoSZtkP5qcqOiyR2M-xJQ" id="234" name="Google Shape;234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586949" y="4449461"/>
            <a:ext cx="2479970" cy="1857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encrypted-tbn0.gstatic.com/images?q=tbn:ANd9GcS6GLN_FMdDraJ_fD9u48PskcNcc3CSOBRn9xlrN-mM1X6qpIAJSw" id="235" name="Google Shape;235;p7"/>
          <p:cNvPicPr preferRelativeResize="0"/>
          <p:nvPr/>
        </p:nvPicPr>
        <p:blipFill rotWithShape="1">
          <a:blip r:embed="rId13">
            <a:alphaModFix/>
          </a:blip>
          <a:srcRect b="7506" l="5840" r="6029" t="6134"/>
          <a:stretch/>
        </p:blipFill>
        <p:spPr>
          <a:xfrm>
            <a:off x="3753710" y="1565582"/>
            <a:ext cx="2734963" cy="243016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7"/>
          <p:cNvSpPr txBox="1"/>
          <p:nvPr/>
        </p:nvSpPr>
        <p:spPr>
          <a:xfrm>
            <a:off x="679985" y="856812"/>
            <a:ext cx="614745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Soddisfare i requisiti di prestazione del prodotto, portato allo sviluppo di materiali e strutture complesse</a:t>
            </a:r>
            <a:b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8"/>
          <p:cNvGrpSpPr/>
          <p:nvPr/>
        </p:nvGrpSpPr>
        <p:grpSpPr>
          <a:xfrm>
            <a:off x="3511383" y="869343"/>
            <a:ext cx="6010671" cy="5417343"/>
            <a:chOff x="1058664" y="661"/>
            <a:chExt cx="6010671" cy="5417343"/>
          </a:xfrm>
        </p:grpSpPr>
        <p:sp>
          <p:nvSpPr>
            <p:cNvPr id="246" name="Google Shape;246;p8"/>
            <p:cNvSpPr/>
            <p:nvPr/>
          </p:nvSpPr>
          <p:spPr>
            <a:xfrm rot="5400000">
              <a:off x="618644" y="1231726"/>
              <a:ext cx="1923339" cy="23217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1058664" y="661"/>
              <a:ext cx="2579687" cy="154781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8"/>
            <p:cNvSpPr txBox="1"/>
            <p:nvPr/>
          </p:nvSpPr>
          <p:spPr>
            <a:xfrm>
              <a:off x="1103998" y="45995"/>
              <a:ext cx="2489019" cy="1457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Utilizzare una bassa quantità di additivi</a:t>
              </a:r>
              <a:b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 rot="5400000">
              <a:off x="618644" y="3166491"/>
              <a:ext cx="1923339" cy="232171"/>
            </a:xfrm>
            <a:prstGeom prst="rect">
              <a:avLst/>
            </a:prstGeom>
            <a:solidFill>
              <a:srgbClr val="B3828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1058664" y="1935427"/>
              <a:ext cx="2579687" cy="154781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B99696"/>
                </a:gs>
                <a:gs pos="50000">
                  <a:srgbClr val="B28888"/>
                </a:gs>
                <a:gs pos="100000">
                  <a:srgbClr val="9E7575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8"/>
            <p:cNvSpPr txBox="1"/>
            <p:nvPr/>
          </p:nvSpPr>
          <p:spPr>
            <a:xfrm>
              <a:off x="1103998" y="1980761"/>
              <a:ext cx="2489019" cy="1457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Utilizzare il più possibile polimeri compatibili nella stessa struttura</a:t>
              </a:r>
              <a:b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1586027" y="4133874"/>
              <a:ext cx="3419558" cy="232171"/>
            </a:xfrm>
            <a:prstGeom prst="rect">
              <a:avLst/>
            </a:prstGeom>
            <a:solidFill>
              <a:srgbClr val="C8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1058664" y="3870192"/>
              <a:ext cx="2579687" cy="154781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C67D7D"/>
                </a:gs>
                <a:gs pos="50000">
                  <a:srgbClr val="C46667"/>
                </a:gs>
                <a:gs pos="100000">
                  <a:srgbClr val="B15555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8"/>
            <p:cNvSpPr txBox="1"/>
            <p:nvPr/>
          </p:nvSpPr>
          <p:spPr>
            <a:xfrm>
              <a:off x="1103998" y="3915526"/>
              <a:ext cx="2489019" cy="1457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Evita prestazioni eccessive</a:t>
              </a:r>
              <a:b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 rot="-5400000">
              <a:off x="4049628" y="3166491"/>
              <a:ext cx="1923339" cy="232171"/>
            </a:xfrm>
            <a:prstGeom prst="rect">
              <a:avLst/>
            </a:prstGeom>
            <a:solidFill>
              <a:srgbClr val="E02F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4489648" y="3870192"/>
              <a:ext cx="2579687" cy="154781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D76363"/>
                </a:gs>
                <a:gs pos="50000">
                  <a:srgbClr val="D74343"/>
                </a:gs>
                <a:gs pos="100000">
                  <a:srgbClr val="C5323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8"/>
            <p:cNvSpPr txBox="1"/>
            <p:nvPr/>
          </p:nvSpPr>
          <p:spPr>
            <a:xfrm>
              <a:off x="4534982" y="3915526"/>
              <a:ext cx="2489019" cy="1457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Raggiungere le prestazioni con l'utilizzo di spessori bilanciati</a:t>
              </a:r>
              <a:b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 rot="-5452791">
              <a:off x="4034746" y="1231726"/>
              <a:ext cx="1923566" cy="232171"/>
            </a:xfrm>
            <a:prstGeom prst="rect">
              <a:avLst/>
            </a:prstGeom>
            <a:solidFill>
              <a:srgbClr val="FE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4489648" y="1935427"/>
              <a:ext cx="2579687" cy="154781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EA4E4F"/>
                </a:gs>
                <a:gs pos="50000">
                  <a:srgbClr val="EF1B1D"/>
                </a:gs>
                <a:gs pos="100000">
                  <a:srgbClr val="DE0C0E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8"/>
            <p:cNvSpPr txBox="1"/>
            <p:nvPr/>
          </p:nvSpPr>
          <p:spPr>
            <a:xfrm>
              <a:off x="4534982" y="1980761"/>
              <a:ext cx="2489019" cy="1457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Uso controllato di coloranti</a:t>
              </a:r>
              <a:b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4460111" y="661"/>
              <a:ext cx="2579687" cy="1547812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rgbClr val="FF4747"/>
                </a:gs>
                <a:gs pos="50000">
                  <a:srgbClr val="FF0000"/>
                </a:gs>
                <a:gs pos="100000">
                  <a:srgbClr val="E3000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8"/>
            <p:cNvSpPr txBox="1"/>
            <p:nvPr/>
          </p:nvSpPr>
          <p:spPr>
            <a:xfrm>
              <a:off x="4505445" y="45995"/>
              <a:ext cx="2489019" cy="14571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Riciclabile vs biobased?</a:t>
              </a:r>
              <a:br>
                <a:rPr lang="it-IT" sz="1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14" y="148676"/>
            <a:ext cx="2279705" cy="72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10340" y="148676"/>
            <a:ext cx="1849139" cy="5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47010" y="791239"/>
            <a:ext cx="1375798" cy="7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38472" y="6222410"/>
            <a:ext cx="1621007" cy="44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45530" y="720980"/>
            <a:ext cx="8440472" cy="5942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ersonalizza strut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2021-03-03T15:15:32Z</dcterms:created>
  <dc:creator>Susana Remotti</dc:creator>
</cp:coreProperties>
</file>