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0" y="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79454" y="6264042"/>
            <a:ext cx="1509275" cy="349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180" y="735330"/>
            <a:ext cx="11089639" cy="4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559" y="1761235"/>
            <a:ext cx="9443720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hyperlink" Target="https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17347"/>
              <a:ext cx="7373111" cy="25389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00" y="3938142"/>
            <a:ext cx="8686799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latin typeface="Calibri"/>
                <a:cs typeface="Calibri"/>
              </a:rPr>
              <a:t>Modulo del programma di formazione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latin typeface="Calibri"/>
                <a:cs typeface="Calibri"/>
              </a:rPr>
              <a:t>n.2: Nuovi materiali e biomateriali
Caso di studio dell'analisi dell'efficienza finanziaria di nuovi
biomateriali
</a:t>
            </a:r>
            <a:r>
              <a:rPr sz="2200" dirty="0">
                <a:latin typeface="Calibri"/>
                <a:cs typeface="Calibri"/>
              </a:rPr>
              <a:t>Dr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Dubel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AGH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University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Technology</a:t>
            </a:r>
            <a:r>
              <a:rPr lang="it-IT" sz="2200" spc="-10" dirty="0">
                <a:latin typeface="Calibri"/>
                <a:cs typeface="Calibri"/>
              </a:rPr>
              <a:t> - </a:t>
            </a:r>
            <a:r>
              <a:rPr sz="2200" spc="-55" dirty="0">
                <a:latin typeface="Calibri"/>
                <a:cs typeface="Calibri"/>
              </a:rPr>
              <a:t>Kraków,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Poland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224" y="6103618"/>
            <a:ext cx="10332720" cy="684530"/>
            <a:chOff x="268224" y="6103618"/>
            <a:chExt cx="10332720" cy="684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6324600"/>
              <a:ext cx="7552944" cy="429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03618"/>
              <a:ext cx="2511552" cy="684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180" y="735330"/>
            <a:ext cx="1108963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68385" algn="l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Ciclo di vita di un prodotto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38985"/>
            <a:ext cx="7522464" cy="58658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16558" y="6606337"/>
            <a:ext cx="490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Source: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2914" y="375031"/>
            <a:ext cx="315188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Matrice degli impatti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05071"/>
            <a:ext cx="9767316" cy="5465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49352"/>
            <a:ext cx="2278380" cy="7110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454" y="6264042"/>
            <a:ext cx="1509275" cy="34902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2623" y="715772"/>
          <a:ext cx="7271382" cy="5083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ECONOMIC</a:t>
                      </a:r>
                      <a:r>
                        <a:rPr sz="1100" spc="-6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47395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FINANCIAL</a:t>
                      </a:r>
                      <a:r>
                        <a:rPr sz="11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Investor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Investor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parties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parties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Categories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Costs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Revenues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costs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benefits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6350" marR="29845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revenues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(no.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items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sold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price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item)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6350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investent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expenses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6350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operational</a:t>
                      </a:r>
                      <a:r>
                        <a:rPr sz="11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expenses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materials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wages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taxes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energy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(transport)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depreciation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assests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expenses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70485">
                        <a:lnSpc>
                          <a:spcPts val="128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communication</a:t>
                      </a:r>
                      <a:r>
                        <a:rPr sz="11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7048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6350">
                        <a:lnSpc>
                          <a:spcPts val="12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losses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6350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addtional</a:t>
                      </a:r>
                      <a:r>
                        <a:rPr sz="11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benefits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128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Profit</a:t>
                      </a:r>
                      <a:r>
                        <a:rPr sz="11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Loss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6330" marR="53340" indent="-10585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Profit</a:t>
                      </a:r>
                      <a:r>
                        <a:rPr sz="11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sum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revenues</a:t>
                      </a:r>
                      <a:r>
                        <a:rPr sz="11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sum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6350" marR="5143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impacts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environment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third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parties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350" marR="666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negative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environment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third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parties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11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206375">
                        <a:lnSpc>
                          <a:spcPts val="128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100" b="1" spc="-3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sum</a:t>
                      </a:r>
                      <a:r>
                        <a:rPr sz="11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r>
                        <a:rPr sz="11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100" b="1" spc="-3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r>
                        <a:rPr sz="1100" b="1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1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sum</a:t>
                      </a:r>
                      <a:r>
                        <a:rPr sz="11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Revenues,</a:t>
                      </a:r>
                      <a:r>
                        <a:rPr sz="1100" b="1" spc="-3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sz="1100" b="1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b="1" spc="-3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100" b="1" spc="-2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180" y="735330"/>
            <a:ext cx="11089639" cy="488979"/>
          </a:xfrm>
          <a:prstGeom prst="rect">
            <a:avLst/>
          </a:prstGeom>
        </p:spPr>
        <p:txBody>
          <a:bodyPr vert="horz" wrap="square" lIns="0" tIns="179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dirty="0"/>
              <a:t>Bioplastica per il packaging: mappatura degli indicatori economici e finanziari.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3558" y="1761235"/>
            <a:ext cx="10353041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TASK</a:t>
            </a:r>
            <a:r>
              <a:rPr spc="-65" dirty="0"/>
              <a:t> </a:t>
            </a:r>
            <a:r>
              <a:rPr spc="-10" dirty="0"/>
              <a:t>stages:</a:t>
            </a:r>
          </a:p>
          <a:p>
            <a:pPr marL="580390" indent="-225425">
              <a:lnSpc>
                <a:spcPct val="100000"/>
              </a:lnSpc>
              <a:buAutoNum type="arabicPeriod"/>
              <a:tabLst>
                <a:tab pos="581025" algn="l"/>
              </a:tabLst>
            </a:pPr>
            <a:r>
              <a:rPr lang="it-IT" dirty="0"/>
              <a:t>Utilizza il diagramma di </a:t>
            </a:r>
            <a:r>
              <a:rPr lang="it-IT" dirty="0" err="1"/>
              <a:t>Vensim</a:t>
            </a:r>
            <a:r>
              <a:rPr lang="it-IT" dirty="0"/>
              <a:t> che illustra il tuo business case e la matrice di impatto preparata</a:t>
            </a:r>
            <a:r>
              <a:rPr spc="-10" dirty="0"/>
              <a:t>.</a:t>
            </a:r>
          </a:p>
          <a:p>
            <a:pPr marL="355600" marR="67945">
              <a:lnSpc>
                <a:spcPct val="100000"/>
              </a:lnSpc>
              <a:buAutoNum type="arabicPeriod"/>
              <a:tabLst>
                <a:tab pos="581025" algn="l"/>
              </a:tabLst>
            </a:pPr>
            <a:r>
              <a:rPr lang="it-IT" dirty="0"/>
              <a:t> Definisci alcuni indicatori, che misureranno e presenteranno i principali vantaggi del tuo caso. Posizionali nel diagramma di </a:t>
            </a:r>
            <a:r>
              <a:rPr lang="it-IT" dirty="0" err="1"/>
              <a:t>Vensim</a:t>
            </a:r>
            <a:r>
              <a:rPr lang="it-IT" dirty="0"/>
              <a:t> nel posto adeguato per presentare in modo comprensibile la tua idea. Pensa ai dati da dove otterrai i dati per calcolare i tuoi indicatori. Ad esempio: statistiche comuni internazionali, nazionali, regionali (ad es. GUS, Eurostat, ecc.), altre agenzie (ad es. SEE, IRENA, ecc.), documenti finanziari dell'azienda, ecc.
 Definire almeno 1 indicatore per categoria LCA e minimo 3 indicatori per la pre-produzione, l'imballaggio e la fine del ciclo di vita.
 Prepara 3 diapositive con presentazione del tuo lavoro, tra cui</a:t>
            </a:r>
            <a:r>
              <a:rPr spc="-10" dirty="0"/>
              <a:t>:</a:t>
            </a:r>
          </a:p>
          <a:p>
            <a:pPr marL="1268095" lvl="1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68730" algn="l"/>
              </a:tabLst>
            </a:pPr>
            <a:r>
              <a:rPr lang="it-IT" dirty="0">
                <a:cs typeface="Calibri"/>
              </a:rPr>
              <a:t>il diagramma di </a:t>
            </a:r>
            <a:r>
              <a:rPr lang="it-IT" dirty="0" err="1">
                <a:cs typeface="Calibri"/>
              </a:rPr>
              <a:t>Vensim</a:t>
            </a:r>
            <a:r>
              <a:rPr lang="it-IT" dirty="0">
                <a:cs typeface="Calibri"/>
              </a:rPr>
              <a:t> che illustra il tuo business case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 dirty="0">
              <a:latin typeface="Calibri"/>
              <a:cs typeface="Calibri"/>
            </a:endParaRPr>
          </a:p>
          <a:p>
            <a:pPr marL="1268095" lvl="1" indent="-341630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lang="it-IT" dirty="0">
                <a:cs typeface="Calibri"/>
              </a:rPr>
              <a:t>la matrice di impatto preparata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 dirty="0">
              <a:latin typeface="Calibri"/>
              <a:cs typeface="Calibri"/>
            </a:endParaRPr>
          </a:p>
          <a:p>
            <a:pPr marL="1268095" lvl="1" indent="-341630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lang="it-IT" dirty="0">
                <a:cs typeface="Calibri"/>
              </a:rPr>
              <a:t>il diagramma di </a:t>
            </a:r>
            <a:r>
              <a:rPr lang="it-IT" dirty="0" err="1">
                <a:cs typeface="Calibri"/>
              </a:rPr>
              <a:t>Vensim</a:t>
            </a:r>
            <a:r>
              <a:rPr lang="it-IT" dirty="0">
                <a:cs typeface="Calibri"/>
              </a:rPr>
              <a:t> con indicatori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40780"/>
            <a:chOff x="0" y="0"/>
            <a:chExt cx="12192000" cy="6240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240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23" y="117347"/>
              <a:ext cx="7021068" cy="241706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8224" y="6188964"/>
            <a:ext cx="10027920" cy="669290"/>
            <a:chOff x="268224" y="6188964"/>
            <a:chExt cx="10027920" cy="6692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7443" y="6339617"/>
              <a:ext cx="7478257" cy="37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88964"/>
              <a:ext cx="2511552" cy="66903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228" y="3537203"/>
            <a:ext cx="547115" cy="8656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" y="3669791"/>
            <a:ext cx="1847088" cy="7315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547" y="4488179"/>
            <a:ext cx="1060704" cy="4709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2828" y="4504944"/>
            <a:ext cx="1708403" cy="5288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6100" y="4538471"/>
            <a:ext cx="1179576" cy="4160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7532" y="4552188"/>
            <a:ext cx="1025651" cy="3413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7500" y="3704844"/>
            <a:ext cx="1636776" cy="6461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3703" y="3607308"/>
            <a:ext cx="1520952" cy="8564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6029" y="5133492"/>
            <a:ext cx="7934959" cy="1009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b="1" spc="-10" dirty="0">
                <a:latin typeface="Arial"/>
                <a:cs typeface="Arial"/>
              </a:rPr>
              <a:t>Copyright:</a:t>
            </a:r>
            <a:r>
              <a:rPr sz="700" b="1" spc="1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CC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BY-NC-</a:t>
            </a:r>
            <a:r>
              <a:rPr sz="700" b="1" dirty="0">
                <a:latin typeface="Arial"/>
                <a:cs typeface="Arial"/>
              </a:rPr>
              <a:t>SA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4.0:</a:t>
            </a:r>
            <a:r>
              <a:rPr sz="700" b="1" spc="320" dirty="0">
                <a:latin typeface="Arial"/>
                <a:cs typeface="Arial"/>
              </a:rPr>
              <a:t> </a:t>
            </a:r>
            <a:r>
              <a:rPr sz="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4"/>
              </a:rPr>
              <a:t>https://creativecommons.org/licenses/by-nc-sa/4.0</a:t>
            </a:r>
            <a:r>
              <a:rPr sz="700" spc="-10" dirty="0">
                <a:solidFill>
                  <a:srgbClr val="0462C1"/>
                </a:solidFill>
                <a:latin typeface="Arial"/>
                <a:cs typeface="Arial"/>
                <a:hlinkClick r:id="rId14"/>
              </a:rPr>
              <a:t>/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With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free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share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redistribute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 in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medium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format.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adapt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remix,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material.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However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only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under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the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following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terms: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dirty="0">
                <a:latin typeface="Arial"/>
                <a:cs typeface="Arial"/>
              </a:rPr>
              <a:t>Attribution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must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give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appropriate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credit, provide a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link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were made.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reasonable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manner,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suggests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licensor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latin typeface="Arial"/>
                <a:cs typeface="Arial"/>
              </a:rPr>
              <a:t>endorses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4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use.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10" dirty="0">
                <a:latin typeface="Arial"/>
                <a:cs typeface="Arial"/>
              </a:rPr>
              <a:t>NonCommercial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—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use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 material for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commercial</a:t>
            </a:r>
            <a:r>
              <a:rPr sz="700" spc="-10" dirty="0">
                <a:latin typeface="Arial"/>
                <a:cs typeface="Arial"/>
              </a:rPr>
              <a:t> purposes.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ShareAlike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remix, transform,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material, 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must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distribute your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contributions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 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same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original.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dirty="0">
                <a:latin typeface="Arial"/>
                <a:cs typeface="Arial"/>
              </a:rPr>
              <a:t>No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additional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restrictions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may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apply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technological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measures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</a:t>
            </a:r>
            <a:r>
              <a:rPr sz="700" spc="-10" dirty="0">
                <a:latin typeface="Arial"/>
                <a:cs typeface="Arial"/>
              </a:rPr>
              <a:t>legally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restrict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others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doing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anything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permits.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09816" y="5759196"/>
            <a:ext cx="1182624" cy="411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500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Presentazione standard di PowerPoint</vt:lpstr>
      <vt:lpstr>Ciclo di vita di un prodotto</vt:lpstr>
      <vt:lpstr>Matrice degli impatti</vt:lpstr>
      <vt:lpstr>Presentazione standard di PowerPoint</vt:lpstr>
      <vt:lpstr>Bioplastica per il packaging: mappatura degli indicatori economici e finanziari.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2</cp:revision>
  <dcterms:created xsi:type="dcterms:W3CDTF">2022-07-19T10:27:20Z</dcterms:created>
  <dcterms:modified xsi:type="dcterms:W3CDTF">2022-08-04T11:37:54Z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2021-10-25T00:00:00Z</vt:filetime>
  </property>
  <property fmtid="{D5CDD505-2E9C-101B-9397-08002B2CF9AE}" pid="3" name="Creator">
    <vt:lpwstr>Microsoft® PowerPoint® dla Microsoft 365</vt:lpwstr>
  </property>
  <property fmtid="{D5CDD505-2E9C-101B-9397-08002B2CF9AE}" pid="4" name="LastSaved">
    <vt:filetime>2022-07-19T00:00:00Z</vt:filetime>
  </property>
  <property fmtid="{D5CDD505-2E9C-101B-9397-08002B2CF9AE}" pid="5" name="Producer">
    <vt:lpwstr>Microsoft® PowerPoint® dla Microsoft 365</vt:lpwstr>
  </property>
</Properties>
</file>