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60" y="6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3736" y="149352"/>
            <a:ext cx="2278380" cy="71101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479454" y="6264042"/>
            <a:ext cx="1509275" cy="3490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1180" y="735330"/>
            <a:ext cx="11089639" cy="496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3559" y="1761235"/>
            <a:ext cx="9443720" cy="3592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hyperlink" Target="https://creativecommons.org/licenses/by-nc-sa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223" y="117347"/>
              <a:ext cx="7373111" cy="253898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6200" y="3938142"/>
            <a:ext cx="8686799" cy="22185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t-IT" sz="2400" b="1" spc="-10" dirty="0">
                <a:latin typeface="Calibri"/>
                <a:cs typeface="Calibri"/>
              </a:rPr>
              <a:t>Modulo del programma di formazione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it-IT" sz="2400" b="1" spc="-10" dirty="0">
                <a:latin typeface="Calibri"/>
                <a:cs typeface="Calibri"/>
              </a:rPr>
              <a:t>n.2: Nuovi materiali e biomateriali
Caso di studio dell'analisi dell'efficienza finanziaria di nuovi
biomateriali
</a:t>
            </a:r>
            <a:r>
              <a:rPr sz="2200" dirty="0">
                <a:latin typeface="Calibri"/>
                <a:cs typeface="Calibri"/>
              </a:rPr>
              <a:t>Dr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Eng.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Anna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Dubel</a:t>
            </a:r>
            <a:endParaRPr sz="2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AGH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University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Science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Technology</a:t>
            </a:r>
            <a:r>
              <a:rPr lang="it-IT" sz="2200" spc="-10" dirty="0">
                <a:latin typeface="Calibri"/>
                <a:cs typeface="Calibri"/>
              </a:rPr>
              <a:t> - </a:t>
            </a:r>
            <a:r>
              <a:rPr sz="2200" spc="-55" dirty="0">
                <a:latin typeface="Calibri"/>
                <a:cs typeface="Calibri"/>
              </a:rPr>
              <a:t>Kraków,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Poland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8224" y="6103618"/>
            <a:ext cx="10332720" cy="684530"/>
            <a:chOff x="268224" y="6103618"/>
            <a:chExt cx="10332720" cy="68453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0" y="6324600"/>
              <a:ext cx="7552944" cy="4297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224" y="6103618"/>
              <a:ext cx="2511552" cy="6842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1180" y="735330"/>
            <a:ext cx="11089639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668385" algn="l">
              <a:lnSpc>
                <a:spcPct val="100000"/>
              </a:lnSpc>
              <a:spcBef>
                <a:spcPts val="105"/>
              </a:spcBef>
            </a:pPr>
            <a:r>
              <a:rPr lang="it-IT" dirty="0"/>
              <a:t>Ciclo di vita di un prodotto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838985"/>
            <a:ext cx="7522464" cy="586587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16558" y="6606337"/>
            <a:ext cx="4902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Source: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72914" y="375031"/>
            <a:ext cx="3151886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dirty="0"/>
              <a:t>Matrice degli impatti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005071"/>
            <a:ext cx="9767316" cy="54650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736" y="149352"/>
            <a:ext cx="2278380" cy="7110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79454" y="6264042"/>
            <a:ext cx="1509275" cy="349024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452623" y="715772"/>
          <a:ext cx="7271382" cy="5083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8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8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69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ts val="1285"/>
                        </a:lnSpc>
                        <a:spcBef>
                          <a:spcPts val="15"/>
                        </a:spcBef>
                      </a:pPr>
                      <a:r>
                        <a:rPr sz="110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ECONOMIC</a:t>
                      </a:r>
                      <a:r>
                        <a:rPr sz="1100" spc="-6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ANALYSIS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7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747395">
                        <a:lnSpc>
                          <a:spcPts val="1285"/>
                        </a:lnSpc>
                        <a:spcBef>
                          <a:spcPts val="15"/>
                        </a:spcBef>
                      </a:pPr>
                      <a:r>
                        <a:rPr sz="11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sz="11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ANALYSIS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78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Investor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4180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Investor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 parties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1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parties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635" algn="ctr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Categories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Costs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2905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Revenues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External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costs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External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benefits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535">
                <a:tc>
                  <a:txBody>
                    <a:bodyPr/>
                    <a:lstStyle/>
                    <a:p>
                      <a:pPr marL="6350" marR="298450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revenues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(no.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items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sold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 price</a:t>
                      </a:r>
                      <a:r>
                        <a:rPr sz="11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per</a:t>
                      </a:r>
                      <a:r>
                        <a:rPr sz="11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item)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6350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investent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expenses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6350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operational</a:t>
                      </a:r>
                      <a:r>
                        <a:rPr sz="11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expenses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70485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materials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70485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wages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70485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taxes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70485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energy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70485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fuel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(transport)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70485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depreciation</a:t>
                      </a:r>
                      <a:r>
                        <a:rPr sz="11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assests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70485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expenses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70485">
                        <a:lnSpc>
                          <a:spcPts val="1280"/>
                        </a:lnSpc>
                        <a:spcBef>
                          <a:spcPts val="2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communication</a:t>
                      </a:r>
                      <a:r>
                        <a:rPr sz="11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services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70485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other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services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6350">
                        <a:lnSpc>
                          <a:spcPts val="127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losses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3355">
                <a:tc>
                  <a:txBody>
                    <a:bodyPr/>
                    <a:lstStyle/>
                    <a:p>
                      <a:pPr marL="6350">
                        <a:lnSpc>
                          <a:spcPts val="127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addtional</a:t>
                      </a:r>
                      <a:r>
                        <a:rPr sz="11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benefits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562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ts val="1280"/>
                        </a:lnSpc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Profit</a:t>
                      </a:r>
                      <a:r>
                        <a:rPr sz="11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Loss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116330" marR="53340" indent="-105854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Profit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if</a:t>
                      </a:r>
                      <a:r>
                        <a:rPr sz="11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sum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revenues</a:t>
                      </a:r>
                      <a:r>
                        <a:rPr sz="11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benefits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&gt;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sum </a:t>
                      </a: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43535">
                <a:tc>
                  <a:txBody>
                    <a:bodyPr/>
                    <a:lstStyle/>
                    <a:p>
                      <a:pPr marL="6350" marR="51435">
                        <a:lnSpc>
                          <a:spcPct val="10000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positive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impacts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environment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third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parties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49885">
                <a:tc>
                  <a:txBody>
                    <a:bodyPr/>
                    <a:lstStyle/>
                    <a:p>
                      <a:pPr marL="6350" marR="666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negative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impact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environment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third</a:t>
                      </a:r>
                      <a:r>
                        <a:rPr sz="11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parties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A4A4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ts val="128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Net</a:t>
                      </a:r>
                      <a:r>
                        <a:rPr sz="11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Benefits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206375">
                        <a:lnSpc>
                          <a:spcPts val="1280"/>
                        </a:lnSpc>
                        <a:spcBef>
                          <a:spcPts val="5"/>
                        </a:spcBef>
                      </a:pP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If</a:t>
                      </a:r>
                      <a:r>
                        <a:rPr sz="1100" b="1" spc="-3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sum</a:t>
                      </a:r>
                      <a:r>
                        <a:rPr sz="11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b="1" spc="-1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r>
                        <a:rPr sz="11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b="1" spc="-1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External</a:t>
                      </a:r>
                      <a:r>
                        <a:rPr sz="1100" b="1" spc="-3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Costs</a:t>
                      </a:r>
                      <a:r>
                        <a:rPr sz="1100" b="1" spc="-2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&gt;</a:t>
                      </a:r>
                      <a:r>
                        <a:rPr sz="1100" b="1" spc="-1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sum</a:t>
                      </a:r>
                      <a:r>
                        <a:rPr sz="1100" b="1" spc="-2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100" b="1" spc="-1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Revenues,</a:t>
                      </a:r>
                      <a:r>
                        <a:rPr sz="1100" b="1" spc="-35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Benefits</a:t>
                      </a:r>
                      <a:r>
                        <a:rPr sz="1100" b="1" spc="-2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100" b="1" spc="-3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External</a:t>
                      </a:r>
                      <a:r>
                        <a:rPr sz="1100" b="1" spc="-2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Benefits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1180" y="735330"/>
            <a:ext cx="11089639" cy="488979"/>
          </a:xfrm>
          <a:prstGeom prst="rect">
            <a:avLst/>
          </a:prstGeom>
        </p:spPr>
        <p:txBody>
          <a:bodyPr vert="horz" wrap="square" lIns="0" tIns="179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dirty="0"/>
              <a:t>Bioplastica per il packaging: mappatura degli indicatori economici e finanziari.</a:t>
            </a:r>
            <a:endParaRPr spc="-1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43558" y="1761235"/>
            <a:ext cx="10353041" cy="3613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TASK</a:t>
            </a:r>
            <a:r>
              <a:rPr spc="-65" dirty="0"/>
              <a:t> </a:t>
            </a:r>
            <a:r>
              <a:rPr spc="-10" dirty="0"/>
              <a:t>stages:</a:t>
            </a:r>
          </a:p>
          <a:p>
            <a:pPr marL="580390" indent="-225425">
              <a:lnSpc>
                <a:spcPct val="100000"/>
              </a:lnSpc>
              <a:buAutoNum type="arabicPeriod"/>
              <a:tabLst>
                <a:tab pos="581025" algn="l"/>
              </a:tabLst>
            </a:pPr>
            <a:r>
              <a:rPr lang="it-IT" dirty="0"/>
              <a:t>Utilizza il diagramma di </a:t>
            </a:r>
            <a:r>
              <a:rPr lang="it-IT" dirty="0" err="1"/>
              <a:t>Vensim</a:t>
            </a:r>
            <a:r>
              <a:rPr lang="it-IT" dirty="0"/>
              <a:t> che illustra il tuo business case e la matrice di impatto preparata</a:t>
            </a:r>
            <a:r>
              <a:rPr spc="-10" dirty="0"/>
              <a:t>.</a:t>
            </a:r>
          </a:p>
          <a:p>
            <a:pPr marL="355600" marR="67945">
              <a:lnSpc>
                <a:spcPct val="100000"/>
              </a:lnSpc>
              <a:buAutoNum type="arabicPeriod"/>
              <a:tabLst>
                <a:tab pos="581025" algn="l"/>
              </a:tabLst>
            </a:pPr>
            <a:r>
              <a:rPr lang="it-IT" dirty="0"/>
              <a:t> Definisci alcuni indicatori, che misureranno e presenteranno i principali vantaggi del tuo caso. Posizionali nel diagramma di </a:t>
            </a:r>
            <a:r>
              <a:rPr lang="it-IT" dirty="0" err="1"/>
              <a:t>Vensim</a:t>
            </a:r>
            <a:r>
              <a:rPr lang="it-IT" dirty="0"/>
              <a:t> nel posto adeguato per presentare in modo comprensibile la tua idea. Pensa ai dati da dove otterrai i dati per calcolare i tuoi indicatori. Ad esempio: statistiche comuni internazionali, nazionali, regionali (ad es. GUS, Eurostat, ecc.), altre agenzie (ad es. SEE, IRENA, ecc.), documenti finanziari dell'azienda, ecc.
 Definire almeno 1 indicatore per categoria LCA e minimo 3 indicatori per la pre-produzione, l'imballaggio e la fine del ciclo di vita.
 Prepara 3 diapositive con presentazione del tuo lavoro, tra cui</a:t>
            </a:r>
            <a:r>
              <a:rPr spc="-10" dirty="0"/>
              <a:t>:</a:t>
            </a:r>
          </a:p>
          <a:p>
            <a:pPr marL="1268095" lvl="1" indent="-34163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1268730" algn="l"/>
              </a:tabLst>
            </a:pPr>
            <a:r>
              <a:rPr lang="it-IT" dirty="0">
                <a:cs typeface="Calibri"/>
              </a:rPr>
              <a:t>il diagramma di </a:t>
            </a:r>
            <a:r>
              <a:rPr lang="it-IT" dirty="0" err="1">
                <a:cs typeface="Calibri"/>
              </a:rPr>
              <a:t>Vensim</a:t>
            </a:r>
            <a:r>
              <a:rPr lang="it-IT" dirty="0">
                <a:cs typeface="Calibri"/>
              </a:rPr>
              <a:t> che illustra il tuo business case</a:t>
            </a:r>
            <a:r>
              <a:rPr sz="1800" spc="-10" dirty="0">
                <a:latin typeface="Calibri"/>
                <a:cs typeface="Calibri"/>
              </a:rPr>
              <a:t>,</a:t>
            </a:r>
            <a:endParaRPr sz="1800" dirty="0">
              <a:latin typeface="Calibri"/>
              <a:cs typeface="Calibri"/>
            </a:endParaRPr>
          </a:p>
          <a:p>
            <a:pPr marL="1268095" lvl="1" indent="-341630">
              <a:lnSpc>
                <a:spcPct val="100000"/>
              </a:lnSpc>
              <a:buAutoNum type="arabicPeriod"/>
              <a:tabLst>
                <a:tab pos="1268730" algn="l"/>
              </a:tabLst>
            </a:pPr>
            <a:r>
              <a:rPr lang="it-IT" dirty="0">
                <a:cs typeface="Calibri"/>
              </a:rPr>
              <a:t>la matrice di impatto preparata</a:t>
            </a:r>
            <a:r>
              <a:rPr sz="1800" spc="-10" dirty="0">
                <a:latin typeface="Calibri"/>
                <a:cs typeface="Calibri"/>
              </a:rPr>
              <a:t>,</a:t>
            </a:r>
            <a:endParaRPr sz="1800" dirty="0">
              <a:latin typeface="Calibri"/>
              <a:cs typeface="Calibri"/>
            </a:endParaRPr>
          </a:p>
          <a:p>
            <a:pPr marL="1268095" lvl="1" indent="-341630">
              <a:lnSpc>
                <a:spcPct val="100000"/>
              </a:lnSpc>
              <a:buAutoNum type="arabicPeriod"/>
              <a:tabLst>
                <a:tab pos="1268730" algn="l"/>
              </a:tabLst>
            </a:pPr>
            <a:r>
              <a:rPr lang="it-IT" dirty="0">
                <a:cs typeface="Calibri"/>
              </a:rPr>
              <a:t>il diagramma di </a:t>
            </a:r>
            <a:r>
              <a:rPr lang="it-IT" dirty="0" err="1">
                <a:cs typeface="Calibri"/>
              </a:rPr>
              <a:t>Vensim</a:t>
            </a:r>
            <a:r>
              <a:rPr lang="it-IT" dirty="0">
                <a:cs typeface="Calibri"/>
              </a:rPr>
              <a:t> con indicatori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240780"/>
            <a:chOff x="0" y="0"/>
            <a:chExt cx="12192000" cy="62407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2407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223" y="117347"/>
              <a:ext cx="7021068" cy="2417064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68224" y="6188964"/>
            <a:ext cx="10027920" cy="669290"/>
            <a:chOff x="268224" y="6188964"/>
            <a:chExt cx="10027920" cy="66929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7443" y="6339617"/>
              <a:ext cx="7478257" cy="37601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224" y="6188964"/>
              <a:ext cx="2511552" cy="669033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72228" y="3537203"/>
            <a:ext cx="547115" cy="86563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82396" y="3669791"/>
            <a:ext cx="1847088" cy="73151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36547" y="4488179"/>
            <a:ext cx="1060704" cy="47091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62828" y="4504944"/>
            <a:ext cx="1708403" cy="52882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86100" y="4538471"/>
            <a:ext cx="1179576" cy="41605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37532" y="4552188"/>
            <a:ext cx="1025651" cy="34137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57500" y="3704844"/>
            <a:ext cx="1636776" cy="64617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13703" y="3607308"/>
            <a:ext cx="1520952" cy="856488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86029" y="5133492"/>
            <a:ext cx="7934959" cy="100901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700" b="1" spc="-10" dirty="0">
                <a:latin typeface="Arial"/>
                <a:cs typeface="Arial"/>
              </a:rPr>
              <a:t>Copyright:</a:t>
            </a:r>
            <a:r>
              <a:rPr sz="700" b="1" spc="12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CC</a:t>
            </a:r>
            <a:r>
              <a:rPr sz="700" b="1" spc="40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BY-NC-</a:t>
            </a:r>
            <a:r>
              <a:rPr sz="700" b="1" dirty="0">
                <a:latin typeface="Arial"/>
                <a:cs typeface="Arial"/>
              </a:rPr>
              <a:t>SA</a:t>
            </a:r>
            <a:r>
              <a:rPr sz="700" b="1" spc="5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4.0:</a:t>
            </a:r>
            <a:r>
              <a:rPr sz="700" b="1" spc="320" dirty="0">
                <a:latin typeface="Arial"/>
                <a:cs typeface="Arial"/>
              </a:rPr>
              <a:t> </a:t>
            </a:r>
            <a:r>
              <a:rPr sz="7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14"/>
              </a:rPr>
              <a:t>https://creativecommons.org/licenses/by-nc-sa/4.0</a:t>
            </a:r>
            <a:r>
              <a:rPr sz="700" spc="-10" dirty="0">
                <a:solidFill>
                  <a:srgbClr val="0462C1"/>
                </a:solidFill>
                <a:latin typeface="Arial"/>
                <a:cs typeface="Arial"/>
                <a:hlinkClick r:id="rId14"/>
              </a:rPr>
              <a:t>/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dirty="0">
                <a:latin typeface="Arial"/>
                <a:cs typeface="Arial"/>
              </a:rPr>
              <a:t>With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this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share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copy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10" dirty="0">
                <a:latin typeface="Arial"/>
                <a:cs typeface="Arial"/>
              </a:rPr>
              <a:t> redistribute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 in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medium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format.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also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adapt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remix,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transform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upon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material.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b="1" dirty="0">
                <a:latin typeface="Arial"/>
                <a:cs typeface="Arial"/>
              </a:rPr>
              <a:t>However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only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under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the</a:t>
            </a:r>
            <a:r>
              <a:rPr sz="700" b="1" spc="-3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following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terms: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b="1" dirty="0">
                <a:latin typeface="Arial"/>
                <a:cs typeface="Arial"/>
              </a:rPr>
              <a:t>Attribution</a:t>
            </a:r>
            <a:r>
              <a:rPr sz="700" b="1" spc="3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must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appropriate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credit, provide a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indicate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changes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were made.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reasonable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manner,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way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that suggests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licensor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dirty="0">
                <a:latin typeface="Arial"/>
                <a:cs typeface="Arial"/>
              </a:rPr>
              <a:t>endorses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use.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b="1" spc="-10" dirty="0">
                <a:latin typeface="Arial"/>
                <a:cs typeface="Arial"/>
              </a:rPr>
              <a:t>NonCommercial</a:t>
            </a:r>
            <a:r>
              <a:rPr sz="700" b="1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—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 use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 material for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commercial</a:t>
            </a:r>
            <a:r>
              <a:rPr sz="700" spc="-10" dirty="0">
                <a:latin typeface="Arial"/>
                <a:cs typeface="Arial"/>
              </a:rPr>
              <a:t> purposes.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b="1" dirty="0">
                <a:latin typeface="Arial"/>
                <a:cs typeface="Arial"/>
              </a:rPr>
              <a:t>ShareAlike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remix, transform,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upon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material, 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must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distribute your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contributions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 the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original.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00" b="1" dirty="0">
                <a:latin typeface="Arial"/>
                <a:cs typeface="Arial"/>
              </a:rPr>
              <a:t>No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additional</a:t>
            </a:r>
            <a:r>
              <a:rPr sz="700" b="1" spc="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restrictions</a:t>
            </a:r>
            <a:r>
              <a:rPr sz="700" b="1" spc="3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 may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apply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legal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terms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technological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measures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that </a:t>
            </a:r>
            <a:r>
              <a:rPr sz="700" spc="-10" dirty="0">
                <a:latin typeface="Arial"/>
                <a:cs typeface="Arial"/>
              </a:rPr>
              <a:t>legally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restrict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others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from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doing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anything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permits.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909816" y="5759196"/>
            <a:ext cx="1182624" cy="4114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500</Words>
  <Application>Microsoft Office PowerPoint</Application>
  <PresentationFormat>Widescreen</PresentationFormat>
  <Paragraphs>55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Presentazione standard di PowerPoint</vt:lpstr>
      <vt:lpstr>Ciclo di vita di un prodotto</vt:lpstr>
      <vt:lpstr>Matrice degli impatti</vt:lpstr>
      <vt:lpstr>Presentazione standard di PowerPoint</vt:lpstr>
      <vt:lpstr>Bioplastica per il packaging: mappatura degli indicatori economici e finanziari.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Luana Montalbano</cp:lastModifiedBy>
  <cp:revision>2</cp:revision>
  <dcterms:created xsi:type="dcterms:W3CDTF">2022-07-19T10:27:20Z</dcterms:created>
  <dcterms:modified xsi:type="dcterms:W3CDTF">2022-08-04T11:37:54Z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2021-10-25T00:00:00Z</vt:filetime>
  </property>
  <property fmtid="{D5CDD505-2E9C-101B-9397-08002B2CF9AE}" pid="3" name="Creator">
    <vt:lpwstr>Microsoft® PowerPoint® dla Microsoft 365</vt:lpwstr>
  </property>
  <property fmtid="{D5CDD505-2E9C-101B-9397-08002B2CF9AE}" pid="4" name="LastSaved">
    <vt:filetime>2022-07-19T00:00:00Z</vt:filetime>
  </property>
  <property fmtid="{D5CDD505-2E9C-101B-9397-08002B2CF9AE}" pid="5" name="Producer">
    <vt:lpwstr>Microsoft® PowerPoint® dla Microsoft 365</vt:lpwstr>
  </property>
</Properties>
</file>