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6"/>
  </p:notesMasterIdLst>
  <p:sldIdLst>
    <p:sldId id="506" r:id="rId2"/>
    <p:sldId id="285" r:id="rId3"/>
    <p:sldId id="273" r:id="rId4"/>
    <p:sldId id="486" r:id="rId5"/>
    <p:sldId id="278" r:id="rId6"/>
    <p:sldId id="279" r:id="rId7"/>
    <p:sldId id="280" r:id="rId8"/>
    <p:sldId id="439" r:id="rId9"/>
    <p:sldId id="440" r:id="rId10"/>
    <p:sldId id="471" r:id="rId11"/>
    <p:sldId id="487" r:id="rId12"/>
    <p:sldId id="488" r:id="rId13"/>
    <p:sldId id="298" r:id="rId14"/>
    <p:sldId id="508" r:id="rId1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C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6433" autoAdjust="0"/>
  </p:normalViewPr>
  <p:slideViewPr>
    <p:cSldViewPr snapToGrid="0">
      <p:cViewPr varScale="1">
        <p:scale>
          <a:sx n="75" d="100"/>
          <a:sy n="75" d="100"/>
        </p:scale>
        <p:origin x="854" y="53"/>
      </p:cViewPr>
      <p:guideLst/>
    </p:cSldViewPr>
  </p:slideViewPr>
  <p:outlineViewPr>
    <p:cViewPr>
      <p:scale>
        <a:sx n="33" d="100"/>
        <a:sy n="33" d="100"/>
      </p:scale>
      <p:origin x="0" y="-1485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DE7499-B12B-4C7F-8031-D231D68432DC}" type="datetimeFigureOut">
              <a:rPr lang="it-IT" smtClean="0"/>
              <a:t>26/07/2022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6AE857-25A1-4D49-939F-D2F0F834EEE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7030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B8C217-B1D5-4784-B31B-4BCCEF50BAE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26/07/2022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A14CC0-E32F-431C-8161-58B8B5BE48D3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6048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51A4E2-5215-44E3-B592-4DA48691D56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26/07/2022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58D534-B5C3-4454-B358-001F37E3693F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5393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8C010C-AB4B-4399-9D7A-D4B6C4F92003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26/07/2022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AD4F2A-5445-4422-B764-6FEADBBE51B9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10525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670037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967176-D577-4E2E-BE06-4CEE9CF6CE3E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26/07/2022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476B72-E63E-421C-B66D-0347628611E0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4533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49B1ED9-4D3B-48A3-8E0A-8E3D0F23331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26/07/2022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62F874-18A8-4312-B6EA-97B964C6693D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6530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899BB73-DD20-44E1-A707-A155694A6A63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26/07/2022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6F5B35-E833-4370-96D5-0EC4964E0AFF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1862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9ACDAE-704E-4CEF-99A5-C3038952F052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26/07/2022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12DEE-B043-46E6-BC43-F6B35268EC0F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6800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9F567E-BA6B-45B2-95A2-4D56DD2236BD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26/07/2022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1C6F33-167F-4EF8-A536-CDD7938DE21A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9002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2303D2F-FA86-4C6A-B2DD-4EECFDBFDA12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26/07/2022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27DF34-8D31-4FE7-A59D-3CD34890B900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163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516221-8AF6-4170-9455-3E67E8BC71E2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26/07/2022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86D77C-B9B7-4D48-9D92-AABD32DCB32B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1936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592C69-104E-494E-9EEA-033EB3FF3D69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26/07/2022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096C97-937E-47EF-93A3-C46B55CC90F3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4408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42C57A8-1479-489B-A277-D348B5F6E093}" type="datetimeFigureOut">
              <a:rPr lang="it-IT" smtClean="0">
                <a:solidFill>
                  <a:prstClr val="black">
                    <a:tint val="75000"/>
                  </a:prstClr>
                </a:solidFill>
                <a:cs typeface="Times New Roman" panose="02020603050405020304" pitchFamily="18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26/07/2022</a:t>
            </a:fld>
            <a:endParaRPr lang="it-IT">
              <a:solidFill>
                <a:prstClr val="black">
                  <a:tint val="75000"/>
                </a:prstClr>
              </a:solidFill>
              <a:cs typeface="Times New Roman" panose="02020603050405020304" pitchFamily="18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black">
                  <a:tint val="75000"/>
                </a:prstClr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3F65660-70B9-4B27-BCE7-C352F4DA39E4}" type="slidenum">
              <a:rPr lang="it-IT" smtClean="0">
                <a:latin typeface="Arial" panose="020B0604020202020204" pitchFamily="34" charset="0"/>
                <a:cs typeface="Times New Roman" panose="02020603050405020304" pitchFamily="18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 Box 19"/>
          <p:cNvSpPr txBox="1">
            <a:spLocks noChangeArrowheads="1"/>
          </p:cNvSpPr>
          <p:nvPr userDrawn="1"/>
        </p:nvSpPr>
        <p:spPr bwMode="auto">
          <a:xfrm>
            <a:off x="9359900" y="188913"/>
            <a:ext cx="29860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 sz="10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80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11" Type="http://schemas.openxmlformats.org/officeDocument/2006/relationships/image" Target="../media/image26.png"/><Relationship Id="rId5" Type="http://schemas.openxmlformats.org/officeDocument/2006/relationships/image" Target="../media/image4.jpeg"/><Relationship Id="rId15" Type="http://schemas.openxmlformats.org/officeDocument/2006/relationships/image" Target="../media/image29.png"/><Relationship Id="rId10" Type="http://schemas.openxmlformats.org/officeDocument/2006/relationships/image" Target="../media/image25.png"/><Relationship Id="rId4" Type="http://schemas.openxmlformats.org/officeDocument/2006/relationships/image" Target="../media/image3.JPG"/><Relationship Id="rId9" Type="http://schemas.openxmlformats.org/officeDocument/2006/relationships/image" Target="../media/image24.png"/><Relationship Id="rId14" Type="http://schemas.openxmlformats.org/officeDocument/2006/relationships/hyperlink" Target="https://creativecommons.org/licenses/by-nc-sa/4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8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 rtl="0"/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 rtl="0"/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9"/>
          <a:stretch/>
        </p:blipFill>
        <p:spPr>
          <a:xfrm>
            <a:off x="0" y="0"/>
            <a:ext cx="12208933" cy="692191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0" y="117180"/>
            <a:ext cx="7373127" cy="2538989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268590" y="3924031"/>
            <a:ext cx="832737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it-IT" sz="2400" b="1" dirty="0"/>
              <a:t>Programma di formazione: moduli</a:t>
            </a:r>
          </a:p>
          <a:p>
            <a:pPr marL="342900" indent="-342900" algn="ctr" rtl="0">
              <a:buFont typeface="Arial" panose="020B0604020202020204" pitchFamily="34" charset="0"/>
              <a:buChar char="•"/>
            </a:pPr>
            <a:r>
              <a:rPr lang="it-IT" sz="2400" b="1" dirty="0"/>
              <a:t> Eco-design e nuovi processi di produzione</a:t>
            </a:r>
          </a:p>
          <a:p>
            <a:pPr marL="342900" indent="-342900" algn="ctr" rtl="0">
              <a:buFont typeface="Arial" panose="020B0604020202020204" pitchFamily="34" charset="0"/>
              <a:buChar char="•"/>
            </a:pPr>
            <a:r>
              <a:rPr lang="it-IT" sz="2400" dirty="0"/>
              <a:t>Nuovi materiali e materiali </a:t>
            </a:r>
            <a:r>
              <a:rPr lang="it-IT" sz="2400" dirty="0" err="1"/>
              <a:t>bio</a:t>
            </a:r>
            <a:endParaRPr lang="it-IT" sz="2400" dirty="0"/>
          </a:p>
          <a:p>
            <a:pPr marL="342900" indent="-342900" algn="ctr" rtl="0">
              <a:buFont typeface="Arial" panose="020B0604020202020204" pitchFamily="34" charset="0"/>
              <a:buChar char="•"/>
            </a:pPr>
            <a:r>
              <a:rPr lang="it-IT" sz="2400" dirty="0"/>
              <a:t>Coinvolgimento dei cittadini e dei consumatori</a:t>
            </a:r>
          </a:p>
          <a:p>
            <a:pPr marL="342900" indent="-342900" algn="ctr" rtl="0">
              <a:buFont typeface="Arial" panose="020B0604020202020204" pitchFamily="34" charset="0"/>
              <a:buChar char="•"/>
            </a:pPr>
            <a:r>
              <a:rPr lang="it-IT" sz="2400" dirty="0"/>
              <a:t>Gestione e valorizzazione dei residui</a:t>
            </a:r>
            <a:endParaRPr lang="en-US" sz="2400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6325091"/>
            <a:ext cx="7552267" cy="428571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55"/>
          <a:stretch/>
        </p:blipFill>
        <p:spPr>
          <a:xfrm>
            <a:off x="268590" y="6104195"/>
            <a:ext cx="2510820" cy="68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307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100"/>
    </mc:Choice>
    <mc:Fallback xmlns="">
      <p:transition advClick="0" advTm="51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10" name="Text Box 4">
            <a:extLst>
              <a:ext uri="{FF2B5EF4-FFF2-40B4-BE49-F238E27FC236}">
                <a16:creationId xmlns:a16="http://schemas.microsoft.com/office/drawing/2014/main" id="{45A1F76B-866F-8A18-B0EC-980F53F3EB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6362" y="148676"/>
            <a:ext cx="5400942" cy="523220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algn="r" defTabSz="457200" eaLnBrk="1" latinLnBrk="0" hangingPunct="1">
              <a:lnSpc>
                <a:spcPct val="150000"/>
              </a:lnSpc>
              <a:buNone/>
              <a:defRPr sz="2000" b="1">
                <a:ln w="6600">
                  <a:solidFill>
                    <a:srgbClr val="CC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400" dirty="0">
                <a:ln/>
                <a:solidFill>
                  <a:schemeClr val="tx1"/>
                </a:solidFill>
                <a:effectLst/>
                <a:latin typeface="+mn-lt"/>
              </a:rPr>
              <a:t>Riciclabilità della plastica</a:t>
            </a:r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7D20F631-6B83-3F57-6839-0E6322AAEEBD}"/>
              </a:ext>
            </a:extLst>
          </p:cNvPr>
          <p:cNvSpPr txBox="1"/>
          <p:nvPr/>
        </p:nvSpPr>
        <p:spPr>
          <a:xfrm>
            <a:off x="1049702" y="1470724"/>
            <a:ext cx="9517774" cy="14655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>
              <a:lnSpc>
                <a:spcPct val="120000"/>
              </a:lnSpc>
              <a:spcBef>
                <a:spcPts val="100"/>
              </a:spcBef>
            </a:pPr>
            <a:r>
              <a:rPr lang="it-IT" sz="2000" dirty="0">
                <a:latin typeface="Calibri"/>
                <a:cs typeface="Calibri"/>
              </a:rPr>
              <a:t>Secondo questa definizione, </a:t>
            </a:r>
            <a:r>
              <a:rPr lang="it-IT" sz="2000" b="1" dirty="0">
                <a:solidFill>
                  <a:schemeClr val="accent6"/>
                </a:solidFill>
                <a:latin typeface="Calibri"/>
                <a:cs typeface="Calibri"/>
              </a:rPr>
              <a:t>per essere considerato riciclabile</a:t>
            </a:r>
            <a:r>
              <a:rPr lang="it-IT" sz="2000" dirty="0">
                <a:latin typeface="Calibri"/>
                <a:cs typeface="Calibri"/>
              </a:rPr>
              <a:t>, un articolo in plastica deve soddisfare </a:t>
            </a:r>
            <a:r>
              <a:rPr lang="it-IT" sz="2000" b="1" dirty="0">
                <a:solidFill>
                  <a:schemeClr val="accent6"/>
                </a:solidFill>
                <a:latin typeface="Calibri"/>
                <a:cs typeface="Calibri"/>
              </a:rPr>
              <a:t>quattro condizioni.</a:t>
            </a:r>
            <a:br>
              <a:rPr lang="it-IT" sz="2000" dirty="0">
                <a:latin typeface="Calibri"/>
                <a:cs typeface="Calibri"/>
              </a:rPr>
            </a:br>
            <a:r>
              <a:rPr lang="it-IT" sz="2000" dirty="0">
                <a:latin typeface="Calibri"/>
                <a:cs typeface="Calibri"/>
              </a:rPr>
              <a:t>Le materie plastiche devono soddisfare quattro condizioni affinché un prodotto possa essere considerato riciclabile: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AB36F67C-2CEB-8952-5B04-5EC6669FD416}"/>
              </a:ext>
            </a:extLst>
          </p:cNvPr>
          <p:cNvSpPr txBox="1"/>
          <p:nvPr/>
        </p:nvSpPr>
        <p:spPr>
          <a:xfrm>
            <a:off x="961902" y="3078952"/>
            <a:ext cx="977339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it-IT" sz="2000" dirty="0"/>
              <a:t>Il prodotto deve essere realizzato con una plastica che viene </a:t>
            </a:r>
            <a:r>
              <a:rPr lang="it-IT" sz="2000" b="1" dirty="0">
                <a:solidFill>
                  <a:schemeClr val="accent6"/>
                </a:solidFill>
              </a:rPr>
              <a:t>raccolta per il riciclaggio</a:t>
            </a:r>
            <a:r>
              <a:rPr lang="it-IT" sz="2000" dirty="0"/>
              <a:t>, ha </a:t>
            </a:r>
            <a:r>
              <a:rPr lang="it-IT" sz="2000" b="1" dirty="0">
                <a:solidFill>
                  <a:schemeClr val="accent6"/>
                </a:solidFill>
              </a:rPr>
              <a:t>valore di mercato</a:t>
            </a:r>
            <a:r>
              <a:rPr lang="it-IT" sz="2000" dirty="0"/>
              <a:t> e/o è </a:t>
            </a:r>
            <a:r>
              <a:rPr lang="it-IT" sz="2000" b="1" dirty="0">
                <a:solidFill>
                  <a:schemeClr val="accent6"/>
                </a:solidFill>
              </a:rPr>
              <a:t>supportato da un programma imposto dalla legge</a:t>
            </a:r>
            <a:r>
              <a:rPr lang="it-IT" sz="2000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000" dirty="0"/>
              <a:t>Il prodotto deve essere </a:t>
            </a:r>
            <a:r>
              <a:rPr lang="it-IT" sz="2000" b="1" dirty="0">
                <a:solidFill>
                  <a:schemeClr val="accent6"/>
                </a:solidFill>
              </a:rPr>
              <a:t>selezionato e </a:t>
            </a:r>
            <a:r>
              <a:rPr lang="it-IT" sz="2000" dirty="0">
                <a:solidFill>
                  <a:schemeClr val="accent6"/>
                </a:solidFill>
              </a:rPr>
              <a:t>aggregato in flussi definiti </a:t>
            </a:r>
            <a:r>
              <a:rPr lang="it-IT" sz="2000" dirty="0"/>
              <a:t>per i processi di riciclaggio.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000" dirty="0"/>
              <a:t>Il prodotto può essere </a:t>
            </a:r>
            <a:r>
              <a:rPr lang="it-IT" sz="2000" b="1" dirty="0">
                <a:solidFill>
                  <a:schemeClr val="accent6"/>
                </a:solidFill>
              </a:rPr>
              <a:t>lavorato e recuperato/riciclato con processi di riciclaggio commerciale</a:t>
            </a:r>
            <a:r>
              <a:rPr lang="it-IT" sz="2000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000" dirty="0"/>
              <a:t>La plastica riciclata diventa una materia prima che viene utilizzata nella </a:t>
            </a:r>
            <a:r>
              <a:rPr lang="it-IT" sz="2000" b="1" dirty="0">
                <a:solidFill>
                  <a:schemeClr val="accent6"/>
                </a:solidFill>
              </a:rPr>
              <a:t>produzione di nuovi prodotti.</a:t>
            </a:r>
          </a:p>
        </p:txBody>
      </p:sp>
    </p:spTree>
    <p:extLst>
      <p:ext uri="{BB962C8B-B14F-4D97-AF65-F5344CB8AC3E}">
        <p14:creationId xmlns:p14="http://schemas.microsoft.com/office/powerpoint/2010/main" val="1463443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6733" y="1649047"/>
            <a:ext cx="2143125" cy="2143125"/>
          </a:xfrm>
          <a:prstGeom prst="rect">
            <a:avLst/>
          </a:prstGeom>
        </p:spPr>
      </p:pic>
      <p:sp>
        <p:nvSpPr>
          <p:cNvPr id="10" name="Text Box 4">
            <a:extLst>
              <a:ext uri="{FF2B5EF4-FFF2-40B4-BE49-F238E27FC236}">
                <a16:creationId xmlns:a16="http://schemas.microsoft.com/office/drawing/2014/main" id="{89E78590-F79D-6700-3773-5C3D2C1B61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6362" y="148676"/>
            <a:ext cx="5400942" cy="523220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algn="r" defTabSz="457200" eaLnBrk="1" latinLnBrk="0" hangingPunct="1">
              <a:lnSpc>
                <a:spcPct val="150000"/>
              </a:lnSpc>
              <a:buNone/>
              <a:defRPr sz="2000" b="1">
                <a:ln w="6600">
                  <a:solidFill>
                    <a:srgbClr val="CC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400" dirty="0">
                <a:ln/>
                <a:solidFill>
                  <a:schemeClr val="tx1"/>
                </a:solidFill>
                <a:effectLst/>
                <a:latin typeface="+mn-lt"/>
              </a:rPr>
              <a:t>Riciclabilità della plastica</a:t>
            </a:r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7ABFD3F2-7930-0167-7C37-17E28C1FA6A6}"/>
              </a:ext>
            </a:extLst>
          </p:cNvPr>
          <p:cNvSpPr txBox="1">
            <a:spLocks/>
          </p:cNvSpPr>
          <p:nvPr/>
        </p:nvSpPr>
        <p:spPr>
          <a:xfrm>
            <a:off x="3140035" y="1775342"/>
            <a:ext cx="8455232" cy="364587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530"/>
              </a:spcBef>
              <a:buNone/>
            </a:pPr>
            <a:r>
              <a:rPr lang="it-IT" sz="2000" dirty="0">
                <a:solidFill>
                  <a:srgbClr val="000000"/>
                </a:solidFill>
              </a:rPr>
              <a:t>Questa definizione </a:t>
            </a:r>
            <a:r>
              <a:rPr lang="it-IT" sz="2000" b="1" dirty="0">
                <a:solidFill>
                  <a:schemeClr val="accent6"/>
                </a:solidFill>
              </a:rPr>
              <a:t>non intende limitare l'innovazione.</a:t>
            </a:r>
            <a:r>
              <a:rPr lang="it-IT" sz="2000" dirty="0">
                <a:solidFill>
                  <a:srgbClr val="000000"/>
                </a:solidFill>
              </a:rPr>
              <a:t>
Affinché i materiali innovativi siano riciclabili, </a:t>
            </a:r>
            <a:r>
              <a:rPr lang="it-IT" sz="2000" b="1" dirty="0">
                <a:solidFill>
                  <a:schemeClr val="accent6"/>
                </a:solidFill>
              </a:rPr>
              <a:t>deve essere dimostrato che possono essere raccolti e selezionati</a:t>
            </a:r>
            <a:r>
              <a:rPr lang="it-IT" sz="2000" dirty="0">
                <a:solidFill>
                  <a:srgbClr val="000000"/>
                </a:solidFill>
              </a:rPr>
              <a:t> in quantità sufficienti e sono </a:t>
            </a:r>
            <a:r>
              <a:rPr lang="it-IT" sz="2000" b="1" dirty="0">
                <a:solidFill>
                  <a:schemeClr val="accent6"/>
                </a:solidFill>
              </a:rPr>
              <a:t>compatibili con i processi di riciclaggio industriale esistenti </a:t>
            </a:r>
            <a:r>
              <a:rPr lang="it-IT" sz="2000" dirty="0">
                <a:solidFill>
                  <a:srgbClr val="000000"/>
                </a:solidFill>
              </a:rPr>
              <a:t>o </a:t>
            </a:r>
            <a:r>
              <a:rPr lang="it-IT" sz="2000" b="1" dirty="0">
                <a:solidFill>
                  <a:schemeClr val="accent6"/>
                </a:solidFill>
              </a:rPr>
              <a:t>hanno quantità di materiale sufficienti per giustificare l'esecuzione di nuovi processi di riciclaggio</a:t>
            </a:r>
            <a:r>
              <a:rPr lang="it-IT" sz="2000" dirty="0">
                <a:solidFill>
                  <a:srgbClr val="000000"/>
                </a:solidFill>
              </a:rPr>
              <a:t>.
Tuttavia, </a:t>
            </a:r>
            <a:r>
              <a:rPr lang="it-IT" sz="2000" b="1" dirty="0">
                <a:solidFill>
                  <a:schemeClr val="accent6"/>
                </a:solidFill>
              </a:rPr>
              <a:t>soddisfare queste quattro categorie non designa automaticamente un prodotto riciclabile</a:t>
            </a:r>
            <a:r>
              <a:rPr lang="it-IT" sz="2000" dirty="0">
                <a:solidFill>
                  <a:srgbClr val="000000"/>
                </a:solidFill>
              </a:rPr>
              <a:t>. Il materiale riciclato è disponibile in molti diversi gradi di qualità che dipendono, tra l'altro, dalla qualità del materiale in ingresso al processo. </a:t>
            </a:r>
            <a:r>
              <a:rPr lang="it-IT" sz="2000" b="1" dirty="0">
                <a:solidFill>
                  <a:schemeClr val="accent6"/>
                </a:solidFill>
              </a:rPr>
              <a:t>La riciclabilità dipenderà comunque dal design specifico di ogni imballaggio che dovrà essere valutato dai protocolli di riciclaggio.
</a:t>
            </a:r>
            <a:endParaRPr lang="it-IT" sz="2000" b="1" spc="-10" dirty="0">
              <a:solidFill>
                <a:schemeClr val="accent6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02554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283299">
            <a:off x="605750" y="1468318"/>
            <a:ext cx="5306284" cy="366639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22911">
            <a:off x="6227838" y="1670543"/>
            <a:ext cx="5390244" cy="3631223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6842519" y="5740292"/>
            <a:ext cx="4468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it-IT" dirty="0"/>
              <a:t>https://plasticsrecycling.org/apr-design-guide</a:t>
            </a:r>
          </a:p>
        </p:txBody>
      </p:sp>
      <p:sp>
        <p:nvSpPr>
          <p:cNvPr id="5" name="Rettangolo 4"/>
          <p:cNvSpPr/>
          <p:nvPr/>
        </p:nvSpPr>
        <p:spPr>
          <a:xfrm>
            <a:off x="2196581" y="5740292"/>
            <a:ext cx="21246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it-IT" dirty="0"/>
              <a:t>https://recyclass.eu/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321202" y="148676"/>
            <a:ext cx="5728652" cy="523220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algn="r" defTabSz="457200" eaLnBrk="1" latinLnBrk="0" hangingPunct="1">
              <a:lnSpc>
                <a:spcPct val="150000"/>
              </a:lnSpc>
              <a:buNone/>
              <a:defRPr sz="2000" b="1">
                <a:ln w="6600">
                  <a:solidFill>
                    <a:srgbClr val="CC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400" dirty="0">
                <a:ln/>
                <a:solidFill>
                  <a:schemeClr val="tx1"/>
                </a:solidFill>
                <a:effectLst/>
                <a:latin typeface="+mn-lt"/>
              </a:rPr>
              <a:t>Protocolli di riciclabilità 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9802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2"/>
          <p:cNvSpPr txBox="1">
            <a:spLocks/>
          </p:cNvSpPr>
          <p:nvPr/>
        </p:nvSpPr>
        <p:spPr>
          <a:xfrm>
            <a:off x="2340842" y="5006372"/>
            <a:ext cx="3080563" cy="121603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defPPr>
              <a:defRPr lang="it-IT"/>
            </a:defPPr>
            <a:lvl1pPr algn="just">
              <a:spcBef>
                <a:spcPct val="20000"/>
              </a:spcBef>
              <a:buFont typeface="Arial" charset="0"/>
              <a:buNone/>
              <a:defRPr>
                <a:solidFill>
                  <a:schemeClr val="accent1">
                    <a:lumMod val="75000"/>
                  </a:schemeClr>
                </a:solidFill>
                <a:latin typeface="Calibri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algn="l" rtl="0"/>
            <a:r>
              <a:rPr lang="it-IT" sz="1800" dirty="0">
                <a:solidFill>
                  <a:srgbClr val="2D75B6"/>
                </a:solidFill>
                <a:latin typeface="Calibri"/>
                <a:cs typeface="Calibri"/>
              </a:rPr>
              <a:t>Si basa su scarti post-industriali e prodotti non conformi alle specifiche (off-</a:t>
            </a:r>
            <a:r>
              <a:rPr lang="it-IT" sz="1800" dirty="0" err="1">
                <a:solidFill>
                  <a:srgbClr val="2D75B6"/>
                </a:solidFill>
                <a:latin typeface="Calibri"/>
                <a:cs typeface="Calibri"/>
              </a:rPr>
              <a:t>specs</a:t>
            </a:r>
            <a:r>
              <a:rPr lang="it-IT" sz="1800" dirty="0">
                <a:solidFill>
                  <a:srgbClr val="2D75B6"/>
                </a:solidFill>
                <a:latin typeface="Calibri"/>
                <a:cs typeface="Calibri"/>
              </a:rPr>
              <a:t>)</a:t>
            </a:r>
            <a:endParaRPr lang="it-IT" dirty="0"/>
          </a:p>
        </p:txBody>
      </p:sp>
      <p:sp>
        <p:nvSpPr>
          <p:cNvPr id="3" name="Segnaposto contenuto 2"/>
          <p:cNvSpPr txBox="1">
            <a:spLocks/>
          </p:cNvSpPr>
          <p:nvPr/>
        </p:nvSpPr>
        <p:spPr bwMode="auto">
          <a:xfrm>
            <a:off x="659452" y="1904441"/>
            <a:ext cx="4761953" cy="188504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l" rtl="0">
              <a:spcBef>
                <a:spcPct val="20000"/>
              </a:spcBef>
              <a:buFont typeface="Arial" charset="0"/>
              <a:buNone/>
            </a:pPr>
            <a:r>
              <a:rPr lang="it-IT" sz="1800" dirty="0">
                <a:solidFill>
                  <a:srgbClr val="2D75B6"/>
                </a:solidFill>
                <a:latin typeface="Calibri"/>
                <a:cs typeface="Calibri"/>
              </a:rPr>
              <a:t>Si basa sui prodotti che sono stati utilizzati e hanno completato la loro durata.
Per quanto riguarda gli imballaggi, sono tipicamente raccolti dai comuni.
Altri settori hanno i propri sistemi di raccolta (ELV, RAEE,...)
</a:t>
            </a:r>
            <a:endParaRPr lang="it-IT" altLang="it-IT" dirty="0">
              <a:solidFill>
                <a:schemeClr val="accent1">
                  <a:lumMod val="75000"/>
                </a:schemeClr>
              </a:solidFill>
              <a:cs typeface="Arial" charset="0"/>
            </a:endParaRPr>
          </a:p>
        </p:txBody>
      </p:sp>
      <p:sp>
        <p:nvSpPr>
          <p:cNvPr id="4" name="Rectangle 45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969858" y="4215525"/>
            <a:ext cx="3779912" cy="40011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/>
            <a:r>
              <a:rPr lang="it-IT" sz="2000" b="1" dirty="0"/>
              <a:t>Scarti post industriali</a:t>
            </a:r>
            <a:endParaRPr lang="it-IT" sz="2000" b="1" dirty="0">
              <a:solidFill>
                <a:schemeClr val="dk1"/>
              </a:solidFill>
            </a:endParaRPr>
          </a:p>
        </p:txBody>
      </p:sp>
      <p:sp>
        <p:nvSpPr>
          <p:cNvPr id="5" name="Rectangle 45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969858" y="1107882"/>
            <a:ext cx="3205590" cy="40011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it-IT" sz="2000" b="1" dirty="0"/>
              <a:t>Frazione post-consumo</a:t>
            </a:r>
            <a:endParaRPr lang="it-IT" sz="2000" b="1" baseline="30000" dirty="0">
              <a:solidFill>
                <a:srgbClr val="FFFFFF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8" name="Text Box 16"/>
          <p:cNvSpPr txBox="1">
            <a:spLocks noChangeArrowheads="1"/>
          </p:cNvSpPr>
          <p:nvPr/>
        </p:nvSpPr>
        <p:spPr bwMode="auto">
          <a:xfrm>
            <a:off x="7016568" y="2458194"/>
            <a:ext cx="3983685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defPPr>
              <a:defRPr lang="it-IT"/>
            </a:defPPr>
            <a:lvl1pPr algn="just">
              <a:spcBef>
                <a:spcPct val="20000"/>
              </a:spcBef>
              <a:buFont typeface="Arial" charset="0"/>
              <a:buNone/>
              <a:defRPr>
                <a:solidFill>
                  <a:schemeClr val="accent1">
                    <a:lumMod val="75000"/>
                  </a:schemeClr>
                </a:solidFill>
                <a:latin typeface="Calibri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algn="l" rtl="0"/>
            <a:r>
              <a:rPr lang="it-IT" sz="1800" spc="-10" dirty="0">
                <a:solidFill>
                  <a:srgbClr val="2D75B6"/>
                </a:solidFill>
                <a:latin typeface="Calibri"/>
                <a:cs typeface="Calibri"/>
              </a:rPr>
              <a:t>Miscela eterogena di diversi materiali: deve essere smistata!
</a:t>
            </a:r>
            <a:endParaRPr lang="it-IT" altLang="it-IT" dirty="0"/>
          </a:p>
        </p:txBody>
      </p:sp>
      <p:sp>
        <p:nvSpPr>
          <p:cNvPr id="9" name="Freccia a destra 8"/>
          <p:cNvSpPr/>
          <p:nvPr/>
        </p:nvSpPr>
        <p:spPr>
          <a:xfrm>
            <a:off x="5819298" y="2534059"/>
            <a:ext cx="799377" cy="494605"/>
          </a:xfrm>
          <a:prstGeom prst="rightArrow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endParaRPr lang="it-IT"/>
          </a:p>
        </p:txBody>
      </p:sp>
      <p:sp>
        <p:nvSpPr>
          <p:cNvPr id="12" name="Text Box 16"/>
          <p:cNvSpPr txBox="1">
            <a:spLocks noChangeArrowheads="1"/>
          </p:cNvSpPr>
          <p:nvPr/>
        </p:nvSpPr>
        <p:spPr bwMode="auto">
          <a:xfrm>
            <a:off x="7016568" y="5067837"/>
            <a:ext cx="3476228" cy="92333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defPPr>
              <a:defRPr lang="it-IT"/>
            </a:defPPr>
            <a:lvl1pPr algn="just">
              <a:spcBef>
                <a:spcPct val="20000"/>
              </a:spcBef>
              <a:buFont typeface="Arial" charset="0"/>
              <a:buNone/>
              <a:defRPr>
                <a:solidFill>
                  <a:schemeClr val="accent1">
                    <a:lumMod val="75000"/>
                  </a:schemeClr>
                </a:solidFill>
                <a:latin typeface="Calibri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algn="l" rtl="0"/>
            <a:r>
              <a:rPr lang="it-IT" sz="1800" dirty="0">
                <a:solidFill>
                  <a:srgbClr val="2D75B6"/>
                </a:solidFill>
                <a:latin typeface="Calibri"/>
                <a:cs typeface="Calibri"/>
              </a:rPr>
              <a:t>Processo di riciclaggio più semplice (in alcuni casi può essere fresato e riutilizzato immediatamente)
</a:t>
            </a:r>
            <a:endParaRPr lang="it-IT" altLang="it-IT" dirty="0"/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2859814" y="148676"/>
            <a:ext cx="7557375" cy="523220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algn="r"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  <a:defRPr sz="2400" b="1">
                <a:ln/>
                <a:effectLst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l" rtl="0"/>
            <a:r>
              <a:rPr lang="it-IT" altLang="it-IT" dirty="0"/>
              <a:t>Rifiuti post industriali e post-consumo</a:t>
            </a:r>
          </a:p>
        </p:txBody>
      </p:sp>
      <p:sp>
        <p:nvSpPr>
          <p:cNvPr id="11" name="Freccia a destra 10"/>
          <p:cNvSpPr/>
          <p:nvPr/>
        </p:nvSpPr>
        <p:spPr>
          <a:xfrm>
            <a:off x="5819297" y="5282199"/>
            <a:ext cx="799377" cy="494605"/>
          </a:xfrm>
          <a:prstGeom prst="rightArrow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endParaRPr lang="it-IT"/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17" name="Immagin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619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 rtl="0"/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 rtl="0"/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9"/>
          <a:stretch/>
        </p:blipFill>
        <p:spPr>
          <a:xfrm>
            <a:off x="0" y="0"/>
            <a:ext cx="12208933" cy="624082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0" y="117181"/>
            <a:ext cx="7020518" cy="2417566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343" y="6329589"/>
            <a:ext cx="7552267" cy="428571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55"/>
          <a:stretch/>
        </p:blipFill>
        <p:spPr>
          <a:xfrm>
            <a:off x="268590" y="6188573"/>
            <a:ext cx="2510820" cy="683233"/>
          </a:xfrm>
          <a:prstGeom prst="rect">
            <a:avLst/>
          </a:prstGeom>
        </p:spPr>
      </p:pic>
      <p:grpSp>
        <p:nvGrpSpPr>
          <p:cNvPr id="21" name="Gruppo 20"/>
          <p:cNvGrpSpPr/>
          <p:nvPr/>
        </p:nvGrpSpPr>
        <p:grpSpPr>
          <a:xfrm>
            <a:off x="882690" y="3537963"/>
            <a:ext cx="6689016" cy="1495608"/>
            <a:chOff x="637238" y="3384637"/>
            <a:chExt cx="6689016" cy="1495608"/>
          </a:xfrm>
        </p:grpSpPr>
        <p:pic>
          <p:nvPicPr>
            <p:cNvPr id="10" name="Immagine 9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26950" y="3384637"/>
              <a:ext cx="547594" cy="864989"/>
            </a:xfrm>
            <a:prstGeom prst="rect">
              <a:avLst/>
            </a:prstGeom>
          </p:spPr>
        </p:pic>
        <p:pic>
          <p:nvPicPr>
            <p:cNvPr id="11" name="Immagine 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238" y="3516001"/>
              <a:ext cx="1846995" cy="732119"/>
            </a:xfrm>
            <a:prstGeom prst="rect">
              <a:avLst/>
            </a:prstGeom>
          </p:spPr>
        </p:pic>
        <p:pic>
          <p:nvPicPr>
            <p:cNvPr id="12" name="Immagine 11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06" t="27690" r="12654" b="26918"/>
            <a:stretch/>
          </p:blipFill>
          <p:spPr>
            <a:xfrm>
              <a:off x="1091024" y="4334157"/>
              <a:ext cx="1060681" cy="471414"/>
            </a:xfrm>
            <a:prstGeom prst="rect">
              <a:avLst/>
            </a:prstGeom>
          </p:spPr>
        </p:pic>
        <p:pic>
          <p:nvPicPr>
            <p:cNvPr id="13" name="Immagine 1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7925" y="4351521"/>
              <a:ext cx="1708329" cy="528724"/>
            </a:xfrm>
            <a:prstGeom prst="rect">
              <a:avLst/>
            </a:prstGeom>
          </p:spPr>
        </p:pic>
        <p:pic>
          <p:nvPicPr>
            <p:cNvPr id="14" name="Immagine 13"/>
            <p:cNvPicPr>
              <a:picLocks noChangeAspect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0506" y="4384876"/>
              <a:ext cx="1179010" cy="416691"/>
            </a:xfrm>
            <a:prstGeom prst="rect">
              <a:avLst/>
            </a:prstGeom>
          </p:spPr>
        </p:pic>
        <p:pic>
          <p:nvPicPr>
            <p:cNvPr id="15" name="Immagine 14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92265" y="4398943"/>
              <a:ext cx="1025527" cy="341842"/>
            </a:xfrm>
            <a:prstGeom prst="rect">
              <a:avLst/>
            </a:prstGeom>
          </p:spPr>
        </p:pic>
        <p:pic>
          <p:nvPicPr>
            <p:cNvPr id="16" name="Immagine 15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11291" y="3552169"/>
              <a:ext cx="1637441" cy="645829"/>
            </a:xfrm>
            <a:prstGeom prst="rect">
              <a:avLst/>
            </a:prstGeom>
          </p:spPr>
        </p:pic>
        <p:pic>
          <p:nvPicPr>
            <p:cNvPr id="17" name="Immagine 16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8032" y="3454004"/>
              <a:ext cx="1521076" cy="856111"/>
            </a:xfrm>
            <a:prstGeom prst="rect">
              <a:avLst/>
            </a:prstGeom>
          </p:spPr>
        </p:pic>
      </p:grpSp>
      <p:sp>
        <p:nvSpPr>
          <p:cNvPr id="20" name="Rettangolo 19"/>
          <p:cNvSpPr/>
          <p:nvPr/>
        </p:nvSpPr>
        <p:spPr>
          <a:xfrm>
            <a:off x="107231" y="5113771"/>
            <a:ext cx="8239935" cy="1207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Copyright: CC BY-NC-SA 4.0: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700" u="sng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  <a:hlinkClick r:id="rId14"/>
              </a:rPr>
              <a:t>https://creativecommons.org/licenses/by-nc-sa/4.0/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Con questa licenza, sei libero di condividere la copia e ridistribuire il materiale in qualsiasi mezzo o formato. Puoi anche adattare remix, trasformare e costruire sul materiale.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Tuttaviasolo alle seguenti condizioni: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Attribuzione —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è necessario fornire un credito appropriato, fornire un collegamento alla licenza e indicare se sono state apportate modifiche. Puoi farlo in qualsiasi modo ragionevole, ma non in alcun modo che suggerisca illicenziante</a:t>
            </a: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approvatu o il tuo uso.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700" b="1" dirty="0" err="1">
                <a:latin typeface="Arial" panose="020B0604020202020204" pitchFamily="34" charset="0"/>
                <a:ea typeface="Arial" panose="020B0604020202020204" pitchFamily="34" charset="0"/>
              </a:rPr>
              <a:t>Non commerciale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— non puoi utilizzare il materiale per scopi commerciali.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700" b="1" dirty="0" err="1">
                <a:latin typeface="Arial" panose="020B0604020202020204" pitchFamily="34" charset="0"/>
                <a:ea typeface="Arial" panose="020B0604020202020204" pitchFamily="34" charset="0"/>
              </a:rPr>
              <a:t>Condividere allo stesso modo</a:t>
            </a: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—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se remixi, trasformi o costruisci il materiale, devi distribuire i tuoi contributi con la stessa licenza dell'originale.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Nessuna restrizione aggiuntiva —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non puoi applicare termini legali o misure tecnologiche che limitino legalmente gli altri a fare qualsiasi cosa consentita dalla licenza.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l" rtl="0">
              <a:lnSpc>
                <a:spcPct val="115000"/>
              </a:lnSpc>
              <a:spcAft>
                <a:spcPts val="0"/>
              </a:spcAft>
            </a:pP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it-IT" sz="7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22" name="Immagine 2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910250" y="5758493"/>
            <a:ext cx="1181663" cy="412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599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692873" y="2673130"/>
            <a:ext cx="851746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4800" b="1" dirty="0">
                <a:solidFill>
                  <a:srgbClr val="92D050"/>
                </a:solidFill>
                <a:cs typeface="Times New Roman" panose="02020603050405020304" pitchFamily="18" charset="0"/>
              </a:rPr>
              <a:t>Raccolta differenziata: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4800" b="1" dirty="0">
                <a:solidFill>
                  <a:srgbClr val="92D050"/>
                </a:solidFill>
                <a:cs typeface="Times New Roman" panose="02020603050405020304" pitchFamily="18" charset="0"/>
              </a:rPr>
              <a:t>verso l’economia circolare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093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556404" y="184845"/>
            <a:ext cx="6033331" cy="523220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algn="r" defTabSz="457200" eaLnBrk="1" latinLnBrk="0" hangingPunct="1">
              <a:lnSpc>
                <a:spcPct val="150000"/>
              </a:lnSpc>
              <a:buNone/>
              <a:defRPr sz="2000" b="1">
                <a:ln w="6600">
                  <a:solidFill>
                    <a:srgbClr val="CC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400" dirty="0">
                <a:ln/>
                <a:solidFill>
                  <a:schemeClr val="tx1"/>
                </a:solidFill>
                <a:effectLst/>
                <a:latin typeface="+mn-lt"/>
              </a:rPr>
              <a:t>Economia lineare vs economia circolare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6" b="12683"/>
          <a:stretch/>
        </p:blipFill>
        <p:spPr>
          <a:xfrm>
            <a:off x="3062653" y="2087621"/>
            <a:ext cx="5715000" cy="4541778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959" y="617147"/>
            <a:ext cx="7486650" cy="200025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903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571" y="892221"/>
            <a:ext cx="10860898" cy="5539124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2ACA90BC-64A4-4DD4-B995-379A161659FD}"/>
              </a:ext>
            </a:extLst>
          </p:cNvPr>
          <p:cNvSpPr txBox="1"/>
          <p:nvPr/>
        </p:nvSpPr>
        <p:spPr>
          <a:xfrm>
            <a:off x="3323303" y="1801450"/>
            <a:ext cx="8160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Riciclo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E0AFD0D-DF05-D7A7-2699-B79718D8A381}"/>
              </a:ext>
            </a:extLst>
          </p:cNvPr>
          <p:cNvSpPr txBox="1"/>
          <p:nvPr/>
        </p:nvSpPr>
        <p:spPr>
          <a:xfrm>
            <a:off x="4567084" y="2967335"/>
            <a:ext cx="1981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Ricondizionamento</a:t>
            </a:r>
            <a:br>
              <a:rPr lang="it-IT" dirty="0"/>
            </a:br>
            <a:r>
              <a:rPr lang="it-IT" dirty="0"/>
              <a:t>Rigenerazione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91420EAE-2D8F-3FF8-E404-88E13E3B4483}"/>
              </a:ext>
            </a:extLst>
          </p:cNvPr>
          <p:cNvSpPr txBox="1"/>
          <p:nvPr/>
        </p:nvSpPr>
        <p:spPr>
          <a:xfrm>
            <a:off x="7280787" y="3429000"/>
            <a:ext cx="12437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Riutilizzo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82153E4-93F3-9063-9C7D-A9679FA45827}"/>
              </a:ext>
            </a:extLst>
          </p:cNvPr>
          <p:cNvSpPr txBox="1"/>
          <p:nvPr/>
        </p:nvSpPr>
        <p:spPr>
          <a:xfrm>
            <a:off x="9665110" y="5299080"/>
            <a:ext cx="226141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Segoe UI Web (West European)"/>
              </a:rPr>
              <a:t>U</a:t>
            </a:r>
            <a:r>
              <a:rPr lang="it-IT" dirty="0">
                <a:effectLst/>
                <a:latin typeface="Segoe UI Web (West European)"/>
              </a:rPr>
              <a:t>so più lungo</a:t>
            </a:r>
            <a:br>
              <a:rPr lang="it-IT" dirty="0">
                <a:effectLst/>
                <a:latin typeface="Segoe UI Web (West European)"/>
              </a:rPr>
            </a:br>
            <a:r>
              <a:rPr lang="it-IT" dirty="0">
                <a:effectLst/>
                <a:latin typeface="Segoe UI Web (West European)"/>
              </a:rPr>
              <a:t>Uso intensificato  Dematerializzazione</a:t>
            </a:r>
          </a:p>
        </p:txBody>
      </p:sp>
      <p:sp>
        <p:nvSpPr>
          <p:cNvPr id="14" name="Text Box 4">
            <a:extLst>
              <a:ext uri="{FF2B5EF4-FFF2-40B4-BE49-F238E27FC236}">
                <a16:creationId xmlns:a16="http://schemas.microsoft.com/office/drawing/2014/main" id="{53FEB168-A183-A1EC-41A1-D6719BE325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5055" y="148676"/>
            <a:ext cx="7305849" cy="523220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algn="r" defTabSz="457200" eaLnBrk="1" latinLnBrk="0" hangingPunct="1">
              <a:lnSpc>
                <a:spcPct val="150000"/>
              </a:lnSpc>
              <a:buNone/>
              <a:defRPr sz="2000" b="1">
                <a:ln w="6600">
                  <a:solidFill>
                    <a:srgbClr val="CC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400" dirty="0">
                <a:ln/>
                <a:solidFill>
                  <a:schemeClr val="tx1"/>
                </a:solidFill>
                <a:effectLst/>
                <a:latin typeface="+mn-lt"/>
              </a:rPr>
              <a:t>Verso la circolarità delle industrie della plastica</a:t>
            </a:r>
          </a:p>
        </p:txBody>
      </p:sp>
    </p:spTree>
    <p:extLst>
      <p:ext uri="{BB962C8B-B14F-4D97-AF65-F5344CB8AC3E}">
        <p14:creationId xmlns:p14="http://schemas.microsoft.com/office/powerpoint/2010/main" val="3141163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665055" y="148676"/>
            <a:ext cx="7305849" cy="523220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algn="r" defTabSz="457200" eaLnBrk="1" latinLnBrk="0" hangingPunct="1">
              <a:lnSpc>
                <a:spcPct val="150000"/>
              </a:lnSpc>
              <a:buNone/>
              <a:defRPr sz="2000" b="1">
                <a:ln w="6600">
                  <a:solidFill>
                    <a:srgbClr val="CC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400" dirty="0">
                <a:ln/>
                <a:solidFill>
                  <a:schemeClr val="tx1"/>
                </a:solidFill>
                <a:effectLst/>
                <a:latin typeface="+mn-lt"/>
              </a:rPr>
              <a:t>Verso la circolarità delle industrie della plastica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941" y="868682"/>
            <a:ext cx="8344400" cy="5574059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950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416"/>
          <a:stretch/>
        </p:blipFill>
        <p:spPr>
          <a:xfrm>
            <a:off x="173014" y="1361663"/>
            <a:ext cx="11804219" cy="3221792"/>
          </a:xfrm>
          <a:prstGeom prst="rect">
            <a:avLst/>
          </a:prstGeom>
        </p:spPr>
      </p:pic>
      <p:sp>
        <p:nvSpPr>
          <p:cNvPr id="5" name="CasellaDiTesto 7"/>
          <p:cNvSpPr txBox="1">
            <a:spLocks noChangeArrowheads="1"/>
          </p:cNvSpPr>
          <p:nvPr/>
        </p:nvSpPr>
        <p:spPr bwMode="auto">
          <a:xfrm>
            <a:off x="2055313" y="6520565"/>
            <a:ext cx="36718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it-IT" altLang="it-IT" sz="1200" b="1" dirty="0">
                <a:solidFill>
                  <a:prstClr val="black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Fonte:</a:t>
            </a:r>
            <a:r>
              <a:rPr lang="it-IT" altLang="it-IT" sz="1200" b="1" dirty="0" err="1">
                <a:solidFill>
                  <a:prstClr val="black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PlasticsEurope</a:t>
            </a:r>
            <a:endParaRPr lang="it-IT" altLang="it-IT" sz="1200" b="1" dirty="0">
              <a:solidFill>
                <a:prstClr val="black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11" name="Text Box 4">
            <a:extLst>
              <a:ext uri="{FF2B5EF4-FFF2-40B4-BE49-F238E27FC236}">
                <a16:creationId xmlns:a16="http://schemas.microsoft.com/office/drawing/2014/main" id="{85E112E8-5CE1-C540-3074-8A4F41321A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5055" y="148676"/>
            <a:ext cx="7305849" cy="523220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algn="r" defTabSz="457200" eaLnBrk="1" latinLnBrk="0" hangingPunct="1">
              <a:lnSpc>
                <a:spcPct val="150000"/>
              </a:lnSpc>
              <a:buNone/>
              <a:defRPr sz="2000" b="1">
                <a:ln w="6600">
                  <a:solidFill>
                    <a:srgbClr val="CC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400" dirty="0">
                <a:ln/>
                <a:solidFill>
                  <a:schemeClr val="tx1"/>
                </a:solidFill>
                <a:effectLst/>
                <a:latin typeface="+mn-lt"/>
              </a:rPr>
              <a:t>Verso la circolarità delle industrie della plastica</a:t>
            </a: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6E561D2E-CCB4-622C-4FC7-4EE236D72D35}"/>
              </a:ext>
            </a:extLst>
          </p:cNvPr>
          <p:cNvSpPr/>
          <p:nvPr/>
        </p:nvSpPr>
        <p:spPr>
          <a:xfrm>
            <a:off x="1555667" y="4745082"/>
            <a:ext cx="87833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Ad oggi, il 60% dei prodotti e delle parti in plastica hanno una vita utile compresa tra 1 e 50 anni, o anche di più. Questo lasso di tempo determina quando potenzialmente diventeranno rifiuti. Ecco perché, in un solo anno, la quantità di rifiuti plastici raccolti non corrisponde alla quantità di produzione o consumo.</a:t>
            </a:r>
          </a:p>
        </p:txBody>
      </p:sp>
    </p:spTree>
    <p:extLst>
      <p:ext uri="{BB962C8B-B14F-4D97-AF65-F5344CB8AC3E}">
        <p14:creationId xmlns:p14="http://schemas.microsoft.com/office/powerpoint/2010/main" val="2153586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2"/>
          <a:srcRect r="2420"/>
          <a:stretch/>
        </p:blipFill>
        <p:spPr>
          <a:xfrm>
            <a:off x="1385686" y="1358480"/>
            <a:ext cx="8964488" cy="5400600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610860" y="1106072"/>
            <a:ext cx="4563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it-IT" sz="2000" b="1" dirty="0">
                <a:solidFill>
                  <a:srgbClr val="00B050"/>
                </a:solidFill>
              </a:rPr>
              <a:t>Il settore packaging plastico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11" name="Text Box 4">
            <a:extLst>
              <a:ext uri="{FF2B5EF4-FFF2-40B4-BE49-F238E27FC236}">
                <a16:creationId xmlns:a16="http://schemas.microsoft.com/office/drawing/2014/main" id="{0E02B2F4-5001-1998-D49D-4E6078A118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5055" y="148676"/>
            <a:ext cx="7305849" cy="523220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algn="r" defTabSz="457200" eaLnBrk="1" latinLnBrk="0" hangingPunct="1">
              <a:lnSpc>
                <a:spcPct val="150000"/>
              </a:lnSpc>
              <a:buNone/>
              <a:defRPr sz="2000" b="1">
                <a:ln w="6600">
                  <a:solidFill>
                    <a:srgbClr val="CC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400" dirty="0">
                <a:ln/>
                <a:solidFill>
                  <a:schemeClr val="tx1"/>
                </a:solidFill>
                <a:effectLst/>
                <a:latin typeface="+mn-lt"/>
              </a:rPr>
              <a:t>Verso la circolarità delle industrie della plastica</a:t>
            </a:r>
          </a:p>
        </p:txBody>
      </p:sp>
    </p:spTree>
    <p:extLst>
      <p:ext uri="{BB962C8B-B14F-4D97-AF65-F5344CB8AC3E}">
        <p14:creationId xmlns:p14="http://schemas.microsoft.com/office/powerpoint/2010/main" val="3225408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664115" y="138810"/>
            <a:ext cx="7571498" cy="523220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algn="r" defTabSz="457200" eaLnBrk="1" latinLnBrk="0" hangingPunct="1">
              <a:lnSpc>
                <a:spcPct val="150000"/>
              </a:lnSpc>
              <a:buNone/>
              <a:defRPr sz="2000" b="1">
                <a:ln w="6600">
                  <a:solidFill>
                    <a:srgbClr val="CC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400" dirty="0">
                <a:ln/>
                <a:solidFill>
                  <a:schemeClr val="tx1"/>
                </a:solidFill>
                <a:effectLst/>
                <a:latin typeface="+mn-lt"/>
              </a:rPr>
              <a:t>Qual è la durata di un prodotto?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42" y="1174643"/>
            <a:ext cx="3072644" cy="3241144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3861377" y="1565582"/>
            <a:ext cx="602211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effectLst/>
              </a:rPr>
              <a:t>La durata è "la vita totale di un prodotto in uso dal punto vendita al punto di scarto". La durata è strettamente correlata al tipo di prodotto e può essere fortemente diversa: imballaggio come durata molto breve, articoli durevoli (ad esempio una finestra in PVC o un componente dell'auto).</a:t>
            </a:r>
          </a:p>
          <a:p>
            <a:r>
              <a:rPr lang="it-IT" dirty="0">
                <a:effectLst/>
              </a:rPr>
              <a:t>Più breve è la durata, maggiore è l'impatto ambientale della gestione della fine del ciclo di vita.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788733" y="1812324"/>
            <a:ext cx="221566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rtl="0"/>
            <a:r>
              <a:rPr lang="it-IT" sz="2400" b="1" dirty="0">
                <a:latin typeface="Constantia" panose="02030602050306030303" pitchFamily="18" charset="0"/>
              </a:rPr>
              <a:t>SERVIZIO</a:t>
            </a:r>
          </a:p>
          <a:p>
            <a:pPr algn="ctr" rtl="0"/>
            <a:r>
              <a:rPr lang="it-IT" sz="2400" b="1" dirty="0">
                <a:latin typeface="Constantia" panose="02030602050306030303" pitchFamily="18" charset="0"/>
              </a:rPr>
              <a:t>VITA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900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4546362" y="148676"/>
            <a:ext cx="5400942" cy="523220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algn="r" defTabSz="457200" eaLnBrk="1" latinLnBrk="0" hangingPunct="1">
              <a:lnSpc>
                <a:spcPct val="150000"/>
              </a:lnSpc>
              <a:buNone/>
              <a:defRPr sz="2000" b="1">
                <a:ln w="6600">
                  <a:solidFill>
                    <a:srgbClr val="CC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400" dirty="0">
                <a:ln/>
                <a:solidFill>
                  <a:schemeClr val="tx1"/>
                </a:solidFill>
                <a:effectLst/>
                <a:latin typeface="+mn-lt"/>
              </a:rPr>
              <a:t>Riciclabilità della plastica</a:t>
            </a:r>
          </a:p>
        </p:txBody>
      </p:sp>
      <p:sp>
        <p:nvSpPr>
          <p:cNvPr id="3" name="Rettangolo 2"/>
          <p:cNvSpPr/>
          <p:nvPr/>
        </p:nvSpPr>
        <p:spPr>
          <a:xfrm>
            <a:off x="623075" y="1178410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400" dirty="0">
                <a:effectLst/>
              </a:rPr>
              <a:t>Al fine di aiutare i responsabili politici nella definizione di leggi e regole per promuovere l'economia circolare, nel 2018, due organizzazioni internazionali, </a:t>
            </a:r>
            <a:r>
              <a:rPr lang="it-IT" sz="2400" b="1" dirty="0">
                <a:solidFill>
                  <a:schemeClr val="accent6"/>
                </a:solidFill>
                <a:effectLst/>
              </a:rPr>
              <a:t>l'</a:t>
            </a:r>
            <a:r>
              <a:rPr lang="it-IT" sz="2400" b="1" dirty="0" err="1">
                <a:solidFill>
                  <a:schemeClr val="accent6"/>
                </a:solidFill>
                <a:effectLst/>
              </a:rPr>
              <a:t>European</a:t>
            </a:r>
            <a:r>
              <a:rPr lang="it-IT" sz="2400" b="1" dirty="0">
                <a:solidFill>
                  <a:schemeClr val="accent6"/>
                </a:solidFill>
                <a:effectLst/>
              </a:rPr>
              <a:t> </a:t>
            </a:r>
            <a:r>
              <a:rPr lang="it-IT" sz="2400" b="1" dirty="0" err="1">
                <a:solidFill>
                  <a:schemeClr val="accent6"/>
                </a:solidFill>
                <a:effectLst/>
              </a:rPr>
              <a:t>Plastics</a:t>
            </a:r>
            <a:r>
              <a:rPr lang="it-IT" sz="2400" b="1" dirty="0">
                <a:solidFill>
                  <a:schemeClr val="accent6"/>
                </a:solidFill>
                <a:effectLst/>
              </a:rPr>
              <a:t> </a:t>
            </a:r>
            <a:r>
              <a:rPr lang="it-IT" sz="2400" b="1" dirty="0" err="1">
                <a:solidFill>
                  <a:schemeClr val="accent6"/>
                </a:solidFill>
                <a:effectLst/>
              </a:rPr>
              <a:t>Recyclers</a:t>
            </a:r>
            <a:r>
              <a:rPr lang="it-IT" sz="2400" b="1" dirty="0">
                <a:solidFill>
                  <a:schemeClr val="accent6"/>
                </a:solidFill>
                <a:effectLst/>
              </a:rPr>
              <a:t> Europe </a:t>
            </a:r>
            <a:r>
              <a:rPr lang="it-IT" sz="2400" dirty="0">
                <a:effectLst/>
              </a:rPr>
              <a:t>(PRE) e </a:t>
            </a:r>
            <a:r>
              <a:rPr lang="it-IT" sz="2400" b="1" dirty="0">
                <a:solidFill>
                  <a:schemeClr val="accent6"/>
                </a:solidFill>
                <a:effectLst/>
              </a:rPr>
              <a:t>l'American Association of Plastic </a:t>
            </a:r>
            <a:r>
              <a:rPr lang="it-IT" sz="2400" b="1" dirty="0" err="1">
                <a:solidFill>
                  <a:schemeClr val="accent6"/>
                </a:solidFill>
                <a:effectLst/>
              </a:rPr>
              <a:t>Recyclers</a:t>
            </a:r>
            <a:r>
              <a:rPr lang="it-IT" sz="2400" dirty="0">
                <a:effectLst/>
              </a:rPr>
              <a:t>, hanno lavorato insieme a una definizione di </a:t>
            </a:r>
            <a:r>
              <a:rPr lang="it-IT" sz="2400" b="1" dirty="0">
                <a:solidFill>
                  <a:schemeClr val="accent6"/>
                </a:solidFill>
                <a:effectLst/>
              </a:rPr>
              <a:t>"</a:t>
            </a:r>
            <a:r>
              <a:rPr lang="it-IT" sz="2400" b="1" dirty="0" err="1">
                <a:solidFill>
                  <a:schemeClr val="accent6"/>
                </a:solidFill>
                <a:effectLst/>
              </a:rPr>
              <a:t>Plastics</a:t>
            </a:r>
            <a:r>
              <a:rPr lang="it-IT" sz="2400" b="1" dirty="0">
                <a:solidFill>
                  <a:schemeClr val="accent6"/>
                </a:solidFill>
                <a:effectLst/>
              </a:rPr>
              <a:t> </a:t>
            </a:r>
            <a:r>
              <a:rPr lang="it-IT" sz="2400" b="1" dirty="0" err="1">
                <a:solidFill>
                  <a:schemeClr val="accent6"/>
                </a:solidFill>
                <a:effectLst/>
              </a:rPr>
              <a:t>Recyclability</a:t>
            </a:r>
            <a:r>
              <a:rPr lang="it-IT" sz="2400" b="1" dirty="0">
                <a:solidFill>
                  <a:schemeClr val="accent6"/>
                </a:solidFill>
                <a:effectLst/>
              </a:rPr>
              <a:t>", </a:t>
            </a:r>
            <a:r>
              <a:rPr lang="it-IT" sz="2400" dirty="0">
                <a:effectLst/>
              </a:rPr>
              <a:t>ovvero ciò che è da considerarsi riciclabile.</a:t>
            </a:r>
          </a:p>
          <a:p>
            <a:r>
              <a:rPr lang="it-IT" sz="2400" dirty="0">
                <a:effectLst/>
              </a:rPr>
              <a:t>In precedenza, il termine «</a:t>
            </a:r>
            <a:r>
              <a:rPr lang="it-IT" sz="2400" dirty="0" err="1">
                <a:effectLst/>
              </a:rPr>
              <a:t>recyclable</a:t>
            </a:r>
            <a:r>
              <a:rPr lang="it-IT" sz="2400" dirty="0">
                <a:effectLst/>
              </a:rPr>
              <a:t>» era usato genericamente, senza una definizione chiara e univoca.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7467" y="2323704"/>
            <a:ext cx="3513007" cy="29936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5330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6518</TotalTime>
  <Words>813</Words>
  <Application>Microsoft Office PowerPoint</Application>
  <PresentationFormat>Widescreen</PresentationFormat>
  <Paragraphs>54</Paragraphs>
  <Slides>14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21" baseType="lpstr">
      <vt:lpstr>Arial</vt:lpstr>
      <vt:lpstr>Arial Narrow</vt:lpstr>
      <vt:lpstr>Calibri</vt:lpstr>
      <vt:lpstr>Calibri Light</vt:lpstr>
      <vt:lpstr>Constantia</vt:lpstr>
      <vt:lpstr>Segoe UI Web (West European)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Consorzio Proplast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Marco Monti</dc:creator>
  <cp:lastModifiedBy>Susana Remotti</cp:lastModifiedBy>
  <cp:revision>244</cp:revision>
  <dcterms:created xsi:type="dcterms:W3CDTF">2020-10-16T09:45:44Z</dcterms:created>
  <dcterms:modified xsi:type="dcterms:W3CDTF">2022-07-26T10:19:20Z</dcterms:modified>
</cp:coreProperties>
</file>