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64" r:id="rId4"/>
    <p:sldId id="268" r:id="rId5"/>
    <p:sldId id="269" r:id="rId6"/>
    <p:sldId id="276" r:id="rId7"/>
    <p:sldId id="270" r:id="rId8"/>
    <p:sldId id="278" r:id="rId9"/>
    <p:sldId id="279" r:id="rId10"/>
    <p:sldId id="280" r:id="rId11"/>
    <p:sldId id="271" r:id="rId12"/>
    <p:sldId id="281" r:id="rId13"/>
    <p:sldId id="272" r:id="rId14"/>
    <p:sldId id="274" r:id="rId15"/>
    <p:sldId id="282" r:id="rId16"/>
    <p:sldId id="258" r:id="rId17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55" autoAdjust="0"/>
    <p:restoredTop sz="94533" autoAdjust="0"/>
  </p:normalViewPr>
  <p:slideViewPr>
    <p:cSldViewPr snapToGrid="0">
      <p:cViewPr varScale="1">
        <p:scale>
          <a:sx n="111" d="100"/>
          <a:sy n="111" d="100"/>
        </p:scale>
        <p:origin x="606" y="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A3198-6781-4266-AAA5-E69564690795}" type="datetimeFigureOut">
              <a:rPr lang="it-IT" smtClean="0"/>
              <a:t>19/07/2022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A01FA-0AA1-4447-B2B2-931DE577AD2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52916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A3198-6781-4266-AAA5-E69564690795}" type="datetimeFigureOut">
              <a:rPr lang="it-IT" smtClean="0"/>
              <a:t>19/07/2022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A01FA-0AA1-4447-B2B2-931DE577AD2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909005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A3198-6781-4266-AAA5-E69564690795}" type="datetimeFigureOut">
              <a:rPr lang="it-IT" smtClean="0"/>
              <a:t>19/07/2022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A01FA-0AA1-4447-B2B2-931DE577AD2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316769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C0D9E-F88E-416C-837D-DB4BD70BA0C7}" type="datetimeFigureOut">
              <a:rPr lang="it-IT" smtClean="0"/>
              <a:t>19/07/2022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B485C-3943-4635-8D4C-B15B1BBC97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671130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C0D9E-F88E-416C-837D-DB4BD70BA0C7}" type="datetimeFigureOut">
              <a:rPr lang="it-IT" smtClean="0"/>
              <a:t>19/07/2022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B485C-3943-4635-8D4C-B15B1BBC97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399384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C0D9E-F88E-416C-837D-DB4BD70BA0C7}" type="datetimeFigureOut">
              <a:rPr lang="it-IT" smtClean="0"/>
              <a:t>19/07/2022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B485C-3943-4635-8D4C-B15B1BBC97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098438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C0D9E-F88E-416C-837D-DB4BD70BA0C7}" type="datetimeFigureOut">
              <a:rPr lang="it-IT" smtClean="0"/>
              <a:t>19/07/2022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B485C-3943-4635-8D4C-B15B1BBC97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0767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C0D9E-F88E-416C-837D-DB4BD70BA0C7}" type="datetimeFigureOut">
              <a:rPr lang="it-IT" smtClean="0"/>
              <a:t>19/07/2022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B485C-3943-4635-8D4C-B15B1BBC97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08060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C0D9E-F88E-416C-837D-DB4BD70BA0C7}" type="datetimeFigureOut">
              <a:rPr lang="it-IT" smtClean="0"/>
              <a:t>19/07/2022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B485C-3943-4635-8D4C-B15B1BBC97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4469300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C0D9E-F88E-416C-837D-DB4BD70BA0C7}" type="datetimeFigureOut">
              <a:rPr lang="it-IT" smtClean="0"/>
              <a:t>19/07/2022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B485C-3943-4635-8D4C-B15B1BBC97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6043916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C0D9E-F88E-416C-837D-DB4BD70BA0C7}" type="datetimeFigureOut">
              <a:rPr lang="it-IT" smtClean="0"/>
              <a:t>19/07/2022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B485C-3943-4635-8D4C-B15B1BBC97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6280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A3198-6781-4266-AAA5-E69564690795}" type="datetimeFigureOut">
              <a:rPr lang="it-IT" smtClean="0"/>
              <a:t>19/07/2022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A01FA-0AA1-4447-B2B2-931DE577AD2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3069040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C0D9E-F88E-416C-837D-DB4BD70BA0C7}" type="datetimeFigureOut">
              <a:rPr lang="it-IT" smtClean="0"/>
              <a:t>19/07/2022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B485C-3943-4635-8D4C-B15B1BBC97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8133330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C0D9E-F88E-416C-837D-DB4BD70BA0C7}" type="datetimeFigureOut">
              <a:rPr lang="it-IT" smtClean="0"/>
              <a:t>19/07/2022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B485C-3943-4635-8D4C-B15B1BBC97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3631975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C0D9E-F88E-416C-837D-DB4BD70BA0C7}" type="datetimeFigureOut">
              <a:rPr lang="it-IT" smtClean="0"/>
              <a:t>19/07/2022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B485C-3943-4635-8D4C-B15B1BBC97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99685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A3198-6781-4266-AAA5-E69564690795}" type="datetimeFigureOut">
              <a:rPr lang="it-IT" smtClean="0"/>
              <a:t>19/07/2022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A01FA-0AA1-4447-B2B2-931DE577AD2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13471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A3198-6781-4266-AAA5-E69564690795}" type="datetimeFigureOut">
              <a:rPr lang="it-IT" smtClean="0"/>
              <a:t>19/07/2022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A01FA-0AA1-4447-B2B2-931DE577AD2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757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A3198-6781-4266-AAA5-E69564690795}" type="datetimeFigureOut">
              <a:rPr lang="it-IT" smtClean="0"/>
              <a:t>19/07/2022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A01FA-0AA1-4447-B2B2-931DE577AD2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729061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A3198-6781-4266-AAA5-E69564690795}" type="datetimeFigureOut">
              <a:rPr lang="it-IT" smtClean="0"/>
              <a:t>19/07/2022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A01FA-0AA1-4447-B2B2-931DE577AD2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953692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A3198-6781-4266-AAA5-E69564690795}" type="datetimeFigureOut">
              <a:rPr lang="it-IT" smtClean="0"/>
              <a:t>19/07/2022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A01FA-0AA1-4447-B2B2-931DE577AD2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929162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A3198-6781-4266-AAA5-E69564690795}" type="datetimeFigureOut">
              <a:rPr lang="it-IT" smtClean="0"/>
              <a:t>19/07/2022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A01FA-0AA1-4447-B2B2-931DE577AD2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734218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A3198-6781-4266-AAA5-E69564690795}" type="datetimeFigureOut">
              <a:rPr lang="it-IT" smtClean="0"/>
              <a:t>19/07/2022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A01FA-0AA1-4447-B2B2-931DE577AD2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5381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6A3198-6781-4266-AAA5-E69564690795}" type="datetimeFigureOut">
              <a:rPr lang="it-IT" smtClean="0"/>
              <a:t>19/07/2022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EA01FA-0AA1-4447-B2B2-931DE577AD2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374813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DC0D9E-F88E-416C-837D-DB4BD70BA0C7}" type="datetimeFigureOut">
              <a:rPr lang="it-IT" smtClean="0"/>
              <a:t>19/07/2022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8B485C-3943-4635-8D4C-B15B1BBC97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58248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7.png"/><Relationship Id="rId3" Type="http://schemas.openxmlformats.org/officeDocument/2006/relationships/image" Target="../media/image9.png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jpeg"/><Relationship Id="rId11" Type="http://schemas.openxmlformats.org/officeDocument/2006/relationships/image" Target="../media/image15.png"/><Relationship Id="rId5" Type="http://schemas.openxmlformats.org/officeDocument/2006/relationships/image" Target="../media/image4.jpeg"/><Relationship Id="rId15" Type="http://schemas.openxmlformats.org/officeDocument/2006/relationships/image" Target="../media/image18.png"/><Relationship Id="rId10" Type="http://schemas.openxmlformats.org/officeDocument/2006/relationships/image" Target="../media/image14.png"/><Relationship Id="rId4" Type="http://schemas.openxmlformats.org/officeDocument/2006/relationships/image" Target="../media/image3.JPG"/><Relationship Id="rId9" Type="http://schemas.openxmlformats.org/officeDocument/2006/relationships/image" Target="../media/image13.png"/><Relationship Id="rId14" Type="http://schemas.openxmlformats.org/officeDocument/2006/relationships/hyperlink" Target="https://creativecommons.org/licenses/by-nc-sa/4.0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809"/>
          <a:stretch/>
        </p:blipFill>
        <p:spPr>
          <a:xfrm>
            <a:off x="0" y="0"/>
            <a:ext cx="12208933" cy="6921910"/>
          </a:xfrm>
          <a:prstGeom prst="rect">
            <a:avLst/>
          </a:prstGeom>
        </p:spPr>
      </p:pic>
      <p:pic>
        <p:nvPicPr>
          <p:cNvPr id="5" name="Immagin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590" y="117180"/>
            <a:ext cx="7373127" cy="2538989"/>
          </a:xfrm>
          <a:prstGeom prst="rect">
            <a:avLst/>
          </a:prstGeom>
        </p:spPr>
      </p:pic>
      <p:pic>
        <p:nvPicPr>
          <p:cNvPr id="7" name="Immagine 6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0" y="6325091"/>
            <a:ext cx="7552267" cy="428571"/>
          </a:xfrm>
          <a:prstGeom prst="rect">
            <a:avLst/>
          </a:prstGeom>
        </p:spPr>
      </p:pic>
      <p:pic>
        <p:nvPicPr>
          <p:cNvPr id="8" name="Immagine 7"/>
          <p:cNvPicPr>
            <a:picLocks noChangeAspect="1"/>
          </p:cNvPicPr>
          <p:nvPr/>
        </p:nvPicPr>
        <p:blipFill rotWithShape="1">
          <a:blip r:embed="rId5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4555"/>
          <a:stretch/>
        </p:blipFill>
        <p:spPr>
          <a:xfrm>
            <a:off x="268590" y="6104195"/>
            <a:ext cx="2510820" cy="683233"/>
          </a:xfrm>
          <a:prstGeom prst="rect">
            <a:avLst/>
          </a:prstGeom>
        </p:spPr>
      </p:pic>
      <p:sp>
        <p:nvSpPr>
          <p:cNvPr id="9" name="Rettangolo 8">
            <a:extLst>
              <a:ext uri="{FF2B5EF4-FFF2-40B4-BE49-F238E27FC236}">
                <a16:creationId xmlns:a16="http://schemas.microsoft.com/office/drawing/2014/main" id="{A0D776B8-72F7-B91F-C9AF-F78B1A40B361}"/>
              </a:ext>
            </a:extLst>
          </p:cNvPr>
          <p:cNvSpPr/>
          <p:nvPr/>
        </p:nvSpPr>
        <p:spPr>
          <a:xfrm>
            <a:off x="268590" y="3924031"/>
            <a:ext cx="8327377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2400" b="1" dirty="0"/>
              <a:t>Programma di formazione: moduli</a:t>
            </a:r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it-IT" sz="2400" dirty="0"/>
              <a:t>Eco-design e nuovi processi di produzione</a:t>
            </a:r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it-IT" sz="2400" dirty="0"/>
              <a:t>Nuovi materiali e materiali </a:t>
            </a:r>
            <a:r>
              <a:rPr lang="it-IT" sz="2400" dirty="0" err="1"/>
              <a:t>bio</a:t>
            </a:r>
            <a:endParaRPr lang="it-IT" sz="2400" dirty="0"/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it-IT" sz="2400" b="1" dirty="0"/>
              <a:t>Coinvolgimento dei cittadini e dei consumatori</a:t>
            </a:r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it-IT" sz="2400" dirty="0"/>
              <a:t>Gestione e valorizzazione dei residui</a:t>
            </a:r>
          </a:p>
        </p:txBody>
      </p:sp>
    </p:spTree>
    <p:extLst>
      <p:ext uri="{BB962C8B-B14F-4D97-AF65-F5344CB8AC3E}">
        <p14:creationId xmlns:p14="http://schemas.microsoft.com/office/powerpoint/2010/main" val="3365225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5100"/>
    </mc:Choice>
    <mc:Fallback xmlns="">
      <p:transition advClick="0" advTm="510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831878" y="253914"/>
            <a:ext cx="7257002" cy="2104999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it-IT" dirty="0"/>
              <a:t>Sostenibilità dei nuovi materiali e dei biomateriali nel contesto della trasformazione dell'economia circolare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104478" y="2119141"/>
            <a:ext cx="6467867" cy="3450613"/>
          </a:xfrm>
        </p:spPr>
        <p:txBody>
          <a:bodyPr anchor="ctr">
            <a:normAutofit/>
          </a:bodyPr>
          <a:lstStyle/>
          <a:p>
            <a:r>
              <a:rPr lang="it-IT" sz="2400" dirty="0"/>
              <a:t>l'obiettivo europeo di ridurre il contenuto riciclabile nei rifiuti collocati in discarica (direttiva CE sulle discariche), 
biodegradabilità o </a:t>
            </a:r>
            <a:r>
              <a:rPr lang="it-IT" sz="2400" dirty="0" err="1"/>
              <a:t>compostabilità</a:t>
            </a:r>
            <a:r>
              <a:rPr lang="it-IT" sz="2400" dirty="0"/>
              <a:t>
riduzione del collocamento in discarica come opzione di fine vita per il materiale di imballaggio</a:t>
            </a:r>
            <a:endParaRPr lang="pl-PL" sz="24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88880" y="0"/>
            <a:ext cx="210312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15400" y="2358913"/>
            <a:ext cx="2140172" cy="2140172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 descr="Błąd">
            <a:extLst>
              <a:ext uri="{FF2B5EF4-FFF2-40B4-BE49-F238E27FC236}">
                <a16:creationId xmlns:a16="http://schemas.microsoft.com/office/drawing/2014/main" id="{5D46C6DE-2FF0-41B0-86E2-61FECDCE21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413987" y="2857501"/>
            <a:ext cx="1142998" cy="1142998"/>
          </a:xfrm>
          <a:prstGeom prst="rect">
            <a:avLst/>
          </a:prstGeom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id="{961C7FEF-8694-E94E-97A6-238A2E7303F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87" y="49186"/>
            <a:ext cx="2639988" cy="831596"/>
          </a:xfrm>
          <a:prstGeom prst="rect">
            <a:avLst/>
          </a:prstGeom>
        </p:spPr>
      </p:pic>
      <p:pic>
        <p:nvPicPr>
          <p:cNvPr id="9" name="Immagine 11">
            <a:extLst>
              <a:ext uri="{FF2B5EF4-FFF2-40B4-BE49-F238E27FC236}">
                <a16:creationId xmlns:a16="http://schemas.microsoft.com/office/drawing/2014/main" id="{674B5413-9CAE-1446-8257-E03FC6C21A27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236502" y="6230436"/>
            <a:ext cx="1621007" cy="440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52407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314450" y="1549119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it-IT" b="1" dirty="0">
                <a:solidFill>
                  <a:schemeClr val="accent5">
                    <a:lumMod val="75000"/>
                  </a:schemeClr>
                </a:solidFill>
              </a:rPr>
              <a:t>Norme dell'UE in materia di imballaggi e rifiuti di imballaggio, compresa la progettazione e la gestione dei rifiuti
</a:t>
            </a:r>
            <a:endParaRPr lang="pl-PL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314007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it-IT" b="1" dirty="0">
                <a:solidFill>
                  <a:schemeClr val="accent2">
                    <a:lumMod val="75000"/>
                  </a:schemeClr>
                </a:solidFill>
              </a:rPr>
              <a:t>La direttiva sugli imballaggi mira a:</a:t>
            </a:r>
          </a:p>
          <a:p>
            <a:r>
              <a:rPr lang="it-IT" dirty="0"/>
              <a:t>armonizzare le misure nazionali in materia di imballaggio e gestione dei rifiuti di imballaggio
fornire un elevato livello di protezione ambientale
garantire il buon funzionamento del mercato interno</a:t>
            </a:r>
            <a:endParaRPr lang="en-US" dirty="0"/>
          </a:p>
        </p:txBody>
      </p:sp>
      <p:pic>
        <p:nvPicPr>
          <p:cNvPr id="4" name="Immagine 7">
            <a:extLst>
              <a:ext uri="{FF2B5EF4-FFF2-40B4-BE49-F238E27FC236}">
                <a16:creationId xmlns:a16="http://schemas.microsoft.com/office/drawing/2014/main" id="{961C7FEF-8694-E94E-97A6-238A2E7303F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012" y="169029"/>
            <a:ext cx="2639988" cy="8315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23569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36428" y="627564"/>
            <a:ext cx="7474172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pl-PL" dirty="0"/>
              <a:t>Definizioni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136429" y="2278173"/>
            <a:ext cx="6467867" cy="3450613"/>
          </a:xfrm>
        </p:spPr>
        <p:txBody>
          <a:bodyPr anchor="ctr">
            <a:normAutofit/>
          </a:bodyPr>
          <a:lstStyle/>
          <a:p>
            <a:r>
              <a:rPr lang="it-IT" sz="1400" b="1" dirty="0">
                <a:solidFill>
                  <a:srgbClr val="FF0000"/>
                </a:solidFill>
              </a:rPr>
              <a:t>Le bioplastiche </a:t>
            </a:r>
            <a:r>
              <a:rPr lang="it-IT" sz="1400" b="1" dirty="0"/>
              <a:t>costituiscono una vasta gamma di materiali e prodotti </a:t>
            </a:r>
            <a:r>
              <a:rPr lang="it-IT" sz="1400" b="1" dirty="0" err="1"/>
              <a:t>biobased</a:t>
            </a:r>
            <a:r>
              <a:rPr lang="it-IT" sz="1400" b="1" dirty="0"/>
              <a:t>, biodegradabili/compostabili o entrambi </a:t>
            </a:r>
            <a:r>
              <a:rPr lang="it-IT" sz="900" dirty="0"/>
              <a:t>(Fonte; Glossario – </a:t>
            </a:r>
            <a:r>
              <a:rPr lang="it-IT" sz="900" dirty="0" err="1"/>
              <a:t>European</a:t>
            </a:r>
            <a:r>
              <a:rPr lang="it-IT" sz="900" dirty="0"/>
              <a:t> </a:t>
            </a:r>
            <a:r>
              <a:rPr lang="it-IT" sz="900" dirty="0" err="1"/>
              <a:t>Bioplastics</a:t>
            </a:r>
            <a:r>
              <a:rPr lang="it-IT" sz="900" dirty="0"/>
              <a:t> e.V. (european-bioplastics.org)</a:t>
            </a:r>
            <a:r>
              <a:rPr lang="it-IT" sz="1400" b="1" dirty="0">
                <a:solidFill>
                  <a:srgbClr val="FF0000"/>
                </a:solidFill>
              </a:rPr>
              <a:t>
Biodegradabile </a:t>
            </a:r>
            <a:r>
              <a:rPr lang="it-IT" sz="1400" b="1" dirty="0"/>
              <a:t>- in grado di decomporsi rapidamente da microrganismi in condizioni naturali (aerobiche e/o anaerobiche). La maggior parte dei materiali organici, come gli scarti alimentari e la carta, sono biodegradabili </a:t>
            </a:r>
            <a:r>
              <a:rPr lang="it-IT" sz="900" dirty="0"/>
              <a:t>(Fonte: biodegradabile — Agenzia europea dell'ambiente (europa.eu)</a:t>
            </a:r>
            <a:r>
              <a:rPr lang="it-IT" sz="1400" b="1" dirty="0">
                <a:solidFill>
                  <a:srgbClr val="FF0000"/>
                </a:solidFill>
              </a:rPr>
              <a:t>
</a:t>
            </a:r>
            <a:r>
              <a:rPr lang="it-IT" sz="1400" b="1" dirty="0" err="1">
                <a:solidFill>
                  <a:srgbClr val="FF0000"/>
                </a:solidFill>
              </a:rPr>
              <a:t>Compostabilità</a:t>
            </a:r>
            <a:r>
              <a:rPr lang="it-IT" sz="1400" b="1" dirty="0">
                <a:solidFill>
                  <a:srgbClr val="FF0000"/>
                </a:solidFill>
              </a:rPr>
              <a:t> </a:t>
            </a:r>
            <a:r>
              <a:rPr lang="it-IT" sz="1400" b="1" dirty="0"/>
              <a:t>- è una caratteristica di un prodotto, imballaggio o componente associato che gli consente di biodegradarsi in condizioni specifiche (ad esempio una certa temperatura, un periodo di tempo, ecc.) </a:t>
            </a:r>
            <a:r>
              <a:rPr lang="it-IT" sz="900" dirty="0"/>
              <a:t>(fonte: non è una definizione giuridica ma invocata nei documenti dell'UE)</a:t>
            </a:r>
            <a:r>
              <a:rPr lang="it-IT" sz="1400" b="1" dirty="0">
                <a:solidFill>
                  <a:srgbClr val="FF0000"/>
                </a:solidFill>
              </a:rPr>
              <a:t>
Plastiche a base biologica </a:t>
            </a:r>
            <a:r>
              <a:rPr lang="it-IT" sz="1400" b="1" dirty="0"/>
              <a:t>- Una plastica, le cui unità costituzionali sono interamente o parzialmente costituite da biomassa (CEN TR 15932) </a:t>
            </a:r>
            <a:r>
              <a:rPr lang="it-IT" sz="900" dirty="0"/>
              <a:t>(fonte: https://www.cen.eu/ )</a:t>
            </a:r>
            <a:endParaRPr lang="pl-PL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88880" y="0"/>
            <a:ext cx="210312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15400" y="2358913"/>
            <a:ext cx="2140172" cy="2140172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 descr="Błąd">
            <a:extLst>
              <a:ext uri="{FF2B5EF4-FFF2-40B4-BE49-F238E27FC236}">
                <a16:creationId xmlns:a16="http://schemas.microsoft.com/office/drawing/2014/main" id="{5D46C6DE-2FF0-41B0-86E2-61FECDCE21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413987" y="2857501"/>
            <a:ext cx="1142998" cy="1142998"/>
          </a:xfrm>
          <a:prstGeom prst="rect">
            <a:avLst/>
          </a:prstGeom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id="{961C7FEF-8694-E94E-97A6-238A2E7303F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87" y="49186"/>
            <a:ext cx="2639988" cy="831596"/>
          </a:xfrm>
          <a:prstGeom prst="rect">
            <a:avLst/>
          </a:prstGeom>
        </p:spPr>
      </p:pic>
      <p:pic>
        <p:nvPicPr>
          <p:cNvPr id="9" name="Immagine 11">
            <a:extLst>
              <a:ext uri="{FF2B5EF4-FFF2-40B4-BE49-F238E27FC236}">
                <a16:creationId xmlns:a16="http://schemas.microsoft.com/office/drawing/2014/main" id="{674B5413-9CAE-1446-8257-E03FC6C21A27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236502" y="6230436"/>
            <a:ext cx="1621007" cy="440662"/>
          </a:xfrm>
          <a:prstGeom prst="rect">
            <a:avLst/>
          </a:prstGeom>
        </p:spPr>
      </p:pic>
      <p:sp>
        <p:nvSpPr>
          <p:cNvPr id="4" name="Elipsa 3"/>
          <p:cNvSpPr/>
          <p:nvPr/>
        </p:nvSpPr>
        <p:spPr>
          <a:xfrm>
            <a:off x="8068266" y="-2"/>
            <a:ext cx="2691442" cy="251891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Esempi di biomateriali:
</a:t>
            </a:r>
            <a:r>
              <a:rPr lang="it-IT" dirty="0">
                <a:solidFill>
                  <a:srgbClr val="C00000"/>
                </a:solidFill>
              </a:rPr>
              <a:t>metalli, ceramica, vetro e polimeri </a:t>
            </a:r>
            <a:r>
              <a:rPr lang="it-IT" dirty="0"/>
              <a:t>
</a:t>
            </a:r>
            <a:endParaRPr lang="pl-PL" dirty="0">
              <a:solidFill>
                <a:srgbClr val="C00000"/>
              </a:solidFill>
            </a:endParaRPr>
          </a:p>
        </p:txBody>
      </p:sp>
      <p:sp>
        <p:nvSpPr>
          <p:cNvPr id="11" name="Dowolny kształt 10"/>
          <p:cNvSpPr/>
          <p:nvPr/>
        </p:nvSpPr>
        <p:spPr>
          <a:xfrm>
            <a:off x="7963677" y="3247031"/>
            <a:ext cx="1846677" cy="2760732"/>
          </a:xfrm>
          <a:custGeom>
            <a:avLst/>
            <a:gdLst>
              <a:gd name="connsiteX0" fmla="*/ 173153 w 1846677"/>
              <a:gd name="connsiteY0" fmla="*/ 0 h 2760732"/>
              <a:gd name="connsiteX1" fmla="*/ 173153 w 1846677"/>
              <a:gd name="connsiteY1" fmla="*/ 0 h 2760732"/>
              <a:gd name="connsiteX2" fmla="*/ 147274 w 1846677"/>
              <a:gd name="connsiteY2" fmla="*/ 94890 h 2760732"/>
              <a:gd name="connsiteX3" fmla="*/ 138647 w 1846677"/>
              <a:gd name="connsiteY3" fmla="*/ 120770 h 2760732"/>
              <a:gd name="connsiteX4" fmla="*/ 130021 w 1846677"/>
              <a:gd name="connsiteY4" fmla="*/ 155275 h 2760732"/>
              <a:gd name="connsiteX5" fmla="*/ 61010 w 1846677"/>
              <a:gd name="connsiteY5" fmla="*/ 250166 h 2760732"/>
              <a:gd name="connsiteX6" fmla="*/ 35130 w 1846677"/>
              <a:gd name="connsiteY6" fmla="*/ 327804 h 2760732"/>
              <a:gd name="connsiteX7" fmla="*/ 26504 w 1846677"/>
              <a:gd name="connsiteY7" fmla="*/ 353683 h 2760732"/>
              <a:gd name="connsiteX8" fmla="*/ 9251 w 1846677"/>
              <a:gd name="connsiteY8" fmla="*/ 388189 h 2760732"/>
              <a:gd name="connsiteX9" fmla="*/ 625 w 1846677"/>
              <a:gd name="connsiteY9" fmla="*/ 474453 h 2760732"/>
              <a:gd name="connsiteX10" fmla="*/ 26504 w 1846677"/>
              <a:gd name="connsiteY10" fmla="*/ 552090 h 2760732"/>
              <a:gd name="connsiteX11" fmla="*/ 35130 w 1846677"/>
              <a:gd name="connsiteY11" fmla="*/ 603849 h 2760732"/>
              <a:gd name="connsiteX12" fmla="*/ 43757 w 1846677"/>
              <a:gd name="connsiteY12" fmla="*/ 741872 h 2760732"/>
              <a:gd name="connsiteX13" fmla="*/ 104142 w 1846677"/>
              <a:gd name="connsiteY13" fmla="*/ 828136 h 2760732"/>
              <a:gd name="connsiteX14" fmla="*/ 138647 w 1846677"/>
              <a:gd name="connsiteY14" fmla="*/ 862641 h 2760732"/>
              <a:gd name="connsiteX15" fmla="*/ 250791 w 1846677"/>
              <a:gd name="connsiteY15" fmla="*/ 914400 h 2760732"/>
              <a:gd name="connsiteX16" fmla="*/ 276670 w 1846677"/>
              <a:gd name="connsiteY16" fmla="*/ 923026 h 2760732"/>
              <a:gd name="connsiteX17" fmla="*/ 311176 w 1846677"/>
              <a:gd name="connsiteY17" fmla="*/ 940279 h 2760732"/>
              <a:gd name="connsiteX18" fmla="*/ 337055 w 1846677"/>
              <a:gd name="connsiteY18" fmla="*/ 948905 h 2760732"/>
              <a:gd name="connsiteX19" fmla="*/ 431945 w 1846677"/>
              <a:gd name="connsiteY19" fmla="*/ 992038 h 2760732"/>
              <a:gd name="connsiteX20" fmla="*/ 492330 w 1846677"/>
              <a:gd name="connsiteY20" fmla="*/ 1043796 h 2760732"/>
              <a:gd name="connsiteX21" fmla="*/ 518210 w 1846677"/>
              <a:gd name="connsiteY21" fmla="*/ 1104181 h 2760732"/>
              <a:gd name="connsiteX22" fmla="*/ 535462 w 1846677"/>
              <a:gd name="connsiteY22" fmla="*/ 1164566 h 2760732"/>
              <a:gd name="connsiteX23" fmla="*/ 552715 w 1846677"/>
              <a:gd name="connsiteY23" fmla="*/ 1199072 h 2760732"/>
              <a:gd name="connsiteX24" fmla="*/ 595847 w 1846677"/>
              <a:gd name="connsiteY24" fmla="*/ 1259456 h 2760732"/>
              <a:gd name="connsiteX25" fmla="*/ 604474 w 1846677"/>
              <a:gd name="connsiteY25" fmla="*/ 1311215 h 2760732"/>
              <a:gd name="connsiteX26" fmla="*/ 613100 w 1846677"/>
              <a:gd name="connsiteY26" fmla="*/ 1406105 h 2760732"/>
              <a:gd name="connsiteX27" fmla="*/ 630353 w 1846677"/>
              <a:gd name="connsiteY27" fmla="*/ 1431985 h 2760732"/>
              <a:gd name="connsiteX28" fmla="*/ 656232 w 1846677"/>
              <a:gd name="connsiteY28" fmla="*/ 1483743 h 2760732"/>
              <a:gd name="connsiteX29" fmla="*/ 682111 w 1846677"/>
              <a:gd name="connsiteY29" fmla="*/ 1500996 h 2760732"/>
              <a:gd name="connsiteX30" fmla="*/ 759749 w 1846677"/>
              <a:gd name="connsiteY30" fmla="*/ 1578634 h 2760732"/>
              <a:gd name="connsiteX31" fmla="*/ 820134 w 1846677"/>
              <a:gd name="connsiteY31" fmla="*/ 1621766 h 2760732"/>
              <a:gd name="connsiteX32" fmla="*/ 871893 w 1846677"/>
              <a:gd name="connsiteY32" fmla="*/ 1673524 h 2760732"/>
              <a:gd name="connsiteX33" fmla="*/ 897772 w 1846677"/>
              <a:gd name="connsiteY33" fmla="*/ 1699404 h 2760732"/>
              <a:gd name="connsiteX34" fmla="*/ 923651 w 1846677"/>
              <a:gd name="connsiteY34" fmla="*/ 1708030 h 2760732"/>
              <a:gd name="connsiteX35" fmla="*/ 984036 w 1846677"/>
              <a:gd name="connsiteY35" fmla="*/ 1785668 h 2760732"/>
              <a:gd name="connsiteX36" fmla="*/ 1027168 w 1846677"/>
              <a:gd name="connsiteY36" fmla="*/ 1837426 h 2760732"/>
              <a:gd name="connsiteX37" fmla="*/ 1070300 w 1846677"/>
              <a:gd name="connsiteY37" fmla="*/ 1992702 h 2760732"/>
              <a:gd name="connsiteX38" fmla="*/ 1113432 w 1846677"/>
              <a:gd name="connsiteY38" fmla="*/ 2053087 h 2760732"/>
              <a:gd name="connsiteX39" fmla="*/ 1182443 w 1846677"/>
              <a:gd name="connsiteY39" fmla="*/ 2147977 h 2760732"/>
              <a:gd name="connsiteX40" fmla="*/ 1242828 w 1846677"/>
              <a:gd name="connsiteY40" fmla="*/ 2173856 h 2760732"/>
              <a:gd name="connsiteX41" fmla="*/ 1329093 w 1846677"/>
              <a:gd name="connsiteY41" fmla="*/ 2242868 h 2760732"/>
              <a:gd name="connsiteX42" fmla="*/ 1363598 w 1846677"/>
              <a:gd name="connsiteY42" fmla="*/ 2268747 h 2760732"/>
              <a:gd name="connsiteX43" fmla="*/ 1467115 w 1846677"/>
              <a:gd name="connsiteY43" fmla="*/ 2372264 h 2760732"/>
              <a:gd name="connsiteX44" fmla="*/ 1562006 w 1846677"/>
              <a:gd name="connsiteY44" fmla="*/ 2449902 h 2760732"/>
              <a:gd name="connsiteX45" fmla="*/ 1596511 w 1846677"/>
              <a:gd name="connsiteY45" fmla="*/ 2475781 h 2760732"/>
              <a:gd name="connsiteX46" fmla="*/ 1622391 w 1846677"/>
              <a:gd name="connsiteY46" fmla="*/ 2501660 h 2760732"/>
              <a:gd name="connsiteX47" fmla="*/ 1682776 w 1846677"/>
              <a:gd name="connsiteY47" fmla="*/ 2536166 h 2760732"/>
              <a:gd name="connsiteX48" fmla="*/ 1734534 w 1846677"/>
              <a:gd name="connsiteY48" fmla="*/ 2562045 h 2760732"/>
              <a:gd name="connsiteX49" fmla="*/ 1743160 w 1846677"/>
              <a:gd name="connsiteY49" fmla="*/ 2708694 h 2760732"/>
              <a:gd name="connsiteX50" fmla="*/ 1751787 w 1846677"/>
              <a:gd name="connsiteY50" fmla="*/ 2760453 h 2760732"/>
              <a:gd name="connsiteX51" fmla="*/ 1786293 w 1846677"/>
              <a:gd name="connsiteY51" fmla="*/ 2717321 h 2760732"/>
              <a:gd name="connsiteX52" fmla="*/ 1794919 w 1846677"/>
              <a:gd name="connsiteY52" fmla="*/ 2691441 h 2760732"/>
              <a:gd name="connsiteX53" fmla="*/ 1838051 w 1846677"/>
              <a:gd name="connsiteY53" fmla="*/ 2605177 h 2760732"/>
              <a:gd name="connsiteX54" fmla="*/ 1846677 w 1846677"/>
              <a:gd name="connsiteY54" fmla="*/ 2562045 h 2760732"/>
              <a:gd name="connsiteX55" fmla="*/ 1820798 w 1846677"/>
              <a:gd name="connsiteY55" fmla="*/ 2346385 h 2760732"/>
              <a:gd name="connsiteX56" fmla="*/ 1803545 w 1846677"/>
              <a:gd name="connsiteY56" fmla="*/ 2251494 h 2760732"/>
              <a:gd name="connsiteX57" fmla="*/ 1760413 w 1846677"/>
              <a:gd name="connsiteY57" fmla="*/ 2182483 h 2760732"/>
              <a:gd name="connsiteX58" fmla="*/ 1734534 w 1846677"/>
              <a:gd name="connsiteY58" fmla="*/ 2087592 h 2760732"/>
              <a:gd name="connsiteX59" fmla="*/ 1717281 w 1846677"/>
              <a:gd name="connsiteY59" fmla="*/ 2061713 h 2760732"/>
              <a:gd name="connsiteX60" fmla="*/ 1665523 w 1846677"/>
              <a:gd name="connsiteY60" fmla="*/ 1940943 h 2760732"/>
              <a:gd name="connsiteX61" fmla="*/ 1639643 w 1846677"/>
              <a:gd name="connsiteY61" fmla="*/ 1889185 h 2760732"/>
              <a:gd name="connsiteX62" fmla="*/ 1579259 w 1846677"/>
              <a:gd name="connsiteY62" fmla="*/ 1802921 h 2760732"/>
              <a:gd name="connsiteX63" fmla="*/ 1562006 w 1846677"/>
              <a:gd name="connsiteY63" fmla="*/ 1768415 h 2760732"/>
              <a:gd name="connsiteX64" fmla="*/ 1501621 w 1846677"/>
              <a:gd name="connsiteY64" fmla="*/ 1690777 h 2760732"/>
              <a:gd name="connsiteX65" fmla="*/ 1449862 w 1846677"/>
              <a:gd name="connsiteY65" fmla="*/ 1630392 h 2760732"/>
              <a:gd name="connsiteX66" fmla="*/ 1423983 w 1846677"/>
              <a:gd name="connsiteY66" fmla="*/ 1595887 h 2760732"/>
              <a:gd name="connsiteX67" fmla="*/ 1380851 w 1846677"/>
              <a:gd name="connsiteY67" fmla="*/ 1509622 h 2760732"/>
              <a:gd name="connsiteX68" fmla="*/ 1372225 w 1846677"/>
              <a:gd name="connsiteY68" fmla="*/ 1475117 h 2760732"/>
              <a:gd name="connsiteX69" fmla="*/ 1363598 w 1846677"/>
              <a:gd name="connsiteY69" fmla="*/ 1449238 h 2760732"/>
              <a:gd name="connsiteX70" fmla="*/ 1354972 w 1846677"/>
              <a:gd name="connsiteY70" fmla="*/ 1397479 h 2760732"/>
              <a:gd name="connsiteX71" fmla="*/ 1337719 w 1846677"/>
              <a:gd name="connsiteY71" fmla="*/ 1328468 h 2760732"/>
              <a:gd name="connsiteX72" fmla="*/ 1329093 w 1846677"/>
              <a:gd name="connsiteY72" fmla="*/ 1285336 h 2760732"/>
              <a:gd name="connsiteX73" fmla="*/ 1311840 w 1846677"/>
              <a:gd name="connsiteY73" fmla="*/ 1233577 h 2760732"/>
              <a:gd name="connsiteX74" fmla="*/ 1303213 w 1846677"/>
              <a:gd name="connsiteY74" fmla="*/ 1207698 h 2760732"/>
              <a:gd name="connsiteX75" fmla="*/ 1294587 w 1846677"/>
              <a:gd name="connsiteY75" fmla="*/ 1173192 h 2760732"/>
              <a:gd name="connsiteX76" fmla="*/ 216285 w 1846677"/>
              <a:gd name="connsiteY76" fmla="*/ 69011 h 2760732"/>
              <a:gd name="connsiteX77" fmla="*/ 173153 w 1846677"/>
              <a:gd name="connsiteY77" fmla="*/ 0 h 27607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</a:cxnLst>
            <a:rect l="l" t="t" r="r" b="b"/>
            <a:pathLst>
              <a:path w="1846677" h="2760732">
                <a:moveTo>
                  <a:pt x="173153" y="0"/>
                </a:moveTo>
                <a:lnTo>
                  <a:pt x="173153" y="0"/>
                </a:lnTo>
                <a:cubicBezTo>
                  <a:pt x="164527" y="31630"/>
                  <a:pt x="156281" y="63366"/>
                  <a:pt x="147274" y="94890"/>
                </a:cubicBezTo>
                <a:cubicBezTo>
                  <a:pt x="144776" y="103633"/>
                  <a:pt x="141145" y="112027"/>
                  <a:pt x="138647" y="120770"/>
                </a:cubicBezTo>
                <a:cubicBezTo>
                  <a:pt x="135390" y="132169"/>
                  <a:pt x="136121" y="145109"/>
                  <a:pt x="130021" y="155275"/>
                </a:cubicBezTo>
                <a:cubicBezTo>
                  <a:pt x="109899" y="188812"/>
                  <a:pt x="61010" y="250166"/>
                  <a:pt x="61010" y="250166"/>
                </a:cubicBezTo>
                <a:lnTo>
                  <a:pt x="35130" y="327804"/>
                </a:lnTo>
                <a:cubicBezTo>
                  <a:pt x="32255" y="336430"/>
                  <a:pt x="30570" y="345550"/>
                  <a:pt x="26504" y="353683"/>
                </a:cubicBezTo>
                <a:lnTo>
                  <a:pt x="9251" y="388189"/>
                </a:lnTo>
                <a:cubicBezTo>
                  <a:pt x="6376" y="416944"/>
                  <a:pt x="-2400" y="445714"/>
                  <a:pt x="625" y="474453"/>
                </a:cubicBezTo>
                <a:cubicBezTo>
                  <a:pt x="3481" y="501582"/>
                  <a:pt x="19475" y="525732"/>
                  <a:pt x="26504" y="552090"/>
                </a:cubicBezTo>
                <a:cubicBezTo>
                  <a:pt x="31011" y="568990"/>
                  <a:pt x="32255" y="586596"/>
                  <a:pt x="35130" y="603849"/>
                </a:cubicBezTo>
                <a:cubicBezTo>
                  <a:pt x="38006" y="649857"/>
                  <a:pt x="36919" y="696285"/>
                  <a:pt x="43757" y="741872"/>
                </a:cubicBezTo>
                <a:cubicBezTo>
                  <a:pt x="47654" y="767849"/>
                  <a:pt x="93645" y="816473"/>
                  <a:pt x="104142" y="828136"/>
                </a:cubicBezTo>
                <a:cubicBezTo>
                  <a:pt x="115023" y="840226"/>
                  <a:pt x="125322" y="853313"/>
                  <a:pt x="138647" y="862641"/>
                </a:cubicBezTo>
                <a:cubicBezTo>
                  <a:pt x="155879" y="874703"/>
                  <a:pt x="234111" y="907728"/>
                  <a:pt x="250791" y="914400"/>
                </a:cubicBezTo>
                <a:cubicBezTo>
                  <a:pt x="259234" y="917777"/>
                  <a:pt x="268312" y="919444"/>
                  <a:pt x="276670" y="923026"/>
                </a:cubicBezTo>
                <a:cubicBezTo>
                  <a:pt x="288490" y="928092"/>
                  <a:pt x="299356" y="935213"/>
                  <a:pt x="311176" y="940279"/>
                </a:cubicBezTo>
                <a:cubicBezTo>
                  <a:pt x="319534" y="943861"/>
                  <a:pt x="328777" y="945142"/>
                  <a:pt x="337055" y="948905"/>
                </a:cubicBezTo>
                <a:cubicBezTo>
                  <a:pt x="443137" y="997124"/>
                  <a:pt x="371436" y="971867"/>
                  <a:pt x="431945" y="992038"/>
                </a:cubicBezTo>
                <a:cubicBezTo>
                  <a:pt x="450069" y="1005631"/>
                  <a:pt x="478466" y="1024386"/>
                  <a:pt x="492330" y="1043796"/>
                </a:cubicBezTo>
                <a:cubicBezTo>
                  <a:pt x="503282" y="1059129"/>
                  <a:pt x="512847" y="1085410"/>
                  <a:pt x="518210" y="1104181"/>
                </a:cubicBezTo>
                <a:cubicBezTo>
                  <a:pt x="524464" y="1126070"/>
                  <a:pt x="526598" y="1143882"/>
                  <a:pt x="535462" y="1164566"/>
                </a:cubicBezTo>
                <a:cubicBezTo>
                  <a:pt x="540528" y="1176386"/>
                  <a:pt x="546335" y="1187907"/>
                  <a:pt x="552715" y="1199072"/>
                </a:cubicBezTo>
                <a:cubicBezTo>
                  <a:pt x="562805" y="1216730"/>
                  <a:pt x="584739" y="1244646"/>
                  <a:pt x="595847" y="1259456"/>
                </a:cubicBezTo>
                <a:cubicBezTo>
                  <a:pt x="598723" y="1276709"/>
                  <a:pt x="602430" y="1293844"/>
                  <a:pt x="604474" y="1311215"/>
                </a:cubicBezTo>
                <a:cubicBezTo>
                  <a:pt x="608185" y="1342758"/>
                  <a:pt x="606445" y="1375050"/>
                  <a:pt x="613100" y="1406105"/>
                </a:cubicBezTo>
                <a:cubicBezTo>
                  <a:pt x="615272" y="1416243"/>
                  <a:pt x="624602" y="1423358"/>
                  <a:pt x="630353" y="1431985"/>
                </a:cubicBezTo>
                <a:cubicBezTo>
                  <a:pt x="637369" y="1453034"/>
                  <a:pt x="639509" y="1467020"/>
                  <a:pt x="656232" y="1483743"/>
                </a:cubicBezTo>
                <a:cubicBezTo>
                  <a:pt x="663563" y="1491074"/>
                  <a:pt x="674468" y="1493990"/>
                  <a:pt x="682111" y="1500996"/>
                </a:cubicBezTo>
                <a:cubicBezTo>
                  <a:pt x="709090" y="1525727"/>
                  <a:pt x="729967" y="1557361"/>
                  <a:pt x="759749" y="1578634"/>
                </a:cubicBezTo>
                <a:cubicBezTo>
                  <a:pt x="779877" y="1593011"/>
                  <a:pt x="801251" y="1605788"/>
                  <a:pt x="820134" y="1621766"/>
                </a:cubicBezTo>
                <a:cubicBezTo>
                  <a:pt x="838760" y="1637526"/>
                  <a:pt x="854640" y="1656271"/>
                  <a:pt x="871893" y="1673524"/>
                </a:cubicBezTo>
                <a:cubicBezTo>
                  <a:pt x="880520" y="1682151"/>
                  <a:pt x="886198" y="1695546"/>
                  <a:pt x="897772" y="1699404"/>
                </a:cubicBezTo>
                <a:lnTo>
                  <a:pt x="923651" y="1708030"/>
                </a:lnTo>
                <a:cubicBezTo>
                  <a:pt x="941025" y="1760154"/>
                  <a:pt x="923077" y="1719167"/>
                  <a:pt x="984036" y="1785668"/>
                </a:cubicBezTo>
                <a:cubicBezTo>
                  <a:pt x="999211" y="1802223"/>
                  <a:pt x="1012791" y="1820173"/>
                  <a:pt x="1027168" y="1837426"/>
                </a:cubicBezTo>
                <a:cubicBezTo>
                  <a:pt x="1037019" y="1881757"/>
                  <a:pt x="1049743" y="1951588"/>
                  <a:pt x="1070300" y="1992702"/>
                </a:cubicBezTo>
                <a:cubicBezTo>
                  <a:pt x="1081362" y="2014826"/>
                  <a:pt x="1099711" y="2032506"/>
                  <a:pt x="1113432" y="2053087"/>
                </a:cubicBezTo>
                <a:cubicBezTo>
                  <a:pt x="1124008" y="2068950"/>
                  <a:pt x="1154931" y="2131470"/>
                  <a:pt x="1182443" y="2147977"/>
                </a:cubicBezTo>
                <a:cubicBezTo>
                  <a:pt x="1201221" y="2159244"/>
                  <a:pt x="1223241" y="2164063"/>
                  <a:pt x="1242828" y="2173856"/>
                </a:cubicBezTo>
                <a:cubicBezTo>
                  <a:pt x="1268926" y="2186905"/>
                  <a:pt x="1316681" y="2232712"/>
                  <a:pt x="1329093" y="2242868"/>
                </a:cubicBezTo>
                <a:cubicBezTo>
                  <a:pt x="1340220" y="2251972"/>
                  <a:pt x="1353109" y="2258914"/>
                  <a:pt x="1363598" y="2268747"/>
                </a:cubicBezTo>
                <a:cubicBezTo>
                  <a:pt x="1399198" y="2302122"/>
                  <a:pt x="1429347" y="2341363"/>
                  <a:pt x="1467115" y="2372264"/>
                </a:cubicBezTo>
                <a:lnTo>
                  <a:pt x="1562006" y="2449902"/>
                </a:lnTo>
                <a:cubicBezTo>
                  <a:pt x="1573233" y="2458883"/>
                  <a:pt x="1586345" y="2465615"/>
                  <a:pt x="1596511" y="2475781"/>
                </a:cubicBezTo>
                <a:cubicBezTo>
                  <a:pt x="1605138" y="2484407"/>
                  <a:pt x="1613019" y="2493850"/>
                  <a:pt x="1622391" y="2501660"/>
                </a:cubicBezTo>
                <a:cubicBezTo>
                  <a:pt x="1645321" y="2520768"/>
                  <a:pt x="1655926" y="2520823"/>
                  <a:pt x="1682776" y="2536166"/>
                </a:cubicBezTo>
                <a:cubicBezTo>
                  <a:pt x="1729599" y="2562922"/>
                  <a:pt x="1687086" y="2546230"/>
                  <a:pt x="1734534" y="2562045"/>
                </a:cubicBezTo>
                <a:cubicBezTo>
                  <a:pt x="1737409" y="2610928"/>
                  <a:pt x="1738918" y="2659911"/>
                  <a:pt x="1743160" y="2708694"/>
                </a:cubicBezTo>
                <a:cubicBezTo>
                  <a:pt x="1744675" y="2726119"/>
                  <a:pt x="1734636" y="2757023"/>
                  <a:pt x="1751787" y="2760453"/>
                </a:cubicBezTo>
                <a:cubicBezTo>
                  <a:pt x="1769841" y="2764064"/>
                  <a:pt x="1774791" y="2731698"/>
                  <a:pt x="1786293" y="2717321"/>
                </a:cubicBezTo>
                <a:cubicBezTo>
                  <a:pt x="1789168" y="2708694"/>
                  <a:pt x="1791108" y="2699697"/>
                  <a:pt x="1794919" y="2691441"/>
                </a:cubicBezTo>
                <a:cubicBezTo>
                  <a:pt x="1808391" y="2662251"/>
                  <a:pt x="1826111" y="2635026"/>
                  <a:pt x="1838051" y="2605177"/>
                </a:cubicBezTo>
                <a:cubicBezTo>
                  <a:pt x="1843496" y="2591564"/>
                  <a:pt x="1843802" y="2576422"/>
                  <a:pt x="1846677" y="2562045"/>
                </a:cubicBezTo>
                <a:cubicBezTo>
                  <a:pt x="1831184" y="2360625"/>
                  <a:pt x="1848119" y="2537640"/>
                  <a:pt x="1820798" y="2346385"/>
                </a:cubicBezTo>
                <a:cubicBezTo>
                  <a:pt x="1817648" y="2324335"/>
                  <a:pt x="1812933" y="2276528"/>
                  <a:pt x="1803545" y="2251494"/>
                </a:cubicBezTo>
                <a:cubicBezTo>
                  <a:pt x="1791703" y="2219915"/>
                  <a:pt x="1780771" y="2209626"/>
                  <a:pt x="1760413" y="2182483"/>
                </a:cubicBezTo>
                <a:cubicBezTo>
                  <a:pt x="1753033" y="2145582"/>
                  <a:pt x="1750454" y="2123412"/>
                  <a:pt x="1734534" y="2087592"/>
                </a:cubicBezTo>
                <a:cubicBezTo>
                  <a:pt x="1730323" y="2078118"/>
                  <a:pt x="1723032" y="2070339"/>
                  <a:pt x="1717281" y="2061713"/>
                </a:cubicBezTo>
                <a:cubicBezTo>
                  <a:pt x="1691897" y="1985561"/>
                  <a:pt x="1708158" y="2026214"/>
                  <a:pt x="1665523" y="1940943"/>
                </a:cubicBezTo>
                <a:cubicBezTo>
                  <a:pt x="1656897" y="1923690"/>
                  <a:pt x="1650705" y="1904987"/>
                  <a:pt x="1639643" y="1889185"/>
                </a:cubicBezTo>
                <a:cubicBezTo>
                  <a:pt x="1619515" y="1860430"/>
                  <a:pt x="1594956" y="1834315"/>
                  <a:pt x="1579259" y="1802921"/>
                </a:cubicBezTo>
                <a:cubicBezTo>
                  <a:pt x="1573508" y="1791419"/>
                  <a:pt x="1568386" y="1779580"/>
                  <a:pt x="1562006" y="1768415"/>
                </a:cubicBezTo>
                <a:cubicBezTo>
                  <a:pt x="1545802" y="1740058"/>
                  <a:pt x="1522133" y="1715391"/>
                  <a:pt x="1501621" y="1690777"/>
                </a:cubicBezTo>
                <a:cubicBezTo>
                  <a:pt x="1484690" y="1639989"/>
                  <a:pt x="1505118" y="1685648"/>
                  <a:pt x="1449862" y="1630392"/>
                </a:cubicBezTo>
                <a:cubicBezTo>
                  <a:pt x="1439696" y="1620226"/>
                  <a:pt x="1432609" y="1607389"/>
                  <a:pt x="1423983" y="1595887"/>
                </a:cubicBezTo>
                <a:cubicBezTo>
                  <a:pt x="1402183" y="1530488"/>
                  <a:pt x="1417642" y="1558677"/>
                  <a:pt x="1380851" y="1509622"/>
                </a:cubicBezTo>
                <a:cubicBezTo>
                  <a:pt x="1377976" y="1498120"/>
                  <a:pt x="1375482" y="1486516"/>
                  <a:pt x="1372225" y="1475117"/>
                </a:cubicBezTo>
                <a:cubicBezTo>
                  <a:pt x="1369727" y="1466374"/>
                  <a:pt x="1365571" y="1458114"/>
                  <a:pt x="1363598" y="1449238"/>
                </a:cubicBezTo>
                <a:cubicBezTo>
                  <a:pt x="1359804" y="1432164"/>
                  <a:pt x="1358101" y="1414688"/>
                  <a:pt x="1354972" y="1397479"/>
                </a:cubicBezTo>
                <a:cubicBezTo>
                  <a:pt x="1333775" y="1280895"/>
                  <a:pt x="1357671" y="1408279"/>
                  <a:pt x="1337719" y="1328468"/>
                </a:cubicBezTo>
                <a:cubicBezTo>
                  <a:pt x="1334163" y="1314244"/>
                  <a:pt x="1332951" y="1299481"/>
                  <a:pt x="1329093" y="1285336"/>
                </a:cubicBezTo>
                <a:cubicBezTo>
                  <a:pt x="1324308" y="1267791"/>
                  <a:pt x="1317591" y="1250830"/>
                  <a:pt x="1311840" y="1233577"/>
                </a:cubicBezTo>
                <a:cubicBezTo>
                  <a:pt x="1308964" y="1224951"/>
                  <a:pt x="1305418" y="1216520"/>
                  <a:pt x="1303213" y="1207698"/>
                </a:cubicBezTo>
                <a:lnTo>
                  <a:pt x="1294587" y="1173192"/>
                </a:lnTo>
                <a:lnTo>
                  <a:pt x="216285" y="69011"/>
                </a:lnTo>
                <a:lnTo>
                  <a:pt x="173153" y="0"/>
                </a:lnTo>
                <a:close/>
              </a:path>
            </a:pathLst>
          </a:cu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3" name="Dowolny kształt 12"/>
          <p:cNvSpPr/>
          <p:nvPr/>
        </p:nvSpPr>
        <p:spPr>
          <a:xfrm>
            <a:off x="7977267" y="4000499"/>
            <a:ext cx="1035464" cy="1552755"/>
          </a:xfrm>
          <a:custGeom>
            <a:avLst/>
            <a:gdLst>
              <a:gd name="connsiteX0" fmla="*/ 51758 w 1035464"/>
              <a:gd name="connsiteY0" fmla="*/ 301924 h 1552755"/>
              <a:gd name="connsiteX1" fmla="*/ 43132 w 1035464"/>
              <a:gd name="connsiteY1" fmla="*/ 405441 h 1552755"/>
              <a:gd name="connsiteX2" fmla="*/ 25879 w 1035464"/>
              <a:gd name="connsiteY2" fmla="*/ 448574 h 1552755"/>
              <a:gd name="connsiteX3" fmla="*/ 43132 w 1035464"/>
              <a:gd name="connsiteY3" fmla="*/ 586596 h 1552755"/>
              <a:gd name="connsiteX4" fmla="*/ 34506 w 1035464"/>
              <a:gd name="connsiteY4" fmla="*/ 664234 h 1552755"/>
              <a:gd name="connsiteX5" fmla="*/ 43132 w 1035464"/>
              <a:gd name="connsiteY5" fmla="*/ 1026543 h 1552755"/>
              <a:gd name="connsiteX6" fmla="*/ 60385 w 1035464"/>
              <a:gd name="connsiteY6" fmla="*/ 1138687 h 1552755"/>
              <a:gd name="connsiteX7" fmla="*/ 77638 w 1035464"/>
              <a:gd name="connsiteY7" fmla="*/ 1207698 h 1552755"/>
              <a:gd name="connsiteX8" fmla="*/ 112143 w 1035464"/>
              <a:gd name="connsiteY8" fmla="*/ 1250830 h 1552755"/>
              <a:gd name="connsiteX9" fmla="*/ 129396 w 1035464"/>
              <a:gd name="connsiteY9" fmla="*/ 1293962 h 1552755"/>
              <a:gd name="connsiteX10" fmla="*/ 207034 w 1035464"/>
              <a:gd name="connsiteY10" fmla="*/ 1362974 h 1552755"/>
              <a:gd name="connsiteX11" fmla="*/ 258792 w 1035464"/>
              <a:gd name="connsiteY11" fmla="*/ 1380226 h 1552755"/>
              <a:gd name="connsiteX12" fmla="*/ 301924 w 1035464"/>
              <a:gd name="connsiteY12" fmla="*/ 1414732 h 1552755"/>
              <a:gd name="connsiteX13" fmla="*/ 474453 w 1035464"/>
              <a:gd name="connsiteY13" fmla="*/ 1457864 h 1552755"/>
              <a:gd name="connsiteX14" fmla="*/ 621102 w 1035464"/>
              <a:gd name="connsiteY14" fmla="*/ 1492370 h 1552755"/>
              <a:gd name="connsiteX15" fmla="*/ 655607 w 1035464"/>
              <a:gd name="connsiteY15" fmla="*/ 1509623 h 1552755"/>
              <a:gd name="connsiteX16" fmla="*/ 724619 w 1035464"/>
              <a:gd name="connsiteY16" fmla="*/ 1518249 h 1552755"/>
              <a:gd name="connsiteX17" fmla="*/ 750498 w 1035464"/>
              <a:gd name="connsiteY17" fmla="*/ 1526875 h 1552755"/>
              <a:gd name="connsiteX18" fmla="*/ 785004 w 1035464"/>
              <a:gd name="connsiteY18" fmla="*/ 1535502 h 1552755"/>
              <a:gd name="connsiteX19" fmla="*/ 836762 w 1035464"/>
              <a:gd name="connsiteY19" fmla="*/ 1552755 h 1552755"/>
              <a:gd name="connsiteX20" fmla="*/ 879894 w 1035464"/>
              <a:gd name="connsiteY20" fmla="*/ 1544128 h 1552755"/>
              <a:gd name="connsiteX21" fmla="*/ 914400 w 1035464"/>
              <a:gd name="connsiteY21" fmla="*/ 1518249 h 1552755"/>
              <a:gd name="connsiteX22" fmla="*/ 948906 w 1035464"/>
              <a:gd name="connsiteY22" fmla="*/ 1500996 h 1552755"/>
              <a:gd name="connsiteX23" fmla="*/ 1000664 w 1035464"/>
              <a:gd name="connsiteY23" fmla="*/ 1475117 h 1552755"/>
              <a:gd name="connsiteX24" fmla="*/ 1026543 w 1035464"/>
              <a:gd name="connsiteY24" fmla="*/ 1449238 h 1552755"/>
              <a:gd name="connsiteX25" fmla="*/ 1035170 w 1035464"/>
              <a:gd name="connsiteY25" fmla="*/ 1414732 h 1552755"/>
              <a:gd name="connsiteX26" fmla="*/ 974785 w 1035464"/>
              <a:gd name="connsiteY26" fmla="*/ 1199072 h 1552755"/>
              <a:gd name="connsiteX27" fmla="*/ 914400 w 1035464"/>
              <a:gd name="connsiteY27" fmla="*/ 1112807 h 1552755"/>
              <a:gd name="connsiteX28" fmla="*/ 802257 w 1035464"/>
              <a:gd name="connsiteY28" fmla="*/ 931653 h 1552755"/>
              <a:gd name="connsiteX29" fmla="*/ 741872 w 1035464"/>
              <a:gd name="connsiteY29" fmla="*/ 836762 h 1552755"/>
              <a:gd name="connsiteX30" fmla="*/ 690113 w 1035464"/>
              <a:gd name="connsiteY30" fmla="*/ 785004 h 1552755"/>
              <a:gd name="connsiteX31" fmla="*/ 612475 w 1035464"/>
              <a:gd name="connsiteY31" fmla="*/ 715992 h 1552755"/>
              <a:gd name="connsiteX32" fmla="*/ 577970 w 1035464"/>
              <a:gd name="connsiteY32" fmla="*/ 664234 h 1552755"/>
              <a:gd name="connsiteX33" fmla="*/ 543464 w 1035464"/>
              <a:gd name="connsiteY33" fmla="*/ 646981 h 1552755"/>
              <a:gd name="connsiteX34" fmla="*/ 483079 w 1035464"/>
              <a:gd name="connsiteY34" fmla="*/ 621102 h 1552755"/>
              <a:gd name="connsiteX35" fmla="*/ 465826 w 1035464"/>
              <a:gd name="connsiteY35" fmla="*/ 595223 h 1552755"/>
              <a:gd name="connsiteX36" fmla="*/ 500332 w 1035464"/>
              <a:gd name="connsiteY36" fmla="*/ 569343 h 1552755"/>
              <a:gd name="connsiteX37" fmla="*/ 526211 w 1035464"/>
              <a:gd name="connsiteY37" fmla="*/ 543464 h 1552755"/>
              <a:gd name="connsiteX38" fmla="*/ 534838 w 1035464"/>
              <a:gd name="connsiteY38" fmla="*/ 491706 h 1552755"/>
              <a:gd name="connsiteX39" fmla="*/ 543464 w 1035464"/>
              <a:gd name="connsiteY39" fmla="*/ 448574 h 1552755"/>
              <a:gd name="connsiteX40" fmla="*/ 526211 w 1035464"/>
              <a:gd name="connsiteY40" fmla="*/ 345057 h 1552755"/>
              <a:gd name="connsiteX41" fmla="*/ 508958 w 1035464"/>
              <a:gd name="connsiteY41" fmla="*/ 310551 h 1552755"/>
              <a:gd name="connsiteX42" fmla="*/ 465826 w 1035464"/>
              <a:gd name="connsiteY42" fmla="*/ 250166 h 1552755"/>
              <a:gd name="connsiteX43" fmla="*/ 431321 w 1035464"/>
              <a:gd name="connsiteY43" fmla="*/ 207034 h 1552755"/>
              <a:gd name="connsiteX44" fmla="*/ 405441 w 1035464"/>
              <a:gd name="connsiteY44" fmla="*/ 146649 h 1552755"/>
              <a:gd name="connsiteX45" fmla="*/ 379562 w 1035464"/>
              <a:gd name="connsiteY45" fmla="*/ 120770 h 1552755"/>
              <a:gd name="connsiteX46" fmla="*/ 345057 w 1035464"/>
              <a:gd name="connsiteY46" fmla="*/ 77638 h 1552755"/>
              <a:gd name="connsiteX47" fmla="*/ 310551 w 1035464"/>
              <a:gd name="connsiteY47" fmla="*/ 51758 h 1552755"/>
              <a:gd name="connsiteX48" fmla="*/ 267419 w 1035464"/>
              <a:gd name="connsiteY48" fmla="*/ 0 h 1552755"/>
              <a:gd name="connsiteX49" fmla="*/ 163902 w 1035464"/>
              <a:gd name="connsiteY49" fmla="*/ 34506 h 1552755"/>
              <a:gd name="connsiteX50" fmla="*/ 138023 w 1035464"/>
              <a:gd name="connsiteY50" fmla="*/ 60385 h 1552755"/>
              <a:gd name="connsiteX51" fmla="*/ 103517 w 1035464"/>
              <a:gd name="connsiteY51" fmla="*/ 86264 h 1552755"/>
              <a:gd name="connsiteX52" fmla="*/ 69011 w 1035464"/>
              <a:gd name="connsiteY52" fmla="*/ 138023 h 1552755"/>
              <a:gd name="connsiteX53" fmla="*/ 51758 w 1035464"/>
              <a:gd name="connsiteY53" fmla="*/ 163902 h 1552755"/>
              <a:gd name="connsiteX54" fmla="*/ 25879 w 1035464"/>
              <a:gd name="connsiteY54" fmla="*/ 172528 h 1552755"/>
              <a:gd name="connsiteX55" fmla="*/ 0 w 1035464"/>
              <a:gd name="connsiteY55" fmla="*/ 224287 h 1552755"/>
              <a:gd name="connsiteX56" fmla="*/ 17253 w 1035464"/>
              <a:gd name="connsiteY56" fmla="*/ 301924 h 1552755"/>
              <a:gd name="connsiteX57" fmla="*/ 43132 w 1035464"/>
              <a:gd name="connsiteY57" fmla="*/ 336430 h 1552755"/>
              <a:gd name="connsiteX58" fmla="*/ 51758 w 1035464"/>
              <a:gd name="connsiteY58" fmla="*/ 353683 h 15527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</a:cxnLst>
            <a:rect l="l" t="t" r="r" b="b"/>
            <a:pathLst>
              <a:path w="1035464" h="1552755">
                <a:moveTo>
                  <a:pt x="51758" y="301924"/>
                </a:moveTo>
                <a:cubicBezTo>
                  <a:pt x="48883" y="336430"/>
                  <a:pt x="49149" y="371343"/>
                  <a:pt x="43132" y="405441"/>
                </a:cubicBezTo>
                <a:cubicBezTo>
                  <a:pt x="40441" y="420691"/>
                  <a:pt x="26982" y="433128"/>
                  <a:pt x="25879" y="448574"/>
                </a:cubicBezTo>
                <a:cubicBezTo>
                  <a:pt x="24844" y="463063"/>
                  <a:pt x="40122" y="565525"/>
                  <a:pt x="43132" y="586596"/>
                </a:cubicBezTo>
                <a:cubicBezTo>
                  <a:pt x="40257" y="612475"/>
                  <a:pt x="34506" y="638195"/>
                  <a:pt x="34506" y="664234"/>
                </a:cubicBezTo>
                <a:cubicBezTo>
                  <a:pt x="34506" y="785038"/>
                  <a:pt x="38206" y="905840"/>
                  <a:pt x="43132" y="1026543"/>
                </a:cubicBezTo>
                <a:cubicBezTo>
                  <a:pt x="43503" y="1035628"/>
                  <a:pt x="57644" y="1125898"/>
                  <a:pt x="60385" y="1138687"/>
                </a:cubicBezTo>
                <a:cubicBezTo>
                  <a:pt x="65353" y="1161872"/>
                  <a:pt x="62826" y="1189182"/>
                  <a:pt x="77638" y="1207698"/>
                </a:cubicBezTo>
                <a:cubicBezTo>
                  <a:pt x="89140" y="1222075"/>
                  <a:pt x="102670" y="1235042"/>
                  <a:pt x="112143" y="1250830"/>
                </a:cubicBezTo>
                <a:cubicBezTo>
                  <a:pt x="120110" y="1264108"/>
                  <a:pt x="120516" y="1281276"/>
                  <a:pt x="129396" y="1293962"/>
                </a:cubicBezTo>
                <a:cubicBezTo>
                  <a:pt x="138763" y="1307343"/>
                  <a:pt x="187327" y="1353120"/>
                  <a:pt x="207034" y="1362974"/>
                </a:cubicBezTo>
                <a:cubicBezTo>
                  <a:pt x="223300" y="1371107"/>
                  <a:pt x="241539" y="1374475"/>
                  <a:pt x="258792" y="1380226"/>
                </a:cubicBezTo>
                <a:cubicBezTo>
                  <a:pt x="273169" y="1391728"/>
                  <a:pt x="285056" y="1407352"/>
                  <a:pt x="301924" y="1414732"/>
                </a:cubicBezTo>
                <a:cubicBezTo>
                  <a:pt x="351938" y="1436613"/>
                  <a:pt x="421779" y="1442372"/>
                  <a:pt x="474453" y="1457864"/>
                </a:cubicBezTo>
                <a:cubicBezTo>
                  <a:pt x="609122" y="1497472"/>
                  <a:pt x="475299" y="1476169"/>
                  <a:pt x="621102" y="1492370"/>
                </a:cubicBezTo>
                <a:cubicBezTo>
                  <a:pt x="632604" y="1498121"/>
                  <a:pt x="643132" y="1506504"/>
                  <a:pt x="655607" y="1509623"/>
                </a:cubicBezTo>
                <a:cubicBezTo>
                  <a:pt x="678098" y="1515246"/>
                  <a:pt x="701810" y="1514102"/>
                  <a:pt x="724619" y="1518249"/>
                </a:cubicBezTo>
                <a:cubicBezTo>
                  <a:pt x="733565" y="1519876"/>
                  <a:pt x="741755" y="1524377"/>
                  <a:pt x="750498" y="1526875"/>
                </a:cubicBezTo>
                <a:cubicBezTo>
                  <a:pt x="761898" y="1530132"/>
                  <a:pt x="773648" y="1532095"/>
                  <a:pt x="785004" y="1535502"/>
                </a:cubicBezTo>
                <a:cubicBezTo>
                  <a:pt x="802423" y="1540728"/>
                  <a:pt x="836762" y="1552755"/>
                  <a:pt x="836762" y="1552755"/>
                </a:cubicBezTo>
                <a:cubicBezTo>
                  <a:pt x="851139" y="1549879"/>
                  <a:pt x="866496" y="1550083"/>
                  <a:pt x="879894" y="1544128"/>
                </a:cubicBezTo>
                <a:cubicBezTo>
                  <a:pt x="893032" y="1538289"/>
                  <a:pt x="902208" y="1525869"/>
                  <a:pt x="914400" y="1518249"/>
                </a:cubicBezTo>
                <a:cubicBezTo>
                  <a:pt x="925305" y="1511433"/>
                  <a:pt x="937741" y="1507376"/>
                  <a:pt x="948906" y="1500996"/>
                </a:cubicBezTo>
                <a:cubicBezTo>
                  <a:pt x="995729" y="1474240"/>
                  <a:pt x="953216" y="1490932"/>
                  <a:pt x="1000664" y="1475117"/>
                </a:cubicBezTo>
                <a:cubicBezTo>
                  <a:pt x="1009290" y="1466491"/>
                  <a:pt x="1020490" y="1459830"/>
                  <a:pt x="1026543" y="1449238"/>
                </a:cubicBezTo>
                <a:cubicBezTo>
                  <a:pt x="1032425" y="1438944"/>
                  <a:pt x="1036641" y="1426496"/>
                  <a:pt x="1035170" y="1414732"/>
                </a:cubicBezTo>
                <a:cubicBezTo>
                  <a:pt x="1019847" y="1292149"/>
                  <a:pt x="1024414" y="1273516"/>
                  <a:pt x="974785" y="1199072"/>
                </a:cubicBezTo>
                <a:cubicBezTo>
                  <a:pt x="955315" y="1169867"/>
                  <a:pt x="933429" y="1142301"/>
                  <a:pt x="914400" y="1112807"/>
                </a:cubicBezTo>
                <a:cubicBezTo>
                  <a:pt x="875899" y="1053130"/>
                  <a:pt x="839897" y="991877"/>
                  <a:pt x="802257" y="931653"/>
                </a:cubicBezTo>
                <a:cubicBezTo>
                  <a:pt x="782386" y="899860"/>
                  <a:pt x="768383" y="863272"/>
                  <a:pt x="741872" y="836762"/>
                </a:cubicBezTo>
                <a:cubicBezTo>
                  <a:pt x="724619" y="819509"/>
                  <a:pt x="707950" y="801652"/>
                  <a:pt x="690113" y="785004"/>
                </a:cubicBezTo>
                <a:cubicBezTo>
                  <a:pt x="664800" y="761378"/>
                  <a:pt x="636036" y="741365"/>
                  <a:pt x="612475" y="715992"/>
                </a:cubicBezTo>
                <a:cubicBezTo>
                  <a:pt x="598366" y="700797"/>
                  <a:pt x="592632" y="678896"/>
                  <a:pt x="577970" y="664234"/>
                </a:cubicBezTo>
                <a:cubicBezTo>
                  <a:pt x="568877" y="655141"/>
                  <a:pt x="554629" y="653361"/>
                  <a:pt x="543464" y="646981"/>
                </a:cubicBezTo>
                <a:cubicBezTo>
                  <a:pt x="497129" y="620504"/>
                  <a:pt x="539754" y="635270"/>
                  <a:pt x="483079" y="621102"/>
                </a:cubicBezTo>
                <a:cubicBezTo>
                  <a:pt x="477328" y="612476"/>
                  <a:pt x="462547" y="605059"/>
                  <a:pt x="465826" y="595223"/>
                </a:cubicBezTo>
                <a:cubicBezTo>
                  <a:pt x="470373" y="581583"/>
                  <a:pt x="489416" y="578700"/>
                  <a:pt x="500332" y="569343"/>
                </a:cubicBezTo>
                <a:cubicBezTo>
                  <a:pt x="509595" y="561404"/>
                  <a:pt x="517585" y="552090"/>
                  <a:pt x="526211" y="543464"/>
                </a:cubicBezTo>
                <a:cubicBezTo>
                  <a:pt x="529087" y="526211"/>
                  <a:pt x="531709" y="508915"/>
                  <a:pt x="534838" y="491706"/>
                </a:cubicBezTo>
                <a:cubicBezTo>
                  <a:pt x="537461" y="477280"/>
                  <a:pt x="544325" y="463211"/>
                  <a:pt x="543464" y="448574"/>
                </a:cubicBezTo>
                <a:cubicBezTo>
                  <a:pt x="541410" y="413653"/>
                  <a:pt x="534695" y="378994"/>
                  <a:pt x="526211" y="345057"/>
                </a:cubicBezTo>
                <a:cubicBezTo>
                  <a:pt x="523092" y="332581"/>
                  <a:pt x="515338" y="321716"/>
                  <a:pt x="508958" y="310551"/>
                </a:cubicBezTo>
                <a:cubicBezTo>
                  <a:pt x="498864" y="292885"/>
                  <a:pt x="476941" y="264985"/>
                  <a:pt x="465826" y="250166"/>
                </a:cubicBezTo>
                <a:cubicBezTo>
                  <a:pt x="445231" y="188378"/>
                  <a:pt x="474675" y="259059"/>
                  <a:pt x="431321" y="207034"/>
                </a:cubicBezTo>
                <a:cubicBezTo>
                  <a:pt x="377100" y="141968"/>
                  <a:pt x="441400" y="200586"/>
                  <a:pt x="405441" y="146649"/>
                </a:cubicBezTo>
                <a:cubicBezTo>
                  <a:pt x="398674" y="136498"/>
                  <a:pt x="387595" y="129951"/>
                  <a:pt x="379562" y="120770"/>
                </a:cubicBezTo>
                <a:cubicBezTo>
                  <a:pt x="367438" y="106914"/>
                  <a:pt x="358076" y="90657"/>
                  <a:pt x="345057" y="77638"/>
                </a:cubicBezTo>
                <a:cubicBezTo>
                  <a:pt x="334891" y="67471"/>
                  <a:pt x="321467" y="61115"/>
                  <a:pt x="310551" y="51758"/>
                </a:cubicBezTo>
                <a:cubicBezTo>
                  <a:pt x="284721" y="29618"/>
                  <a:pt x="285167" y="26622"/>
                  <a:pt x="267419" y="0"/>
                </a:cubicBezTo>
                <a:cubicBezTo>
                  <a:pt x="213089" y="12073"/>
                  <a:pt x="198766" y="5453"/>
                  <a:pt x="163902" y="34506"/>
                </a:cubicBezTo>
                <a:cubicBezTo>
                  <a:pt x="154530" y="42316"/>
                  <a:pt x="147286" y="52446"/>
                  <a:pt x="138023" y="60385"/>
                </a:cubicBezTo>
                <a:cubicBezTo>
                  <a:pt x="127107" y="69742"/>
                  <a:pt x="113069" y="75518"/>
                  <a:pt x="103517" y="86264"/>
                </a:cubicBezTo>
                <a:cubicBezTo>
                  <a:pt x="89741" y="101762"/>
                  <a:pt x="80513" y="120770"/>
                  <a:pt x="69011" y="138023"/>
                </a:cubicBezTo>
                <a:cubicBezTo>
                  <a:pt x="63260" y="146649"/>
                  <a:pt x="61594" y="160624"/>
                  <a:pt x="51758" y="163902"/>
                </a:cubicBezTo>
                <a:lnTo>
                  <a:pt x="25879" y="172528"/>
                </a:lnTo>
                <a:cubicBezTo>
                  <a:pt x="17155" y="185614"/>
                  <a:pt x="0" y="206427"/>
                  <a:pt x="0" y="224287"/>
                </a:cubicBezTo>
                <a:cubicBezTo>
                  <a:pt x="0" y="233266"/>
                  <a:pt x="8356" y="286355"/>
                  <a:pt x="17253" y="301924"/>
                </a:cubicBezTo>
                <a:cubicBezTo>
                  <a:pt x="24386" y="314407"/>
                  <a:pt x="35157" y="324467"/>
                  <a:pt x="43132" y="336430"/>
                </a:cubicBezTo>
                <a:cubicBezTo>
                  <a:pt x="46699" y="341780"/>
                  <a:pt x="48883" y="347932"/>
                  <a:pt x="51758" y="353683"/>
                </a:cubicBezTo>
              </a:path>
            </a:pathLst>
          </a:cu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4" name="Dowolny kształt 13"/>
          <p:cNvSpPr/>
          <p:nvPr/>
        </p:nvSpPr>
        <p:spPr>
          <a:xfrm>
            <a:off x="7085952" y="4294963"/>
            <a:ext cx="1224951" cy="2251494"/>
          </a:xfrm>
          <a:custGeom>
            <a:avLst/>
            <a:gdLst>
              <a:gd name="connsiteX0" fmla="*/ 319178 w 1224951"/>
              <a:gd name="connsiteY0" fmla="*/ 43132 h 2251494"/>
              <a:gd name="connsiteX1" fmla="*/ 319178 w 1224951"/>
              <a:gd name="connsiteY1" fmla="*/ 43132 h 2251494"/>
              <a:gd name="connsiteX2" fmla="*/ 301925 w 1224951"/>
              <a:gd name="connsiteY2" fmla="*/ 120770 h 2251494"/>
              <a:gd name="connsiteX3" fmla="*/ 293298 w 1224951"/>
              <a:gd name="connsiteY3" fmla="*/ 163902 h 2251494"/>
              <a:gd name="connsiteX4" fmla="*/ 267419 w 1224951"/>
              <a:gd name="connsiteY4" fmla="*/ 215660 h 2251494"/>
              <a:gd name="connsiteX5" fmla="*/ 250166 w 1224951"/>
              <a:gd name="connsiteY5" fmla="*/ 293298 h 2251494"/>
              <a:gd name="connsiteX6" fmla="*/ 215661 w 1224951"/>
              <a:gd name="connsiteY6" fmla="*/ 353683 h 2251494"/>
              <a:gd name="connsiteX7" fmla="*/ 207034 w 1224951"/>
              <a:gd name="connsiteY7" fmla="*/ 431321 h 2251494"/>
              <a:gd name="connsiteX8" fmla="*/ 181155 w 1224951"/>
              <a:gd name="connsiteY8" fmla="*/ 500332 h 2251494"/>
              <a:gd name="connsiteX9" fmla="*/ 163902 w 1224951"/>
              <a:gd name="connsiteY9" fmla="*/ 577970 h 2251494"/>
              <a:gd name="connsiteX10" fmla="*/ 155276 w 1224951"/>
              <a:gd name="connsiteY10" fmla="*/ 655607 h 2251494"/>
              <a:gd name="connsiteX11" fmla="*/ 129397 w 1224951"/>
              <a:gd name="connsiteY11" fmla="*/ 733245 h 2251494"/>
              <a:gd name="connsiteX12" fmla="*/ 103517 w 1224951"/>
              <a:gd name="connsiteY12" fmla="*/ 836762 h 2251494"/>
              <a:gd name="connsiteX13" fmla="*/ 69012 w 1224951"/>
              <a:gd name="connsiteY13" fmla="*/ 1017917 h 2251494"/>
              <a:gd name="connsiteX14" fmla="*/ 60385 w 1224951"/>
              <a:gd name="connsiteY14" fmla="*/ 1104181 h 2251494"/>
              <a:gd name="connsiteX15" fmla="*/ 51759 w 1224951"/>
              <a:gd name="connsiteY15" fmla="*/ 1337094 h 2251494"/>
              <a:gd name="connsiteX16" fmla="*/ 34506 w 1224951"/>
              <a:gd name="connsiteY16" fmla="*/ 1500996 h 2251494"/>
              <a:gd name="connsiteX17" fmla="*/ 17253 w 1224951"/>
              <a:gd name="connsiteY17" fmla="*/ 1613139 h 2251494"/>
              <a:gd name="connsiteX18" fmla="*/ 0 w 1224951"/>
              <a:gd name="connsiteY18" fmla="*/ 1682151 h 2251494"/>
              <a:gd name="connsiteX19" fmla="*/ 8627 w 1224951"/>
              <a:gd name="connsiteY19" fmla="*/ 1759788 h 2251494"/>
              <a:gd name="connsiteX20" fmla="*/ 25880 w 1224951"/>
              <a:gd name="connsiteY20" fmla="*/ 1794294 h 2251494"/>
              <a:gd name="connsiteX21" fmla="*/ 94891 w 1224951"/>
              <a:gd name="connsiteY21" fmla="*/ 1897811 h 2251494"/>
              <a:gd name="connsiteX22" fmla="*/ 215661 w 1224951"/>
              <a:gd name="connsiteY22" fmla="*/ 1932317 h 2251494"/>
              <a:gd name="connsiteX23" fmla="*/ 353683 w 1224951"/>
              <a:gd name="connsiteY23" fmla="*/ 1975449 h 2251494"/>
              <a:gd name="connsiteX24" fmla="*/ 431321 w 1224951"/>
              <a:gd name="connsiteY24" fmla="*/ 2001328 h 2251494"/>
              <a:gd name="connsiteX25" fmla="*/ 474453 w 1224951"/>
              <a:gd name="connsiteY25" fmla="*/ 2009954 h 2251494"/>
              <a:gd name="connsiteX26" fmla="*/ 534838 w 1224951"/>
              <a:gd name="connsiteY26" fmla="*/ 2216988 h 2251494"/>
              <a:gd name="connsiteX27" fmla="*/ 603849 w 1224951"/>
              <a:gd name="connsiteY27" fmla="*/ 2242868 h 2251494"/>
              <a:gd name="connsiteX28" fmla="*/ 905774 w 1224951"/>
              <a:gd name="connsiteY28" fmla="*/ 2251494 h 2251494"/>
              <a:gd name="connsiteX29" fmla="*/ 931653 w 1224951"/>
              <a:gd name="connsiteY29" fmla="*/ 2225615 h 2251494"/>
              <a:gd name="connsiteX30" fmla="*/ 914400 w 1224951"/>
              <a:gd name="connsiteY30" fmla="*/ 2199736 h 2251494"/>
              <a:gd name="connsiteX31" fmla="*/ 905774 w 1224951"/>
              <a:gd name="connsiteY31" fmla="*/ 2156604 h 2251494"/>
              <a:gd name="connsiteX32" fmla="*/ 897147 w 1224951"/>
              <a:gd name="connsiteY32" fmla="*/ 2078966 h 2251494"/>
              <a:gd name="connsiteX33" fmla="*/ 888521 w 1224951"/>
              <a:gd name="connsiteY33" fmla="*/ 2018581 h 2251494"/>
              <a:gd name="connsiteX34" fmla="*/ 905774 w 1224951"/>
              <a:gd name="connsiteY34" fmla="*/ 1889185 h 2251494"/>
              <a:gd name="connsiteX35" fmla="*/ 948906 w 1224951"/>
              <a:gd name="connsiteY35" fmla="*/ 1552754 h 2251494"/>
              <a:gd name="connsiteX36" fmla="*/ 983412 w 1224951"/>
              <a:gd name="connsiteY36" fmla="*/ 1500996 h 2251494"/>
              <a:gd name="connsiteX37" fmla="*/ 1000664 w 1224951"/>
              <a:gd name="connsiteY37" fmla="*/ 1457864 h 2251494"/>
              <a:gd name="connsiteX38" fmla="*/ 1026544 w 1224951"/>
              <a:gd name="connsiteY38" fmla="*/ 1414732 h 2251494"/>
              <a:gd name="connsiteX39" fmla="*/ 1035170 w 1224951"/>
              <a:gd name="connsiteY39" fmla="*/ 1388853 h 2251494"/>
              <a:gd name="connsiteX40" fmla="*/ 1061049 w 1224951"/>
              <a:gd name="connsiteY40" fmla="*/ 1371600 h 2251494"/>
              <a:gd name="connsiteX41" fmla="*/ 1095555 w 1224951"/>
              <a:gd name="connsiteY41" fmla="*/ 1345721 h 2251494"/>
              <a:gd name="connsiteX42" fmla="*/ 1121434 w 1224951"/>
              <a:gd name="connsiteY42" fmla="*/ 1328468 h 2251494"/>
              <a:gd name="connsiteX43" fmla="*/ 1147314 w 1224951"/>
              <a:gd name="connsiteY43" fmla="*/ 1302588 h 2251494"/>
              <a:gd name="connsiteX44" fmla="*/ 1164566 w 1224951"/>
              <a:gd name="connsiteY44" fmla="*/ 1276709 h 2251494"/>
              <a:gd name="connsiteX45" fmla="*/ 1224951 w 1224951"/>
              <a:gd name="connsiteY45" fmla="*/ 1233577 h 2251494"/>
              <a:gd name="connsiteX46" fmla="*/ 1199072 w 1224951"/>
              <a:gd name="connsiteY46" fmla="*/ 1095554 h 2251494"/>
              <a:gd name="connsiteX47" fmla="*/ 1173193 w 1224951"/>
              <a:gd name="connsiteY47" fmla="*/ 1078302 h 2251494"/>
              <a:gd name="connsiteX48" fmla="*/ 1104181 w 1224951"/>
              <a:gd name="connsiteY48" fmla="*/ 1017917 h 2251494"/>
              <a:gd name="connsiteX49" fmla="*/ 1061049 w 1224951"/>
              <a:gd name="connsiteY49" fmla="*/ 992038 h 2251494"/>
              <a:gd name="connsiteX50" fmla="*/ 1009291 w 1224951"/>
              <a:gd name="connsiteY50" fmla="*/ 957532 h 2251494"/>
              <a:gd name="connsiteX51" fmla="*/ 992038 w 1224951"/>
              <a:gd name="connsiteY51" fmla="*/ 923026 h 2251494"/>
              <a:gd name="connsiteX52" fmla="*/ 974785 w 1224951"/>
              <a:gd name="connsiteY52" fmla="*/ 897147 h 2251494"/>
              <a:gd name="connsiteX53" fmla="*/ 983412 w 1224951"/>
              <a:gd name="connsiteY53" fmla="*/ 793630 h 2251494"/>
              <a:gd name="connsiteX54" fmla="*/ 1000664 w 1224951"/>
              <a:gd name="connsiteY54" fmla="*/ 629728 h 2251494"/>
              <a:gd name="connsiteX55" fmla="*/ 957532 w 1224951"/>
              <a:gd name="connsiteY55" fmla="*/ 517585 h 2251494"/>
              <a:gd name="connsiteX56" fmla="*/ 940280 w 1224951"/>
              <a:gd name="connsiteY56" fmla="*/ 491705 h 2251494"/>
              <a:gd name="connsiteX57" fmla="*/ 914400 w 1224951"/>
              <a:gd name="connsiteY57" fmla="*/ 465826 h 2251494"/>
              <a:gd name="connsiteX58" fmla="*/ 793630 w 1224951"/>
              <a:gd name="connsiteY58" fmla="*/ 310551 h 2251494"/>
              <a:gd name="connsiteX59" fmla="*/ 741872 w 1224951"/>
              <a:gd name="connsiteY59" fmla="*/ 276045 h 2251494"/>
              <a:gd name="connsiteX60" fmla="*/ 646981 w 1224951"/>
              <a:gd name="connsiteY60" fmla="*/ 138022 h 2251494"/>
              <a:gd name="connsiteX61" fmla="*/ 612476 w 1224951"/>
              <a:gd name="connsiteY61" fmla="*/ 120770 h 2251494"/>
              <a:gd name="connsiteX62" fmla="*/ 534838 w 1224951"/>
              <a:gd name="connsiteY62" fmla="*/ 86264 h 2251494"/>
              <a:gd name="connsiteX63" fmla="*/ 474453 w 1224951"/>
              <a:gd name="connsiteY63" fmla="*/ 51758 h 2251494"/>
              <a:gd name="connsiteX64" fmla="*/ 448574 w 1224951"/>
              <a:gd name="connsiteY64" fmla="*/ 43132 h 2251494"/>
              <a:gd name="connsiteX65" fmla="*/ 414068 w 1224951"/>
              <a:gd name="connsiteY65" fmla="*/ 17253 h 2251494"/>
              <a:gd name="connsiteX66" fmla="*/ 362310 w 1224951"/>
              <a:gd name="connsiteY66" fmla="*/ 8626 h 2251494"/>
              <a:gd name="connsiteX67" fmla="*/ 327804 w 1224951"/>
              <a:gd name="connsiteY67" fmla="*/ 0 h 2251494"/>
              <a:gd name="connsiteX68" fmla="*/ 319178 w 1224951"/>
              <a:gd name="connsiteY68" fmla="*/ 43132 h 22514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</a:cxnLst>
            <a:rect l="l" t="t" r="r" b="b"/>
            <a:pathLst>
              <a:path w="1224951" h="2251494">
                <a:moveTo>
                  <a:pt x="319178" y="43132"/>
                </a:moveTo>
                <a:lnTo>
                  <a:pt x="319178" y="43132"/>
                </a:lnTo>
                <a:cubicBezTo>
                  <a:pt x="313427" y="69011"/>
                  <a:pt x="307480" y="94848"/>
                  <a:pt x="301925" y="120770"/>
                </a:cubicBezTo>
                <a:cubicBezTo>
                  <a:pt x="298853" y="135107"/>
                  <a:pt x="298309" y="150123"/>
                  <a:pt x="293298" y="163902"/>
                </a:cubicBezTo>
                <a:cubicBezTo>
                  <a:pt x="286706" y="182030"/>
                  <a:pt x="276045" y="198407"/>
                  <a:pt x="267419" y="215660"/>
                </a:cubicBezTo>
                <a:cubicBezTo>
                  <a:pt x="261668" y="241539"/>
                  <a:pt x="259474" y="268475"/>
                  <a:pt x="250166" y="293298"/>
                </a:cubicBezTo>
                <a:cubicBezTo>
                  <a:pt x="242026" y="315005"/>
                  <a:pt x="222576" y="331556"/>
                  <a:pt x="215661" y="353683"/>
                </a:cubicBezTo>
                <a:cubicBezTo>
                  <a:pt x="207894" y="378536"/>
                  <a:pt x="212998" y="405975"/>
                  <a:pt x="207034" y="431321"/>
                </a:cubicBezTo>
                <a:cubicBezTo>
                  <a:pt x="201407" y="455236"/>
                  <a:pt x="188087" y="476762"/>
                  <a:pt x="181155" y="500332"/>
                </a:cubicBezTo>
                <a:cubicBezTo>
                  <a:pt x="173675" y="525765"/>
                  <a:pt x="169653" y="552091"/>
                  <a:pt x="163902" y="577970"/>
                </a:cubicBezTo>
                <a:cubicBezTo>
                  <a:pt x="161027" y="603849"/>
                  <a:pt x="160924" y="630189"/>
                  <a:pt x="155276" y="655607"/>
                </a:cubicBezTo>
                <a:cubicBezTo>
                  <a:pt x="149358" y="682237"/>
                  <a:pt x="136891" y="707015"/>
                  <a:pt x="129397" y="733245"/>
                </a:cubicBezTo>
                <a:cubicBezTo>
                  <a:pt x="119626" y="767444"/>
                  <a:pt x="111233" y="802041"/>
                  <a:pt x="103517" y="836762"/>
                </a:cubicBezTo>
                <a:cubicBezTo>
                  <a:pt x="101178" y="847289"/>
                  <a:pt x="74144" y="976858"/>
                  <a:pt x="69012" y="1017917"/>
                </a:cubicBezTo>
                <a:cubicBezTo>
                  <a:pt x="65428" y="1046592"/>
                  <a:pt x="63261" y="1075426"/>
                  <a:pt x="60385" y="1104181"/>
                </a:cubicBezTo>
                <a:cubicBezTo>
                  <a:pt x="57510" y="1181819"/>
                  <a:pt x="56815" y="1259568"/>
                  <a:pt x="51759" y="1337094"/>
                </a:cubicBezTo>
                <a:cubicBezTo>
                  <a:pt x="48184" y="1391913"/>
                  <a:pt x="40803" y="1446422"/>
                  <a:pt x="34506" y="1500996"/>
                </a:cubicBezTo>
                <a:cubicBezTo>
                  <a:pt x="32667" y="1516932"/>
                  <a:pt x="21257" y="1594456"/>
                  <a:pt x="17253" y="1613139"/>
                </a:cubicBezTo>
                <a:cubicBezTo>
                  <a:pt x="12285" y="1636325"/>
                  <a:pt x="5751" y="1659147"/>
                  <a:pt x="0" y="1682151"/>
                </a:cubicBezTo>
                <a:cubicBezTo>
                  <a:pt x="2876" y="1708030"/>
                  <a:pt x="2772" y="1734417"/>
                  <a:pt x="8627" y="1759788"/>
                </a:cubicBezTo>
                <a:cubicBezTo>
                  <a:pt x="11519" y="1772318"/>
                  <a:pt x="20814" y="1782474"/>
                  <a:pt x="25880" y="1794294"/>
                </a:cubicBezTo>
                <a:cubicBezTo>
                  <a:pt x="43289" y="1834915"/>
                  <a:pt x="34637" y="1871988"/>
                  <a:pt x="94891" y="1897811"/>
                </a:cubicBezTo>
                <a:cubicBezTo>
                  <a:pt x="173965" y="1931699"/>
                  <a:pt x="133597" y="1920593"/>
                  <a:pt x="215661" y="1932317"/>
                </a:cubicBezTo>
                <a:cubicBezTo>
                  <a:pt x="310048" y="1995241"/>
                  <a:pt x="220886" y="1947491"/>
                  <a:pt x="353683" y="1975449"/>
                </a:cubicBezTo>
                <a:cubicBezTo>
                  <a:pt x="380377" y="1981069"/>
                  <a:pt x="405091" y="1993834"/>
                  <a:pt x="431321" y="2001328"/>
                </a:cubicBezTo>
                <a:cubicBezTo>
                  <a:pt x="445419" y="2005356"/>
                  <a:pt x="460076" y="2007079"/>
                  <a:pt x="474453" y="2009954"/>
                </a:cubicBezTo>
                <a:cubicBezTo>
                  <a:pt x="618060" y="2153561"/>
                  <a:pt x="407597" y="1920090"/>
                  <a:pt x="534838" y="2216988"/>
                </a:cubicBezTo>
                <a:cubicBezTo>
                  <a:pt x="544516" y="2239570"/>
                  <a:pt x="579387" y="2240592"/>
                  <a:pt x="603849" y="2242868"/>
                </a:cubicBezTo>
                <a:cubicBezTo>
                  <a:pt x="704099" y="2252194"/>
                  <a:pt x="805132" y="2248619"/>
                  <a:pt x="905774" y="2251494"/>
                </a:cubicBezTo>
                <a:cubicBezTo>
                  <a:pt x="914400" y="2242868"/>
                  <a:pt x="929647" y="2237649"/>
                  <a:pt x="931653" y="2225615"/>
                </a:cubicBezTo>
                <a:cubicBezTo>
                  <a:pt x="933357" y="2215388"/>
                  <a:pt x="918040" y="2209444"/>
                  <a:pt x="914400" y="2199736"/>
                </a:cubicBezTo>
                <a:cubicBezTo>
                  <a:pt x="909252" y="2186008"/>
                  <a:pt x="907848" y="2171119"/>
                  <a:pt x="905774" y="2156604"/>
                </a:cubicBezTo>
                <a:cubicBezTo>
                  <a:pt x="902092" y="2130827"/>
                  <a:pt x="900377" y="2104804"/>
                  <a:pt x="897147" y="2078966"/>
                </a:cubicBezTo>
                <a:cubicBezTo>
                  <a:pt x="894625" y="2058790"/>
                  <a:pt x="891396" y="2038709"/>
                  <a:pt x="888521" y="2018581"/>
                </a:cubicBezTo>
                <a:cubicBezTo>
                  <a:pt x="894272" y="1975449"/>
                  <a:pt x="901949" y="1932530"/>
                  <a:pt x="905774" y="1889185"/>
                </a:cubicBezTo>
                <a:cubicBezTo>
                  <a:pt x="919453" y="1734157"/>
                  <a:pt x="901558" y="1706633"/>
                  <a:pt x="948906" y="1552754"/>
                </a:cubicBezTo>
                <a:cubicBezTo>
                  <a:pt x="955004" y="1532936"/>
                  <a:pt x="973483" y="1519199"/>
                  <a:pt x="983412" y="1500996"/>
                </a:cubicBezTo>
                <a:cubicBezTo>
                  <a:pt x="990827" y="1487402"/>
                  <a:pt x="993739" y="1471714"/>
                  <a:pt x="1000664" y="1457864"/>
                </a:cubicBezTo>
                <a:cubicBezTo>
                  <a:pt x="1008162" y="1442867"/>
                  <a:pt x="1019046" y="1429729"/>
                  <a:pt x="1026544" y="1414732"/>
                </a:cubicBezTo>
                <a:cubicBezTo>
                  <a:pt x="1030611" y="1406599"/>
                  <a:pt x="1029490" y="1395953"/>
                  <a:pt x="1035170" y="1388853"/>
                </a:cubicBezTo>
                <a:cubicBezTo>
                  <a:pt x="1041647" y="1380757"/>
                  <a:pt x="1052613" y="1377626"/>
                  <a:pt x="1061049" y="1371600"/>
                </a:cubicBezTo>
                <a:cubicBezTo>
                  <a:pt x="1072748" y="1363243"/>
                  <a:pt x="1083856" y="1354078"/>
                  <a:pt x="1095555" y="1345721"/>
                </a:cubicBezTo>
                <a:cubicBezTo>
                  <a:pt x="1103991" y="1339695"/>
                  <a:pt x="1113469" y="1335105"/>
                  <a:pt x="1121434" y="1328468"/>
                </a:cubicBezTo>
                <a:cubicBezTo>
                  <a:pt x="1130806" y="1320658"/>
                  <a:pt x="1139504" y="1311960"/>
                  <a:pt x="1147314" y="1302588"/>
                </a:cubicBezTo>
                <a:cubicBezTo>
                  <a:pt x="1153951" y="1294623"/>
                  <a:pt x="1156602" y="1283346"/>
                  <a:pt x="1164566" y="1276709"/>
                </a:cubicBezTo>
                <a:cubicBezTo>
                  <a:pt x="1300824" y="1163160"/>
                  <a:pt x="1103802" y="1354726"/>
                  <a:pt x="1224951" y="1233577"/>
                </a:cubicBezTo>
                <a:cubicBezTo>
                  <a:pt x="1220839" y="1200676"/>
                  <a:pt x="1214323" y="1126056"/>
                  <a:pt x="1199072" y="1095554"/>
                </a:cubicBezTo>
                <a:cubicBezTo>
                  <a:pt x="1194436" y="1086281"/>
                  <a:pt x="1181157" y="1084939"/>
                  <a:pt x="1173193" y="1078302"/>
                </a:cubicBezTo>
                <a:cubicBezTo>
                  <a:pt x="1111832" y="1027167"/>
                  <a:pt x="1190742" y="1078508"/>
                  <a:pt x="1104181" y="1017917"/>
                </a:cubicBezTo>
                <a:cubicBezTo>
                  <a:pt x="1090445" y="1008302"/>
                  <a:pt x="1075194" y="1001040"/>
                  <a:pt x="1061049" y="992038"/>
                </a:cubicBezTo>
                <a:cubicBezTo>
                  <a:pt x="1043556" y="980906"/>
                  <a:pt x="1009291" y="957532"/>
                  <a:pt x="1009291" y="957532"/>
                </a:cubicBezTo>
                <a:cubicBezTo>
                  <a:pt x="1003540" y="946030"/>
                  <a:pt x="998418" y="934191"/>
                  <a:pt x="992038" y="923026"/>
                </a:cubicBezTo>
                <a:cubicBezTo>
                  <a:pt x="986894" y="914024"/>
                  <a:pt x="975475" y="907492"/>
                  <a:pt x="974785" y="897147"/>
                </a:cubicBezTo>
                <a:cubicBezTo>
                  <a:pt x="972482" y="862598"/>
                  <a:pt x="980756" y="828153"/>
                  <a:pt x="983412" y="793630"/>
                </a:cubicBezTo>
                <a:cubicBezTo>
                  <a:pt x="994292" y="652186"/>
                  <a:pt x="983684" y="714633"/>
                  <a:pt x="1000664" y="629728"/>
                </a:cubicBezTo>
                <a:cubicBezTo>
                  <a:pt x="983210" y="577365"/>
                  <a:pt x="981097" y="558824"/>
                  <a:pt x="957532" y="517585"/>
                </a:cubicBezTo>
                <a:cubicBezTo>
                  <a:pt x="952388" y="508583"/>
                  <a:pt x="946917" y="499670"/>
                  <a:pt x="940280" y="491705"/>
                </a:cubicBezTo>
                <a:cubicBezTo>
                  <a:pt x="932470" y="482333"/>
                  <a:pt x="921720" y="475586"/>
                  <a:pt x="914400" y="465826"/>
                </a:cubicBezTo>
                <a:cubicBezTo>
                  <a:pt x="865350" y="400426"/>
                  <a:pt x="850951" y="357450"/>
                  <a:pt x="793630" y="310551"/>
                </a:cubicBezTo>
                <a:cubicBezTo>
                  <a:pt x="777582" y="297421"/>
                  <a:pt x="759125" y="287547"/>
                  <a:pt x="741872" y="276045"/>
                </a:cubicBezTo>
                <a:cubicBezTo>
                  <a:pt x="735114" y="265425"/>
                  <a:pt x="673718" y="161416"/>
                  <a:pt x="646981" y="138022"/>
                </a:cubicBezTo>
                <a:cubicBezTo>
                  <a:pt x="637303" y="129554"/>
                  <a:pt x="623978" y="126521"/>
                  <a:pt x="612476" y="120770"/>
                </a:cubicBezTo>
                <a:cubicBezTo>
                  <a:pt x="580132" y="72254"/>
                  <a:pt x="612963" y="107570"/>
                  <a:pt x="534838" y="86264"/>
                </a:cubicBezTo>
                <a:cubicBezTo>
                  <a:pt x="501564" y="77189"/>
                  <a:pt x="502563" y="65813"/>
                  <a:pt x="474453" y="51758"/>
                </a:cubicBezTo>
                <a:cubicBezTo>
                  <a:pt x="466320" y="47692"/>
                  <a:pt x="457200" y="46007"/>
                  <a:pt x="448574" y="43132"/>
                </a:cubicBezTo>
                <a:cubicBezTo>
                  <a:pt x="437072" y="34506"/>
                  <a:pt x="427417" y="22593"/>
                  <a:pt x="414068" y="17253"/>
                </a:cubicBezTo>
                <a:cubicBezTo>
                  <a:pt x="397828" y="10757"/>
                  <a:pt x="379461" y="12056"/>
                  <a:pt x="362310" y="8626"/>
                </a:cubicBezTo>
                <a:cubicBezTo>
                  <a:pt x="350684" y="6301"/>
                  <a:pt x="339306" y="2875"/>
                  <a:pt x="327804" y="0"/>
                </a:cubicBezTo>
                <a:cubicBezTo>
                  <a:pt x="315541" y="36791"/>
                  <a:pt x="320616" y="35943"/>
                  <a:pt x="319178" y="43132"/>
                </a:cubicBez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004563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36428" y="627564"/>
            <a:ext cx="7474172" cy="1325563"/>
          </a:xfrm>
        </p:spPr>
        <p:txBody>
          <a:bodyPr>
            <a:normAutofit fontScale="90000"/>
          </a:bodyPr>
          <a:lstStyle/>
          <a:p>
            <a:r>
              <a:rPr lang="it-IT" dirty="0"/>
              <a:t>Il futuro delle materie plastiche nel settore della plastica da imballaggio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136429" y="2278173"/>
            <a:ext cx="6467867" cy="3450613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it-IT" sz="3200" b="1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Plastiche </a:t>
            </a:r>
            <a:r>
              <a:rPr lang="it-IT" sz="3200" b="1" dirty="0" err="1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Bio-based</a:t>
            </a:r>
            <a:r>
              <a:rPr lang="it-IT" sz="3200" b="1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r>
              <a:rPr lang="it-IT" sz="2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sostengono una "economia circolare" 
vanno bene per l'ambiente 
possono essere riciclate </a:t>
            </a:r>
          </a:p>
          <a:p>
            <a:pPr marL="0" indent="0">
              <a:buNone/>
            </a:pPr>
            <a:r>
              <a:rPr lang="it-IT" sz="2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
</a:t>
            </a:r>
            <a:r>
              <a:rPr lang="it-IT" sz="13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 ulteriori informazioni, visitare: www.european-bioplastics.orgtwitter.com/EUBioplastics</a:t>
            </a:r>
            <a:r>
              <a:rPr lang="it-IT" sz="3200" b="1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
</a:t>
            </a:r>
            <a:endParaRPr lang="pl-PL" sz="13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88880" y="0"/>
            <a:ext cx="210312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15400" y="2358913"/>
            <a:ext cx="2140172" cy="2140172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 descr="Błąd">
            <a:extLst>
              <a:ext uri="{FF2B5EF4-FFF2-40B4-BE49-F238E27FC236}">
                <a16:creationId xmlns:a16="http://schemas.microsoft.com/office/drawing/2014/main" id="{5D46C6DE-2FF0-41B0-86E2-61FECDCE21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413987" y="2857501"/>
            <a:ext cx="1142998" cy="1142998"/>
          </a:xfrm>
          <a:prstGeom prst="rect">
            <a:avLst/>
          </a:prstGeom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id="{961C7FEF-8694-E94E-97A6-238A2E7303F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87" y="49186"/>
            <a:ext cx="2639988" cy="831596"/>
          </a:xfrm>
          <a:prstGeom prst="rect">
            <a:avLst/>
          </a:prstGeom>
        </p:spPr>
      </p:pic>
      <p:pic>
        <p:nvPicPr>
          <p:cNvPr id="9" name="Immagine 11">
            <a:extLst>
              <a:ext uri="{FF2B5EF4-FFF2-40B4-BE49-F238E27FC236}">
                <a16:creationId xmlns:a16="http://schemas.microsoft.com/office/drawing/2014/main" id="{674B5413-9CAE-1446-8257-E03FC6C21A27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236502" y="6230436"/>
            <a:ext cx="1621007" cy="440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38753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200" y="657356"/>
            <a:ext cx="10515600" cy="1325563"/>
          </a:xfrm>
        </p:spPr>
        <p:txBody>
          <a:bodyPr>
            <a:normAutofit fontScale="90000"/>
          </a:bodyPr>
          <a:lstStyle/>
          <a:p>
            <a:br>
              <a:rPr lang="it-IT" b="1" dirty="0">
                <a:solidFill>
                  <a:srgbClr val="00B050"/>
                </a:solidFill>
              </a:rPr>
            </a:br>
            <a:r>
              <a:rPr lang="it-IT" b="1" dirty="0">
                <a:solidFill>
                  <a:srgbClr val="00B050"/>
                </a:solidFill>
              </a:rPr>
              <a:t>Come ridurre la plastica nel settore degli imballaggi</a:t>
            </a:r>
            <a:br>
              <a:rPr lang="it-IT" b="1" dirty="0">
                <a:solidFill>
                  <a:srgbClr val="00B050"/>
                </a:solidFill>
              </a:rPr>
            </a:br>
            <a:r>
              <a:rPr lang="it-IT" b="1" dirty="0">
                <a:solidFill>
                  <a:srgbClr val="00B050"/>
                </a:solidFill>
              </a:rPr>
              <a:t>Gli esempi di biomateriali utili  
</a:t>
            </a:r>
            <a:endParaRPr lang="pl-PL" b="1" dirty="0">
              <a:solidFill>
                <a:srgbClr val="00B05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2221551"/>
            <a:ext cx="10515600" cy="4351338"/>
          </a:xfrm>
        </p:spPr>
        <p:txBody>
          <a:bodyPr>
            <a:normAutofit fontScale="92500" lnSpcReduction="10000"/>
          </a:bodyPr>
          <a:lstStyle/>
          <a:p>
            <a:r>
              <a:rPr lang="it-IT" b="1" dirty="0"/>
              <a:t>Termoretraibile in bioplastica / compostabile - </a:t>
            </a:r>
            <a:r>
              <a:rPr lang="it-IT" dirty="0"/>
              <a:t>la bioplastica è costituita da una resina a base vegetale chiamata Mater-Bi. Sostituisce il tradizionale termoretraibile monouso per frutta e verdura </a:t>
            </a:r>
            <a:r>
              <a:rPr lang="it-IT" b="1" dirty="0"/>
              <a:t>
</a:t>
            </a:r>
            <a:r>
              <a:rPr lang="it-IT" b="1" dirty="0" err="1"/>
              <a:t>Nuatan</a:t>
            </a:r>
            <a:r>
              <a:rPr lang="it-IT" b="1" dirty="0"/>
              <a:t> - </a:t>
            </a:r>
            <a:r>
              <a:rPr lang="it-IT" dirty="0"/>
              <a:t>una nuova e innovativa plastica naturale biodegradabile </a:t>
            </a:r>
            <a:endParaRPr lang="it-IT" b="1" dirty="0"/>
          </a:p>
          <a:p>
            <a:pPr marL="0" indent="0">
              <a:buNone/>
            </a:pPr>
            <a:r>
              <a:rPr lang="it-IT" dirty="0"/>
              <a:t>creato per ridurre gli sprechi negli oceani e nei laghi. Ottiene la riduzione dei rifiuti in quanto il materiale può essere tranquillamente mangiato da animali acquatici o compostato.</a:t>
            </a:r>
            <a:endParaRPr lang="it-IT" b="1" dirty="0"/>
          </a:p>
          <a:p>
            <a:r>
              <a:rPr lang="it-IT" b="1" dirty="0" err="1"/>
              <a:t>Notpla</a:t>
            </a:r>
            <a:r>
              <a:rPr lang="it-IT" b="1" dirty="0"/>
              <a:t> </a:t>
            </a:r>
            <a:r>
              <a:rPr lang="it-IT" dirty="0"/>
              <a:t>- è un materiale rivoluzionario a base di alghe e piante. Si biodegrada in settimane, naturalmente.</a:t>
            </a:r>
            <a:r>
              <a:rPr lang="it-IT" b="1" dirty="0"/>
              <a:t>
THREEANGL - </a:t>
            </a:r>
            <a:r>
              <a:rPr lang="it-IT" dirty="0"/>
              <a:t>Azienda canadese che ha progettato un deodorante naturale in innovativi contenitori biodegradabili realizzati con residui agricoli.</a:t>
            </a:r>
            <a:endParaRPr lang="pl-PL" sz="1800" dirty="0"/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DB19738F-0060-15FF-80EC-133E711FF15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87" y="49186"/>
            <a:ext cx="2639988" cy="8315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92630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809"/>
          <a:stretch/>
        </p:blipFill>
        <p:spPr>
          <a:xfrm>
            <a:off x="0" y="0"/>
            <a:ext cx="12208933" cy="6240825"/>
          </a:xfrm>
          <a:prstGeom prst="rect">
            <a:avLst/>
          </a:prstGeom>
        </p:spPr>
      </p:pic>
      <p:pic>
        <p:nvPicPr>
          <p:cNvPr id="5" name="Immagin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590" y="117181"/>
            <a:ext cx="7020518" cy="2417566"/>
          </a:xfrm>
          <a:prstGeom prst="rect">
            <a:avLst/>
          </a:prstGeom>
        </p:spPr>
      </p:pic>
      <p:pic>
        <p:nvPicPr>
          <p:cNvPr id="7" name="Immagine 6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6343" y="6329589"/>
            <a:ext cx="7552267" cy="428571"/>
          </a:xfrm>
          <a:prstGeom prst="rect">
            <a:avLst/>
          </a:prstGeom>
        </p:spPr>
      </p:pic>
      <p:pic>
        <p:nvPicPr>
          <p:cNvPr id="8" name="Immagine 7"/>
          <p:cNvPicPr>
            <a:picLocks noChangeAspect="1"/>
          </p:cNvPicPr>
          <p:nvPr/>
        </p:nvPicPr>
        <p:blipFill rotWithShape="1">
          <a:blip r:embed="rId5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4555"/>
          <a:stretch/>
        </p:blipFill>
        <p:spPr>
          <a:xfrm>
            <a:off x="268590" y="6188573"/>
            <a:ext cx="2510820" cy="683233"/>
          </a:xfrm>
          <a:prstGeom prst="rect">
            <a:avLst/>
          </a:prstGeom>
        </p:spPr>
      </p:pic>
      <p:grpSp>
        <p:nvGrpSpPr>
          <p:cNvPr id="21" name="Gruppo 20"/>
          <p:cNvGrpSpPr/>
          <p:nvPr/>
        </p:nvGrpSpPr>
        <p:grpSpPr>
          <a:xfrm>
            <a:off x="882690" y="3537963"/>
            <a:ext cx="6689016" cy="1495608"/>
            <a:chOff x="637238" y="3384637"/>
            <a:chExt cx="6689016" cy="1495608"/>
          </a:xfrm>
        </p:grpSpPr>
        <p:pic>
          <p:nvPicPr>
            <p:cNvPr id="10" name="Immagine 9"/>
            <p:cNvPicPr>
              <a:picLocks noChangeAspect="1"/>
            </p:cNvPicPr>
            <p:nvPr/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26950" y="3384637"/>
              <a:ext cx="547594" cy="864989"/>
            </a:xfrm>
            <a:prstGeom prst="rect">
              <a:avLst/>
            </a:prstGeom>
          </p:spPr>
        </p:pic>
        <p:pic>
          <p:nvPicPr>
            <p:cNvPr id="11" name="Immagine 10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7238" y="3516001"/>
              <a:ext cx="1846995" cy="732119"/>
            </a:xfrm>
            <a:prstGeom prst="rect">
              <a:avLst/>
            </a:prstGeom>
          </p:spPr>
        </p:pic>
        <p:pic>
          <p:nvPicPr>
            <p:cNvPr id="12" name="Immagine 11"/>
            <p:cNvPicPr>
              <a:picLocks noChangeAspect="1"/>
            </p:cNvPicPr>
            <p:nvPr/>
          </p:nvPicPr>
          <p:blipFill rotWithShape="1"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2506" t="27690" r="12654" b="26918"/>
            <a:stretch/>
          </p:blipFill>
          <p:spPr>
            <a:xfrm>
              <a:off x="1091024" y="4334157"/>
              <a:ext cx="1060681" cy="471414"/>
            </a:xfrm>
            <a:prstGeom prst="rect">
              <a:avLst/>
            </a:prstGeom>
          </p:spPr>
        </p:pic>
        <p:pic>
          <p:nvPicPr>
            <p:cNvPr id="13" name="Immagine 12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17925" y="4351521"/>
              <a:ext cx="1708329" cy="528724"/>
            </a:xfrm>
            <a:prstGeom prst="rect">
              <a:avLst/>
            </a:prstGeom>
          </p:spPr>
        </p:pic>
        <p:pic>
          <p:nvPicPr>
            <p:cNvPr id="14" name="Immagine 13"/>
            <p:cNvPicPr>
              <a:picLocks noChangeAspect="1"/>
            </p:cNvPicPr>
            <p:nvPr/>
          </p:nvPicPr>
          <p:blipFill>
            <a:blip r:embed="rId10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40506" y="4384876"/>
              <a:ext cx="1179010" cy="416691"/>
            </a:xfrm>
            <a:prstGeom prst="rect">
              <a:avLst/>
            </a:prstGeom>
          </p:spPr>
        </p:pic>
        <p:pic>
          <p:nvPicPr>
            <p:cNvPr id="15" name="Immagine 14"/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92265" y="4398943"/>
              <a:ext cx="1025527" cy="341842"/>
            </a:xfrm>
            <a:prstGeom prst="rect">
              <a:avLst/>
            </a:prstGeom>
          </p:spPr>
        </p:pic>
        <p:pic>
          <p:nvPicPr>
            <p:cNvPr id="16" name="Immagine 15"/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11291" y="3552169"/>
              <a:ext cx="1637441" cy="645829"/>
            </a:xfrm>
            <a:prstGeom prst="rect">
              <a:avLst/>
            </a:prstGeom>
          </p:spPr>
        </p:pic>
        <p:pic>
          <p:nvPicPr>
            <p:cNvPr id="17" name="Immagine 16"/>
            <p:cNvPicPr>
              <a:picLocks noChangeAspect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68032" y="3454004"/>
              <a:ext cx="1521076" cy="856111"/>
            </a:xfrm>
            <a:prstGeom prst="rect">
              <a:avLst/>
            </a:prstGeom>
          </p:spPr>
        </p:pic>
      </p:grpSp>
      <p:sp>
        <p:nvSpPr>
          <p:cNvPr id="20" name="Rettangolo 19"/>
          <p:cNvSpPr/>
          <p:nvPr/>
        </p:nvSpPr>
        <p:spPr>
          <a:xfrm>
            <a:off x="107231" y="5113771"/>
            <a:ext cx="8239935" cy="12072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700" b="1" dirty="0">
                <a:latin typeface="Arial" panose="020B0604020202020204" pitchFamily="34" charset="0"/>
                <a:ea typeface="Arial" panose="020B0604020202020204" pitchFamily="34" charset="0"/>
              </a:rPr>
              <a:t>Copyright: CC BY-NC-SA 4.0:</a:t>
            </a:r>
            <a:r>
              <a:rPr lang="en-US" sz="700" dirty="0">
                <a:latin typeface="Arial" panose="020B0604020202020204" pitchFamily="34" charset="0"/>
                <a:ea typeface="Arial" panose="020B0604020202020204" pitchFamily="34" charset="0"/>
              </a:rPr>
              <a:t>  </a:t>
            </a:r>
            <a:r>
              <a:rPr lang="en-US" sz="700" u="sng" dirty="0">
                <a:solidFill>
                  <a:srgbClr val="0000FF"/>
                </a:solidFill>
                <a:latin typeface="Arial" panose="020B0604020202020204" pitchFamily="34" charset="0"/>
                <a:ea typeface="Arial" panose="020B0604020202020204" pitchFamily="34" charset="0"/>
                <a:hlinkClick r:id="rId14"/>
              </a:rPr>
              <a:t>https://creativecommons.org/licenses/by-nc-sa/4.0/</a:t>
            </a:r>
            <a:endParaRPr lang="it-IT" sz="700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700" dirty="0">
                <a:latin typeface="Arial" panose="020B0604020202020204" pitchFamily="34" charset="0"/>
                <a:ea typeface="Arial" panose="020B0604020202020204" pitchFamily="34" charset="0"/>
              </a:rPr>
              <a:t>With this license, you are free to share the copy and redistribute the material in any medium or format. You can also adapt remix, transform and build upon the material.</a:t>
            </a:r>
            <a:endParaRPr lang="it-IT" sz="700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700" b="1" dirty="0">
                <a:latin typeface="Arial" panose="020B0604020202020204" pitchFamily="34" charset="0"/>
                <a:ea typeface="Arial" panose="020B0604020202020204" pitchFamily="34" charset="0"/>
              </a:rPr>
              <a:t>However only under the following terms:</a:t>
            </a:r>
            <a:endParaRPr lang="it-IT" sz="700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700" b="1" dirty="0">
                <a:latin typeface="Arial" panose="020B0604020202020204" pitchFamily="34" charset="0"/>
                <a:ea typeface="Arial" panose="020B0604020202020204" pitchFamily="34" charset="0"/>
              </a:rPr>
              <a:t>Attribution — </a:t>
            </a:r>
            <a:r>
              <a:rPr lang="en-US" sz="700" dirty="0">
                <a:latin typeface="Arial" panose="020B0604020202020204" pitchFamily="34" charset="0"/>
                <a:ea typeface="Arial" panose="020B0604020202020204" pitchFamily="34" charset="0"/>
              </a:rPr>
              <a:t>you must give appropriate credit, provide a link to the license, and indicate if changes were made. You may do so in any reasonable manner, but not in any way that suggests the licensor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700" dirty="0">
                <a:latin typeface="Arial" panose="020B0604020202020204" pitchFamily="34" charset="0"/>
                <a:ea typeface="Arial" panose="020B0604020202020204" pitchFamily="34" charset="0"/>
              </a:rPr>
              <a:t>endorses you or your use.</a:t>
            </a:r>
            <a:endParaRPr lang="it-IT" sz="700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700" b="1" dirty="0" err="1">
                <a:latin typeface="Arial" panose="020B0604020202020204" pitchFamily="34" charset="0"/>
                <a:ea typeface="Arial" panose="020B0604020202020204" pitchFamily="34" charset="0"/>
              </a:rPr>
              <a:t>NonCommercial</a:t>
            </a:r>
            <a:r>
              <a:rPr lang="en-US" sz="700" dirty="0">
                <a:latin typeface="Arial" panose="020B0604020202020204" pitchFamily="34" charset="0"/>
                <a:ea typeface="Arial" panose="020B0604020202020204" pitchFamily="34" charset="0"/>
              </a:rPr>
              <a:t> — you may not use the material for commercial purposes.</a:t>
            </a:r>
            <a:endParaRPr lang="it-IT" sz="700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700" b="1" dirty="0" err="1">
                <a:latin typeface="Arial" panose="020B0604020202020204" pitchFamily="34" charset="0"/>
                <a:ea typeface="Arial" panose="020B0604020202020204" pitchFamily="34" charset="0"/>
              </a:rPr>
              <a:t>ShareAlike</a:t>
            </a:r>
            <a:r>
              <a:rPr lang="en-US" sz="700" b="1" dirty="0">
                <a:latin typeface="Arial" panose="020B0604020202020204" pitchFamily="34" charset="0"/>
                <a:ea typeface="Arial" panose="020B0604020202020204" pitchFamily="34" charset="0"/>
              </a:rPr>
              <a:t> — </a:t>
            </a:r>
            <a:r>
              <a:rPr lang="en-US" sz="700" dirty="0">
                <a:latin typeface="Arial" panose="020B0604020202020204" pitchFamily="34" charset="0"/>
                <a:ea typeface="Arial" panose="020B0604020202020204" pitchFamily="34" charset="0"/>
              </a:rPr>
              <a:t>if you remix, transform, or build upon the material, you must distribute your contributions under the same license as the original.</a:t>
            </a:r>
            <a:endParaRPr lang="it-IT" sz="700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700" b="1" dirty="0">
                <a:latin typeface="Arial" panose="020B0604020202020204" pitchFamily="34" charset="0"/>
                <a:ea typeface="Arial" panose="020B0604020202020204" pitchFamily="34" charset="0"/>
              </a:rPr>
              <a:t>No additional restrictions — </a:t>
            </a:r>
            <a:r>
              <a:rPr lang="en-US" sz="700" dirty="0">
                <a:latin typeface="Arial" panose="020B0604020202020204" pitchFamily="34" charset="0"/>
                <a:ea typeface="Arial" panose="020B0604020202020204" pitchFamily="34" charset="0"/>
              </a:rPr>
              <a:t>you may not apply legal terms or technological measures that legally restrict others from doing anything the license permits.</a:t>
            </a:r>
            <a:endParaRPr lang="it-IT" sz="700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700" dirty="0">
                <a:latin typeface="Arial" panose="020B0604020202020204" pitchFamily="34" charset="0"/>
                <a:ea typeface="Arial" panose="020B0604020202020204" pitchFamily="34" charset="0"/>
              </a:rPr>
              <a:t> </a:t>
            </a:r>
            <a:endParaRPr lang="it-IT" sz="7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pic>
        <p:nvPicPr>
          <p:cNvPr id="22" name="Immagine 21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6910250" y="5758493"/>
            <a:ext cx="1181663" cy="4120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1425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45389" y="627564"/>
            <a:ext cx="7765211" cy="1563545"/>
          </a:xfrm>
        </p:spPr>
        <p:txBody>
          <a:bodyPr>
            <a:normAutofit/>
          </a:bodyPr>
          <a:lstStyle/>
          <a:p>
            <a:r>
              <a:rPr lang="it-IT" sz="3100" dirty="0"/>
              <a:t>Lezione</a:t>
            </a:r>
            <a:br>
              <a:rPr lang="it-IT" sz="3100" dirty="0"/>
            </a:br>
            <a:r>
              <a:rPr lang="it-IT" sz="3100" b="1" dirty="0">
                <a:solidFill>
                  <a:srgbClr val="FF0000"/>
                </a:solidFill>
              </a:rPr>
              <a:t>Caratteristiche dei Principi dell'Economia Circolare parte 2</a:t>
            </a:r>
            <a:endParaRPr lang="pl-PL" sz="3100" b="1" dirty="0">
              <a:solidFill>
                <a:srgbClr val="FF000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136429" y="2278173"/>
            <a:ext cx="6467867" cy="3450613"/>
          </a:xfrm>
          <a:solidFill>
            <a:schemeClr val="accent3">
              <a:lumMod val="60000"/>
              <a:lumOff val="40000"/>
            </a:schemeClr>
          </a:solidFill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it-IT" sz="2400"/>
              <a:t>Come fare la transizione verso un'economia circolare?
Strumenti di monitoraggio degli indicatori CE 
</a:t>
            </a:r>
            <a:endParaRPr lang="en-US" sz="2400" b="1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88880" y="0"/>
            <a:ext cx="210312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15400" y="2358913"/>
            <a:ext cx="2140172" cy="2140172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 descr="Błąd">
            <a:extLst>
              <a:ext uri="{FF2B5EF4-FFF2-40B4-BE49-F238E27FC236}">
                <a16:creationId xmlns:a16="http://schemas.microsoft.com/office/drawing/2014/main" id="{5D46C6DE-2FF0-41B0-86E2-61FECDCE21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413987" y="2857501"/>
            <a:ext cx="1142998" cy="1142998"/>
          </a:xfrm>
          <a:prstGeom prst="rect">
            <a:avLst/>
          </a:prstGeom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id="{961C7FEF-8694-E94E-97A6-238A2E7303F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87" y="49186"/>
            <a:ext cx="2639988" cy="831596"/>
          </a:xfrm>
          <a:prstGeom prst="rect">
            <a:avLst/>
          </a:prstGeom>
        </p:spPr>
      </p:pic>
      <p:pic>
        <p:nvPicPr>
          <p:cNvPr id="9" name="Immagine 11">
            <a:extLst>
              <a:ext uri="{FF2B5EF4-FFF2-40B4-BE49-F238E27FC236}">
                <a16:creationId xmlns:a16="http://schemas.microsoft.com/office/drawing/2014/main" id="{674B5413-9CAE-1446-8257-E03FC6C21A27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236502" y="6230436"/>
            <a:ext cx="1621007" cy="440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46738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09291" y="560718"/>
            <a:ext cx="7601309" cy="1392410"/>
          </a:xfrm>
        </p:spPr>
        <p:txBody>
          <a:bodyPr>
            <a:normAutofit fontScale="90000"/>
          </a:bodyPr>
          <a:lstStyle/>
          <a:p>
            <a:br>
              <a:rPr lang="it-IT"/>
            </a:br>
            <a:r>
              <a:rPr lang="it-IT"/>
              <a:t>La genesi della road map nazionale per l'economia circolare
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136429" y="2278173"/>
            <a:ext cx="6467867" cy="3450613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it-IT" sz="2400">
                <a:solidFill>
                  <a:srgbClr val="00B050"/>
                </a:solidFill>
              </a:rPr>
              <a:t>La Road map nazionale è uno strumento per il processo di transizione dall'economia lineare a quella circolare.
</a:t>
            </a:r>
            <a:endParaRPr lang="pl-PL" sz="12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88880" y="0"/>
            <a:ext cx="2103120" cy="6858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961C7FEF-8694-E94E-97A6-238A2E7303F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87" y="49186"/>
            <a:ext cx="2639988" cy="831596"/>
          </a:xfrm>
          <a:prstGeom prst="rect">
            <a:avLst/>
          </a:prstGeom>
        </p:spPr>
      </p:pic>
      <p:pic>
        <p:nvPicPr>
          <p:cNvPr id="9" name="Immagine 11">
            <a:extLst>
              <a:ext uri="{FF2B5EF4-FFF2-40B4-BE49-F238E27FC236}">
                <a16:creationId xmlns:a16="http://schemas.microsoft.com/office/drawing/2014/main" id="{674B5413-9CAE-1446-8257-E03FC6C21A27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236502" y="6230436"/>
            <a:ext cx="1621007" cy="440662"/>
          </a:xfrm>
          <a:prstGeom prst="rect">
            <a:avLst/>
          </a:prstGeom>
        </p:spPr>
      </p:pic>
      <p:sp>
        <p:nvSpPr>
          <p:cNvPr id="13" name="Strzałka w prawo 12"/>
          <p:cNvSpPr/>
          <p:nvPr/>
        </p:nvSpPr>
        <p:spPr>
          <a:xfrm>
            <a:off x="224810" y="4029753"/>
            <a:ext cx="2590800" cy="10951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228600">
              <a:lnSpc>
                <a:spcPct val="107000"/>
              </a:lnSpc>
              <a:spcAft>
                <a:spcPts val="800"/>
              </a:spcAft>
            </a:pPr>
            <a:r>
              <a:rPr lang="it-IT" sz="1100" dirty="0">
                <a:ea typeface="Calibri" panose="020F0502020204030204" pitchFamily="34" charset="0"/>
                <a:cs typeface="Times New Roman" panose="02020603050405020304" pitchFamily="18" charset="0"/>
              </a:rPr>
              <a:t>
</a:t>
            </a:r>
            <a:r>
              <a:rPr lang="it-IT" b="1" dirty="0">
                <a:solidFill>
                  <a:srgbClr val="FF0000"/>
                </a:solidFill>
                <a:cs typeface="Times New Roman" panose="02020603050405020304" pitchFamily="18" charset="0"/>
              </a:rPr>
              <a:t>Definisce i passaggi delle modifiche </a:t>
            </a:r>
            <a:r>
              <a:rPr lang="it-IT" sz="1100" dirty="0">
                <a:ea typeface="Calibri" panose="020F0502020204030204" pitchFamily="34" charset="0"/>
                <a:cs typeface="Times New Roman" panose="02020603050405020304" pitchFamily="18" charset="0"/>
              </a:rPr>
              <a:t>
</a:t>
            </a:r>
            <a:endParaRPr lang="pl-PL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Strzałka w prawo 13"/>
          <p:cNvSpPr/>
          <p:nvPr/>
        </p:nvSpPr>
        <p:spPr>
          <a:xfrm>
            <a:off x="3130520" y="3996933"/>
            <a:ext cx="2947718" cy="129171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pl-PL" sz="1100" dirty="0">
                <a:ea typeface="Calibri" panose="020F0502020204030204" pitchFamily="34" charset="0"/>
                <a:cs typeface="Times New Roman" panose="02020603050405020304" pitchFamily="18" charset="0"/>
              </a:rPr>
              <a:t>
</a:t>
            </a:r>
            <a:r>
              <a:rPr lang="pl-PL" b="1" dirty="0">
                <a:solidFill>
                  <a:srgbClr val="FF0000"/>
                </a:solidFill>
                <a:cs typeface="Times New Roman" panose="02020603050405020304" pitchFamily="18" charset="0"/>
              </a:rPr>
              <a:t>Richiede azioni </a:t>
            </a:r>
            <a:r>
              <a:rPr lang="pl-PL" sz="1100" dirty="0">
                <a:ea typeface="Calibri" panose="020F0502020204030204" pitchFamily="34" charset="0"/>
                <a:cs typeface="Times New Roman" panose="02020603050405020304" pitchFamily="18" charset="0"/>
              </a:rPr>
              <a:t>
</a:t>
            </a:r>
            <a:endParaRPr lang="pl-PL" sz="1100" dirty="0">
              <a:solidFill>
                <a:srgbClr val="FF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Strzałka w prawo 14"/>
          <p:cNvSpPr/>
          <p:nvPr/>
        </p:nvSpPr>
        <p:spPr>
          <a:xfrm>
            <a:off x="6309609" y="4029754"/>
            <a:ext cx="2964180" cy="125889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pl-PL" sz="1100" dirty="0">
                <a:ea typeface="Calibri" panose="020F0502020204030204" pitchFamily="34" charset="0"/>
                <a:cs typeface="Times New Roman" panose="02020603050405020304" pitchFamily="18" charset="0"/>
              </a:rPr>
              <a:t>
</a:t>
            </a:r>
            <a:r>
              <a:rPr lang="pl-PL" b="1" dirty="0">
                <a:solidFill>
                  <a:srgbClr val="FF0000"/>
                </a:solidFill>
                <a:cs typeface="Times New Roman" panose="02020603050405020304" pitchFamily="18" charset="0"/>
              </a:rPr>
              <a:t>Formulare</a:t>
            </a:r>
            <a:r>
              <a:rPr lang="pl-PL" sz="11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b="1" dirty="0">
                <a:solidFill>
                  <a:srgbClr val="FF0000"/>
                </a:solidFill>
                <a:cs typeface="Times New Roman" panose="02020603050405020304" pitchFamily="18" charset="0"/>
              </a:rPr>
              <a:t>obiettivi </a:t>
            </a:r>
            <a:r>
              <a:rPr lang="pl-PL" sz="1100" dirty="0">
                <a:ea typeface="Calibri" panose="020F0502020204030204" pitchFamily="34" charset="0"/>
                <a:cs typeface="Times New Roman" panose="02020603050405020304" pitchFamily="18" charset="0"/>
              </a:rPr>
              <a:t>
</a:t>
            </a:r>
            <a:endParaRPr lang="pl-PL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61151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88880" y="0"/>
            <a:ext cx="210312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15400" y="2358913"/>
            <a:ext cx="2140172" cy="2140172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 descr="Błąd">
            <a:extLst>
              <a:ext uri="{FF2B5EF4-FFF2-40B4-BE49-F238E27FC236}">
                <a16:creationId xmlns:a16="http://schemas.microsoft.com/office/drawing/2014/main" id="{5D46C6DE-2FF0-41B0-86E2-61FECDCE21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413987" y="2857501"/>
            <a:ext cx="1142998" cy="1142998"/>
          </a:xfrm>
          <a:prstGeom prst="rect">
            <a:avLst/>
          </a:prstGeom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id="{961C7FEF-8694-E94E-97A6-238A2E7303F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87" y="49186"/>
            <a:ext cx="2639988" cy="831596"/>
          </a:xfrm>
          <a:prstGeom prst="rect">
            <a:avLst/>
          </a:prstGeom>
        </p:spPr>
      </p:pic>
      <p:pic>
        <p:nvPicPr>
          <p:cNvPr id="9" name="Immagine 11">
            <a:extLst>
              <a:ext uri="{FF2B5EF4-FFF2-40B4-BE49-F238E27FC236}">
                <a16:creationId xmlns:a16="http://schemas.microsoft.com/office/drawing/2014/main" id="{674B5413-9CAE-1446-8257-E03FC6C21A27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236502" y="6230436"/>
            <a:ext cx="1621007" cy="440662"/>
          </a:xfrm>
          <a:prstGeom prst="rect">
            <a:avLst/>
          </a:prstGeom>
        </p:spPr>
      </p:pic>
      <p:sp>
        <p:nvSpPr>
          <p:cNvPr id="13" name="Elipsa 12"/>
          <p:cNvSpPr/>
          <p:nvPr/>
        </p:nvSpPr>
        <p:spPr>
          <a:xfrm>
            <a:off x="3256667" y="247578"/>
            <a:ext cx="4018484" cy="2381321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it-IT" sz="3600" b="1" dirty="0">
                <a:solidFill>
                  <a:srgbClr val="7030A0"/>
                </a:solidFill>
              </a:rPr>
              <a:t>Come viene creata la road </a:t>
            </a:r>
            <a:r>
              <a:rPr lang="it-IT" sz="3600" b="1" dirty="0" err="1">
                <a:solidFill>
                  <a:srgbClr val="7030A0"/>
                </a:solidFill>
              </a:rPr>
              <a:t>map</a:t>
            </a:r>
            <a:r>
              <a:rPr lang="it-IT" sz="3600" b="1" dirty="0">
                <a:solidFill>
                  <a:srgbClr val="7030A0"/>
                </a:solidFill>
              </a:rPr>
              <a:t>? </a:t>
            </a:r>
            <a:endParaRPr lang="pl-PL" sz="3600" b="1" dirty="0">
              <a:solidFill>
                <a:srgbClr val="7030A0"/>
              </a:solidFill>
            </a:endParaRPr>
          </a:p>
        </p:txBody>
      </p:sp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795068" y="3428999"/>
            <a:ext cx="6278592" cy="2405026"/>
          </a:xfrm>
        </p:spPr>
        <p:txBody>
          <a:bodyPr>
            <a:normAutofit/>
          </a:bodyPr>
          <a:lstStyle/>
          <a:p>
            <a:r>
              <a:rPr lang="it-IT" dirty="0"/>
              <a:t>Tenendo conto delle condizioni del paese
Collaborazioni e requisiti 
Flessibilità  
Rilevanza  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655597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88880" y="0"/>
            <a:ext cx="210312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15400" y="2358913"/>
            <a:ext cx="2140172" cy="2140172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 descr="Błąd">
            <a:extLst>
              <a:ext uri="{FF2B5EF4-FFF2-40B4-BE49-F238E27FC236}">
                <a16:creationId xmlns:a16="http://schemas.microsoft.com/office/drawing/2014/main" id="{5D46C6DE-2FF0-41B0-86E2-61FECDCE21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413987" y="2857501"/>
            <a:ext cx="1142998" cy="1142998"/>
          </a:xfrm>
          <a:prstGeom prst="rect">
            <a:avLst/>
          </a:prstGeom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id="{961C7FEF-8694-E94E-97A6-238A2E7303F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87" y="49186"/>
            <a:ext cx="2639988" cy="831596"/>
          </a:xfrm>
          <a:prstGeom prst="rect">
            <a:avLst/>
          </a:prstGeom>
        </p:spPr>
      </p:pic>
      <p:pic>
        <p:nvPicPr>
          <p:cNvPr id="9" name="Immagine 11">
            <a:extLst>
              <a:ext uri="{FF2B5EF4-FFF2-40B4-BE49-F238E27FC236}">
                <a16:creationId xmlns:a16="http://schemas.microsoft.com/office/drawing/2014/main" id="{674B5413-9CAE-1446-8257-E03FC6C21A27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236502" y="6230436"/>
            <a:ext cx="1621007" cy="440662"/>
          </a:xfrm>
          <a:prstGeom prst="rect">
            <a:avLst/>
          </a:prstGeom>
        </p:spPr>
      </p:pic>
      <p:sp>
        <p:nvSpPr>
          <p:cNvPr id="13" name="Elipsa 12"/>
          <p:cNvSpPr/>
          <p:nvPr/>
        </p:nvSpPr>
        <p:spPr>
          <a:xfrm>
            <a:off x="3276601" y="755752"/>
            <a:ext cx="4018484" cy="2381321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it-IT" sz="3600" b="1" dirty="0">
                <a:solidFill>
                  <a:srgbClr val="7030A0"/>
                </a:solidFill>
              </a:rPr>
              <a:t>Cosa può includere la road </a:t>
            </a:r>
            <a:r>
              <a:rPr lang="it-IT" sz="3600" b="1" dirty="0" err="1">
                <a:solidFill>
                  <a:srgbClr val="7030A0"/>
                </a:solidFill>
              </a:rPr>
              <a:t>map</a:t>
            </a:r>
            <a:r>
              <a:rPr lang="it-IT" sz="3600" b="1" dirty="0">
                <a:solidFill>
                  <a:srgbClr val="7030A0"/>
                </a:solidFill>
              </a:rPr>
              <a:t>?</a:t>
            </a:r>
            <a:endParaRPr lang="pl-PL" sz="3600" b="1" dirty="0">
              <a:solidFill>
                <a:srgbClr val="7030A0"/>
              </a:solidFill>
            </a:endParaRPr>
          </a:p>
        </p:txBody>
      </p:sp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795066" y="3428999"/>
            <a:ext cx="6983905" cy="2405026"/>
          </a:xfrm>
        </p:spPr>
        <p:txBody>
          <a:bodyPr>
            <a:normAutofit fontScale="77500" lnSpcReduction="20000"/>
          </a:bodyPr>
          <a:lstStyle/>
          <a:p>
            <a:r>
              <a:rPr lang="it-IT" dirty="0"/>
              <a:t>La Roadmap si concentra su 5 aree in particolare:
Produzione industriale sostenibile
Consumo sostenibile
Bioeconomia
Nuovi modelli di business
Implementazione, monitoraggio e finanziamento della CE.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968786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32912" y="749716"/>
            <a:ext cx="7474172" cy="1325563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br>
              <a:rPr lang="pl-PL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pl-PL" b="1" dirty="0">
                <a:solidFill>
                  <a:schemeClr val="accent1">
                    <a:lumMod val="75000"/>
                  </a:schemeClr>
                </a:solidFill>
              </a:rPr>
              <a:t>Responsabilità Sociale </a:t>
            </a:r>
            <a:br>
              <a:rPr lang="it-IT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pl-PL" b="1" dirty="0">
                <a:solidFill>
                  <a:schemeClr val="accent1">
                    <a:lumMod val="75000"/>
                  </a:schemeClr>
                </a:solidFill>
              </a:rPr>
              <a:t>d'Impresa
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136428" y="2379866"/>
            <a:ext cx="6467867" cy="3450613"/>
          </a:xfrm>
        </p:spPr>
        <p:txBody>
          <a:bodyPr anchor="ctr">
            <a:normAutofit lnSpcReduction="10000"/>
          </a:bodyPr>
          <a:lstStyle/>
          <a:p>
            <a:r>
              <a:rPr lang="it-IT" sz="2400" dirty="0"/>
              <a:t>Responsabilità per l'impatto delle decisioni prese all'interno dell'organizzazione e delle azioni derivanti da queste decisioni sulla società e sull'ambiente naturale. 
Uno stile di gestione aziendale che integra i diritti sociali, ambientali, etici e umani nell'attività commerciale con la cooperazione degli stakeholders. 
Buone pratiche nel contesto di nuovi e biomateriali </a:t>
            </a:r>
            <a:endParaRPr lang="pl-PL" sz="24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88880" y="0"/>
            <a:ext cx="210312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15400" y="2358913"/>
            <a:ext cx="2140172" cy="2140172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 descr="Błąd">
            <a:extLst>
              <a:ext uri="{FF2B5EF4-FFF2-40B4-BE49-F238E27FC236}">
                <a16:creationId xmlns:a16="http://schemas.microsoft.com/office/drawing/2014/main" id="{5D46C6DE-2FF0-41B0-86E2-61FECDCE21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413987" y="2857501"/>
            <a:ext cx="1142998" cy="1142998"/>
          </a:xfrm>
          <a:prstGeom prst="rect">
            <a:avLst/>
          </a:prstGeom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id="{961C7FEF-8694-E94E-97A6-238A2E7303F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87" y="49186"/>
            <a:ext cx="2639988" cy="831596"/>
          </a:xfrm>
          <a:prstGeom prst="rect">
            <a:avLst/>
          </a:prstGeom>
        </p:spPr>
      </p:pic>
      <p:pic>
        <p:nvPicPr>
          <p:cNvPr id="9" name="Immagine 11">
            <a:extLst>
              <a:ext uri="{FF2B5EF4-FFF2-40B4-BE49-F238E27FC236}">
                <a16:creationId xmlns:a16="http://schemas.microsoft.com/office/drawing/2014/main" id="{674B5413-9CAE-1446-8257-E03FC6C21A27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236502" y="6230436"/>
            <a:ext cx="1621007" cy="440662"/>
          </a:xfrm>
          <a:prstGeom prst="rect">
            <a:avLst/>
          </a:prstGeom>
        </p:spPr>
      </p:pic>
      <p:sp>
        <p:nvSpPr>
          <p:cNvPr id="4" name="Elipsa 3"/>
          <p:cNvSpPr/>
          <p:nvPr/>
        </p:nvSpPr>
        <p:spPr>
          <a:xfrm>
            <a:off x="7808918" y="445129"/>
            <a:ext cx="2212963" cy="2096218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b="1">
                <a:solidFill>
                  <a:srgbClr val="C00000"/>
                </a:solidFill>
              </a:rPr>
              <a:t>Strumenti utili: CSR
</a:t>
            </a:r>
            <a:endParaRPr lang="pl-PL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49993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36429" y="1067541"/>
            <a:ext cx="7474172" cy="1325563"/>
          </a:xfrm>
          <a:solidFill>
            <a:schemeClr val="accent3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br>
              <a:rPr lang="pl-PL" b="1" dirty="0"/>
            </a:br>
            <a:r>
              <a:rPr lang="it-IT" b="1" dirty="0"/>
              <a:t>Valutazione del ciclo di vita</a:t>
            </a:r>
            <a:br>
              <a:rPr lang="it-IT" b="1" dirty="0"/>
            </a:br>
            <a:r>
              <a:rPr lang="it-IT" b="1" dirty="0"/>
              <a:t>(</a:t>
            </a:r>
            <a:r>
              <a:rPr lang="pl-PL" b="1" dirty="0"/>
              <a:t>Life Cycle Assessment</a:t>
            </a:r>
            <a:r>
              <a:rPr lang="it-IT" b="1" dirty="0"/>
              <a:t>)</a:t>
            </a:r>
            <a:br>
              <a:rPr lang="pl-PL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pl-PL" b="1" dirty="0">
                <a:solidFill>
                  <a:schemeClr val="accent1">
                    <a:lumMod val="75000"/>
                  </a:schemeClr>
                </a:solidFill>
              </a:rPr>
              <a:t> 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136429" y="2278173"/>
            <a:ext cx="6467867" cy="3450613"/>
          </a:xfrm>
        </p:spPr>
        <p:txBody>
          <a:bodyPr anchor="ctr">
            <a:normAutofit/>
          </a:bodyPr>
          <a:lstStyle/>
          <a:p>
            <a:r>
              <a:rPr lang="it-IT" sz="2400" dirty="0"/>
              <a:t>Lo strumento di gestione ambientale che valuta i rischi ambientali associati a un sistema di prodotto o ad un’operazione
Identifica e quantifica i materiali e l'energia utilizzati e i rifiuti rilasciati nei componenti dell'ambiente</a:t>
            </a:r>
            <a:endParaRPr lang="pl-PL" sz="24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88880" y="0"/>
            <a:ext cx="210312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15400" y="2358913"/>
            <a:ext cx="2140172" cy="2140172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 descr="Błąd">
            <a:extLst>
              <a:ext uri="{FF2B5EF4-FFF2-40B4-BE49-F238E27FC236}">
                <a16:creationId xmlns:a16="http://schemas.microsoft.com/office/drawing/2014/main" id="{5D46C6DE-2FF0-41B0-86E2-61FECDCE21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413987" y="2857501"/>
            <a:ext cx="1142998" cy="1142998"/>
          </a:xfrm>
          <a:prstGeom prst="rect">
            <a:avLst/>
          </a:prstGeom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id="{961C7FEF-8694-E94E-97A6-238A2E7303F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87" y="49186"/>
            <a:ext cx="2639988" cy="831596"/>
          </a:xfrm>
          <a:prstGeom prst="rect">
            <a:avLst/>
          </a:prstGeom>
        </p:spPr>
      </p:pic>
      <p:pic>
        <p:nvPicPr>
          <p:cNvPr id="9" name="Immagine 11">
            <a:extLst>
              <a:ext uri="{FF2B5EF4-FFF2-40B4-BE49-F238E27FC236}">
                <a16:creationId xmlns:a16="http://schemas.microsoft.com/office/drawing/2014/main" id="{674B5413-9CAE-1446-8257-E03FC6C21A27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236502" y="6230436"/>
            <a:ext cx="1621007" cy="440662"/>
          </a:xfrm>
          <a:prstGeom prst="rect">
            <a:avLst/>
          </a:prstGeom>
        </p:spPr>
      </p:pic>
      <p:sp>
        <p:nvSpPr>
          <p:cNvPr id="4" name="Elipsa 3"/>
          <p:cNvSpPr/>
          <p:nvPr/>
        </p:nvSpPr>
        <p:spPr>
          <a:xfrm>
            <a:off x="7172707" y="445129"/>
            <a:ext cx="2212963" cy="2096218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4400" b="1" dirty="0">
                <a:solidFill>
                  <a:srgbClr val="C00000"/>
                </a:solidFill>
              </a:rPr>
              <a:t>LCA</a:t>
            </a:r>
          </a:p>
        </p:txBody>
      </p:sp>
    </p:spTree>
    <p:extLst>
      <p:ext uri="{BB962C8B-B14F-4D97-AF65-F5344CB8AC3E}">
        <p14:creationId xmlns:p14="http://schemas.microsoft.com/office/powerpoint/2010/main" val="7692474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60000"/>
              <a:lumOff val="40000"/>
            </a:schemeClr>
          </a:solidFill>
        </p:spPr>
        <p:txBody>
          <a:bodyPr/>
          <a:lstStyle/>
          <a:p>
            <a:r>
              <a:rPr lang="it-IT" b="1" dirty="0">
                <a:solidFill>
                  <a:srgbClr val="00B050"/>
                </a:solidFill>
              </a:rPr>
              <a:t>Le fasi dell'implementazione della LCA</a:t>
            </a:r>
            <a:endParaRPr lang="pl-PL" b="1" dirty="0">
              <a:solidFill>
                <a:srgbClr val="00B05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/>
              <a:t>1. Preparazione per la produzione - dall'estrazione di materie prime e dalla fornitura di energia
2. Processo di produzione
3. Consumo
4. Gestione dei rifiuti.</a:t>
            </a:r>
          </a:p>
          <a:p>
            <a:pPr marL="0" indent="0">
              <a:buNone/>
            </a:pPr>
            <a:r>
              <a:rPr lang="it-IT" dirty="0"/>
              <a:t>
</a:t>
            </a:r>
            <a:r>
              <a:rPr lang="it-IT" b="1" dirty="0">
                <a:solidFill>
                  <a:srgbClr val="00B050"/>
                </a:solidFill>
              </a:rPr>
              <a:t>LCA nel contesto di nuovi e biomateriali </a:t>
            </a:r>
            <a:r>
              <a:rPr lang="it-IT" dirty="0"/>
              <a:t>
</a:t>
            </a:r>
            <a:endParaRPr lang="pl-PL" dirty="0"/>
          </a:p>
        </p:txBody>
      </p:sp>
      <p:sp>
        <p:nvSpPr>
          <p:cNvPr id="6" name="Elipsa 5"/>
          <p:cNvSpPr/>
          <p:nvPr/>
        </p:nvSpPr>
        <p:spPr>
          <a:xfrm>
            <a:off x="8849107" y="2464429"/>
            <a:ext cx="2212963" cy="2096218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4400" b="1" dirty="0">
                <a:solidFill>
                  <a:srgbClr val="C00000"/>
                </a:solidFill>
              </a:rPr>
              <a:t>LCA</a:t>
            </a:r>
          </a:p>
        </p:txBody>
      </p:sp>
    </p:spTree>
    <p:extLst>
      <p:ext uri="{BB962C8B-B14F-4D97-AF65-F5344CB8AC3E}">
        <p14:creationId xmlns:p14="http://schemas.microsoft.com/office/powerpoint/2010/main" val="26011368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Strategie e modelli di business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476375"/>
            <a:ext cx="10515600" cy="4735514"/>
          </a:xfrm>
        </p:spPr>
        <p:txBody>
          <a:bodyPr/>
          <a:lstStyle/>
          <a:p>
            <a:pPr marL="0" indent="0" algn="ctr">
              <a:buNone/>
            </a:pPr>
            <a:r>
              <a:rPr lang="pl-PL" sz="3200" b="1" dirty="0">
                <a:solidFill>
                  <a:schemeClr val="accent6">
                    <a:lumMod val="50000"/>
                  </a:schemeClr>
                </a:solidFill>
              </a:rPr>
              <a:t>Catena del valore circolare</a:t>
            </a:r>
            <a:r>
              <a:rPr lang="it-IT" sz="3200" b="1" dirty="0">
                <a:solidFill>
                  <a:schemeClr val="accent6">
                    <a:lumMod val="50000"/>
                  </a:schemeClr>
                </a:solidFill>
              </a:rPr>
              <a:t> (</a:t>
            </a:r>
            <a:r>
              <a:rPr lang="pl-PL" sz="3200" b="1" dirty="0">
                <a:solidFill>
                  <a:schemeClr val="accent6">
                    <a:lumMod val="50000"/>
                  </a:schemeClr>
                </a:solidFill>
              </a:rPr>
              <a:t>Circular value chain</a:t>
            </a:r>
            <a:r>
              <a:rPr lang="it-IT" sz="3200" b="1" dirty="0">
                <a:solidFill>
                  <a:schemeClr val="accent6">
                    <a:lumMod val="50000"/>
                  </a:schemeClr>
                </a:solidFill>
              </a:rPr>
              <a:t>) </a:t>
            </a:r>
            <a:r>
              <a:rPr lang="pl-PL" sz="3200" b="1" dirty="0">
                <a:solidFill>
                  <a:schemeClr val="accent6">
                    <a:lumMod val="50000"/>
                  </a:schemeClr>
                </a:solidFill>
              </a:rPr>
              <a:t>
</a:t>
            </a:r>
          </a:p>
          <a:p>
            <a:pPr marL="0" indent="0">
              <a:buNone/>
            </a:pPr>
            <a:endParaRPr lang="pl-PL" dirty="0"/>
          </a:p>
        </p:txBody>
      </p:sp>
      <p:sp>
        <p:nvSpPr>
          <p:cNvPr id="4" name="Strzałka w prawo 3"/>
          <p:cNvSpPr/>
          <p:nvPr/>
        </p:nvSpPr>
        <p:spPr>
          <a:xfrm>
            <a:off x="342900" y="2321719"/>
            <a:ext cx="3071814" cy="1562100"/>
          </a:xfrm>
          <a:prstGeom prst="rightArrow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600" dirty="0"/>
              <a:t>Catena di approvvigionamento circolare</a:t>
            </a:r>
          </a:p>
        </p:txBody>
      </p:sp>
      <p:sp>
        <p:nvSpPr>
          <p:cNvPr id="5" name="Strzałka w prawo 4"/>
          <p:cNvSpPr/>
          <p:nvPr/>
        </p:nvSpPr>
        <p:spPr>
          <a:xfrm>
            <a:off x="7953376" y="2228850"/>
            <a:ext cx="2533650" cy="185578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Piattaforma di condivisione </a:t>
            </a:r>
          </a:p>
        </p:txBody>
      </p:sp>
      <p:sp>
        <p:nvSpPr>
          <p:cNvPr id="6" name="Strzałka w prawo 5"/>
          <p:cNvSpPr/>
          <p:nvPr/>
        </p:nvSpPr>
        <p:spPr>
          <a:xfrm>
            <a:off x="4486275" y="2409825"/>
            <a:ext cx="2686050" cy="1666084"/>
          </a:xfrm>
          <a:prstGeom prst="rightArrow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Prodotto come servizio</a:t>
            </a:r>
          </a:p>
        </p:txBody>
      </p:sp>
      <p:sp>
        <p:nvSpPr>
          <p:cNvPr id="7" name="Strzałka w prawo 6"/>
          <p:cNvSpPr/>
          <p:nvPr/>
        </p:nvSpPr>
        <p:spPr>
          <a:xfrm>
            <a:off x="2724150" y="4344987"/>
            <a:ext cx="2400300" cy="1550989"/>
          </a:xfrm>
          <a:prstGeom prst="right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Estensione della durata del prodotto
</a:t>
            </a:r>
            <a:endParaRPr lang="pl-PL" dirty="0"/>
          </a:p>
        </p:txBody>
      </p:sp>
      <p:sp>
        <p:nvSpPr>
          <p:cNvPr id="8" name="Strzałka w prawo 7"/>
          <p:cNvSpPr/>
          <p:nvPr/>
        </p:nvSpPr>
        <p:spPr>
          <a:xfrm>
            <a:off x="6400800" y="4162425"/>
            <a:ext cx="2324100" cy="1733551"/>
          </a:xfrm>
          <a:prstGeom prst="right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Recupero e riciclo</a:t>
            </a:r>
          </a:p>
        </p:txBody>
      </p:sp>
    </p:spTree>
    <p:extLst>
      <p:ext uri="{BB962C8B-B14F-4D97-AF65-F5344CB8AC3E}">
        <p14:creationId xmlns:p14="http://schemas.microsoft.com/office/powerpoint/2010/main" val="269532472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ersonalizza struttur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7678</TotalTime>
  <Words>989</Words>
  <Application>Microsoft Office PowerPoint</Application>
  <PresentationFormat>Widescreen</PresentationFormat>
  <Paragraphs>58</Paragraphs>
  <Slides>15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2</vt:i4>
      </vt:variant>
      <vt:variant>
        <vt:lpstr>Titoli diapositive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Tema di Office</vt:lpstr>
      <vt:lpstr>Personalizza struttura</vt:lpstr>
      <vt:lpstr>Presentazione standard di PowerPoint</vt:lpstr>
      <vt:lpstr>Lezione Caratteristiche dei Principi dell'Economia Circolare parte 2</vt:lpstr>
      <vt:lpstr> La genesi della road map nazionale per l'economia circolare
</vt:lpstr>
      <vt:lpstr>Presentazione standard di PowerPoint</vt:lpstr>
      <vt:lpstr>Presentazione standard di PowerPoint</vt:lpstr>
      <vt:lpstr> Responsabilità Sociale  d'Impresa
</vt:lpstr>
      <vt:lpstr> Valutazione del ciclo di vita (Life Cycle Assessment)   </vt:lpstr>
      <vt:lpstr>Le fasi dell'implementazione della LCA</vt:lpstr>
      <vt:lpstr>Strategie e modelli di business </vt:lpstr>
      <vt:lpstr>Sostenibilità dei nuovi materiali e dei biomateriali nel contesto della trasformazione dell'economia circolare</vt:lpstr>
      <vt:lpstr>Norme dell'UE in materia di imballaggi e rifiuti di imballaggio, compresa la progettazione e la gestione dei rifiuti
</vt:lpstr>
      <vt:lpstr>Definizioni</vt:lpstr>
      <vt:lpstr>Il futuro delle materie plastiche nel settore della plastica da imballaggio</vt:lpstr>
      <vt:lpstr> Come ridurre la plastica nel settore degli imballaggi Gli esempi di biomateriali utili  
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Susana Remotti</dc:creator>
  <cp:lastModifiedBy>Susana Remotti</cp:lastModifiedBy>
  <cp:revision>103</cp:revision>
  <dcterms:created xsi:type="dcterms:W3CDTF">2021-03-03T15:15:32Z</dcterms:created>
  <dcterms:modified xsi:type="dcterms:W3CDTF">2022-07-19T10:37:27Z</dcterms:modified>
</cp:coreProperties>
</file>