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sldIdLst>
    <p:sldId id="260" r:id="rId3"/>
    <p:sldId id="327" r:id="rId4"/>
    <p:sldId id="328" r:id="rId5"/>
    <p:sldId id="257" r:id="rId6"/>
    <p:sldId id="280" r:id="rId7"/>
    <p:sldId id="329" r:id="rId8"/>
    <p:sldId id="325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3" r:id="rId18"/>
    <p:sldId id="279" r:id="rId19"/>
    <p:sldId id="294" r:id="rId20"/>
    <p:sldId id="295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30" r:id="rId47"/>
    <p:sldId id="331" r:id="rId48"/>
    <p:sldId id="332" r:id="rId49"/>
    <p:sldId id="333" r:id="rId50"/>
    <p:sldId id="334" r:id="rId51"/>
    <p:sldId id="258" r:id="rId5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75" autoAdjust="0"/>
    <p:restoredTop sz="94533" autoAdjust="0"/>
  </p:normalViewPr>
  <p:slideViewPr>
    <p:cSldViewPr snapToGrid="0">
      <p:cViewPr varScale="1">
        <p:scale>
          <a:sx n="109" d="100"/>
          <a:sy n="109" d="100"/>
        </p:scale>
        <p:origin x="10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A1EC-F418-4F94-83F6-D7A3FCA83DF4}" type="datetimeFigureOut">
              <a:rPr lang="es-ES" smtClean="0"/>
              <a:t>12/9/22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FD285-ECDB-4B1F-B5F2-D46763D5ED49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63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1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90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67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1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93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84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06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693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43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8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69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333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319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68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47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90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3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91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42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38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3198-6781-4266-AAA5-E69564690795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4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0D9E-F88E-416C-837D-DB4BD70BA0C7}" type="datetimeFigureOut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24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https://creativecommons.org/licenses/by-nc-sa/4.0/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.jpe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Percorso</a:t>
            </a:r>
            <a:r>
              <a:rPr lang="en-US" sz="2400" b="1" dirty="0"/>
              <a:t> </a:t>
            </a:r>
            <a:r>
              <a:rPr lang="en-US" sz="2400" b="1" dirty="0" err="1"/>
              <a:t>formativo</a:t>
            </a:r>
            <a:r>
              <a:rPr lang="en-US" sz="2400" b="1" dirty="0"/>
              <a:t> </a:t>
            </a:r>
            <a:r>
              <a:rPr lang="it-IT" sz="2400" b="1" dirty="0"/>
              <a:t>SPECIALISTA IN ECONOMIA CIRCOLARE DEGLI IMBALLAGGI IN PLASTICA </a:t>
            </a:r>
            <a:r>
              <a:rPr lang="en-US" sz="2400" b="1" dirty="0"/>
              <a:t>: moduli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 Eco-design &amp; </a:t>
            </a:r>
            <a:r>
              <a:rPr lang="en-US" sz="2400" dirty="0" err="1"/>
              <a:t>processi</a:t>
            </a:r>
            <a:r>
              <a:rPr lang="en-US" sz="2400" dirty="0"/>
              <a:t> di </a:t>
            </a:r>
            <a:r>
              <a:rPr lang="en-US" sz="2400" dirty="0" err="1"/>
              <a:t>produzione</a:t>
            </a:r>
            <a:r>
              <a:rPr lang="en-US" sz="2400" dirty="0"/>
              <a:t> </a:t>
            </a:r>
            <a:r>
              <a:rPr lang="en-US" sz="2400" dirty="0" err="1"/>
              <a:t>innovativi</a:t>
            </a: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err="1"/>
              <a:t>Nuovi</a:t>
            </a:r>
            <a:r>
              <a:rPr lang="en-US" sz="2400" dirty="0"/>
              <a:t> </a:t>
            </a:r>
            <a:r>
              <a:rPr lang="en-US" sz="2400" dirty="0" err="1"/>
              <a:t>materiali</a:t>
            </a:r>
            <a:r>
              <a:rPr lang="en-US" sz="2400" dirty="0"/>
              <a:t> e </a:t>
            </a:r>
            <a:r>
              <a:rPr lang="en-US" sz="2400" dirty="0" err="1"/>
              <a:t>biomateriali</a:t>
            </a: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Coinvolgimento di Cittadini e Consumatori</a:t>
            </a: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b="1" dirty="0"/>
              <a:t>Gestione e valorizzazione dei residui</a:t>
            </a:r>
          </a:p>
          <a:p>
            <a:pPr algn="ctr"/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8ED49E6-4073-949A-00D7-36B8FE746ABD}"/>
              </a:ext>
            </a:extLst>
          </p:cNvPr>
          <p:cNvSpPr txBox="1"/>
          <p:nvPr/>
        </p:nvSpPr>
        <p:spPr>
          <a:xfrm>
            <a:off x="2779410" y="6260062"/>
            <a:ext cx="5645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progetto è stato finanziato con il sostegno della Commissione Europea.</a:t>
            </a:r>
          </a:p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Questa pubblicazione [comunicazione] riflette solo le opinioni dell'autore e la Commissione non può essere ritenuta responsabile per qualsiasi uso possa essere fatto delle informazioni in essa contenute.</a:t>
            </a:r>
          </a:p>
          <a:p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288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Impatti</a:t>
            </a:r>
            <a:r>
              <a:rPr lang="en-US" sz="2800" b="1" dirty="0"/>
              <a:t> economici</a:t>
            </a:r>
          </a:p>
        </p:txBody>
      </p:sp>
      <p:sp>
        <p:nvSpPr>
          <p:cNvPr id="6" name="Rettangolo 9"/>
          <p:cNvSpPr/>
          <p:nvPr/>
        </p:nvSpPr>
        <p:spPr>
          <a:xfrm>
            <a:off x="438667" y="1769425"/>
            <a:ext cx="11435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/>
              <a:t>Costi</a:t>
            </a:r>
            <a:r>
              <a:rPr lang="en-US" sz="2400" b="1" i="1" dirty="0"/>
              <a:t> di </a:t>
            </a:r>
            <a:r>
              <a:rPr lang="en-US" sz="2400" b="1" i="1" dirty="0" err="1"/>
              <a:t>rilavorazione</a:t>
            </a:r>
            <a:r>
              <a:rPr lang="en-US" sz="2400" b="1" i="1" dirty="0"/>
              <a:t> e Trend di </a:t>
            </a:r>
            <a:r>
              <a:rPr lang="en-US" sz="2400" b="1" i="1" dirty="0" err="1"/>
              <a:t>mercato</a:t>
            </a:r>
            <a:endParaRPr lang="en-US" sz="2400" b="1" i="1" dirty="0"/>
          </a:p>
          <a:p>
            <a:pPr algn="just"/>
            <a:endParaRPr lang="en-US" sz="2400" dirty="0"/>
          </a:p>
          <a:p>
            <a:pPr algn="just"/>
            <a:r>
              <a:rPr lang="it-IT" sz="2400" dirty="0"/>
              <a:t>Studio USA per il riciclo meccanico di bottiglie in HDPE e PET</a:t>
            </a:r>
          </a:p>
          <a:p>
            <a:pPr algn="just"/>
            <a:endParaRPr lang="en-U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67" y="3105846"/>
            <a:ext cx="5903402" cy="276127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88719" y="5867116"/>
            <a:ext cx="474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Prezzi di mercato dei principali polimeri riciclati e costi minimi di riprocessamento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156402" y="3504197"/>
            <a:ext cx="5596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 prezzi di mercato dei polimeri riciclati </a:t>
            </a:r>
            <a:r>
              <a:rPr lang="it-IT" sz="2400" b="1" u="sng" dirty="0"/>
              <a:t>dipendono dai prezzi del petrolio</a:t>
            </a:r>
            <a:r>
              <a:rPr lang="it-IT" sz="2400" b="1" dirty="0"/>
              <a:t> </a:t>
            </a:r>
            <a:r>
              <a:rPr lang="it-IT" sz="2400" dirty="0"/>
              <a:t>e rendono il mercato </a:t>
            </a:r>
            <a:r>
              <a:rPr lang="it-IT" sz="2400" b="1" u="sng" dirty="0"/>
              <a:t>estremamente volatile </a:t>
            </a:r>
            <a:r>
              <a:rPr lang="it-IT" sz="2400" dirty="0"/>
              <a:t>scoraggiando così ulteriori investimenti nel settore del riciclo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6124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288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Impatti</a:t>
            </a:r>
            <a:r>
              <a:rPr lang="en-US" sz="2800" b="1" dirty="0"/>
              <a:t> economici</a:t>
            </a:r>
          </a:p>
        </p:txBody>
      </p:sp>
      <p:sp>
        <p:nvSpPr>
          <p:cNvPr id="6" name="Rettangolo 9"/>
          <p:cNvSpPr/>
          <p:nvPr/>
        </p:nvSpPr>
        <p:spPr>
          <a:xfrm>
            <a:off x="438667" y="1769425"/>
            <a:ext cx="11435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/>
              <a:t>Costi</a:t>
            </a:r>
            <a:r>
              <a:rPr lang="en-US" sz="2400" b="1" i="1" dirty="0"/>
              <a:t> di </a:t>
            </a:r>
            <a:r>
              <a:rPr lang="en-US" sz="2400" b="1" i="1" dirty="0" err="1"/>
              <a:t>rilavorazione</a:t>
            </a:r>
            <a:r>
              <a:rPr lang="en-US" sz="2400" b="1" i="1" dirty="0"/>
              <a:t> e Trend di </a:t>
            </a:r>
            <a:r>
              <a:rPr lang="en-US" sz="2400" b="1" i="1" dirty="0" err="1"/>
              <a:t>mercato</a:t>
            </a:r>
            <a:endParaRPr lang="en-US" sz="2400" b="1" i="1" dirty="0"/>
          </a:p>
          <a:p>
            <a:pPr algn="just"/>
            <a:endParaRPr lang="en-US" sz="2400" dirty="0"/>
          </a:p>
          <a:p>
            <a:pPr algn="just"/>
            <a:r>
              <a:rPr lang="it-IT" sz="2400" dirty="0"/>
              <a:t>Studio USA per il riciclo chimico mediante pirolisi e gassificazione</a:t>
            </a:r>
            <a:endParaRPr lang="en-U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93037" y="6037744"/>
            <a:ext cx="595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Costi economici del riciclo tramite pirolisi e gassificazione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30" y="3239953"/>
            <a:ext cx="6485878" cy="272818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714308" y="3827417"/>
            <a:ext cx="4937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Entrambe le tecniche non erano </a:t>
            </a:r>
            <a:r>
              <a:rPr lang="it-IT" sz="2400" b="1" u="sng" dirty="0"/>
              <a:t>economicamente sostenibili</a:t>
            </a:r>
            <a:endParaRPr lang="es-ES" sz="2400" b="1" u="sng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01" y="756975"/>
            <a:ext cx="1760716" cy="17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02715"/>
            <a:ext cx="2862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Impatti</a:t>
            </a:r>
            <a:r>
              <a:rPr lang="en-US" sz="2800" b="1" dirty="0"/>
              <a:t> economici</a:t>
            </a:r>
          </a:p>
        </p:txBody>
      </p:sp>
      <p:sp>
        <p:nvSpPr>
          <p:cNvPr id="6" name="Rettangolo 9"/>
          <p:cNvSpPr/>
          <p:nvPr/>
        </p:nvSpPr>
        <p:spPr>
          <a:xfrm>
            <a:off x="438667" y="1534291"/>
            <a:ext cx="11435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/>
              <a:t>Costi</a:t>
            </a:r>
            <a:r>
              <a:rPr lang="en-US" sz="2400" b="1" i="1" dirty="0"/>
              <a:t> di </a:t>
            </a:r>
            <a:r>
              <a:rPr lang="en-US" sz="2400" b="1" i="1" dirty="0" err="1"/>
              <a:t>rilavorazione</a:t>
            </a:r>
            <a:r>
              <a:rPr lang="en-US" sz="2400" b="1" i="1" dirty="0"/>
              <a:t> e Trend di </a:t>
            </a:r>
            <a:r>
              <a:rPr lang="en-US" sz="2400" b="1" i="1" dirty="0" err="1"/>
              <a:t>mercato</a:t>
            </a:r>
            <a:endParaRPr lang="en-US" sz="2400" b="1" i="1" dirty="0"/>
          </a:p>
          <a:p>
            <a:pPr algn="just"/>
            <a:endParaRPr lang="en-US" sz="2400" dirty="0"/>
          </a:p>
          <a:p>
            <a:pPr algn="just"/>
            <a:r>
              <a:rPr lang="it-IT" sz="2400" dirty="0"/>
              <a:t>Studio europeo sugli impatti economici delle diverse opzioni per la gestione dei rifiuti degli imballaggi in plastica</a:t>
            </a:r>
            <a:endParaRPr lang="en-US" sz="2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33921"/>
              </p:ext>
            </p:extLst>
          </p:nvPr>
        </p:nvGraphicFramePr>
        <p:xfrm>
          <a:off x="1496423" y="3255690"/>
          <a:ext cx="81280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4438221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348296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900451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272744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01172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dirty="0" err="1"/>
                        <a:t>Scenario</a:t>
                      </a:r>
                      <a:endParaRPr lang="es-E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b="1" dirty="0"/>
                        <a:t>Riciclo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b="1" dirty="0"/>
                        <a:t>Incenerimento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b="1" dirty="0"/>
                        <a:t>Discarica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032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Meccanico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Chimico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0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23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203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92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595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29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158061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96423" y="6222410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Percentuali di rifiuti in plastica trattati</a:t>
            </a:r>
            <a:endParaRPr lang="es-ES" i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402" y="815305"/>
            <a:ext cx="1932864" cy="12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3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02715"/>
            <a:ext cx="288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Impatti</a:t>
            </a:r>
            <a:r>
              <a:rPr lang="en-US" sz="2800" b="1" dirty="0"/>
              <a:t> economici</a:t>
            </a:r>
          </a:p>
        </p:txBody>
      </p:sp>
      <p:sp>
        <p:nvSpPr>
          <p:cNvPr id="6" name="Rettangolo 9"/>
          <p:cNvSpPr/>
          <p:nvPr/>
        </p:nvSpPr>
        <p:spPr>
          <a:xfrm>
            <a:off x="438667" y="1534291"/>
            <a:ext cx="11435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/>
              <a:t>Costi</a:t>
            </a:r>
            <a:r>
              <a:rPr lang="en-US" sz="2400" b="1" i="1" dirty="0"/>
              <a:t> di </a:t>
            </a:r>
            <a:r>
              <a:rPr lang="en-US" sz="2400" b="1" i="1" dirty="0" err="1"/>
              <a:t>rilavorazione</a:t>
            </a:r>
            <a:r>
              <a:rPr lang="en-US" sz="2400" b="1" i="1" dirty="0"/>
              <a:t> e Trend di </a:t>
            </a:r>
            <a:r>
              <a:rPr lang="en-US" sz="2400" b="1" i="1" dirty="0" err="1"/>
              <a:t>mercato</a:t>
            </a:r>
            <a:endParaRPr lang="en-US" sz="2400" b="1" i="1" dirty="0"/>
          </a:p>
          <a:p>
            <a:pPr algn="just"/>
            <a:endParaRPr lang="en-US" sz="2400" dirty="0"/>
          </a:p>
          <a:p>
            <a:pPr algn="just"/>
            <a:r>
              <a:rPr lang="it-IT" sz="2400" dirty="0"/>
              <a:t>Studio europeo sugli impatti economici delle diverse opzioni per la gestione dei rifiuti degli imballaggi in plastica</a:t>
            </a:r>
            <a:endParaRPr lang="en-US" sz="2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74022"/>
              </p:ext>
            </p:extLst>
          </p:nvPr>
        </p:nvGraphicFramePr>
        <p:xfrm>
          <a:off x="268511" y="3168752"/>
          <a:ext cx="11803746" cy="3633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0202">
                  <a:extLst>
                    <a:ext uri="{9D8B030D-6E8A-4147-A177-3AD203B41FA5}">
                      <a16:colId xmlns:a16="http://schemas.microsoft.com/office/drawing/2014/main" val="2443822151"/>
                    </a:ext>
                  </a:extLst>
                </a:gridCol>
                <a:gridCol w="2061577">
                  <a:extLst>
                    <a:ext uri="{9D8B030D-6E8A-4147-A177-3AD203B41FA5}">
                      <a16:colId xmlns:a16="http://schemas.microsoft.com/office/drawing/2014/main" val="2434829645"/>
                    </a:ext>
                  </a:extLst>
                </a:gridCol>
                <a:gridCol w="1600889">
                  <a:extLst>
                    <a:ext uri="{9D8B030D-6E8A-4147-A177-3AD203B41FA5}">
                      <a16:colId xmlns:a16="http://schemas.microsoft.com/office/drawing/2014/main" val="1590045105"/>
                    </a:ext>
                  </a:extLst>
                </a:gridCol>
                <a:gridCol w="2042129">
                  <a:extLst>
                    <a:ext uri="{9D8B030D-6E8A-4147-A177-3AD203B41FA5}">
                      <a16:colId xmlns:a16="http://schemas.microsoft.com/office/drawing/2014/main" val="1327274410"/>
                    </a:ext>
                  </a:extLst>
                </a:gridCol>
                <a:gridCol w="1501837">
                  <a:extLst>
                    <a:ext uri="{9D8B030D-6E8A-4147-A177-3AD203B41FA5}">
                      <a16:colId xmlns:a16="http://schemas.microsoft.com/office/drawing/2014/main" val="2501172774"/>
                    </a:ext>
                  </a:extLst>
                </a:gridCol>
                <a:gridCol w="2194227">
                  <a:extLst>
                    <a:ext uri="{9D8B030D-6E8A-4147-A177-3AD203B41FA5}">
                      <a16:colId xmlns:a16="http://schemas.microsoft.com/office/drawing/2014/main" val="2099857618"/>
                    </a:ext>
                  </a:extLst>
                </a:gridCol>
                <a:gridCol w="1262885">
                  <a:extLst>
                    <a:ext uri="{9D8B030D-6E8A-4147-A177-3AD203B41FA5}">
                      <a16:colId xmlns:a16="http://schemas.microsoft.com/office/drawing/2014/main" val="3913458689"/>
                    </a:ext>
                  </a:extLst>
                </a:gridCol>
              </a:tblGrid>
              <a:tr h="355962">
                <a:tc>
                  <a:txBody>
                    <a:bodyPr/>
                    <a:lstStyle/>
                    <a:p>
                      <a:r>
                        <a:rPr lang="es-ES" b="1" dirty="0" err="1"/>
                        <a:t>Scenario</a:t>
                      </a:r>
                      <a:endParaRPr lang="es-E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b="1" dirty="0"/>
                        <a:t>Riciclo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b="1" dirty="0"/>
                        <a:t>Incenerimento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b="1" dirty="0"/>
                        <a:t>Discarica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t-IT" b="1" dirty="0"/>
                        <a:t>Costi di gestione dei rifiuti di plastica</a:t>
                      </a:r>
                      <a:endParaRPr lang="es-ES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b="1" dirty="0"/>
                        <a:t>TOTALE</a:t>
                      </a:r>
                    </a:p>
                    <a:p>
                      <a:r>
                        <a:rPr lang="es-ES" b="1" dirty="0"/>
                        <a:t>(Benefici-costi)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032588"/>
                  </a:ext>
                </a:extLst>
              </a:tr>
              <a:tr h="4098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Meccanico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Chimico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059288"/>
                  </a:ext>
                </a:extLst>
              </a:tr>
              <a:tr h="355962">
                <a:tc>
                  <a:txBody>
                    <a:bodyPr/>
                    <a:lstStyle/>
                    <a:p>
                      <a:r>
                        <a:rPr lang="es-E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0.17 €/kg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238523"/>
                  </a:ext>
                </a:extLst>
              </a:tr>
              <a:tr h="355962">
                <a:tc>
                  <a:txBody>
                    <a:bodyPr/>
                    <a:lstStyle/>
                    <a:p>
                      <a:r>
                        <a:rPr lang="es-E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203436"/>
                  </a:ext>
                </a:extLst>
              </a:tr>
              <a:tr h="889904">
                <a:tc>
                  <a:txBody>
                    <a:bodyPr/>
                    <a:lstStyle/>
                    <a:p>
                      <a:r>
                        <a:rPr lang="es-E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0.23 €/kg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923206"/>
                  </a:ext>
                </a:extLst>
              </a:tr>
              <a:tr h="355962">
                <a:tc>
                  <a:txBody>
                    <a:bodyPr/>
                    <a:lstStyle/>
                    <a:p>
                      <a:r>
                        <a:rPr lang="es-E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0.24 €/kg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595639"/>
                  </a:ext>
                </a:extLst>
              </a:tr>
              <a:tr h="355962">
                <a:tc>
                  <a:txBody>
                    <a:bodyPr/>
                    <a:lstStyle/>
                    <a:p>
                      <a:r>
                        <a:rPr lang="es-E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296560"/>
                  </a:ext>
                </a:extLst>
              </a:tr>
              <a:tr h="355962">
                <a:tc>
                  <a:txBody>
                    <a:bodyPr/>
                    <a:lstStyle/>
                    <a:p>
                      <a:r>
                        <a:rPr lang="es-E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0.67 €/kg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158061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918" y="621208"/>
            <a:ext cx="1932864" cy="12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8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288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Impatti</a:t>
            </a:r>
            <a:r>
              <a:rPr lang="en-US" sz="2800" b="1" dirty="0"/>
              <a:t> economici</a:t>
            </a:r>
          </a:p>
        </p:txBody>
      </p:sp>
      <p:sp>
        <p:nvSpPr>
          <p:cNvPr id="6" name="Rettangolo 9"/>
          <p:cNvSpPr/>
          <p:nvPr/>
        </p:nvSpPr>
        <p:spPr>
          <a:xfrm>
            <a:off x="438667" y="1769425"/>
            <a:ext cx="11435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/>
              <a:t>Costi</a:t>
            </a:r>
            <a:r>
              <a:rPr lang="en-US" sz="2400" b="1" i="1" dirty="0"/>
              <a:t> di </a:t>
            </a:r>
            <a:r>
              <a:rPr lang="en-US" sz="2400" b="1" i="1" dirty="0" err="1"/>
              <a:t>rilavorazione</a:t>
            </a:r>
            <a:r>
              <a:rPr lang="en-US" sz="2400" b="1" i="1" dirty="0"/>
              <a:t> e Trend di </a:t>
            </a:r>
            <a:r>
              <a:rPr lang="en-US" sz="2400" b="1" i="1" dirty="0" err="1"/>
              <a:t>mercato</a:t>
            </a:r>
            <a:endParaRPr lang="en-US" sz="2400" b="1" i="1" dirty="0"/>
          </a:p>
          <a:p>
            <a:pPr algn="just"/>
            <a:endParaRPr lang="en-US" sz="2400" dirty="0"/>
          </a:p>
          <a:p>
            <a:pPr algn="just"/>
            <a:r>
              <a:rPr lang="it-IT" sz="2400" dirty="0"/>
              <a:t>Studio tedesco sui costi di gestione della plastica in relazione alla fonte</a:t>
            </a:r>
            <a:endParaRPr lang="en-U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93037" y="6037744"/>
            <a:ext cx="595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Costi di gestione dei rifiuti in relazione alla fonte dei rifiuti di imballaggi in plastica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906530" y="3349586"/>
            <a:ext cx="5967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u="sng" dirty="0"/>
              <a:t>Conclusioni dello studio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Il riciclo di rifiuti industriali e commerciali è redditizio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Il riciclo dei rifiuti plastici post-consumo è molto poco redditizio.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Il prezzo del materiale vergine ha una forte influenza sugli eventuali benefici o meno del riciclo di rifiuti plastici.</a:t>
            </a:r>
            <a:endParaRPr lang="es-ES" sz="2400" b="1" u="sng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37" y="3246230"/>
            <a:ext cx="5359123" cy="28305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567" y="1081093"/>
            <a:ext cx="2110260" cy="12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296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Impatti</a:t>
            </a:r>
            <a:r>
              <a:rPr lang="en-US" sz="2800" b="1" dirty="0"/>
              <a:t> economici </a:t>
            </a:r>
          </a:p>
        </p:txBody>
      </p:sp>
      <p:sp>
        <p:nvSpPr>
          <p:cNvPr id="6" name="Rettangolo 9"/>
          <p:cNvSpPr/>
          <p:nvPr/>
        </p:nvSpPr>
        <p:spPr>
          <a:xfrm>
            <a:off x="438667" y="1769425"/>
            <a:ext cx="11435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/>
              <a:t>CONCLUSIONI</a:t>
            </a:r>
            <a:endParaRPr lang="en-US" sz="2400" u="sng" dirty="0"/>
          </a:p>
          <a:p>
            <a:pPr algn="just"/>
            <a:endParaRPr lang="en-U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16865" y="2395998"/>
            <a:ext cx="11426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/>
              <a:t>Il riciclo può essere considerato economicamente sostenibile solo se il costo del processo è uguale o inferiore al costo di produzione del materiale vergine più il costo di metodi di smaltimento alternativi</a:t>
            </a:r>
            <a:r>
              <a:rPr lang="es-ES" sz="2400" dirty="0"/>
              <a:t>.</a:t>
            </a:r>
          </a:p>
          <a:p>
            <a:pPr algn="just"/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L'alternativa economica più economica al riciclo è il conferimento in discarica (30 $/ton), ma, con l'aumento dei costi di smaltimento, il riciclo dei polimeri può diventare economicamente più interessante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4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288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Impatti</a:t>
            </a:r>
            <a:r>
              <a:rPr lang="en-US" sz="2800" b="1" dirty="0"/>
              <a:t> economici</a:t>
            </a:r>
          </a:p>
        </p:txBody>
      </p:sp>
      <p:sp>
        <p:nvSpPr>
          <p:cNvPr id="6" name="Rettangolo 9"/>
          <p:cNvSpPr/>
          <p:nvPr/>
        </p:nvSpPr>
        <p:spPr>
          <a:xfrm>
            <a:off x="438667" y="1769425"/>
            <a:ext cx="11435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/>
              <a:t>CONCLUSIONI</a:t>
            </a:r>
            <a:endParaRPr lang="en-US" sz="2400" u="sng" dirty="0"/>
          </a:p>
          <a:p>
            <a:pPr algn="just"/>
            <a:endParaRPr lang="en-U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16865" y="2395998"/>
            <a:ext cx="114266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/>
              <a:t>L'incenerimento è la seconda opzione più economica, seguita dal riciclo meccanico.</a:t>
            </a:r>
          </a:p>
          <a:p>
            <a:pPr algn="just"/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Il costo dell'incenerimento è di circa 100 $/ton. In Europa questo costo è di 400 €/ton. Sebbene l'incenerimento abbia un impatto ambientale minore rispetto al conferimento in discarica, l'incenerimento riceve una forte opposizione da parte dell'opinione pubblica.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Se la soluzione in discarica appare più economica del riciclo è perché è sottostimata. Si tiene conto solo dei costi più visibili (raccolta dei rifiuti, gestione della discarica e chiusura delle cisterne), ma non si considerano altri costi meno tangibili (perdita di risorse preziose e protezione dell'ambiente).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953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9" name="Rettangolo 5"/>
          <p:cNvSpPr/>
          <p:nvPr/>
        </p:nvSpPr>
        <p:spPr>
          <a:xfrm>
            <a:off x="268590" y="3924031"/>
            <a:ext cx="8327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Impatti economici</a:t>
            </a:r>
            <a:endParaRPr lang="es-E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b="1" dirty="0"/>
              <a:t>Impatti ambientali</a:t>
            </a:r>
          </a:p>
          <a:p>
            <a:pPr algn="ctr"/>
            <a:endParaRPr lang="en-US" sz="2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D646AC-5568-ED85-1A87-BB55CC6B479A}"/>
              </a:ext>
            </a:extLst>
          </p:cNvPr>
          <p:cNvSpPr txBox="1"/>
          <p:nvPr/>
        </p:nvSpPr>
        <p:spPr>
          <a:xfrm>
            <a:off x="2779410" y="6260062"/>
            <a:ext cx="5645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progetto è stato finanziato con il sostegno della Commissione Europea.</a:t>
            </a:r>
          </a:p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Questa pubblicazione [comunicazione] riflette solo le opinioni dell'autore e la Commissione non può essere ritenuta responsabile per qualsiasi uso possa essere fatto delle informazioni in essa contenute.</a:t>
            </a:r>
          </a:p>
          <a:p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2951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Impatti</a:t>
            </a:r>
            <a:r>
              <a:rPr lang="en-US" sz="2800" b="1" dirty="0"/>
              <a:t> </a:t>
            </a:r>
            <a:r>
              <a:rPr lang="en-US" sz="2800" b="1" dirty="0" err="1"/>
              <a:t>ambientali</a:t>
            </a:r>
            <a:endParaRPr lang="en-US" sz="28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475584"/>
              </p:ext>
            </p:extLst>
          </p:nvPr>
        </p:nvGraphicFramePr>
        <p:xfrm>
          <a:off x="2452719" y="1632213"/>
          <a:ext cx="6096000" cy="348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84295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672314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65860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Vantaggi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Svantaggi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235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Riciclo</a:t>
                      </a:r>
                    </a:p>
                    <a:p>
                      <a:r>
                        <a:rPr lang="es-ES" b="1" dirty="0"/>
                        <a:t>Meccanico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Processo semplice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Lo smistamento è laborioso ed energicamente dispendioso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405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Riciclo Chimico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Consente di riciclare i rifiuti solidi misti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Elevati costi capitali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2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Incenerimento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Economico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Emissioni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041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Discarica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Economico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Impatti sociali ed ambientali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899889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38667" y="5391413"/>
            <a:ext cx="11286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È necessario quantificare gli impatti ambientali oltre agli impatti economici per scegliere l'opzione migliore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41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41986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Impatti</a:t>
            </a:r>
            <a:r>
              <a:rPr lang="en-US" sz="2800" b="1" dirty="0"/>
              <a:t> </a:t>
            </a:r>
            <a:r>
              <a:rPr lang="en-US" sz="2800" b="1" dirty="0" err="1"/>
              <a:t>ambientali</a:t>
            </a:r>
            <a:r>
              <a:rPr lang="en-US" sz="2800" b="1" dirty="0"/>
              <a:t> del </a:t>
            </a:r>
            <a:r>
              <a:rPr lang="en-US" sz="2800" b="1" dirty="0" err="1"/>
              <a:t>riciclo</a:t>
            </a:r>
            <a:r>
              <a:rPr lang="en-US" sz="2800" b="1" dirty="0"/>
              <a:t>: </a:t>
            </a:r>
            <a:r>
              <a:rPr lang="en-US" sz="2800" b="1" dirty="0" err="1"/>
              <a:t>considerazioni</a:t>
            </a:r>
            <a:r>
              <a:rPr lang="en-US" sz="2800" b="1" dirty="0"/>
              <a:t> </a:t>
            </a:r>
            <a:r>
              <a:rPr lang="en-US" sz="2800" b="1" dirty="0" err="1"/>
              <a:t>sul</a:t>
            </a:r>
            <a:r>
              <a:rPr lang="en-US" sz="2800" b="1" dirty="0"/>
              <a:t> </a:t>
            </a:r>
            <a:r>
              <a:rPr lang="en-US" sz="2800" b="1" dirty="0" err="1"/>
              <a:t>ciclo</a:t>
            </a:r>
            <a:r>
              <a:rPr lang="en-US" sz="2800" b="1" dirty="0"/>
              <a:t> di vita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016" y="106146"/>
            <a:ext cx="4445456" cy="645898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1704" y="2834640"/>
            <a:ext cx="5238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La figura mostra il diagramma del ciclo di vita per le quattro opzioni di fine-vita  dei rifiuti in plastica</a:t>
            </a:r>
            <a:endParaRPr lang="en-US" sz="2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20CEBE-1685-BCDE-B2D5-DBFC134D36E3}"/>
              </a:ext>
            </a:extLst>
          </p:cNvPr>
          <p:cNvSpPr txBox="1"/>
          <p:nvPr/>
        </p:nvSpPr>
        <p:spPr>
          <a:xfrm>
            <a:off x="7368363" y="154466"/>
            <a:ext cx="20733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Risorse primarie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44227E-EE48-5BE9-5D38-DF84AE54C36E}"/>
              </a:ext>
            </a:extLst>
          </p:cNvPr>
          <p:cNvSpPr txBox="1"/>
          <p:nvPr/>
        </p:nvSpPr>
        <p:spPr>
          <a:xfrm>
            <a:off x="6096000" y="1027932"/>
            <a:ext cx="893624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700" dirty="0"/>
              <a:t>Energia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EDD7A53-117A-DDFB-B2FA-485758B77AA8}"/>
              </a:ext>
            </a:extLst>
          </p:cNvPr>
          <p:cNvSpPr txBox="1"/>
          <p:nvPr/>
        </p:nvSpPr>
        <p:spPr>
          <a:xfrm>
            <a:off x="6001932" y="4561504"/>
            <a:ext cx="98366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700" dirty="0"/>
              <a:t>Materiali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AA3F8D3-8788-E5D0-30D0-67A34E6F08A6}"/>
              </a:ext>
            </a:extLst>
          </p:cNvPr>
          <p:cNvSpPr txBox="1"/>
          <p:nvPr/>
        </p:nvSpPr>
        <p:spPr>
          <a:xfrm>
            <a:off x="7344086" y="1049194"/>
            <a:ext cx="1260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Estrazione &amp; Lavorazione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BF49E9B-20D9-5888-BACE-06F1723FC719}"/>
              </a:ext>
            </a:extLst>
          </p:cNvPr>
          <p:cNvSpPr txBox="1"/>
          <p:nvPr/>
        </p:nvSpPr>
        <p:spPr>
          <a:xfrm>
            <a:off x="7289494" y="6197540"/>
            <a:ext cx="1008344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700" dirty="0"/>
              <a:t>Emissioni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23D20F8-931C-78AE-795F-E848DB6301F9}"/>
              </a:ext>
            </a:extLst>
          </p:cNvPr>
          <p:cNvSpPr txBox="1"/>
          <p:nvPr/>
        </p:nvSpPr>
        <p:spPr>
          <a:xfrm>
            <a:off x="7382011" y="1893848"/>
            <a:ext cx="1224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Produzione di polimeri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0419D9C-DD8E-558D-BF7F-52D7941343F6}"/>
              </a:ext>
            </a:extLst>
          </p:cNvPr>
          <p:cNvSpPr txBox="1"/>
          <p:nvPr/>
        </p:nvSpPr>
        <p:spPr>
          <a:xfrm>
            <a:off x="7411543" y="2723556"/>
            <a:ext cx="1152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Prodotti</a:t>
            </a:r>
            <a:endParaRPr lang="it-IT" sz="16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20D0BF0-59A4-DA2B-59A1-D11FD23FC409}"/>
              </a:ext>
            </a:extLst>
          </p:cNvPr>
          <p:cNvSpPr txBox="1"/>
          <p:nvPr/>
        </p:nvSpPr>
        <p:spPr>
          <a:xfrm>
            <a:off x="7425191" y="3515898"/>
            <a:ext cx="1152000" cy="57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Uso e consumo</a:t>
            </a:r>
            <a:endParaRPr lang="it-IT" sz="16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1AB65E7-B3C0-7B9A-EC5F-89CC43EF1A34}"/>
              </a:ext>
            </a:extLst>
          </p:cNvPr>
          <p:cNvSpPr txBox="1"/>
          <p:nvPr/>
        </p:nvSpPr>
        <p:spPr>
          <a:xfrm>
            <a:off x="7386483" y="4385876"/>
            <a:ext cx="1188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Riciclo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607E3D4-F936-13EC-FD90-039A76061155}"/>
              </a:ext>
            </a:extLst>
          </p:cNvPr>
          <p:cNvSpPr txBox="1"/>
          <p:nvPr/>
        </p:nvSpPr>
        <p:spPr>
          <a:xfrm>
            <a:off x="8706557" y="592038"/>
            <a:ext cx="900000" cy="198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Recupero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CFF0B75-C653-16C2-DA0C-BCE39EDE5C0C}"/>
              </a:ext>
            </a:extLst>
          </p:cNvPr>
          <p:cNvSpPr txBox="1"/>
          <p:nvPr/>
        </p:nvSpPr>
        <p:spPr>
          <a:xfrm>
            <a:off x="8860323" y="1081093"/>
            <a:ext cx="684000" cy="216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Riciclo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1169E53-D95A-803C-B512-AE7057F35A3E}"/>
              </a:ext>
            </a:extLst>
          </p:cNvPr>
          <p:cNvSpPr txBox="1"/>
          <p:nvPr/>
        </p:nvSpPr>
        <p:spPr>
          <a:xfrm>
            <a:off x="8740062" y="851936"/>
            <a:ext cx="900000" cy="216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energia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126C8F3-212D-EC6D-119D-83633093CB07}"/>
              </a:ext>
            </a:extLst>
          </p:cNvPr>
          <p:cNvSpPr txBox="1"/>
          <p:nvPr/>
        </p:nvSpPr>
        <p:spPr>
          <a:xfrm>
            <a:off x="8848947" y="1547393"/>
            <a:ext cx="684000" cy="180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Riciclo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ABBE1B7-324E-3456-3E81-74BB6F63A62E}"/>
              </a:ext>
            </a:extLst>
          </p:cNvPr>
          <p:cNvSpPr txBox="1"/>
          <p:nvPr/>
        </p:nvSpPr>
        <p:spPr>
          <a:xfrm>
            <a:off x="8818483" y="1804128"/>
            <a:ext cx="792000" cy="180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Chimico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6FC91DE-F2AB-5D26-25F8-83D01E9D9CD0}"/>
              </a:ext>
            </a:extLst>
          </p:cNvPr>
          <p:cNvSpPr txBox="1"/>
          <p:nvPr/>
        </p:nvSpPr>
        <p:spPr>
          <a:xfrm>
            <a:off x="8816211" y="1337828"/>
            <a:ext cx="792000" cy="180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Chimico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7B55C5C-9218-56F2-C35D-EA6D21F4410E}"/>
              </a:ext>
            </a:extLst>
          </p:cNvPr>
          <p:cNvSpPr txBox="1"/>
          <p:nvPr/>
        </p:nvSpPr>
        <p:spPr>
          <a:xfrm>
            <a:off x="7401657" y="5113332"/>
            <a:ext cx="1260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Smaltimento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C772645-11D6-821E-62C2-41C4F1211F0D}"/>
              </a:ext>
            </a:extLst>
          </p:cNvPr>
          <p:cNvSpPr txBox="1"/>
          <p:nvPr/>
        </p:nvSpPr>
        <p:spPr>
          <a:xfrm>
            <a:off x="8949881" y="6217766"/>
            <a:ext cx="98366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700" dirty="0"/>
              <a:t>Rifiuti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EA396C9-9FE0-B3AA-73DF-BC9D5117607B}"/>
              </a:ext>
            </a:extLst>
          </p:cNvPr>
          <p:cNvSpPr txBox="1"/>
          <p:nvPr/>
        </p:nvSpPr>
        <p:spPr>
          <a:xfrm>
            <a:off x="8761619" y="2228358"/>
            <a:ext cx="8640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Riciclo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EBBAF65-CE8E-8308-1548-D437CC9D1BA9}"/>
              </a:ext>
            </a:extLst>
          </p:cNvPr>
          <p:cNvSpPr txBox="1"/>
          <p:nvPr/>
        </p:nvSpPr>
        <p:spPr>
          <a:xfrm>
            <a:off x="8726210" y="2616672"/>
            <a:ext cx="972000" cy="288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Meccanico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E7623D4-45DA-85B6-DCFF-4DC228C42345}"/>
              </a:ext>
            </a:extLst>
          </p:cNvPr>
          <p:cNvSpPr txBox="1"/>
          <p:nvPr/>
        </p:nvSpPr>
        <p:spPr>
          <a:xfrm>
            <a:off x="8714042" y="3083556"/>
            <a:ext cx="9720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Riutilizzo</a:t>
            </a:r>
          </a:p>
        </p:txBody>
      </p:sp>
    </p:spTree>
    <p:extLst>
      <p:ext uri="{BB962C8B-B14F-4D97-AF65-F5344CB8AC3E}">
        <p14:creationId xmlns:p14="http://schemas.microsoft.com/office/powerpoint/2010/main" val="322128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Gestione e valorizzazione dei residui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 Logistica e </a:t>
            </a:r>
            <a:r>
              <a:rPr lang="en-US" sz="2400" dirty="0" err="1"/>
              <a:t>Smistamento</a:t>
            </a: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Sistemi di Riciclo &amp; nuovi modelli di business per la second life dei residui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b="1" dirty="0"/>
              <a:t>Aspetti economici, ambientali e legislativi dei rifiuti di plastica</a:t>
            </a:r>
            <a:endParaRPr lang="en-US" sz="24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25346F-36A5-6229-CDF6-A4E9BA24C665}"/>
              </a:ext>
            </a:extLst>
          </p:cNvPr>
          <p:cNvSpPr txBox="1"/>
          <p:nvPr/>
        </p:nvSpPr>
        <p:spPr>
          <a:xfrm>
            <a:off x="2779410" y="6260062"/>
            <a:ext cx="5645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progetto è stato finanziato con il sostegno della Commissione Europea.</a:t>
            </a:r>
          </a:p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Questa pubblicazione [comunicazione] riflette solo le opinioni dell'autore e la Commissione non può essere ritenuta responsabile per qualsiasi uso possa essere fatto delle informazioni in essa contenute.</a:t>
            </a:r>
          </a:p>
          <a:p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2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10468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Impatti ambientali del riciclo: considerazioni sul ciclo di vita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816724"/>
            <a:ext cx="106516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/>
              <a:t>Riutilizzo</a:t>
            </a:r>
            <a:r>
              <a:rPr lang="en-US" sz="2400" dirty="0"/>
              <a:t>: </a:t>
            </a:r>
            <a:r>
              <a:rPr lang="it-IT" sz="2400" dirty="0"/>
              <a:t>richiede la raccolta dei rifiuti e alcuni processi di rinnovamento o rigenerazione</a:t>
            </a:r>
            <a:r>
              <a:rPr lang="en-US" sz="2400" dirty="0"/>
              <a:t>. </a:t>
            </a:r>
            <a:r>
              <a:rPr lang="it-IT" sz="2400" dirty="0"/>
              <a:t>Ognuna di queste attività richiede energia e materiali aggiuntivi</a:t>
            </a:r>
            <a:r>
              <a:rPr lang="en-US" sz="2400" dirty="0"/>
              <a:t>.</a:t>
            </a:r>
          </a:p>
          <a:p>
            <a:pPr marL="342900" indent="-342900" algn="just">
              <a:buFontTx/>
              <a:buChar char="-"/>
            </a:pP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err="1"/>
              <a:t>Riciclo</a:t>
            </a:r>
            <a:r>
              <a:rPr lang="en-US" sz="2400" dirty="0"/>
              <a:t> </a:t>
            </a:r>
            <a:r>
              <a:rPr lang="en-US" sz="2400" dirty="0" err="1"/>
              <a:t>meccanico</a:t>
            </a:r>
            <a:r>
              <a:rPr lang="en-US" sz="2400" dirty="0"/>
              <a:t>: </a:t>
            </a:r>
            <a:r>
              <a:rPr lang="it-IT" sz="2400" dirty="0"/>
              <a:t>Lo smistamento richiede manodopera o energia, a seconda che sia manuale o automatico. La macinazione richiede energia (14 % dell'energia totale utilizzata per le bottiglie in PET)</a:t>
            </a:r>
            <a:endParaRPr lang="en-US" sz="2400" dirty="0"/>
          </a:p>
          <a:p>
            <a:pPr marL="342900" indent="-342900" algn="just">
              <a:buFontTx/>
              <a:buChar char="-"/>
            </a:pP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L'incenerimento della maggior parte delle materie plastiche produce circa 3100-3400 kg di CO</a:t>
            </a:r>
            <a:r>
              <a:rPr lang="it-IT" sz="2400" baseline="-25000" dirty="0"/>
              <a:t>2</a:t>
            </a:r>
            <a:r>
              <a:rPr lang="it-IT" sz="2400" dirty="0"/>
              <a:t>/ton rispetto ai 1500-2000 kg di CO</a:t>
            </a:r>
            <a:r>
              <a:rPr lang="it-IT" sz="2400" baseline="-25000" dirty="0"/>
              <a:t>2</a:t>
            </a:r>
            <a:r>
              <a:rPr lang="it-IT" sz="2400" dirty="0"/>
              <a:t>/ton prodotti lungo il loro ciclo di vita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20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903941"/>
            <a:ext cx="10929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608650"/>
            <a:ext cx="106516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Verranno confrontati gli impatti ambientali per cinque diversi casi di fine vita.</a:t>
            </a:r>
          </a:p>
          <a:p>
            <a:pPr algn="just"/>
            <a:endParaRPr lang="en-US" sz="2400" dirty="0"/>
          </a:p>
          <a:p>
            <a:pPr algn="just"/>
            <a:r>
              <a:rPr lang="it-IT" sz="2400" dirty="0"/>
              <a:t>Gli impatti ambientali saranno quantificati dallo strumento di valutazione del ciclo di vita (LCA).</a:t>
            </a:r>
          </a:p>
          <a:p>
            <a:pPr algn="just"/>
            <a:endParaRPr lang="en-US" sz="2400" dirty="0"/>
          </a:p>
          <a:p>
            <a:pPr algn="just"/>
            <a:r>
              <a:rPr lang="it-IT" sz="2400" dirty="0"/>
              <a:t>La valutazione del ciclo di vita trasforma gli input e gli output dell'intero ciclo di vita della plastica in indicatori ambientali.</a:t>
            </a:r>
          </a:p>
          <a:p>
            <a:pPr algn="just"/>
            <a:endParaRPr lang="en-US" sz="2400" dirty="0"/>
          </a:p>
          <a:p>
            <a:pPr algn="just"/>
            <a:r>
              <a:rPr lang="it-IT" sz="2400" dirty="0"/>
              <a:t>È lo strumento scientifico più utile per quantificare gli impatti ambientali.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17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28845"/>
            <a:ext cx="10820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590519"/>
            <a:ext cx="1065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u="sng" dirty="0"/>
              <a:t>Riciclo a circuito chiuso: Pannelli in Plastica</a:t>
            </a:r>
            <a:endParaRPr lang="en-US" sz="2400" i="1" u="sng" dirty="0"/>
          </a:p>
        </p:txBody>
      </p:sp>
      <p:sp>
        <p:nvSpPr>
          <p:cNvPr id="2" name="CuadroTexto 1"/>
          <p:cNvSpPr txBox="1"/>
          <p:nvPr/>
        </p:nvSpPr>
        <p:spPr>
          <a:xfrm>
            <a:off x="403763" y="2208746"/>
            <a:ext cx="113888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 pannelli di plastica sono montati su vari oggetti: fotocopiatrici, computer, telefoni e fax...</a:t>
            </a:r>
          </a:p>
          <a:p>
            <a:endParaRPr lang="es-ES" sz="2400" dirty="0"/>
          </a:p>
          <a:p>
            <a:r>
              <a:rPr lang="it-IT" sz="2400" dirty="0"/>
              <a:t>È importante identificare strategie di fine vita sostenibili. Le discariche devono essere evitate.</a:t>
            </a:r>
          </a:p>
          <a:p>
            <a:endParaRPr lang="es-ES" sz="2400" dirty="0"/>
          </a:p>
          <a:p>
            <a:r>
              <a:rPr lang="it-IT" sz="2400" dirty="0"/>
              <a:t>In questo caso, i pannelli di plastica delle fotocopiatrici vengono ricondizionati, ma questi pannelli hanno cicli di ricondizionamento limitati e devono essere smaltiti (discarica o incenerimento).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778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28845"/>
            <a:ext cx="10834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467690"/>
            <a:ext cx="1065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u="sng" dirty="0"/>
              <a:t>Riciclo a circuito chiuso: Pannelli in Plastica</a:t>
            </a:r>
            <a:endParaRPr lang="en-US" sz="2400" i="1" u="sng" dirty="0"/>
          </a:p>
        </p:txBody>
      </p:sp>
      <p:sp>
        <p:nvSpPr>
          <p:cNvPr id="2" name="CuadroTexto 1"/>
          <p:cNvSpPr txBox="1"/>
          <p:nvPr/>
        </p:nvSpPr>
        <p:spPr>
          <a:xfrm>
            <a:off x="438667" y="5473298"/>
            <a:ext cx="1138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Diagramma di flusso del ciclo di vita che illustra le modalità di produzione, recupero e riciclo dei pannelli in plastica</a:t>
            </a:r>
            <a:endParaRPr lang="en-U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080" y="1963095"/>
            <a:ext cx="5346590" cy="321630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9E8F8CA-B34C-4B1E-E7E4-CAC485A0C577}"/>
              </a:ext>
            </a:extLst>
          </p:cNvPr>
          <p:cNvSpPr txBox="1"/>
          <p:nvPr/>
        </p:nvSpPr>
        <p:spPr>
          <a:xfrm>
            <a:off x="3346749" y="2154164"/>
            <a:ext cx="936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Polimero vergine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35909C-1116-76A5-D5AD-11860BA6DEC5}"/>
              </a:ext>
            </a:extLst>
          </p:cNvPr>
          <p:cNvSpPr txBox="1"/>
          <p:nvPr/>
        </p:nvSpPr>
        <p:spPr>
          <a:xfrm>
            <a:off x="3333101" y="3033911"/>
            <a:ext cx="972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/>
              <a:t>Compound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A59194-0253-5B87-7379-AA655BD1E74D}"/>
              </a:ext>
            </a:extLst>
          </p:cNvPr>
          <p:cNvSpPr txBox="1"/>
          <p:nvPr/>
        </p:nvSpPr>
        <p:spPr>
          <a:xfrm>
            <a:off x="3333101" y="3854656"/>
            <a:ext cx="97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Pannelli nuovi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1FB5325-3136-EFF2-59AC-F20D85F940E5}"/>
              </a:ext>
            </a:extLst>
          </p:cNvPr>
          <p:cNvSpPr txBox="1"/>
          <p:nvPr/>
        </p:nvSpPr>
        <p:spPr>
          <a:xfrm>
            <a:off x="4850868" y="2991960"/>
            <a:ext cx="900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2. Riciclo meccanico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C3CE6F8-78FB-9744-71ED-EDE2143DE841}"/>
              </a:ext>
            </a:extLst>
          </p:cNvPr>
          <p:cNvSpPr txBox="1"/>
          <p:nvPr/>
        </p:nvSpPr>
        <p:spPr>
          <a:xfrm>
            <a:off x="4803727" y="3850191"/>
            <a:ext cx="936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Uso dei Pannelli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1AFB4D1-1B7D-EF93-8BD3-A93F7984FDF9}"/>
              </a:ext>
            </a:extLst>
          </p:cNvPr>
          <p:cNvSpPr txBox="1"/>
          <p:nvPr/>
        </p:nvSpPr>
        <p:spPr>
          <a:xfrm>
            <a:off x="6292945" y="3850191"/>
            <a:ext cx="936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Recupero dei Pannelli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0AA07AB-DCFD-5C58-505C-BA9CE54862AE}"/>
              </a:ext>
            </a:extLst>
          </p:cNvPr>
          <p:cNvSpPr txBox="1"/>
          <p:nvPr/>
        </p:nvSpPr>
        <p:spPr>
          <a:xfrm>
            <a:off x="4668292" y="4722070"/>
            <a:ext cx="1116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1. Rinnovamento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CF5764A-F0DC-7D83-0196-60C73C7B0733}"/>
              </a:ext>
            </a:extLst>
          </p:cNvPr>
          <p:cNvSpPr txBox="1"/>
          <p:nvPr/>
        </p:nvSpPr>
        <p:spPr>
          <a:xfrm>
            <a:off x="5924099" y="2146130"/>
            <a:ext cx="1116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3. Incenerimento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D220C18-593E-3A76-1124-2E06118CA362}"/>
              </a:ext>
            </a:extLst>
          </p:cNvPr>
          <p:cNvSpPr txBox="1"/>
          <p:nvPr/>
        </p:nvSpPr>
        <p:spPr>
          <a:xfrm>
            <a:off x="7157384" y="2153677"/>
            <a:ext cx="97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4. Discarica</a:t>
            </a:r>
          </a:p>
        </p:txBody>
      </p:sp>
    </p:spTree>
    <p:extLst>
      <p:ext uri="{BB962C8B-B14F-4D97-AF65-F5344CB8AC3E}">
        <p14:creationId xmlns:p14="http://schemas.microsoft.com/office/powerpoint/2010/main" val="14846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28845"/>
            <a:ext cx="10848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508628"/>
            <a:ext cx="1065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u="sng" dirty="0"/>
              <a:t>Riciclo a circuito chiuso: Pannelli in Plastica</a:t>
            </a:r>
            <a:endParaRPr lang="en-US" sz="2400" i="1" u="sng" dirty="0"/>
          </a:p>
        </p:txBody>
      </p:sp>
      <p:sp>
        <p:nvSpPr>
          <p:cNvPr id="2" name="CuadroTexto 1"/>
          <p:cNvSpPr txBox="1"/>
          <p:nvPr/>
        </p:nvSpPr>
        <p:spPr>
          <a:xfrm>
            <a:off x="438667" y="2155057"/>
            <a:ext cx="113888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Lo studio riguarda 19.000 pannelli, ovvero la quantità richiesta ogni anno nel Regno Unito. I polimeri vergini sono il policarbonato e il poli(acrilonitrile-co-butadiene-co-stirene) (ABS).</a:t>
            </a:r>
          </a:p>
          <a:p>
            <a:endParaRPr lang="es-ES" sz="2400" dirty="0"/>
          </a:p>
          <a:p>
            <a:r>
              <a:rPr lang="it-IT" sz="2400" dirty="0"/>
              <a:t>I pannelli in plastica di questo studio possono essere ricondizionati solo una volta, a causa dei problemi associati a una riverniciatura insoddisfacente. I pannelli ricondizionati non possono essere riciclati meccanicamente.</a:t>
            </a:r>
          </a:p>
          <a:p>
            <a:endParaRPr lang="es-ES" sz="2400" dirty="0"/>
          </a:p>
          <a:p>
            <a:r>
              <a:rPr lang="es-ES" sz="2400" dirty="0"/>
              <a:t>Lo studio considera 5 scenari.</a:t>
            </a:r>
          </a:p>
          <a:p>
            <a:endParaRPr lang="es-E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90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52315" y="787901"/>
            <a:ext cx="10834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331213"/>
            <a:ext cx="1065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u="sng" dirty="0"/>
              <a:t>Riciclo a circuito chiuso: Pannelli in Plastica</a:t>
            </a:r>
            <a:endParaRPr lang="en-US" sz="2400" i="1" u="sng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8667" y="1749671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u="sng" dirty="0" err="1"/>
              <a:t>Scenario</a:t>
            </a:r>
            <a:r>
              <a:rPr lang="es-ES" sz="2400" u="sng" dirty="0"/>
              <a:t> A</a:t>
            </a:r>
            <a:endParaRPr lang="en-US" sz="2400" u="sng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95877" y="4856238"/>
            <a:ext cx="33966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400" dirty="0"/>
              <a:t>19000 pannelli sono realizzati da polimeri vergini. </a:t>
            </a:r>
          </a:p>
          <a:p>
            <a:pPr marL="285750" indent="-285750">
              <a:buFontTx/>
              <a:buChar char="-"/>
            </a:pPr>
            <a:r>
              <a:rPr lang="it-IT" sz="1400" dirty="0"/>
              <a:t>I pannelli vengono assemblati, utilizzati una sola volta e infine smontati e inviati in discarica.</a:t>
            </a:r>
            <a:endParaRPr lang="en-US" sz="1400" dirty="0"/>
          </a:p>
        </p:txBody>
      </p:sp>
      <p:grpSp>
        <p:nvGrpSpPr>
          <p:cNvPr id="22" name="Grupo 21"/>
          <p:cNvGrpSpPr/>
          <p:nvPr/>
        </p:nvGrpSpPr>
        <p:grpSpPr>
          <a:xfrm>
            <a:off x="736545" y="2290961"/>
            <a:ext cx="2266768" cy="2250548"/>
            <a:chOff x="3938089" y="4086918"/>
            <a:chExt cx="2266768" cy="2250548"/>
          </a:xfrm>
        </p:grpSpPr>
        <p:sp>
          <p:nvSpPr>
            <p:cNvPr id="2" name="CuadroTexto 1"/>
            <p:cNvSpPr txBox="1"/>
            <p:nvPr/>
          </p:nvSpPr>
          <p:spPr>
            <a:xfrm>
              <a:off x="4937760" y="4911634"/>
              <a:ext cx="1267097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19000 </a:t>
              </a:r>
              <a:r>
                <a:rPr lang="en-US" dirty="0" err="1"/>
                <a:t>pannelli</a:t>
              </a:r>
              <a:endParaRPr lang="en-US" dirty="0"/>
            </a:p>
          </p:txBody>
        </p:sp>
        <p:cxnSp>
          <p:nvCxnSpPr>
            <p:cNvPr id="4" name="Conector recto de flecha 3"/>
            <p:cNvCxnSpPr>
              <a:endCxn id="2" idx="0"/>
            </p:cNvCxnSpPr>
            <p:nvPr/>
          </p:nvCxnSpPr>
          <p:spPr>
            <a:xfrm flipH="1">
              <a:off x="5571309" y="4428309"/>
              <a:ext cx="6531" cy="4833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4206240" y="4428309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adroTexto 14"/>
            <p:cNvSpPr txBox="1"/>
            <p:nvPr/>
          </p:nvSpPr>
          <p:spPr>
            <a:xfrm>
              <a:off x="4165295" y="4086918"/>
              <a:ext cx="15766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19000 </a:t>
              </a:r>
              <a:r>
                <a:rPr lang="en-US" dirty="0" err="1"/>
                <a:t>pannelli</a:t>
              </a:r>
              <a:r>
                <a:rPr lang="en-US" dirty="0"/>
                <a:t> </a:t>
              </a:r>
              <a:r>
                <a:rPr lang="en-US" dirty="0" err="1"/>
                <a:t>vergini</a:t>
              </a:r>
              <a:endParaRPr lang="en-US" dirty="0"/>
            </a:p>
          </p:txBody>
        </p:sp>
        <p:cxnSp>
          <p:nvCxnSpPr>
            <p:cNvPr id="17" name="Conector recto 16"/>
            <p:cNvCxnSpPr>
              <a:stCxn id="2" idx="2"/>
            </p:cNvCxnSpPr>
            <p:nvPr/>
          </p:nvCxnSpPr>
          <p:spPr>
            <a:xfrm>
              <a:off x="5571309" y="5557965"/>
              <a:ext cx="0" cy="490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/>
            <p:cNvCxnSpPr/>
            <p:nvPr/>
          </p:nvCxnSpPr>
          <p:spPr>
            <a:xfrm flipH="1">
              <a:off x="4206240" y="6048103"/>
              <a:ext cx="1371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adroTexto 20"/>
            <p:cNvSpPr txBox="1"/>
            <p:nvPr/>
          </p:nvSpPr>
          <p:spPr>
            <a:xfrm>
              <a:off x="3938089" y="5721913"/>
              <a:ext cx="210825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/>
                <a:t>19000 </a:t>
              </a:r>
              <a:r>
                <a:rPr lang="en-US" sz="1700" dirty="0" err="1"/>
                <a:t>pannelli</a:t>
              </a:r>
              <a:r>
                <a:rPr lang="en-US" sz="1700" dirty="0"/>
                <a:t> </a:t>
              </a:r>
              <a:r>
                <a:rPr lang="en-US" sz="1700" dirty="0" err="1"/>
                <a:t>smaltiti</a:t>
              </a:r>
              <a:r>
                <a:rPr lang="en-US" sz="1700" dirty="0"/>
                <a:t> in  </a:t>
              </a:r>
              <a:r>
                <a:rPr lang="en-US" sz="1700" dirty="0" err="1"/>
                <a:t>discarica</a:t>
              </a:r>
              <a:endParaRPr lang="en-US" sz="1700" dirty="0"/>
            </a:p>
          </p:txBody>
        </p:sp>
      </p:grpSp>
      <p:sp>
        <p:nvSpPr>
          <p:cNvPr id="24" name="CuadroTexto 23"/>
          <p:cNvSpPr txBox="1"/>
          <p:nvPr/>
        </p:nvSpPr>
        <p:spPr>
          <a:xfrm>
            <a:off x="3359215" y="1715931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u="sng" dirty="0" err="1"/>
              <a:t>Scenario</a:t>
            </a:r>
            <a:r>
              <a:rPr lang="es-ES" sz="2400" u="sng" dirty="0"/>
              <a:t> B</a:t>
            </a:r>
            <a:endParaRPr lang="en-US" sz="2400" u="sng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495163" y="4878521"/>
            <a:ext cx="45706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dirty="0"/>
              <a:t>10000 sono realizzati da polimeri vergini.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Isieme con 9000 pannelli rinnovati, vengono assemblati per 19000 fotocopiatrici. </a:t>
            </a:r>
          </a:p>
          <a:p>
            <a:pPr marL="285750" indent="-285750">
              <a:buFontTx/>
              <a:buChar char="-"/>
            </a:pPr>
            <a:r>
              <a:rPr lang="it-IT" sz="1400" dirty="0"/>
              <a:t>Dopo l'uso, i pannelli vengono smontati. 9000 dei 10000 pannelli prodotti vengono ricondizionati, mentre i 1000 rimanenti vengono inviati in discarica.</a:t>
            </a:r>
            <a:r>
              <a:rPr lang="es-ES" sz="1400" dirty="0"/>
              <a:t>.</a:t>
            </a:r>
          </a:p>
          <a:p>
            <a:pPr marL="285750" indent="-285750">
              <a:buFontTx/>
              <a:buChar char="-"/>
            </a:pPr>
            <a:r>
              <a:rPr lang="it-IT" sz="1400" dirty="0"/>
              <a:t>9000 pannelli ricondizionati vengono inviati in discarica.</a:t>
            </a:r>
            <a:endParaRPr lang="en-US" sz="1400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208338" y="2212095"/>
            <a:ext cx="5111750" cy="2695575"/>
            <a:chOff x="2021" y="1531"/>
            <a:chExt cx="3220" cy="169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21" y="1531"/>
              <a:ext cx="3220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221" y="2079"/>
              <a:ext cx="799" cy="407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221" y="2079"/>
              <a:ext cx="799" cy="407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438" y="2104"/>
              <a:ext cx="47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19000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3429" y="2278"/>
              <a:ext cx="4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pannelli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3597" y="1774"/>
              <a:ext cx="48" cy="305"/>
            </a:xfrm>
            <a:custGeom>
              <a:avLst/>
              <a:gdLst>
                <a:gd name="T0" fmla="*/ 25 w 48"/>
                <a:gd name="T1" fmla="*/ 0 h 305"/>
                <a:gd name="T2" fmla="*/ 22 w 48"/>
                <a:gd name="T3" fmla="*/ 265 h 305"/>
                <a:gd name="T4" fmla="*/ 26 w 48"/>
                <a:gd name="T5" fmla="*/ 265 h 305"/>
                <a:gd name="T6" fmla="*/ 29 w 48"/>
                <a:gd name="T7" fmla="*/ 0 h 305"/>
                <a:gd name="T8" fmla="*/ 25 w 48"/>
                <a:gd name="T9" fmla="*/ 0 h 305"/>
                <a:gd name="T10" fmla="*/ 0 w 48"/>
                <a:gd name="T11" fmla="*/ 256 h 305"/>
                <a:gd name="T12" fmla="*/ 23 w 48"/>
                <a:gd name="T13" fmla="*/ 305 h 305"/>
                <a:gd name="T14" fmla="*/ 48 w 48"/>
                <a:gd name="T15" fmla="*/ 257 h 305"/>
                <a:gd name="T16" fmla="*/ 0 w 48"/>
                <a:gd name="T17" fmla="*/ 25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05">
                  <a:moveTo>
                    <a:pt x="25" y="0"/>
                  </a:moveTo>
                  <a:lnTo>
                    <a:pt x="22" y="265"/>
                  </a:lnTo>
                  <a:lnTo>
                    <a:pt x="26" y="265"/>
                  </a:lnTo>
                  <a:lnTo>
                    <a:pt x="29" y="0"/>
                  </a:lnTo>
                  <a:lnTo>
                    <a:pt x="25" y="0"/>
                  </a:lnTo>
                  <a:close/>
                  <a:moveTo>
                    <a:pt x="0" y="256"/>
                  </a:moveTo>
                  <a:lnTo>
                    <a:pt x="23" y="305"/>
                  </a:lnTo>
                  <a:lnTo>
                    <a:pt x="48" y="257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2760" y="1774"/>
              <a:ext cx="864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2791" y="1583"/>
              <a:ext cx="8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10000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pannelli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2818" y="1757"/>
              <a:ext cx="3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vergini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3620" y="2486"/>
              <a:ext cx="0" cy="30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2760" y="2771"/>
              <a:ext cx="864" cy="48"/>
            </a:xfrm>
            <a:custGeom>
              <a:avLst/>
              <a:gdLst>
                <a:gd name="T0" fmla="*/ 864 w 864"/>
                <a:gd name="T1" fmla="*/ 22 h 48"/>
                <a:gd name="T2" fmla="*/ 40 w 864"/>
                <a:gd name="T3" fmla="*/ 22 h 48"/>
                <a:gd name="T4" fmla="*/ 40 w 864"/>
                <a:gd name="T5" fmla="*/ 26 h 48"/>
                <a:gd name="T6" fmla="*/ 864 w 864"/>
                <a:gd name="T7" fmla="*/ 26 h 48"/>
                <a:gd name="T8" fmla="*/ 864 w 864"/>
                <a:gd name="T9" fmla="*/ 22 h 48"/>
                <a:gd name="T10" fmla="*/ 48 w 864"/>
                <a:gd name="T11" fmla="*/ 0 h 48"/>
                <a:gd name="T12" fmla="*/ 0 w 864"/>
                <a:gd name="T13" fmla="*/ 24 h 48"/>
                <a:gd name="T14" fmla="*/ 48 w 864"/>
                <a:gd name="T15" fmla="*/ 48 h 48"/>
                <a:gd name="T16" fmla="*/ 48 w 86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48">
                  <a:moveTo>
                    <a:pt x="864" y="22"/>
                  </a:moveTo>
                  <a:lnTo>
                    <a:pt x="40" y="22"/>
                  </a:lnTo>
                  <a:lnTo>
                    <a:pt x="40" y="26"/>
                  </a:lnTo>
                  <a:lnTo>
                    <a:pt x="864" y="26"/>
                  </a:lnTo>
                  <a:lnTo>
                    <a:pt x="864" y="22"/>
                  </a:lnTo>
                  <a:close/>
                  <a:moveTo>
                    <a:pt x="48" y="0"/>
                  </a:moveTo>
                  <a:lnTo>
                    <a:pt x="0" y="24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2614" y="2795"/>
              <a:ext cx="140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9000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pannelli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rinnovati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smaltiti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in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discarica</a:t>
              </a:r>
              <a:endPara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3371" y="2486"/>
              <a:ext cx="0" cy="10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2768" y="2554"/>
              <a:ext cx="612" cy="48"/>
            </a:xfrm>
            <a:custGeom>
              <a:avLst/>
              <a:gdLst>
                <a:gd name="T0" fmla="*/ 612 w 612"/>
                <a:gd name="T1" fmla="*/ 22 h 48"/>
                <a:gd name="T2" fmla="*/ 40 w 612"/>
                <a:gd name="T3" fmla="*/ 22 h 48"/>
                <a:gd name="T4" fmla="*/ 40 w 612"/>
                <a:gd name="T5" fmla="*/ 26 h 48"/>
                <a:gd name="T6" fmla="*/ 612 w 612"/>
                <a:gd name="T7" fmla="*/ 26 h 48"/>
                <a:gd name="T8" fmla="*/ 612 w 612"/>
                <a:gd name="T9" fmla="*/ 22 h 48"/>
                <a:gd name="T10" fmla="*/ 48 w 612"/>
                <a:gd name="T11" fmla="*/ 0 h 48"/>
                <a:gd name="T12" fmla="*/ 0 w 612"/>
                <a:gd name="T13" fmla="*/ 24 h 48"/>
                <a:gd name="T14" fmla="*/ 48 w 612"/>
                <a:gd name="T15" fmla="*/ 48 h 48"/>
                <a:gd name="T16" fmla="*/ 48 w 6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2" h="48">
                  <a:moveTo>
                    <a:pt x="612" y="22"/>
                  </a:moveTo>
                  <a:lnTo>
                    <a:pt x="40" y="22"/>
                  </a:lnTo>
                  <a:lnTo>
                    <a:pt x="40" y="26"/>
                  </a:lnTo>
                  <a:lnTo>
                    <a:pt x="612" y="26"/>
                  </a:lnTo>
                  <a:lnTo>
                    <a:pt x="612" y="22"/>
                  </a:lnTo>
                  <a:close/>
                  <a:moveTo>
                    <a:pt x="48" y="0"/>
                  </a:moveTo>
                  <a:lnTo>
                    <a:pt x="0" y="24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2071" y="2376"/>
              <a:ext cx="112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1000 </a:t>
              </a:r>
              <a:r>
                <a:rPr lang="en-US" altLang="en-US" sz="17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pannelli</a:t>
              </a:r>
              <a:r>
                <a:rPr lang="en-US" altLang="en-US" sz="17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7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nuovi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2073" y="2529"/>
              <a:ext cx="7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alla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discarica</a:t>
              </a:r>
              <a:endPara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3901" y="2485"/>
              <a:ext cx="0" cy="204"/>
            </a:xfrm>
            <a:prstGeom prst="line">
              <a:avLst/>
            </a:prstGeom>
            <a:noFill/>
            <a:ln w="6350" cap="flat">
              <a:solidFill>
                <a:srgbClr val="5B9B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>
              <a:off x="3901" y="2688"/>
              <a:ext cx="483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 flipV="1">
              <a:off x="4380" y="1752"/>
              <a:ext cx="8" cy="93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 flipH="1" flipV="1">
              <a:off x="3901" y="1752"/>
              <a:ext cx="478" cy="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3878" y="1752"/>
              <a:ext cx="48" cy="326"/>
            </a:xfrm>
            <a:custGeom>
              <a:avLst/>
              <a:gdLst>
                <a:gd name="T0" fmla="*/ 23 w 48"/>
                <a:gd name="T1" fmla="*/ 0 h 326"/>
                <a:gd name="T2" fmla="*/ 22 w 48"/>
                <a:gd name="T3" fmla="*/ 286 h 326"/>
                <a:gd name="T4" fmla="*/ 26 w 48"/>
                <a:gd name="T5" fmla="*/ 286 h 326"/>
                <a:gd name="T6" fmla="*/ 27 w 48"/>
                <a:gd name="T7" fmla="*/ 0 h 326"/>
                <a:gd name="T8" fmla="*/ 23 w 48"/>
                <a:gd name="T9" fmla="*/ 0 h 326"/>
                <a:gd name="T10" fmla="*/ 0 w 48"/>
                <a:gd name="T11" fmla="*/ 278 h 326"/>
                <a:gd name="T12" fmla="*/ 23 w 48"/>
                <a:gd name="T13" fmla="*/ 326 h 326"/>
                <a:gd name="T14" fmla="*/ 48 w 48"/>
                <a:gd name="T15" fmla="*/ 279 h 326"/>
                <a:gd name="T16" fmla="*/ 0 w 48"/>
                <a:gd name="T17" fmla="*/ 27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26">
                  <a:moveTo>
                    <a:pt x="23" y="0"/>
                  </a:moveTo>
                  <a:lnTo>
                    <a:pt x="22" y="286"/>
                  </a:lnTo>
                  <a:lnTo>
                    <a:pt x="26" y="286"/>
                  </a:lnTo>
                  <a:lnTo>
                    <a:pt x="27" y="0"/>
                  </a:lnTo>
                  <a:lnTo>
                    <a:pt x="23" y="0"/>
                  </a:lnTo>
                  <a:close/>
                  <a:moveTo>
                    <a:pt x="0" y="278"/>
                  </a:moveTo>
                  <a:lnTo>
                    <a:pt x="23" y="326"/>
                  </a:lnTo>
                  <a:lnTo>
                    <a:pt x="48" y="279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4126" y="1574"/>
              <a:ext cx="8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9000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pannelli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28"/>
            <p:cNvSpPr>
              <a:spLocks noChangeArrowheads="1"/>
            </p:cNvSpPr>
            <p:nvPr/>
          </p:nvSpPr>
          <p:spPr bwMode="auto">
            <a:xfrm>
              <a:off x="4408" y="1747"/>
              <a:ext cx="5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rinnovati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8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06907" y="787901"/>
            <a:ext cx="10888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481341"/>
            <a:ext cx="1065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u="sng" dirty="0"/>
              <a:t>Riciclo a circuito chiuso: Pannelli in Plastica</a:t>
            </a:r>
            <a:endParaRPr lang="en-US" sz="2400" i="1" u="sng" dirty="0"/>
          </a:p>
        </p:txBody>
      </p:sp>
      <p:pic>
        <p:nvPicPr>
          <p:cNvPr id="42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862" y="6243348"/>
            <a:ext cx="1621007" cy="440662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438667" y="1976746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u="sng" dirty="0" err="1"/>
              <a:t>Scenario</a:t>
            </a:r>
            <a:r>
              <a:rPr lang="es-ES" sz="2400" u="sng" dirty="0"/>
              <a:t> C</a:t>
            </a:r>
            <a:endParaRPr lang="en-US" sz="2400" u="sng" dirty="0"/>
          </a:p>
        </p:txBody>
      </p:sp>
      <p:sp>
        <p:nvSpPr>
          <p:cNvPr id="45" name="CuadroTexto 44"/>
          <p:cNvSpPr txBox="1"/>
          <p:nvPr/>
        </p:nvSpPr>
        <p:spPr>
          <a:xfrm>
            <a:off x="363744" y="4987545"/>
            <a:ext cx="4506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200" dirty="0"/>
              <a:t>9000 pannelli sono realizzati da polimeri vergini.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9000 pannelli vengono ricondizionati.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1000 sono pannelli riciclati meccanicamente. </a:t>
            </a:r>
            <a:r>
              <a:rPr lang="it-IT" sz="1200" dirty="0"/>
              <a:t>Vengono riciclati e miscelati con polimeri vergini. A causa di vincoli di qualità, solo il 25% del materiale riciclato può essere miscelato con polimeri vergini.</a:t>
            </a:r>
            <a:endParaRPr lang="es-ES" sz="1200" dirty="0"/>
          </a:p>
          <a:p>
            <a:pPr marL="285750" indent="-285750">
              <a:buFontTx/>
              <a:buChar char="-"/>
            </a:pPr>
            <a:r>
              <a:rPr lang="it-IT" sz="1200" dirty="0"/>
              <a:t>Quindi, 10000 pannelli vengono riciclati, mentre i restanti 9000 pannelli ricondizionati vengono inceneriti.</a:t>
            </a:r>
            <a:endParaRPr lang="es-ES" sz="1200" dirty="0"/>
          </a:p>
        </p:txBody>
      </p:sp>
      <p:sp>
        <p:nvSpPr>
          <p:cNvPr id="47" name="CuadroTexto 46"/>
          <p:cNvSpPr txBox="1"/>
          <p:nvPr/>
        </p:nvSpPr>
        <p:spPr>
          <a:xfrm>
            <a:off x="5141884" y="1909689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u="sng" dirty="0" err="1"/>
              <a:t>Scenario</a:t>
            </a:r>
            <a:r>
              <a:rPr lang="es-ES" sz="2400" u="sng" dirty="0"/>
              <a:t> D</a:t>
            </a:r>
            <a:endParaRPr lang="en-US" sz="2400" u="sng" dirty="0"/>
          </a:p>
        </p:txBody>
      </p:sp>
      <p:sp>
        <p:nvSpPr>
          <p:cNvPr id="49" name="CuadroTexto 48"/>
          <p:cNvSpPr txBox="1"/>
          <p:nvPr/>
        </p:nvSpPr>
        <p:spPr>
          <a:xfrm>
            <a:off x="5024659" y="2400823"/>
            <a:ext cx="211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È lo stesso scenario di C, ma in questo caso i  9000 pannelli ricondizionati vengono inviati in discarica.</a:t>
            </a:r>
            <a:endParaRPr lang="es-ES" sz="1200" dirty="0"/>
          </a:p>
        </p:txBody>
      </p:sp>
      <p:sp>
        <p:nvSpPr>
          <p:cNvPr id="51" name="CuadroTexto 50"/>
          <p:cNvSpPr txBox="1"/>
          <p:nvPr/>
        </p:nvSpPr>
        <p:spPr>
          <a:xfrm>
            <a:off x="7185714" y="1851589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u="sng" dirty="0" err="1"/>
              <a:t>Scenario</a:t>
            </a:r>
            <a:r>
              <a:rPr lang="es-ES" sz="2400" u="sng" dirty="0"/>
              <a:t> E</a:t>
            </a:r>
            <a:endParaRPr lang="en-US" sz="2400" u="sng" dirty="0"/>
          </a:p>
        </p:txBody>
      </p:sp>
      <p:sp>
        <p:nvSpPr>
          <p:cNvPr id="52" name="CuadroTexto 51"/>
          <p:cNvSpPr txBox="1"/>
          <p:nvPr/>
        </p:nvSpPr>
        <p:spPr>
          <a:xfrm>
            <a:off x="7185436" y="5028419"/>
            <a:ext cx="490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200" dirty="0"/>
              <a:t>12600 pannelli sono realizzati con polimero vergine e 6400 con una combinazione di polimero vergine e riciclato.</a:t>
            </a:r>
            <a:r>
              <a:rPr lang="es-ES" sz="1200" dirty="0"/>
              <a:t>.</a:t>
            </a:r>
          </a:p>
          <a:p>
            <a:pPr marL="285750" indent="-285750">
              <a:buFontTx/>
              <a:buChar char="-"/>
            </a:pPr>
            <a:r>
              <a:rPr lang="it-IT" sz="1200" dirty="0"/>
              <a:t>12600 pannelli riciclati vengono smaltiti in discarica</a:t>
            </a:r>
            <a:r>
              <a:rPr lang="es-ES" sz="1200" dirty="0"/>
              <a:t>. 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38150" y="2494249"/>
            <a:ext cx="4835530" cy="2293937"/>
            <a:chOff x="276" y="1511"/>
            <a:chExt cx="3046" cy="144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6" y="1511"/>
              <a:ext cx="3046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587" y="1981"/>
              <a:ext cx="748" cy="382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87" y="1981"/>
              <a:ext cx="748" cy="382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790" y="2008"/>
              <a:ext cx="4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19000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782" y="2168"/>
              <a:ext cx="43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panels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1673" y="1704"/>
              <a:ext cx="45" cy="285"/>
            </a:xfrm>
            <a:custGeom>
              <a:avLst/>
              <a:gdLst>
                <a:gd name="T0" fmla="*/ 24 w 45"/>
                <a:gd name="T1" fmla="*/ 0 h 285"/>
                <a:gd name="T2" fmla="*/ 21 w 45"/>
                <a:gd name="T3" fmla="*/ 247 h 285"/>
                <a:gd name="T4" fmla="*/ 24 w 45"/>
                <a:gd name="T5" fmla="*/ 247 h 285"/>
                <a:gd name="T6" fmla="*/ 28 w 45"/>
                <a:gd name="T7" fmla="*/ 0 h 285"/>
                <a:gd name="T8" fmla="*/ 24 w 45"/>
                <a:gd name="T9" fmla="*/ 0 h 285"/>
                <a:gd name="T10" fmla="*/ 0 w 45"/>
                <a:gd name="T11" fmla="*/ 240 h 285"/>
                <a:gd name="T12" fmla="*/ 22 w 45"/>
                <a:gd name="T13" fmla="*/ 285 h 285"/>
                <a:gd name="T14" fmla="*/ 45 w 45"/>
                <a:gd name="T15" fmla="*/ 240 h 285"/>
                <a:gd name="T16" fmla="*/ 0 w 45"/>
                <a:gd name="T17" fmla="*/ 24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85">
                  <a:moveTo>
                    <a:pt x="24" y="0"/>
                  </a:moveTo>
                  <a:lnTo>
                    <a:pt x="21" y="247"/>
                  </a:lnTo>
                  <a:lnTo>
                    <a:pt x="24" y="247"/>
                  </a:lnTo>
                  <a:lnTo>
                    <a:pt x="28" y="0"/>
                  </a:lnTo>
                  <a:lnTo>
                    <a:pt x="24" y="0"/>
                  </a:lnTo>
                  <a:close/>
                  <a:moveTo>
                    <a:pt x="0" y="240"/>
                  </a:moveTo>
                  <a:lnTo>
                    <a:pt x="22" y="285"/>
                  </a:lnTo>
                  <a:lnTo>
                    <a:pt x="45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890" y="1704"/>
              <a:ext cx="80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944" y="1551"/>
              <a:ext cx="78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9000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pannelli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944" y="1713"/>
              <a:ext cx="3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vergini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335" y="2172"/>
              <a:ext cx="161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728" y="2363"/>
              <a:ext cx="0" cy="9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1164" y="2427"/>
              <a:ext cx="572" cy="44"/>
            </a:xfrm>
            <a:custGeom>
              <a:avLst/>
              <a:gdLst>
                <a:gd name="T0" fmla="*/ 572 w 572"/>
                <a:gd name="T1" fmla="*/ 20 h 44"/>
                <a:gd name="T2" fmla="*/ 37 w 572"/>
                <a:gd name="T3" fmla="*/ 20 h 44"/>
                <a:gd name="T4" fmla="*/ 37 w 572"/>
                <a:gd name="T5" fmla="*/ 24 h 44"/>
                <a:gd name="T6" fmla="*/ 572 w 572"/>
                <a:gd name="T7" fmla="*/ 24 h 44"/>
                <a:gd name="T8" fmla="*/ 572 w 572"/>
                <a:gd name="T9" fmla="*/ 20 h 44"/>
                <a:gd name="T10" fmla="*/ 44 w 572"/>
                <a:gd name="T11" fmla="*/ 0 h 44"/>
                <a:gd name="T12" fmla="*/ 0 w 572"/>
                <a:gd name="T13" fmla="*/ 22 h 44"/>
                <a:gd name="T14" fmla="*/ 44 w 572"/>
                <a:gd name="T15" fmla="*/ 44 h 44"/>
                <a:gd name="T16" fmla="*/ 44 w 572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2" h="44">
                  <a:moveTo>
                    <a:pt x="572" y="20"/>
                  </a:moveTo>
                  <a:lnTo>
                    <a:pt x="37" y="20"/>
                  </a:lnTo>
                  <a:lnTo>
                    <a:pt x="37" y="24"/>
                  </a:lnTo>
                  <a:lnTo>
                    <a:pt x="572" y="24"/>
                  </a:lnTo>
                  <a:lnTo>
                    <a:pt x="572" y="20"/>
                  </a:lnTo>
                  <a:close/>
                  <a:moveTo>
                    <a:pt x="44" y="0"/>
                  </a:moveTo>
                  <a:lnTo>
                    <a:pt x="0" y="22"/>
                  </a:lnTo>
                  <a:lnTo>
                    <a:pt x="44" y="4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88" y="2258"/>
              <a:ext cx="13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9000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pannelli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rinnovati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all’inceneritore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224" y="2362"/>
              <a:ext cx="0" cy="191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224" y="2552"/>
              <a:ext cx="884" cy="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3100" y="1683"/>
              <a:ext cx="8" cy="87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 flipV="1">
              <a:off x="1867" y="1678"/>
              <a:ext cx="1241" cy="5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1844" y="1683"/>
              <a:ext cx="45" cy="306"/>
            </a:xfrm>
            <a:custGeom>
              <a:avLst/>
              <a:gdLst>
                <a:gd name="T0" fmla="*/ 22 w 45"/>
                <a:gd name="T1" fmla="*/ 0 h 306"/>
                <a:gd name="T2" fmla="*/ 21 w 45"/>
                <a:gd name="T3" fmla="*/ 268 h 306"/>
                <a:gd name="T4" fmla="*/ 25 w 45"/>
                <a:gd name="T5" fmla="*/ 268 h 306"/>
                <a:gd name="T6" fmla="*/ 26 w 45"/>
                <a:gd name="T7" fmla="*/ 0 h 306"/>
                <a:gd name="T8" fmla="*/ 22 w 45"/>
                <a:gd name="T9" fmla="*/ 0 h 306"/>
                <a:gd name="T10" fmla="*/ 0 w 45"/>
                <a:gd name="T11" fmla="*/ 260 h 306"/>
                <a:gd name="T12" fmla="*/ 23 w 45"/>
                <a:gd name="T13" fmla="*/ 306 h 306"/>
                <a:gd name="T14" fmla="*/ 45 w 45"/>
                <a:gd name="T15" fmla="*/ 261 h 306"/>
                <a:gd name="T16" fmla="*/ 0 w 45"/>
                <a:gd name="T17" fmla="*/ 26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06">
                  <a:moveTo>
                    <a:pt x="22" y="0"/>
                  </a:moveTo>
                  <a:lnTo>
                    <a:pt x="21" y="268"/>
                  </a:lnTo>
                  <a:lnTo>
                    <a:pt x="25" y="268"/>
                  </a:lnTo>
                  <a:lnTo>
                    <a:pt x="26" y="0"/>
                  </a:lnTo>
                  <a:lnTo>
                    <a:pt x="22" y="0"/>
                  </a:lnTo>
                  <a:close/>
                  <a:moveTo>
                    <a:pt x="0" y="260"/>
                  </a:moveTo>
                  <a:lnTo>
                    <a:pt x="23" y="306"/>
                  </a:lnTo>
                  <a:lnTo>
                    <a:pt x="45" y="261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202" y="2379"/>
              <a:ext cx="952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1000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pannelli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riciclati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meccanicamente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2487" y="1908"/>
              <a:ext cx="0" cy="26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2224" y="1908"/>
              <a:ext cx="263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2202" y="1908"/>
              <a:ext cx="45" cy="74"/>
            </a:xfrm>
            <a:custGeom>
              <a:avLst/>
              <a:gdLst>
                <a:gd name="T0" fmla="*/ 24 w 45"/>
                <a:gd name="T1" fmla="*/ 0 h 74"/>
                <a:gd name="T2" fmla="*/ 24 w 45"/>
                <a:gd name="T3" fmla="*/ 36 h 74"/>
                <a:gd name="T4" fmla="*/ 21 w 45"/>
                <a:gd name="T5" fmla="*/ 36 h 74"/>
                <a:gd name="T6" fmla="*/ 21 w 45"/>
                <a:gd name="T7" fmla="*/ 0 h 74"/>
                <a:gd name="T8" fmla="*/ 24 w 45"/>
                <a:gd name="T9" fmla="*/ 0 h 74"/>
                <a:gd name="T10" fmla="*/ 45 w 45"/>
                <a:gd name="T11" fmla="*/ 29 h 74"/>
                <a:gd name="T12" fmla="*/ 22 w 45"/>
                <a:gd name="T13" fmla="*/ 74 h 74"/>
                <a:gd name="T14" fmla="*/ 0 w 45"/>
                <a:gd name="T15" fmla="*/ 29 h 74"/>
                <a:gd name="T16" fmla="*/ 45 w 45"/>
                <a:gd name="T17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4">
                  <a:moveTo>
                    <a:pt x="24" y="0"/>
                  </a:moveTo>
                  <a:lnTo>
                    <a:pt x="24" y="36"/>
                  </a:lnTo>
                  <a:lnTo>
                    <a:pt x="21" y="36"/>
                  </a:lnTo>
                  <a:lnTo>
                    <a:pt x="21" y="0"/>
                  </a:lnTo>
                  <a:lnTo>
                    <a:pt x="24" y="0"/>
                  </a:lnTo>
                  <a:close/>
                  <a:moveTo>
                    <a:pt x="45" y="29"/>
                  </a:moveTo>
                  <a:lnTo>
                    <a:pt x="22" y="74"/>
                  </a:lnTo>
                  <a:lnTo>
                    <a:pt x="0" y="29"/>
                  </a:lnTo>
                  <a:lnTo>
                    <a:pt x="45" y="2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263" y="1752"/>
              <a:ext cx="78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9000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pannelli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517" y="1914"/>
              <a:ext cx="5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rinnovati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4" name="Group 4">
            <a:extLst>
              <a:ext uri="{FF2B5EF4-FFF2-40B4-BE49-F238E27FC236}">
                <a16:creationId xmlns:a16="http://schemas.microsoft.com/office/drawing/2014/main" id="{70179D4B-A5E5-2AFA-2BA0-72160D35BD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54788" y="2413359"/>
            <a:ext cx="4835530" cy="2293937"/>
            <a:chOff x="276" y="1511"/>
            <a:chExt cx="3046" cy="1445"/>
          </a:xfrm>
        </p:grpSpPr>
        <p:sp>
          <p:nvSpPr>
            <p:cNvPr id="75" name="AutoShape 3">
              <a:extLst>
                <a:ext uri="{FF2B5EF4-FFF2-40B4-BE49-F238E27FC236}">
                  <a16:creationId xmlns:a16="http://schemas.microsoft.com/office/drawing/2014/main" id="{498C1696-1BAC-3894-D258-8B8921D32A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" y="1511"/>
              <a:ext cx="3046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90DD5FB0-0A71-9BA9-C14B-B7D137BFD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1981"/>
              <a:ext cx="748" cy="382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">
              <a:extLst>
                <a:ext uri="{FF2B5EF4-FFF2-40B4-BE49-F238E27FC236}">
                  <a16:creationId xmlns:a16="http://schemas.microsoft.com/office/drawing/2014/main" id="{F968B779-9A4C-2E7A-C9F3-9123E4D93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1981"/>
              <a:ext cx="748" cy="382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">
              <a:extLst>
                <a:ext uri="{FF2B5EF4-FFF2-40B4-BE49-F238E27FC236}">
                  <a16:creationId xmlns:a16="http://schemas.microsoft.com/office/drawing/2014/main" id="{0BCFBDEA-6B39-1B4E-20A6-D4588AA49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" y="2008"/>
              <a:ext cx="4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19000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8">
              <a:extLst>
                <a:ext uri="{FF2B5EF4-FFF2-40B4-BE49-F238E27FC236}">
                  <a16:creationId xmlns:a16="http://schemas.microsoft.com/office/drawing/2014/main" id="{C6E343A7-E2C0-EEFE-B0EB-D58441BB3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" y="2168"/>
              <a:ext cx="4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pannelli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E2D61CBF-BDF0-8126-0F57-B2B2EC7355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3" y="1704"/>
              <a:ext cx="45" cy="285"/>
            </a:xfrm>
            <a:custGeom>
              <a:avLst/>
              <a:gdLst>
                <a:gd name="T0" fmla="*/ 24 w 45"/>
                <a:gd name="T1" fmla="*/ 0 h 285"/>
                <a:gd name="T2" fmla="*/ 21 w 45"/>
                <a:gd name="T3" fmla="*/ 247 h 285"/>
                <a:gd name="T4" fmla="*/ 24 w 45"/>
                <a:gd name="T5" fmla="*/ 247 h 285"/>
                <a:gd name="T6" fmla="*/ 28 w 45"/>
                <a:gd name="T7" fmla="*/ 0 h 285"/>
                <a:gd name="T8" fmla="*/ 24 w 45"/>
                <a:gd name="T9" fmla="*/ 0 h 285"/>
                <a:gd name="T10" fmla="*/ 0 w 45"/>
                <a:gd name="T11" fmla="*/ 240 h 285"/>
                <a:gd name="T12" fmla="*/ 22 w 45"/>
                <a:gd name="T13" fmla="*/ 285 h 285"/>
                <a:gd name="T14" fmla="*/ 45 w 45"/>
                <a:gd name="T15" fmla="*/ 240 h 285"/>
                <a:gd name="T16" fmla="*/ 0 w 45"/>
                <a:gd name="T17" fmla="*/ 24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85">
                  <a:moveTo>
                    <a:pt x="24" y="0"/>
                  </a:moveTo>
                  <a:lnTo>
                    <a:pt x="21" y="247"/>
                  </a:lnTo>
                  <a:lnTo>
                    <a:pt x="24" y="247"/>
                  </a:lnTo>
                  <a:lnTo>
                    <a:pt x="28" y="0"/>
                  </a:lnTo>
                  <a:lnTo>
                    <a:pt x="24" y="0"/>
                  </a:lnTo>
                  <a:close/>
                  <a:moveTo>
                    <a:pt x="0" y="240"/>
                  </a:moveTo>
                  <a:lnTo>
                    <a:pt x="22" y="285"/>
                  </a:lnTo>
                  <a:lnTo>
                    <a:pt x="45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0">
              <a:extLst>
                <a:ext uri="{FF2B5EF4-FFF2-40B4-BE49-F238E27FC236}">
                  <a16:creationId xmlns:a16="http://schemas.microsoft.com/office/drawing/2014/main" id="{EE36B888-98A6-520A-F3CF-84338421B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" y="1704"/>
              <a:ext cx="80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11">
              <a:extLst>
                <a:ext uri="{FF2B5EF4-FFF2-40B4-BE49-F238E27FC236}">
                  <a16:creationId xmlns:a16="http://schemas.microsoft.com/office/drawing/2014/main" id="{4C60834D-E292-D214-9F0D-0567042CC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" y="1551"/>
              <a:ext cx="85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700" dirty="0">
                  <a:solidFill>
                    <a:srgbClr val="000000"/>
                  </a:solidFill>
                  <a:latin typeface="Calibri" panose="020F0502020204030204" pitchFamily="34" charset="0"/>
                </a:rPr>
                <a:t>12600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pannelli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12">
              <a:extLst>
                <a:ext uri="{FF2B5EF4-FFF2-40B4-BE49-F238E27FC236}">
                  <a16:creationId xmlns:a16="http://schemas.microsoft.com/office/drawing/2014/main" id="{DB2E1334-D5FE-0C6A-55E3-6AB4C37C8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" y="1713"/>
              <a:ext cx="37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vergini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Line 14">
              <a:extLst>
                <a:ext uri="{FF2B5EF4-FFF2-40B4-BE49-F238E27FC236}">
                  <a16:creationId xmlns:a16="http://schemas.microsoft.com/office/drawing/2014/main" id="{713EBCDF-BEF9-9DD6-2790-2C8DCB7C3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363"/>
              <a:ext cx="0" cy="9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B25AFA6E-1021-94B4-A4B5-C871287D2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4" y="2427"/>
              <a:ext cx="572" cy="44"/>
            </a:xfrm>
            <a:custGeom>
              <a:avLst/>
              <a:gdLst>
                <a:gd name="T0" fmla="*/ 572 w 572"/>
                <a:gd name="T1" fmla="*/ 20 h 44"/>
                <a:gd name="T2" fmla="*/ 37 w 572"/>
                <a:gd name="T3" fmla="*/ 20 h 44"/>
                <a:gd name="T4" fmla="*/ 37 w 572"/>
                <a:gd name="T5" fmla="*/ 24 h 44"/>
                <a:gd name="T6" fmla="*/ 572 w 572"/>
                <a:gd name="T7" fmla="*/ 24 h 44"/>
                <a:gd name="T8" fmla="*/ 572 w 572"/>
                <a:gd name="T9" fmla="*/ 20 h 44"/>
                <a:gd name="T10" fmla="*/ 44 w 572"/>
                <a:gd name="T11" fmla="*/ 0 h 44"/>
                <a:gd name="T12" fmla="*/ 0 w 572"/>
                <a:gd name="T13" fmla="*/ 22 h 44"/>
                <a:gd name="T14" fmla="*/ 44 w 572"/>
                <a:gd name="T15" fmla="*/ 44 h 44"/>
                <a:gd name="T16" fmla="*/ 44 w 572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2" h="44">
                  <a:moveTo>
                    <a:pt x="572" y="20"/>
                  </a:moveTo>
                  <a:lnTo>
                    <a:pt x="37" y="20"/>
                  </a:lnTo>
                  <a:lnTo>
                    <a:pt x="37" y="24"/>
                  </a:lnTo>
                  <a:lnTo>
                    <a:pt x="572" y="24"/>
                  </a:lnTo>
                  <a:lnTo>
                    <a:pt x="572" y="20"/>
                  </a:lnTo>
                  <a:close/>
                  <a:moveTo>
                    <a:pt x="44" y="0"/>
                  </a:moveTo>
                  <a:lnTo>
                    <a:pt x="0" y="22"/>
                  </a:lnTo>
                  <a:lnTo>
                    <a:pt x="44" y="4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16">
              <a:extLst>
                <a:ext uri="{FF2B5EF4-FFF2-40B4-BE49-F238E27FC236}">
                  <a16:creationId xmlns:a16="http://schemas.microsoft.com/office/drawing/2014/main" id="{0E2E9FF0-778A-0909-A6CE-0CD89E528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258"/>
              <a:ext cx="13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700" dirty="0">
                  <a:solidFill>
                    <a:srgbClr val="000000"/>
                  </a:solidFill>
                  <a:latin typeface="Calibri" panose="020F0502020204030204" pitchFamily="34" charset="0"/>
                </a:rPr>
                <a:t>12600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pannelli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riciclati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en-US" sz="17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smaltiti</a:t>
              </a:r>
              <a:r>
                <a:rPr lang="en-US" altLang="en-US" sz="17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discarica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Line 18">
              <a:extLst>
                <a:ext uri="{FF2B5EF4-FFF2-40B4-BE49-F238E27FC236}">
                  <a16:creationId xmlns:a16="http://schemas.microsoft.com/office/drawing/2014/main" id="{BBE5C0D7-4030-ABCF-A418-60F129448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4" y="2362"/>
              <a:ext cx="0" cy="191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114F3037-8094-A4F4-0AC5-64983BB15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4" y="2552"/>
              <a:ext cx="884" cy="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20">
              <a:extLst>
                <a:ext uri="{FF2B5EF4-FFF2-40B4-BE49-F238E27FC236}">
                  <a16:creationId xmlns:a16="http://schemas.microsoft.com/office/drawing/2014/main" id="{0EA998C6-87C2-D30E-E159-E748BC925B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0" y="1683"/>
              <a:ext cx="8" cy="87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21">
              <a:extLst>
                <a:ext uri="{FF2B5EF4-FFF2-40B4-BE49-F238E27FC236}">
                  <a16:creationId xmlns:a16="http://schemas.microsoft.com/office/drawing/2014/main" id="{2CC04CDF-8231-9622-ABF9-CAE77C0CC5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67" y="1678"/>
              <a:ext cx="1241" cy="5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F8ADA197-4ADF-1D01-2B0D-E8BCD81C33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1683"/>
              <a:ext cx="45" cy="306"/>
            </a:xfrm>
            <a:custGeom>
              <a:avLst/>
              <a:gdLst>
                <a:gd name="T0" fmla="*/ 22 w 45"/>
                <a:gd name="T1" fmla="*/ 0 h 306"/>
                <a:gd name="T2" fmla="*/ 21 w 45"/>
                <a:gd name="T3" fmla="*/ 268 h 306"/>
                <a:gd name="T4" fmla="*/ 25 w 45"/>
                <a:gd name="T5" fmla="*/ 268 h 306"/>
                <a:gd name="T6" fmla="*/ 26 w 45"/>
                <a:gd name="T7" fmla="*/ 0 h 306"/>
                <a:gd name="T8" fmla="*/ 22 w 45"/>
                <a:gd name="T9" fmla="*/ 0 h 306"/>
                <a:gd name="T10" fmla="*/ 0 w 45"/>
                <a:gd name="T11" fmla="*/ 260 h 306"/>
                <a:gd name="T12" fmla="*/ 23 w 45"/>
                <a:gd name="T13" fmla="*/ 306 h 306"/>
                <a:gd name="T14" fmla="*/ 45 w 45"/>
                <a:gd name="T15" fmla="*/ 261 h 306"/>
                <a:gd name="T16" fmla="*/ 0 w 45"/>
                <a:gd name="T17" fmla="*/ 26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06">
                  <a:moveTo>
                    <a:pt x="22" y="0"/>
                  </a:moveTo>
                  <a:lnTo>
                    <a:pt x="21" y="268"/>
                  </a:lnTo>
                  <a:lnTo>
                    <a:pt x="25" y="268"/>
                  </a:lnTo>
                  <a:lnTo>
                    <a:pt x="26" y="0"/>
                  </a:lnTo>
                  <a:lnTo>
                    <a:pt x="22" y="0"/>
                  </a:lnTo>
                  <a:close/>
                  <a:moveTo>
                    <a:pt x="0" y="260"/>
                  </a:moveTo>
                  <a:lnTo>
                    <a:pt x="23" y="306"/>
                  </a:lnTo>
                  <a:lnTo>
                    <a:pt x="45" y="261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3">
              <a:extLst>
                <a:ext uri="{FF2B5EF4-FFF2-40B4-BE49-F238E27FC236}">
                  <a16:creationId xmlns:a16="http://schemas.microsoft.com/office/drawing/2014/main" id="{F254096E-76E0-4354-969E-99373BE05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379"/>
              <a:ext cx="952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700" dirty="0">
                  <a:solidFill>
                    <a:srgbClr val="000000"/>
                  </a:solidFill>
                  <a:latin typeface="Calibri" panose="020F0502020204030204" pitchFamily="34" charset="0"/>
                </a:rPr>
                <a:t>640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pannelli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riciclati</a:t>
              </a: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7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meccanicamente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9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02810" y="752886"/>
            <a:ext cx="10879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13508" y="1841162"/>
            <a:ext cx="51401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200" dirty="0"/>
              <a:t>Lo scenario D ha gli impatti più bassi.</a:t>
            </a:r>
          </a:p>
          <a:p>
            <a:pPr algn="just"/>
            <a:endParaRPr lang="es-ES" sz="2200" dirty="0"/>
          </a:p>
          <a:p>
            <a:pPr marL="285750" indent="-285750" algn="just">
              <a:buFontTx/>
              <a:buChar char="-"/>
            </a:pPr>
            <a:r>
              <a:rPr lang="es-ES" sz="2200" dirty="0"/>
              <a:t>Lo scenario C sarebbe il migliore ma ha gli impatti più alti in termini di ecotossicità dell’acqua. Inoltre questo scenario non recupera energia attraverso l’incenerimento</a:t>
            </a:r>
          </a:p>
          <a:p>
            <a:pPr algn="just"/>
            <a:endParaRPr lang="es-ES" sz="2200" dirty="0"/>
          </a:p>
          <a:p>
            <a:pPr marL="285750" indent="-285750" algn="just">
              <a:buFontTx/>
              <a:buChar char="-"/>
            </a:pPr>
            <a:r>
              <a:rPr lang="es-ES" sz="2200" dirty="0"/>
              <a:t>Lo scenario B ha il secondo impatto più basso. Questo scenario smaltisce in discarica i pannelli ricondizionati.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706" y="1478870"/>
            <a:ext cx="6501046" cy="449085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62248" y="5842576"/>
            <a:ext cx="1058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In sintesi, una combinazione di riciclo a ciclo chiuso (ricondizionamento e meccanico) è la migliore opzione di fine in termini di impatto ambientale.</a:t>
            </a:r>
            <a:endParaRPr lang="en-U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5" y="1230672"/>
            <a:ext cx="1065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u="sng" dirty="0"/>
              <a:t>Riciclo a circuito chiuso: Pannelli in Plastica</a:t>
            </a:r>
            <a:endParaRPr lang="en-US" sz="2400" i="1" u="sng" dirty="0"/>
          </a:p>
        </p:txBody>
      </p:sp>
    </p:spTree>
    <p:extLst>
      <p:ext uri="{BB962C8B-B14F-4D97-AF65-F5344CB8AC3E}">
        <p14:creationId xmlns:p14="http://schemas.microsoft.com/office/powerpoint/2010/main" val="26954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28845"/>
            <a:ext cx="10807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13507" y="1525756"/>
            <a:ext cx="1065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u="sng" dirty="0"/>
              <a:t>Uso a Cascata: Parabrezza laminati per auto</a:t>
            </a:r>
            <a:endParaRPr lang="en-US" sz="2400" i="1" u="sng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13507" y="2032234"/>
            <a:ext cx="114300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Questo caso mette a confronto diversi materiali plastici che possono essere utilizzati per produrre parabrezza laminati per auto.</a:t>
            </a:r>
          </a:p>
          <a:p>
            <a:pPr algn="just"/>
            <a:endParaRPr lang="es-ES" sz="2400" dirty="0"/>
          </a:p>
          <a:p>
            <a:pPr algn="just"/>
            <a:r>
              <a:rPr lang="it-IT" sz="2400" dirty="0"/>
              <a:t>L'obiettivo è individuare lo scenario ottimale per il fine vita. Attualmente viene riciclato solo il vetro del parabrezza. Il polimero utilizzato dalle industrie è il </a:t>
            </a:r>
            <a:r>
              <a:rPr lang="it-IT" sz="2400" dirty="0" err="1"/>
              <a:t>polivinilbutirrale</a:t>
            </a:r>
            <a:r>
              <a:rPr lang="it-IT" sz="2400" dirty="0"/>
              <a:t> (PVB), ma possono essere utilizzati anche: il poli(cloruro di vinile) (PVC), il poli(</a:t>
            </a:r>
            <a:r>
              <a:rPr lang="it-IT" sz="2400" dirty="0" err="1"/>
              <a:t>etilene-co.vinilacetato</a:t>
            </a:r>
            <a:r>
              <a:rPr lang="it-IT" sz="2400" dirty="0"/>
              <a:t>) (EVA) e il poliuretano (PU).</a:t>
            </a:r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599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28845"/>
            <a:ext cx="10820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385805"/>
            <a:ext cx="1065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u="sng" dirty="0"/>
              <a:t>Uso a Cascata: Parabrezza laminati per auto</a:t>
            </a:r>
            <a:endParaRPr lang="en-US" sz="2400" i="1" u="sng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726" y="1881210"/>
            <a:ext cx="7988434" cy="339767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28428" y="5429912"/>
            <a:ext cx="655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Diagramma del ciclo di vita per la produzione di parabrezza laminati</a:t>
            </a:r>
            <a:endParaRPr lang="en-US" i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1F0DBC-A0B6-8E13-1D56-9319B648B4D2}"/>
              </a:ext>
            </a:extLst>
          </p:cNvPr>
          <p:cNvSpPr txBox="1"/>
          <p:nvPr/>
        </p:nvSpPr>
        <p:spPr>
          <a:xfrm>
            <a:off x="1826522" y="2953686"/>
            <a:ext cx="936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Produzione Vetro Float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C5B7B9F-BF93-A400-2B17-13E80FEA056E}"/>
              </a:ext>
            </a:extLst>
          </p:cNvPr>
          <p:cNvSpPr txBox="1"/>
          <p:nvPr/>
        </p:nvSpPr>
        <p:spPr>
          <a:xfrm>
            <a:off x="3589359" y="2947923"/>
            <a:ext cx="756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Taglio e Bordatura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6D51BB-CAF2-C0CC-F981-67FFBEB66992}"/>
              </a:ext>
            </a:extLst>
          </p:cNvPr>
          <p:cNvSpPr txBox="1"/>
          <p:nvPr/>
        </p:nvSpPr>
        <p:spPr>
          <a:xfrm>
            <a:off x="4538182" y="2952259"/>
            <a:ext cx="792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Stampa e Piegatura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2DE1C46-BFF3-5AEA-F04A-1F8B9D3B19E6}"/>
              </a:ext>
            </a:extLst>
          </p:cNvPr>
          <p:cNvSpPr txBox="1"/>
          <p:nvPr/>
        </p:nvSpPr>
        <p:spPr>
          <a:xfrm>
            <a:off x="5260516" y="3726262"/>
            <a:ext cx="1008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Stratificazione laminato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0E6E8C-6957-0E31-B4E8-24AC6310471C}"/>
              </a:ext>
            </a:extLst>
          </p:cNvPr>
          <p:cNvSpPr txBox="1"/>
          <p:nvPr/>
        </p:nvSpPr>
        <p:spPr>
          <a:xfrm>
            <a:off x="6471311" y="3726262"/>
            <a:ext cx="756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Taglio a misura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4A83795-525D-A05F-F07C-A76F8C41BC5A}"/>
              </a:ext>
            </a:extLst>
          </p:cNvPr>
          <p:cNvSpPr txBox="1"/>
          <p:nvPr/>
        </p:nvSpPr>
        <p:spPr>
          <a:xfrm>
            <a:off x="7430106" y="3726262"/>
            <a:ext cx="828000" cy="46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Autoclave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9785E71-56F6-228E-C0DB-508146206DC4}"/>
              </a:ext>
            </a:extLst>
          </p:cNvPr>
          <p:cNvSpPr txBox="1"/>
          <p:nvPr/>
        </p:nvSpPr>
        <p:spPr>
          <a:xfrm>
            <a:off x="8447253" y="3701241"/>
            <a:ext cx="900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Parabrezza finito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E100E24-04C0-06CF-C21F-64591F400A49}"/>
              </a:ext>
            </a:extLst>
          </p:cNvPr>
          <p:cNvSpPr txBox="1"/>
          <p:nvPr/>
        </p:nvSpPr>
        <p:spPr>
          <a:xfrm>
            <a:off x="1826522" y="4607426"/>
            <a:ext cx="936000" cy="50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Produzione laminato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4A55383-5356-2897-83A2-018C7BDBDBE3}"/>
              </a:ext>
            </a:extLst>
          </p:cNvPr>
          <p:cNvSpPr txBox="1"/>
          <p:nvPr/>
        </p:nvSpPr>
        <p:spPr>
          <a:xfrm>
            <a:off x="7471050" y="4633791"/>
            <a:ext cx="864000" cy="54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Stoccaggio Sfridi</a:t>
            </a:r>
          </a:p>
        </p:txBody>
      </p:sp>
    </p:spTree>
    <p:extLst>
      <p:ext uri="{BB962C8B-B14F-4D97-AF65-F5344CB8AC3E}">
        <p14:creationId xmlns:p14="http://schemas.microsoft.com/office/powerpoint/2010/main" val="219502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-16933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737481"/>
            <a:ext cx="8327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Sistemi di Riciclo &amp; nuovi modelli di business per la second life dei residui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b="1" dirty="0"/>
              <a:t>Analisi economica della gestione dei rifiuti in plastica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Analisi ambientale della gestione dei rifiuti in plastica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Strategie dell’Unione Europea per la plastica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48E5E8-1E1F-620E-EEB1-1310CC728AFB}"/>
              </a:ext>
            </a:extLst>
          </p:cNvPr>
          <p:cNvSpPr txBox="1"/>
          <p:nvPr/>
        </p:nvSpPr>
        <p:spPr>
          <a:xfrm>
            <a:off x="2779410" y="6260062"/>
            <a:ext cx="5645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progetto è stato finanziato con il sostegno della Commissione Europea.</a:t>
            </a:r>
          </a:p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Questa pubblicazione [comunicazione] riflette solo le opinioni dell'autore e la Commissione non può essere ritenuta responsabile per qualsiasi uso possa essere fatto delle informazioni in essa contenute.</a:t>
            </a:r>
          </a:p>
          <a:p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28845"/>
            <a:ext cx="10861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385805"/>
            <a:ext cx="1065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u="sng" dirty="0"/>
              <a:t>Uso a Cascata: Parabrezza laminati per auto</a:t>
            </a:r>
            <a:endParaRPr lang="en-US" sz="2400" i="1" u="sng" dirty="0"/>
          </a:p>
        </p:txBody>
      </p:sp>
      <p:sp>
        <p:nvSpPr>
          <p:cNvPr id="3" name="CuadroTexto 2"/>
          <p:cNvSpPr txBox="1"/>
          <p:nvPr/>
        </p:nvSpPr>
        <p:spPr>
          <a:xfrm>
            <a:off x="438667" y="5454943"/>
            <a:ext cx="4695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Il primo utilizzo di polimeri multistrato: confronto degli impatti ambientali del ciclo di vita. I polimeri vengono smaltiti in discarica.</a:t>
            </a:r>
            <a:endParaRPr lang="en-US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67" y="2057863"/>
            <a:ext cx="4825664" cy="33713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100" y="2057863"/>
            <a:ext cx="4913689" cy="178241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828100" y="3774346"/>
            <a:ext cx="4695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Classifica dei materiali per multistrato  per quanto riguarda gli impatti ambientali del loro ciclo di vita</a:t>
            </a:r>
            <a:endParaRPr lang="en-US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763813" y="4896008"/>
            <a:ext cx="5042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La scelta del materiale più sostenibile per l'ambiente non è chiara.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29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28845"/>
            <a:ext cx="10929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385805"/>
            <a:ext cx="1065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u="sng" dirty="0"/>
              <a:t>Uso a Cascata: Parabrezza laminati per auto</a:t>
            </a:r>
            <a:endParaRPr lang="en-US" sz="2400" i="1" u="sng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38666" y="2032234"/>
            <a:ext cx="110827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Utilizzando altri criteri come quello economico e tecnico, sono stati selezionati il PVC e l'EVA come opzioni migliori.</a:t>
            </a:r>
          </a:p>
          <a:p>
            <a:pPr algn="just"/>
            <a:endParaRPr lang="es-ES" sz="2400" dirty="0"/>
          </a:p>
          <a:p>
            <a:pPr algn="just"/>
            <a:r>
              <a:rPr lang="it-IT" sz="2400" dirty="0"/>
              <a:t>La seconda parte dello studio considera le possibilità di fine vita dei polimeri selezionati. I polimeri non possono essere riutilizzati per motivi tecnici, ma possono essere riutilizzati in altre applicazioni:</a:t>
            </a:r>
          </a:p>
          <a:p>
            <a:pPr algn="just"/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Il PVC viene riciclato per la produzione di tubi.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L'EVA viene riciclato per la produzione di guaine per cavi.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007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28845"/>
            <a:ext cx="10834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385805"/>
            <a:ext cx="10651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i="1" u="sng" dirty="0"/>
              <a:t>Uso a Cascata: Parabrezza laminati per auto</a:t>
            </a:r>
            <a:endParaRPr lang="en-US" sz="2000" i="1" u="sng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38666" y="1977642"/>
            <a:ext cx="50738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Per entrambi i polimeri devono essere considerati due sistemi.</a:t>
            </a:r>
          </a:p>
          <a:p>
            <a:pPr algn="just"/>
            <a:endParaRPr lang="es-ES" sz="2200" dirty="0"/>
          </a:p>
          <a:p>
            <a:pPr marL="342900" indent="-342900" algn="just">
              <a:buFontTx/>
              <a:buChar char="-"/>
            </a:pPr>
            <a:r>
              <a:rPr lang="it-IT" sz="2200" dirty="0"/>
              <a:t>Il sistema I considera la produzione di parabrezza e lo smaltimento in discarica di polimeri e vetro. I tubi e i rivestimenti per cavi sono prodotti con polimeri vergini.</a:t>
            </a:r>
          </a:p>
          <a:p>
            <a:pPr algn="just"/>
            <a:endParaRPr lang="es-ES" sz="2200" dirty="0"/>
          </a:p>
          <a:p>
            <a:pPr marL="342900" indent="-342900" algn="just">
              <a:buFontTx/>
              <a:buChar char="-"/>
            </a:pPr>
            <a:r>
              <a:rPr lang="it-IT" sz="2200" dirty="0"/>
              <a:t>Il sistema II considera la produzione di parabrezza e lo smaltimento in discarica del vetro. I polimeri vengono riutilizzati per la produzione delle stesse quantità di tubi e guaine  del sistema I .</a:t>
            </a:r>
            <a:endParaRPr lang="es-ES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076" y="1385805"/>
            <a:ext cx="5897919" cy="45980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764516" y="6016741"/>
            <a:ext cx="4695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Uso a cascata di materiali multistrato: il PVC riciclato viene utilizzato per la produzione di tubi e l'EVA per la produzione di guaine per cavi.</a:t>
            </a:r>
            <a:endParaRPr lang="en-US" i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F8ED97-5E15-52B8-0742-C81CB76C8B5D}"/>
              </a:ext>
            </a:extLst>
          </p:cNvPr>
          <p:cNvSpPr txBox="1"/>
          <p:nvPr/>
        </p:nvSpPr>
        <p:spPr>
          <a:xfrm>
            <a:off x="5959522" y="1338834"/>
            <a:ext cx="9598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Risorse Primarie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CD181BD-BE83-56E2-9556-7F897A3D8A62}"/>
              </a:ext>
            </a:extLst>
          </p:cNvPr>
          <p:cNvSpPr txBox="1"/>
          <p:nvPr/>
        </p:nvSpPr>
        <p:spPr>
          <a:xfrm>
            <a:off x="7285630" y="1313812"/>
            <a:ext cx="9598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Risorse Primarie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B9DB20C-CEBB-7BB1-F882-F1A0C42FD392}"/>
              </a:ext>
            </a:extLst>
          </p:cNvPr>
          <p:cNvSpPr txBox="1"/>
          <p:nvPr/>
        </p:nvSpPr>
        <p:spPr>
          <a:xfrm>
            <a:off x="8841480" y="1286515"/>
            <a:ext cx="9598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Risorse Primarie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6CEDA57-CC06-B7EA-ED28-7CBCCE30493F}"/>
              </a:ext>
            </a:extLst>
          </p:cNvPr>
          <p:cNvSpPr txBox="1"/>
          <p:nvPr/>
        </p:nvSpPr>
        <p:spPr>
          <a:xfrm>
            <a:off x="5934498" y="2146331"/>
            <a:ext cx="959893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Produzione Parabrezza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C476EC5-2CC3-A76D-3AB6-967D16078AE6}"/>
              </a:ext>
            </a:extLst>
          </p:cNvPr>
          <p:cNvSpPr txBox="1"/>
          <p:nvPr/>
        </p:nvSpPr>
        <p:spPr>
          <a:xfrm>
            <a:off x="8857400" y="2148603"/>
            <a:ext cx="959893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Produzione Parabrezza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22EBA06-7D1D-C29C-F3D6-A5D0BF76D6BC}"/>
              </a:ext>
            </a:extLst>
          </p:cNvPr>
          <p:cNvSpPr txBox="1"/>
          <p:nvPr/>
        </p:nvSpPr>
        <p:spPr>
          <a:xfrm>
            <a:off x="5936771" y="2885584"/>
            <a:ext cx="959893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Uso dei Parabrezza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F40DD41-E06A-1226-88AC-864A7B68D7BE}"/>
              </a:ext>
            </a:extLst>
          </p:cNvPr>
          <p:cNvSpPr txBox="1"/>
          <p:nvPr/>
        </p:nvSpPr>
        <p:spPr>
          <a:xfrm>
            <a:off x="8832381" y="2887856"/>
            <a:ext cx="959893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Uso dei Parabrezza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55D34AF-0C94-ACEC-424A-455B5E0AEF1B}"/>
              </a:ext>
            </a:extLst>
          </p:cNvPr>
          <p:cNvSpPr txBox="1"/>
          <p:nvPr/>
        </p:nvSpPr>
        <p:spPr>
          <a:xfrm>
            <a:off x="5925395" y="3611193"/>
            <a:ext cx="959893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Recupero Parabrezza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19C5703-5AD3-8B39-534E-152A82ECB04D}"/>
              </a:ext>
            </a:extLst>
          </p:cNvPr>
          <p:cNvSpPr txBox="1"/>
          <p:nvPr/>
        </p:nvSpPr>
        <p:spPr>
          <a:xfrm>
            <a:off x="8807355" y="3627113"/>
            <a:ext cx="959893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Recupero Parabrezza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EA99EDC-22E7-8735-3B73-5A457A219054}"/>
              </a:ext>
            </a:extLst>
          </p:cNvPr>
          <p:cNvSpPr txBox="1"/>
          <p:nvPr/>
        </p:nvSpPr>
        <p:spPr>
          <a:xfrm>
            <a:off x="5927667" y="4350452"/>
            <a:ext cx="959893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Parabrezza in discarica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7C34A71-0AC4-CA8E-4586-1A8F3F073AAF}"/>
              </a:ext>
            </a:extLst>
          </p:cNvPr>
          <p:cNvSpPr txBox="1"/>
          <p:nvPr/>
        </p:nvSpPr>
        <p:spPr>
          <a:xfrm>
            <a:off x="7146214" y="2173626"/>
            <a:ext cx="1188000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Polimeri </a:t>
            </a:r>
          </a:p>
          <a:p>
            <a:pPr algn="ctr"/>
            <a:r>
              <a:rPr lang="it-IT" sz="1200" b="1" dirty="0"/>
              <a:t>vergini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1AD2B7E-5D18-6168-E6BD-852F268A81CD}"/>
              </a:ext>
            </a:extLst>
          </p:cNvPr>
          <p:cNvSpPr txBox="1"/>
          <p:nvPr/>
        </p:nvSpPr>
        <p:spPr>
          <a:xfrm>
            <a:off x="7134838" y="2899234"/>
            <a:ext cx="11880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Produzione di tubi/guaine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2E44BA6-4B11-AE9C-46B9-EAEF3AA7C117}"/>
              </a:ext>
            </a:extLst>
          </p:cNvPr>
          <p:cNvSpPr txBox="1"/>
          <p:nvPr/>
        </p:nvSpPr>
        <p:spPr>
          <a:xfrm>
            <a:off x="10057740" y="3242706"/>
            <a:ext cx="11880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Produzione di tubi/guaine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2D1D3C2-64ED-33BF-3603-58DFC84D3DBE}"/>
              </a:ext>
            </a:extLst>
          </p:cNvPr>
          <p:cNvSpPr txBox="1"/>
          <p:nvPr/>
        </p:nvSpPr>
        <p:spPr>
          <a:xfrm>
            <a:off x="8809627" y="4366370"/>
            <a:ext cx="9360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Smontaggio Parabrezza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474CBA7-9005-ABE4-72A3-E5606DDF3F59}"/>
              </a:ext>
            </a:extLst>
          </p:cNvPr>
          <p:cNvSpPr txBox="1"/>
          <p:nvPr/>
        </p:nvSpPr>
        <p:spPr>
          <a:xfrm>
            <a:off x="5894526" y="5552281"/>
            <a:ext cx="9598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Emissione di rifiuti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91D98D3-5C52-51AD-956A-54E42456A8A8}"/>
              </a:ext>
            </a:extLst>
          </p:cNvPr>
          <p:cNvSpPr txBox="1"/>
          <p:nvPr/>
        </p:nvSpPr>
        <p:spPr>
          <a:xfrm>
            <a:off x="7285630" y="5552281"/>
            <a:ext cx="9598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Emissione di rifiuti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E4E4EDC-4A20-2DB2-FA74-40AC39630DAB}"/>
              </a:ext>
            </a:extLst>
          </p:cNvPr>
          <p:cNvSpPr txBox="1"/>
          <p:nvPr/>
        </p:nvSpPr>
        <p:spPr>
          <a:xfrm>
            <a:off x="8817539" y="5565929"/>
            <a:ext cx="9598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Emissione di rifiuti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DF083DC-8907-63F5-410E-29CD33CA6658}"/>
              </a:ext>
            </a:extLst>
          </p:cNvPr>
          <p:cNvSpPr txBox="1"/>
          <p:nvPr/>
        </p:nvSpPr>
        <p:spPr>
          <a:xfrm>
            <a:off x="10194267" y="5571846"/>
            <a:ext cx="9598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Emissione di rifiuti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A5E706B-C3C3-8F7C-F8D2-7197A6FB63B8}"/>
              </a:ext>
            </a:extLst>
          </p:cNvPr>
          <p:cNvSpPr txBox="1"/>
          <p:nvPr/>
        </p:nvSpPr>
        <p:spPr>
          <a:xfrm>
            <a:off x="9831048" y="4193633"/>
            <a:ext cx="75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Riciclaggio polimero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2E7F2BC-5D38-6FD7-CF40-D8BAA9D52117}"/>
              </a:ext>
            </a:extLst>
          </p:cNvPr>
          <p:cNvSpPr txBox="1"/>
          <p:nvPr/>
        </p:nvSpPr>
        <p:spPr>
          <a:xfrm>
            <a:off x="9767248" y="4690927"/>
            <a:ext cx="75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Vetro in discarica</a:t>
            </a:r>
          </a:p>
        </p:txBody>
      </p:sp>
    </p:spTree>
    <p:extLst>
      <p:ext uri="{BB962C8B-B14F-4D97-AF65-F5344CB8AC3E}">
        <p14:creationId xmlns:p14="http://schemas.microsoft.com/office/powerpoint/2010/main" val="38386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28845"/>
            <a:ext cx="10943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385805"/>
            <a:ext cx="10651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i="1" u="sng" dirty="0"/>
              <a:t>Uso a Cascata: Parabrezza laminati per auto</a:t>
            </a:r>
            <a:endParaRPr lang="en-US" sz="2000" i="1" u="sng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396" y="1489387"/>
            <a:ext cx="5352598" cy="447908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764516" y="6016741"/>
            <a:ext cx="469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Confronto degli impatti del ciclo di vita dell’uso di PVC ed EVA vergini o utilizzati a cascata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38667" y="2032234"/>
            <a:ext cx="5325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dirty="0"/>
              <a:t>I risultati dell’Uso a Cascata hanno un impatto minore per entrambi i materiali.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L’Uso</a:t>
            </a:r>
            <a:r>
              <a:rPr lang="en-US" sz="2400" dirty="0"/>
              <a:t> a </a:t>
            </a:r>
            <a:r>
              <a:rPr lang="en-US" sz="2400" dirty="0" err="1"/>
              <a:t>Cascata</a:t>
            </a:r>
            <a:r>
              <a:rPr lang="en-US" sz="2400" dirty="0"/>
              <a:t> </a:t>
            </a:r>
            <a:r>
              <a:rPr lang="en-US" sz="2400" dirty="0" err="1"/>
              <a:t>dell’EVA</a:t>
            </a:r>
            <a:r>
              <a:rPr lang="en-US" sz="2400" dirty="0"/>
              <a:t> è </a:t>
            </a:r>
            <a:r>
              <a:rPr lang="en-US" sz="2400" dirty="0" err="1"/>
              <a:t>l’opzione</a:t>
            </a:r>
            <a:r>
              <a:rPr lang="en-US" sz="2400" dirty="0"/>
              <a:t> </a:t>
            </a:r>
            <a:r>
              <a:rPr lang="en-US" sz="2400" dirty="0" err="1"/>
              <a:t>migliore</a:t>
            </a: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Conclusione: L'EVA è il materiale migliore e dovrebbe essere riutilizzato per la produzione di guaine per cavi.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18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28845"/>
            <a:ext cx="10807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47226" y="1387854"/>
            <a:ext cx="1065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i="1" u="sng" dirty="0"/>
              <a:t>Gestione integrata dei rifiuti in plastica: Imballaggi</a:t>
            </a:r>
            <a:endParaRPr lang="en-US" sz="2400" i="1" u="sng" dirty="0"/>
          </a:p>
        </p:txBody>
      </p:sp>
      <p:sp>
        <p:nvSpPr>
          <p:cNvPr id="4" name="CuadroTexto 3"/>
          <p:cNvSpPr txBox="1"/>
          <p:nvPr/>
        </p:nvSpPr>
        <p:spPr>
          <a:xfrm>
            <a:off x="438667" y="2032234"/>
            <a:ext cx="5779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Un confronto degli impatti ambientali del riciclo meccanico o chimico (</a:t>
            </a:r>
            <a:r>
              <a:rPr lang="it-IT" sz="2400" i="1" dirty="0" err="1"/>
              <a:t>feedstock</a:t>
            </a:r>
            <a:r>
              <a:rPr lang="it-IT" sz="2400" dirty="0"/>
              <a:t>) e del recupero di energia dai rifiuti del settore degli imballaggi </a:t>
            </a:r>
            <a:endParaRPr lang="en-U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734" y="1743481"/>
            <a:ext cx="5014026" cy="431206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406085" y="6347087"/>
            <a:ext cx="520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Opzioni di riciclo per i rifiuti di imballaggi in plastica</a:t>
            </a:r>
            <a:endParaRPr lang="en-US" i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353664-C04E-2B4D-1D0A-F552788E5ABF}"/>
              </a:ext>
            </a:extLst>
          </p:cNvPr>
          <p:cNvSpPr txBox="1"/>
          <p:nvPr/>
        </p:nvSpPr>
        <p:spPr>
          <a:xfrm>
            <a:off x="9209959" y="1774105"/>
            <a:ext cx="1008000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Rifiuti di Imballaggi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B85214B-7C6F-C1AD-6B12-8FB317962B6D}"/>
              </a:ext>
            </a:extLst>
          </p:cNvPr>
          <p:cNvSpPr txBox="1"/>
          <p:nvPr/>
        </p:nvSpPr>
        <p:spPr>
          <a:xfrm>
            <a:off x="9209959" y="2485503"/>
            <a:ext cx="1008000" cy="39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Raccolta rifiuti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4AF8E10-F462-E796-FA7C-A7099AE606FD}"/>
              </a:ext>
            </a:extLst>
          </p:cNvPr>
          <p:cNvSpPr txBox="1"/>
          <p:nvPr/>
        </p:nvSpPr>
        <p:spPr>
          <a:xfrm>
            <a:off x="9225879" y="3142875"/>
            <a:ext cx="1008000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Selezione dei rifiuti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62639DE-DB9B-B5B7-F11F-DD1AC2C722A9}"/>
              </a:ext>
            </a:extLst>
          </p:cNvPr>
          <p:cNvSpPr txBox="1"/>
          <p:nvPr/>
        </p:nvSpPr>
        <p:spPr>
          <a:xfrm>
            <a:off x="8293282" y="3803322"/>
            <a:ext cx="864000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Riciclo Meccanico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BDE0CBE-B2F8-8980-7A44-79A2AF06635E}"/>
              </a:ext>
            </a:extLst>
          </p:cNvPr>
          <p:cNvSpPr txBox="1"/>
          <p:nvPr/>
        </p:nvSpPr>
        <p:spPr>
          <a:xfrm>
            <a:off x="9727607" y="3791411"/>
            <a:ext cx="648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Riciclo Chimico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E6DEBB7-82E6-EA4D-9DC7-BBC48954DFF2}"/>
              </a:ext>
            </a:extLst>
          </p:cNvPr>
          <p:cNvSpPr txBox="1"/>
          <p:nvPr/>
        </p:nvSpPr>
        <p:spPr>
          <a:xfrm>
            <a:off x="10404960" y="3806873"/>
            <a:ext cx="720000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Recupero energia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ABA952F-934F-EA92-6B43-EAE42BDA1076}"/>
              </a:ext>
            </a:extLst>
          </p:cNvPr>
          <p:cNvSpPr txBox="1"/>
          <p:nvPr/>
        </p:nvSpPr>
        <p:spPr>
          <a:xfrm>
            <a:off x="7717282" y="4453431"/>
            <a:ext cx="1116000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Estrusione e </a:t>
            </a:r>
            <a:r>
              <a:rPr lang="it-IT" sz="1200" b="1" dirty="0" err="1"/>
              <a:t>pellettizazione</a:t>
            </a:r>
            <a:endParaRPr lang="it-IT" sz="12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64E491C-ACE8-6135-39F5-A938B9945D67}"/>
              </a:ext>
            </a:extLst>
          </p:cNvPr>
          <p:cNvSpPr txBox="1"/>
          <p:nvPr/>
        </p:nvSpPr>
        <p:spPr>
          <a:xfrm>
            <a:off x="9196903" y="4444137"/>
            <a:ext cx="1008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Gassificazione</a:t>
            </a:r>
          </a:p>
          <a:p>
            <a:pPr algn="ctr"/>
            <a:r>
              <a:rPr lang="it-IT" sz="1050" b="1" dirty="0"/>
              <a:t>Termolisi</a:t>
            </a:r>
          </a:p>
          <a:p>
            <a:pPr algn="ctr"/>
            <a:r>
              <a:rPr lang="it-IT" sz="1050" b="1" dirty="0"/>
              <a:t>Altoforni</a:t>
            </a:r>
          </a:p>
          <a:p>
            <a:pPr algn="ctr"/>
            <a:r>
              <a:rPr lang="it-IT" sz="1050" b="1" dirty="0"/>
              <a:t>Idrogenazione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7B40A6B-397B-5C27-B208-1C8065948CBD}"/>
              </a:ext>
            </a:extLst>
          </p:cNvPr>
          <p:cNvSpPr txBox="1"/>
          <p:nvPr/>
        </p:nvSpPr>
        <p:spPr>
          <a:xfrm>
            <a:off x="7012539" y="5063074"/>
            <a:ext cx="720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Polimero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C51C8F1-28CB-40DB-FD5E-DBC4DA5F7B23}"/>
              </a:ext>
            </a:extLst>
          </p:cNvPr>
          <p:cNvSpPr txBox="1"/>
          <p:nvPr/>
        </p:nvSpPr>
        <p:spPr>
          <a:xfrm>
            <a:off x="6960219" y="5351952"/>
            <a:ext cx="7200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vergine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F7615DD-14E7-778C-78B6-545FC02E4B88}"/>
              </a:ext>
            </a:extLst>
          </p:cNvPr>
          <p:cNvSpPr txBox="1"/>
          <p:nvPr/>
        </p:nvSpPr>
        <p:spPr>
          <a:xfrm>
            <a:off x="7756115" y="5141785"/>
            <a:ext cx="1008000" cy="36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Modellamento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DEA400F-A0BD-35D9-66E6-9D73EA1179EC}"/>
              </a:ext>
            </a:extLst>
          </p:cNvPr>
          <p:cNvSpPr txBox="1"/>
          <p:nvPr/>
        </p:nvSpPr>
        <p:spPr>
          <a:xfrm>
            <a:off x="7802338" y="5798321"/>
            <a:ext cx="936000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Prodotti in plastica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314E7E4-B11F-E022-5234-BDE921F254AE}"/>
              </a:ext>
            </a:extLst>
          </p:cNvPr>
          <p:cNvSpPr txBox="1"/>
          <p:nvPr/>
        </p:nvSpPr>
        <p:spPr>
          <a:xfrm>
            <a:off x="9205015" y="5798321"/>
            <a:ext cx="10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Prodotti di raffineria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1E03485-5371-5798-616A-3B1A75D6ACD2}"/>
              </a:ext>
            </a:extLst>
          </p:cNvPr>
          <p:cNvSpPr txBox="1"/>
          <p:nvPr/>
        </p:nvSpPr>
        <p:spPr>
          <a:xfrm>
            <a:off x="10674545" y="5802522"/>
            <a:ext cx="936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Energia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F7F6941-CA2A-F45A-41B9-539E2D15E59D}"/>
              </a:ext>
            </a:extLst>
          </p:cNvPr>
          <p:cNvSpPr txBox="1"/>
          <p:nvPr/>
        </p:nvSpPr>
        <p:spPr>
          <a:xfrm>
            <a:off x="10611249" y="4457785"/>
            <a:ext cx="1080000" cy="64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Combustione: Letto fisso</a:t>
            </a:r>
          </a:p>
          <a:p>
            <a:pPr algn="ctr"/>
            <a:r>
              <a:rPr lang="it-IT" sz="1050" b="1" dirty="0"/>
              <a:t>Letto fluidizzato</a:t>
            </a:r>
          </a:p>
        </p:txBody>
      </p:sp>
    </p:spTree>
    <p:extLst>
      <p:ext uri="{BB962C8B-B14F-4D97-AF65-F5344CB8AC3E}">
        <p14:creationId xmlns:p14="http://schemas.microsoft.com/office/powerpoint/2010/main" val="31007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28845"/>
            <a:ext cx="10834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385805"/>
            <a:ext cx="1065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i="1" u="sng" dirty="0"/>
              <a:t>Gestione integrata dei rifiuti in plastica: Imballaggi</a:t>
            </a:r>
            <a:endParaRPr lang="en-US" sz="2400" i="1" u="sng" dirty="0"/>
          </a:p>
        </p:txBody>
      </p:sp>
      <p:sp>
        <p:nvSpPr>
          <p:cNvPr id="4" name="CuadroTexto 3"/>
          <p:cNvSpPr txBox="1"/>
          <p:nvPr/>
        </p:nvSpPr>
        <p:spPr>
          <a:xfrm>
            <a:off x="438667" y="2032234"/>
            <a:ext cx="11101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Il riciclo meccanico è stato preso in considerazione solo per i rifiuti di bottiglie e film in plastica e comprende le seguenti opzioni:</a:t>
            </a:r>
          </a:p>
          <a:p>
            <a:pPr algn="just"/>
            <a:r>
              <a:rPr lang="en-US" sz="2400" dirty="0"/>
              <a:t>● </a:t>
            </a:r>
            <a:r>
              <a:rPr lang="en-US" sz="2400" dirty="0" err="1"/>
              <a:t>riciclare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granuli</a:t>
            </a:r>
            <a:r>
              <a:rPr lang="en-US" sz="2400" dirty="0"/>
              <a:t> </a:t>
            </a:r>
            <a:r>
              <a:rPr lang="en-US" sz="2400" dirty="0" err="1"/>
              <a:t>provenienti</a:t>
            </a:r>
            <a:r>
              <a:rPr lang="en-US" sz="2400" dirty="0"/>
              <a:t> </a:t>
            </a:r>
            <a:r>
              <a:rPr lang="en-US" sz="2400" dirty="0" err="1"/>
              <a:t>dai</a:t>
            </a:r>
            <a:r>
              <a:rPr lang="en-US" sz="2400" dirty="0"/>
              <a:t> </a:t>
            </a:r>
            <a:r>
              <a:rPr lang="en-US" sz="2400" dirty="0" err="1"/>
              <a:t>rifiuti</a:t>
            </a:r>
            <a:r>
              <a:rPr lang="en-US" sz="2400" dirty="0"/>
              <a:t> di </a:t>
            </a:r>
            <a:r>
              <a:rPr lang="en-US" sz="2400" dirty="0" err="1"/>
              <a:t>bottiglie</a:t>
            </a:r>
            <a:r>
              <a:rPr lang="en-US" sz="2400" dirty="0"/>
              <a:t> per </a:t>
            </a:r>
            <a:r>
              <a:rPr lang="en-US" sz="2400" dirty="0" err="1"/>
              <a:t>produrre</a:t>
            </a:r>
            <a:r>
              <a:rPr lang="en-US" sz="2400" dirty="0"/>
              <a:t> </a:t>
            </a:r>
            <a:r>
              <a:rPr lang="en-US" sz="2400" dirty="0" err="1"/>
              <a:t>nuove</a:t>
            </a:r>
            <a:r>
              <a:rPr lang="en-US" sz="2400" dirty="0"/>
              <a:t> </a:t>
            </a:r>
            <a:r>
              <a:rPr lang="en-US" sz="2400" dirty="0" err="1"/>
              <a:t>bottiglie</a:t>
            </a:r>
            <a:r>
              <a:rPr lang="en-US" sz="2400" dirty="0"/>
              <a:t> ;</a:t>
            </a:r>
          </a:p>
          <a:p>
            <a:pPr algn="just"/>
            <a:r>
              <a:rPr lang="en-US" sz="2400" dirty="0"/>
              <a:t>● </a:t>
            </a:r>
            <a:r>
              <a:rPr lang="en-US" sz="2400" dirty="0" err="1"/>
              <a:t>riciclare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film da </a:t>
            </a:r>
            <a:r>
              <a:rPr lang="en-US" sz="2400" dirty="0" err="1"/>
              <a:t>imballaggio</a:t>
            </a:r>
            <a:r>
              <a:rPr lang="en-US" sz="2400" dirty="0"/>
              <a:t> in </a:t>
            </a:r>
            <a:r>
              <a:rPr lang="en-US" sz="2400" dirty="0" err="1"/>
              <a:t>nuovi</a:t>
            </a:r>
            <a:r>
              <a:rPr lang="en-US" sz="2400" dirty="0"/>
              <a:t> film;</a:t>
            </a:r>
          </a:p>
          <a:p>
            <a:pPr algn="just"/>
            <a:r>
              <a:rPr lang="en-US" sz="2400" dirty="0"/>
              <a:t>● </a:t>
            </a:r>
            <a:r>
              <a:rPr lang="en-US" sz="2400" dirty="0" err="1"/>
              <a:t>riciclare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film per </a:t>
            </a:r>
            <a:r>
              <a:rPr lang="en-US" sz="2400" dirty="0" err="1"/>
              <a:t>produrre</a:t>
            </a:r>
            <a:r>
              <a:rPr lang="en-US" sz="2400" dirty="0"/>
              <a:t> </a:t>
            </a:r>
            <a:r>
              <a:rPr lang="en-US" sz="2400" dirty="0" err="1"/>
              <a:t>sacchi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rifiuti</a:t>
            </a:r>
            <a:r>
              <a:rPr lang="en-US" sz="2400" dirty="0"/>
              <a:t>;</a:t>
            </a:r>
          </a:p>
          <a:p>
            <a:pPr algn="just"/>
            <a:r>
              <a:rPr lang="en-US" sz="2400" dirty="0"/>
              <a:t>● </a:t>
            </a:r>
            <a:r>
              <a:rPr lang="en-US" sz="2400" dirty="0" err="1"/>
              <a:t>riciclare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film per </a:t>
            </a:r>
            <a:r>
              <a:rPr lang="en-US" sz="2400" dirty="0" err="1"/>
              <a:t>produrre</a:t>
            </a:r>
            <a:r>
              <a:rPr lang="en-US" sz="2400" dirty="0"/>
              <a:t> </a:t>
            </a:r>
            <a:r>
              <a:rPr lang="en-US" sz="2400" dirty="0" err="1"/>
              <a:t>canaline</a:t>
            </a:r>
            <a:r>
              <a:rPr lang="en-US" sz="2400" dirty="0"/>
              <a:t> per </a:t>
            </a:r>
            <a:r>
              <a:rPr lang="en-US" sz="2400" dirty="0" err="1"/>
              <a:t>cavi</a:t>
            </a:r>
            <a:r>
              <a:rPr lang="en-US" sz="2400" dirty="0"/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486400" y="6222410"/>
            <a:ext cx="497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Opzioni di riciclo per i rifiuti di imballaggi in plastica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81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28845"/>
            <a:ext cx="10848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385805"/>
            <a:ext cx="1065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i="1" u="sng" dirty="0"/>
              <a:t>Gestione integrata dei rifiuti in plastica: Imballaggi</a:t>
            </a:r>
            <a:endParaRPr lang="en-US" sz="2400" i="1" u="sng" dirty="0"/>
          </a:p>
        </p:txBody>
      </p:sp>
      <p:sp>
        <p:nvSpPr>
          <p:cNvPr id="4" name="CuadroTexto 3"/>
          <p:cNvSpPr txBox="1"/>
          <p:nvPr/>
        </p:nvSpPr>
        <p:spPr>
          <a:xfrm>
            <a:off x="438667" y="2032234"/>
            <a:ext cx="11101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Le tecnologie di riciclo chimico considerate in questo caso di studio sono:</a:t>
            </a:r>
          </a:p>
          <a:p>
            <a:pPr algn="just"/>
            <a:r>
              <a:rPr lang="en-US" sz="2400" dirty="0"/>
              <a:t>● </a:t>
            </a:r>
            <a:r>
              <a:rPr lang="it-IT" sz="2400" dirty="0"/>
              <a:t>gassificazione a letto fisso con lignite</a:t>
            </a:r>
            <a:r>
              <a:rPr lang="en-US" sz="2400" dirty="0"/>
              <a:t>;</a:t>
            </a:r>
          </a:p>
          <a:p>
            <a:pPr algn="just"/>
            <a:r>
              <a:rPr lang="en-US" sz="2400" dirty="0"/>
              <a:t>● </a:t>
            </a:r>
            <a:r>
              <a:rPr lang="it-IT" sz="2400" dirty="0"/>
              <a:t>gassificazione con lignite in letto fluidizzato</a:t>
            </a:r>
            <a:r>
              <a:rPr lang="en-US" sz="2400" dirty="0"/>
              <a:t>;</a:t>
            </a:r>
          </a:p>
          <a:p>
            <a:pPr algn="just"/>
            <a:r>
              <a:rPr lang="en-US" sz="2400" dirty="0"/>
              <a:t>● </a:t>
            </a:r>
            <a:r>
              <a:rPr lang="it-IT" sz="2400" dirty="0"/>
              <a:t>termolisi delle materie plastiche in prodotti petrolchimici</a:t>
            </a:r>
            <a:r>
              <a:rPr lang="en-US" sz="2400" dirty="0"/>
              <a:t>;</a:t>
            </a:r>
          </a:p>
          <a:p>
            <a:pPr algn="just"/>
            <a:r>
              <a:rPr lang="en-US" sz="2400" dirty="0"/>
              <a:t>● </a:t>
            </a:r>
            <a:r>
              <a:rPr lang="en-US" sz="2400" dirty="0" err="1"/>
              <a:t>utilizzo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plastica</a:t>
            </a:r>
            <a:r>
              <a:rPr lang="en-US" sz="2400" dirty="0"/>
              <a:t> in </a:t>
            </a:r>
            <a:r>
              <a:rPr lang="en-US" sz="2400" dirty="0" err="1"/>
              <a:t>altoforni</a:t>
            </a:r>
            <a:r>
              <a:rPr lang="en-US" sz="2400" dirty="0"/>
              <a:t>;</a:t>
            </a:r>
          </a:p>
          <a:p>
            <a:pPr algn="just"/>
            <a:r>
              <a:rPr lang="en-US" sz="2400" dirty="0"/>
              <a:t>● </a:t>
            </a:r>
            <a:r>
              <a:rPr lang="en-US" sz="2400" dirty="0" err="1"/>
              <a:t>idrogenazione</a:t>
            </a:r>
            <a:r>
              <a:rPr lang="en-US" sz="2400" dirty="0"/>
              <a:t> </a:t>
            </a:r>
            <a:r>
              <a:rPr lang="en-US" sz="2400" dirty="0" err="1"/>
              <a:t>sottovuoto</a:t>
            </a:r>
            <a:r>
              <a:rPr lang="en-US" sz="2400" dirty="0"/>
              <a:t> con </a:t>
            </a:r>
            <a:r>
              <a:rPr lang="en-US" sz="2400" dirty="0" err="1"/>
              <a:t>oli</a:t>
            </a:r>
            <a:r>
              <a:rPr lang="en-US" sz="2400" dirty="0"/>
              <a:t> </a:t>
            </a:r>
            <a:r>
              <a:rPr lang="en-US" sz="2400" dirty="0" err="1"/>
              <a:t>residui</a:t>
            </a:r>
            <a:r>
              <a:rPr lang="en-US" sz="2400" dirty="0"/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486400" y="6222410"/>
            <a:ext cx="497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Opzioni di riciclo per i rifiuti di imballaggi in plastica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148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28845"/>
            <a:ext cx="10820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385805"/>
            <a:ext cx="1065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i="1" u="sng" dirty="0"/>
              <a:t>Gestione integrata dei rifiuti in plastica: Imballaggi</a:t>
            </a:r>
            <a:endParaRPr lang="en-US" sz="2400" i="1" u="sng" dirty="0"/>
          </a:p>
        </p:txBody>
      </p:sp>
      <p:sp>
        <p:nvSpPr>
          <p:cNvPr id="4" name="CuadroTexto 3"/>
          <p:cNvSpPr txBox="1"/>
          <p:nvPr/>
        </p:nvSpPr>
        <p:spPr>
          <a:xfrm>
            <a:off x="438667" y="2032234"/>
            <a:ext cx="11101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Gli impatti ambientali delle diverse opzioni di riciclo vengono confrontati in due fasi. La prima fase esamina le opzioni di riciclo chimico e di recupero energetico e la seconda fase confronta questi metodi con il riciclo meccanico.</a:t>
            </a:r>
            <a:endParaRPr lang="en-U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445457" y="6222410"/>
            <a:ext cx="50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Opzioni di riciclo per i rifiuti di imballaggi in plastica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269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28845"/>
            <a:ext cx="10861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7" y="1294365"/>
            <a:ext cx="3819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i="1" u="sng" dirty="0"/>
              <a:t>Gestione integrata dei rifiuti in plastica: Imballaggi</a:t>
            </a:r>
            <a:endParaRPr lang="en-US" sz="2400" i="1" u="sng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491671" y="6222410"/>
            <a:ext cx="596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Confronto degli impatti del ciclo di vita per il riciclo chimico e il recupero energetico dai rifiuti di imballaggi in plastica</a:t>
            </a:r>
            <a:endParaRPr lang="en-US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352" y="1395446"/>
            <a:ext cx="5967881" cy="48269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335" y="3329758"/>
            <a:ext cx="50690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/>
              <a:t>Il </a:t>
            </a:r>
            <a:r>
              <a:rPr lang="en-US" sz="2400" dirty="0" err="1"/>
              <a:t>conferimento</a:t>
            </a:r>
            <a:r>
              <a:rPr lang="en-US" sz="2400" dirty="0"/>
              <a:t> in </a:t>
            </a:r>
            <a:r>
              <a:rPr lang="en-US" sz="2400" dirty="0" err="1"/>
              <a:t>discarica</a:t>
            </a:r>
            <a:r>
              <a:rPr lang="en-US" sz="2400" dirty="0"/>
              <a:t> è </a:t>
            </a:r>
            <a:r>
              <a:rPr lang="en-US" sz="2400" dirty="0" err="1"/>
              <a:t>stato</a:t>
            </a:r>
            <a:r>
              <a:rPr lang="en-US" sz="2400" dirty="0"/>
              <a:t> </a:t>
            </a:r>
            <a:r>
              <a:rPr lang="en-US" sz="2400" dirty="0" err="1"/>
              <a:t>scelto</a:t>
            </a:r>
            <a:r>
              <a:rPr lang="en-US" sz="2400" dirty="0"/>
              <a:t> come scenario di </a:t>
            </a:r>
            <a:r>
              <a:rPr lang="en-US" sz="2400" dirty="0" err="1"/>
              <a:t>riferimento</a:t>
            </a:r>
            <a:endParaRPr lang="en-US" sz="2400" dirty="0"/>
          </a:p>
          <a:p>
            <a:pPr marL="342900" indent="-342900" algn="just">
              <a:buFontTx/>
              <a:buChar char="-"/>
            </a:pP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Tutte le opzioni di recupero delle materie prime e di energia hanno un impatto ambientale inferiore rispetto al conferimento in discarica.</a:t>
            </a:r>
            <a:endParaRPr lang="en-U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38667" y="2283765"/>
            <a:ext cx="4325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Prima fase: confronto tra riciclo chimico e recupero energetico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5639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28845"/>
            <a:ext cx="10943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8668" y="1294365"/>
            <a:ext cx="379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i="1" u="sng" dirty="0"/>
              <a:t>Gestione integrata dei rifiuti in plastica: Imballaggi</a:t>
            </a:r>
            <a:endParaRPr lang="en-US" sz="2400" i="1" u="sng" dirty="0"/>
          </a:p>
        </p:txBody>
      </p:sp>
      <p:sp>
        <p:nvSpPr>
          <p:cNvPr id="3" name="CuadroTexto 2"/>
          <p:cNvSpPr txBox="1"/>
          <p:nvPr/>
        </p:nvSpPr>
        <p:spPr>
          <a:xfrm>
            <a:off x="14802" y="3112914"/>
            <a:ext cx="5069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Il riciclo chimico in altoforno e la termolisi potrebbero essere raccomandati come le opzioni più sostenibili</a:t>
            </a:r>
            <a:endParaRPr lang="en-U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38667" y="2281917"/>
            <a:ext cx="4325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Prima fase: confronto tra riciclo chimico e recupero energetico</a:t>
            </a:r>
            <a:endParaRPr lang="en-US" sz="24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366" y="1709862"/>
            <a:ext cx="6515954" cy="1985901"/>
          </a:xfrm>
          <a:prstGeom prst="rect">
            <a:avLst/>
          </a:prstGeom>
        </p:spPr>
      </p:pic>
      <p:sp>
        <p:nvSpPr>
          <p:cNvPr id="12" name="CuadroTexto 10">
            <a:extLst>
              <a:ext uri="{FF2B5EF4-FFF2-40B4-BE49-F238E27FC236}">
                <a16:creationId xmlns:a16="http://schemas.microsoft.com/office/drawing/2014/main" id="{8702E774-264F-C665-D516-3BF6A8E20CE4}"/>
              </a:ext>
            </a:extLst>
          </p:cNvPr>
          <p:cNvSpPr txBox="1"/>
          <p:nvPr/>
        </p:nvSpPr>
        <p:spPr>
          <a:xfrm>
            <a:off x="4491671" y="6222410"/>
            <a:ext cx="596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Confronto degli impatti del ciclo di vita per il riciclo chimico e il recupero energetico dai rifiuti di imballaggi in plastica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5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288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Impatti</a:t>
            </a:r>
            <a:r>
              <a:rPr lang="en-US" sz="2800" b="1" dirty="0"/>
              <a:t> economici</a:t>
            </a:r>
          </a:p>
        </p:txBody>
      </p:sp>
      <p:sp>
        <p:nvSpPr>
          <p:cNvPr id="6" name="Rettangolo 9"/>
          <p:cNvSpPr/>
          <p:nvPr/>
        </p:nvSpPr>
        <p:spPr>
          <a:xfrm>
            <a:off x="438667" y="1769425"/>
            <a:ext cx="114354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/>
              <a:t>Costi</a:t>
            </a:r>
            <a:r>
              <a:rPr lang="en-US" sz="2400" b="1" i="1" dirty="0"/>
              <a:t> di </a:t>
            </a:r>
            <a:r>
              <a:rPr lang="en-US" sz="2400" b="1" i="1" dirty="0" err="1"/>
              <a:t>recupero</a:t>
            </a:r>
            <a:endParaRPr lang="en-US" sz="2400" b="1" i="1" dirty="0"/>
          </a:p>
          <a:p>
            <a:endParaRPr lang="en-US" sz="2400" dirty="0"/>
          </a:p>
          <a:p>
            <a:r>
              <a:rPr lang="it-IT" sz="2400" dirty="0"/>
              <a:t>Il recupero dei rifiuti in plastica è fortemente influenzato dai costi di raccolta, che includono i costi di logistica (trasporto) e di smistamento (manodopera e attrezzature di smistamento).</a:t>
            </a:r>
            <a:endParaRPr lang="en-US" sz="2400" dirty="0"/>
          </a:p>
          <a:p>
            <a:endParaRPr lang="en-US" sz="2400" dirty="0"/>
          </a:p>
          <a:p>
            <a:r>
              <a:rPr lang="en-US" sz="2400" i="1" dirty="0"/>
              <a:t>Il </a:t>
            </a:r>
            <a:r>
              <a:rPr lang="en-US" sz="2400" i="1" dirty="0" err="1"/>
              <a:t>trasporto</a:t>
            </a:r>
            <a:r>
              <a:rPr lang="en-US" sz="2400" i="1" dirty="0"/>
              <a:t> di </a:t>
            </a:r>
            <a:r>
              <a:rPr lang="en-US" sz="2400" i="1" dirty="0" err="1"/>
              <a:t>rifiuti</a:t>
            </a:r>
            <a:r>
              <a:rPr lang="en-US" sz="2400" i="1" dirty="0"/>
              <a:t> in </a:t>
            </a:r>
            <a:r>
              <a:rPr lang="en-US" sz="2400" i="1" dirty="0" err="1"/>
              <a:t>plastica</a:t>
            </a:r>
            <a:r>
              <a:rPr lang="en-US" sz="2400" i="1" dirty="0"/>
              <a:t> a </a:t>
            </a:r>
            <a:r>
              <a:rPr lang="en-US" sz="2400" i="1" dirty="0" err="1"/>
              <a:t>bassa</a:t>
            </a:r>
            <a:r>
              <a:rPr lang="en-US" sz="2400" i="1" dirty="0"/>
              <a:t> </a:t>
            </a:r>
            <a:r>
              <a:rPr lang="en-US" sz="2400" i="1" dirty="0" err="1"/>
              <a:t>densità</a:t>
            </a:r>
            <a:r>
              <a:rPr lang="en-US" sz="2400" i="1" dirty="0"/>
              <a:t> e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i="1" dirty="0" err="1"/>
              <a:t>mezzi</a:t>
            </a:r>
            <a:r>
              <a:rPr lang="en-US" sz="2400" i="1" dirty="0"/>
              <a:t> </a:t>
            </a:r>
            <a:r>
              <a:rPr lang="en-US" sz="2400" i="1" dirty="0" err="1"/>
              <a:t>automatizzati</a:t>
            </a:r>
            <a:r>
              <a:rPr lang="en-US" sz="2400" i="1" dirty="0"/>
              <a:t> per lo </a:t>
            </a:r>
            <a:r>
              <a:rPr lang="en-US" sz="2400" i="1" dirty="0" err="1"/>
              <a:t>smistamento</a:t>
            </a:r>
            <a:r>
              <a:rPr lang="en-US" sz="2400" i="1" dirty="0"/>
              <a:t> non </a:t>
            </a:r>
            <a:r>
              <a:rPr lang="en-US" sz="2400" i="1" dirty="0" err="1"/>
              <a:t>sono</a:t>
            </a:r>
            <a:r>
              <a:rPr lang="en-US" sz="2400" i="1" dirty="0"/>
              <a:t> economici</a:t>
            </a:r>
          </a:p>
          <a:p>
            <a:endParaRPr lang="en-US" sz="2400" dirty="0"/>
          </a:p>
          <a:p>
            <a:r>
              <a:rPr lang="it-IT" sz="2400" dirty="0"/>
              <a:t>I costi di recupero dei rifiuti di plastica sono molto variabili e dipendono dalla struttura del programma di riciclaggio e dalle distanze tra le aziende di trattamento dei rifiuti.</a:t>
            </a:r>
            <a:endParaRPr lang="en-U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048" y="337815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8667" y="1294365"/>
            <a:ext cx="3751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i="1" u="sng" dirty="0"/>
              <a:t>Gestione integrata dei rifiuti in plastica: Imballaggi</a:t>
            </a:r>
            <a:endParaRPr lang="en-US" sz="2400" i="1" u="sng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393005" y="5776642"/>
            <a:ext cx="53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Confronto degli impatti del ciclo di vita tra il riciclo di bottiglie e film e le migliori opzioni del riciclo chimico e il recupero energetico</a:t>
            </a:r>
            <a:endParaRPr lang="en-US" i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73014" y="3112914"/>
            <a:ext cx="5069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/>
              <a:t>Si registra una riduzione complessiva degli impatti per tutte le opzioni di riciclo meccanico rispetto allo scenario di riferimento (discarica).</a:t>
            </a:r>
          </a:p>
          <a:p>
            <a:pPr algn="just"/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err="1"/>
              <a:t>L’opzione</a:t>
            </a:r>
            <a:r>
              <a:rPr lang="en-US" sz="2400" dirty="0"/>
              <a:t> </a:t>
            </a:r>
            <a:r>
              <a:rPr lang="en-US" sz="2400" dirty="0" err="1"/>
              <a:t>migliore</a:t>
            </a:r>
            <a:r>
              <a:rPr lang="en-US" sz="2400" dirty="0"/>
              <a:t> </a:t>
            </a:r>
            <a:r>
              <a:rPr lang="en-US" sz="2400" dirty="0" err="1"/>
              <a:t>considerando</a:t>
            </a:r>
            <a:r>
              <a:rPr lang="en-US" sz="2400" dirty="0"/>
              <a:t> tutti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impatti</a:t>
            </a:r>
            <a:r>
              <a:rPr lang="en-US" sz="2400" dirty="0"/>
              <a:t> </a:t>
            </a:r>
            <a:r>
              <a:rPr lang="it-IT" sz="2400" dirty="0"/>
              <a:t>sembra essere il riciclo dei film per la produzione di canaline per cavi.</a:t>
            </a:r>
            <a:endParaRPr lang="en-U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38667" y="2295565"/>
            <a:ext cx="4325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Seconda fase: confronto con il riciclo meccanico</a:t>
            </a:r>
            <a:endParaRPr lang="en-US" sz="2400" b="1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05" y="1500793"/>
            <a:ext cx="6344897" cy="4127121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83A74095-4836-A6F9-B28E-2A93FBB7E84D}"/>
              </a:ext>
            </a:extLst>
          </p:cNvPr>
          <p:cNvSpPr/>
          <p:nvPr/>
        </p:nvSpPr>
        <p:spPr>
          <a:xfrm>
            <a:off x="438667" y="828845"/>
            <a:ext cx="10943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906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8667" y="1294365"/>
            <a:ext cx="676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i="1" u="sng" dirty="0"/>
              <a:t>Gestione integrata dei rifiuti in plastica: Imballaggi</a:t>
            </a:r>
            <a:endParaRPr lang="en-US" sz="2400" i="1" u="sng" dirty="0"/>
          </a:p>
        </p:txBody>
      </p:sp>
      <p:sp>
        <p:nvSpPr>
          <p:cNvPr id="3" name="CuadroTexto 2"/>
          <p:cNvSpPr txBox="1"/>
          <p:nvPr/>
        </p:nvSpPr>
        <p:spPr>
          <a:xfrm>
            <a:off x="267740" y="2032234"/>
            <a:ext cx="10810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/>
              <a:t>In sintesi, il riciclo meccanico è più sostenibile dal punto di vista ambientale rispetto al riciclo chimico o al recupero energetico.</a:t>
            </a:r>
          </a:p>
          <a:p>
            <a:pPr algn="just"/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Tuttavia, dati gli attuali vincoli capacitivi, tecnologici e legati allo smistamento, il riciclo meccanico è combinato con il riciclo chimico e il recupero di energia per i rifiuti che non possono essere riciclati meccanicamente.</a:t>
            </a:r>
            <a:endParaRPr lang="en-US" sz="2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6916199-7AEB-1CC7-F04E-A0DE603CFF61}"/>
              </a:ext>
            </a:extLst>
          </p:cNvPr>
          <p:cNvSpPr/>
          <p:nvPr/>
        </p:nvSpPr>
        <p:spPr>
          <a:xfrm>
            <a:off x="438667" y="828845"/>
            <a:ext cx="10943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229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8667" y="1352065"/>
            <a:ext cx="990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u="sng" dirty="0"/>
              <a:t>Design del </a:t>
            </a:r>
            <a:r>
              <a:rPr lang="en-US" sz="2400" i="1" u="sng" dirty="0" err="1"/>
              <a:t>Ciclo</a:t>
            </a:r>
            <a:r>
              <a:rPr lang="en-US" sz="2400" i="1" u="sng" dirty="0"/>
              <a:t> di Vita del </a:t>
            </a:r>
            <a:r>
              <a:rPr lang="en-US" sz="2400" i="1" u="sng" dirty="0" err="1"/>
              <a:t>Prodotto</a:t>
            </a:r>
            <a:r>
              <a:rPr lang="en-US" sz="2400" i="1" u="sng" dirty="0"/>
              <a:t> per </a:t>
            </a:r>
            <a:r>
              <a:rPr lang="en-US" sz="2400" i="1" u="sng" dirty="0" err="1"/>
              <a:t>Riciclo</a:t>
            </a:r>
            <a:r>
              <a:rPr lang="en-US" sz="2400" i="1" u="sng" dirty="0"/>
              <a:t> </a:t>
            </a:r>
            <a:r>
              <a:rPr lang="en-US" sz="2400" i="1" u="sng" dirty="0" err="1"/>
              <a:t>Chimico</a:t>
            </a:r>
            <a:r>
              <a:rPr lang="en-US" sz="2400" i="1" u="sng" dirty="0"/>
              <a:t>: </a:t>
            </a:r>
            <a:r>
              <a:rPr lang="en-US" sz="2400" i="1" u="sng" dirty="0" err="1"/>
              <a:t>Cuscini</a:t>
            </a:r>
            <a:r>
              <a:rPr lang="en-US" sz="2400" i="1" u="sng" dirty="0"/>
              <a:t> ‘Waterlily’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67740" y="2032234"/>
            <a:ext cx="10810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/>
              <a:t>Questo caso di studio applica i principi di progettazione del ciclo di vita per sviluppare un nuovo materiale di imbottitura, per elementi di comfort (materassi) in poliuretano (PU) riciclabile chiamato "</a:t>
            </a:r>
            <a:r>
              <a:rPr lang="it-IT" sz="2400" dirty="0" err="1"/>
              <a:t>Waterlily</a:t>
            </a:r>
            <a:r>
              <a:rPr lang="it-IT" sz="2400" dirty="0"/>
              <a:t>".</a:t>
            </a:r>
          </a:p>
          <a:p>
            <a:pPr algn="just"/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Lo studio mira ad identificare le opzioni più appropriate per il fine vita della schiuma PU, che consentirebbero nel riprogettare il prodotto esistente per migliorarne la riciclabilità.</a:t>
            </a:r>
            <a:endParaRPr lang="en-US" sz="2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4A0C25B-8982-60B6-84A4-AAAAD430CC60}"/>
              </a:ext>
            </a:extLst>
          </p:cNvPr>
          <p:cNvSpPr/>
          <p:nvPr/>
        </p:nvSpPr>
        <p:spPr>
          <a:xfrm>
            <a:off x="438667" y="828845"/>
            <a:ext cx="10943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302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8667" y="1352065"/>
            <a:ext cx="990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u="sng" dirty="0"/>
              <a:t>Design del </a:t>
            </a:r>
            <a:r>
              <a:rPr lang="en-US" sz="2400" i="1" u="sng" dirty="0" err="1"/>
              <a:t>Ciclo</a:t>
            </a:r>
            <a:r>
              <a:rPr lang="en-US" sz="2400" i="1" u="sng" dirty="0"/>
              <a:t> di Vita del </a:t>
            </a:r>
            <a:r>
              <a:rPr lang="en-US" sz="2400" i="1" u="sng" dirty="0" err="1"/>
              <a:t>Prodotto</a:t>
            </a:r>
            <a:r>
              <a:rPr lang="en-US" sz="2400" i="1" u="sng" dirty="0"/>
              <a:t> per </a:t>
            </a:r>
            <a:r>
              <a:rPr lang="en-US" sz="2400" i="1" u="sng" dirty="0" err="1"/>
              <a:t>Riciclo</a:t>
            </a:r>
            <a:r>
              <a:rPr lang="en-US" sz="2400" i="1" u="sng" dirty="0"/>
              <a:t> </a:t>
            </a:r>
            <a:r>
              <a:rPr lang="en-US" sz="2400" i="1" u="sng" dirty="0" err="1"/>
              <a:t>Chimico</a:t>
            </a:r>
            <a:r>
              <a:rPr lang="en-US" sz="2400" i="1" u="sng" dirty="0"/>
              <a:t>: </a:t>
            </a:r>
            <a:r>
              <a:rPr lang="en-US" sz="2400" i="1" u="sng" dirty="0" err="1"/>
              <a:t>Cuscini</a:t>
            </a:r>
            <a:r>
              <a:rPr lang="en-US" sz="2400" i="1" u="sng" dirty="0"/>
              <a:t> ‘Waterlily’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67740" y="1875285"/>
            <a:ext cx="1081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Sono state prese in considerazione diverse opzioni di riciclo: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42484"/>
              </p:ext>
            </p:extLst>
          </p:nvPr>
        </p:nvGraphicFramePr>
        <p:xfrm>
          <a:off x="1705429" y="2526695"/>
          <a:ext cx="81280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830880330"/>
                    </a:ext>
                  </a:extLst>
                </a:gridCol>
              </a:tblGrid>
              <a:tr h="355912">
                <a:tc>
                  <a:txBody>
                    <a:bodyPr/>
                    <a:lstStyle/>
                    <a:p>
                      <a:r>
                        <a:rPr lang="it-IT" dirty="0" err="1"/>
                        <a:t>Rebonding</a:t>
                      </a:r>
                      <a:r>
                        <a:rPr lang="it-IT" dirty="0"/>
                        <a:t>: Riattaccare i frammenti di scarto al di sotto delle moquette (USA)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768547"/>
                  </a:ext>
                </a:extLst>
              </a:tr>
              <a:tr h="355912">
                <a:tc>
                  <a:txBody>
                    <a:bodyPr/>
                    <a:lstStyle/>
                    <a:p>
                      <a:r>
                        <a:rPr lang="it-IT" dirty="0"/>
                        <a:t>Riciclo meccanico fino ad ottenere una polvere fine, utilizzata per produrre schiuma flessibile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791763"/>
                  </a:ext>
                </a:extLst>
              </a:tr>
              <a:tr h="355912">
                <a:tc>
                  <a:txBody>
                    <a:bodyPr/>
                    <a:lstStyle/>
                    <a:p>
                      <a:r>
                        <a:rPr lang="en-US" dirty="0" err="1"/>
                        <a:t>Incenerimento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465132"/>
                  </a:ext>
                </a:extLst>
              </a:tr>
              <a:tr h="614314">
                <a:tc>
                  <a:txBody>
                    <a:bodyPr/>
                    <a:lstStyle/>
                    <a:p>
                      <a:r>
                        <a:rPr lang="it-IT" dirty="0"/>
                        <a:t>Riciclo chimico mediante glicolisi in fase split che fornisce </a:t>
                      </a:r>
                      <a:r>
                        <a:rPr lang="it-IT" dirty="0" err="1"/>
                        <a:t>poliolo</a:t>
                      </a:r>
                      <a:r>
                        <a:rPr lang="it-IT" dirty="0"/>
                        <a:t> flessibile puro che viene utilizzato per sostituire completamente il </a:t>
                      </a:r>
                      <a:r>
                        <a:rPr lang="it-IT" dirty="0" err="1"/>
                        <a:t>poliolo</a:t>
                      </a:r>
                      <a:r>
                        <a:rPr lang="it-IT" dirty="0"/>
                        <a:t> vergine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088213"/>
                  </a:ext>
                </a:extLst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D9BC10C8-E7D0-C0E4-D22D-182F08319880}"/>
              </a:ext>
            </a:extLst>
          </p:cNvPr>
          <p:cNvSpPr/>
          <p:nvPr/>
        </p:nvSpPr>
        <p:spPr>
          <a:xfrm>
            <a:off x="438667" y="828845"/>
            <a:ext cx="10943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237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763" y="1813730"/>
            <a:ext cx="6634716" cy="42104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424763" y="5938651"/>
            <a:ext cx="651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Confronto tra le diverse opzioni di riciclo per i materassi "</a:t>
            </a:r>
            <a:r>
              <a:rPr lang="it-IT" i="1" dirty="0" err="1"/>
              <a:t>Waterlily</a:t>
            </a:r>
            <a:endParaRPr lang="en-US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38667" y="1875285"/>
            <a:ext cx="4699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lo scenario de</a:t>
            </a:r>
            <a:r>
              <a:rPr lang="it-IT" sz="2400" dirty="0"/>
              <a:t>l riciclo chimico in questo caso sembra essere l'opzione più sostenibile</a:t>
            </a:r>
            <a:endParaRPr lang="en-US" sz="2400" dirty="0"/>
          </a:p>
        </p:txBody>
      </p:sp>
      <p:sp>
        <p:nvSpPr>
          <p:cNvPr id="11" name="CuadroTexto 4">
            <a:extLst>
              <a:ext uri="{FF2B5EF4-FFF2-40B4-BE49-F238E27FC236}">
                <a16:creationId xmlns:a16="http://schemas.microsoft.com/office/drawing/2014/main" id="{D232108E-80C1-4DF4-683E-516EF3D30684}"/>
              </a:ext>
            </a:extLst>
          </p:cNvPr>
          <p:cNvSpPr txBox="1"/>
          <p:nvPr/>
        </p:nvSpPr>
        <p:spPr>
          <a:xfrm>
            <a:off x="438667" y="1352065"/>
            <a:ext cx="990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u="sng" dirty="0"/>
              <a:t>Design del </a:t>
            </a:r>
            <a:r>
              <a:rPr lang="en-US" sz="2400" i="1" u="sng" dirty="0" err="1"/>
              <a:t>Ciclo</a:t>
            </a:r>
            <a:r>
              <a:rPr lang="en-US" sz="2400" i="1" u="sng" dirty="0"/>
              <a:t> di Vita del </a:t>
            </a:r>
            <a:r>
              <a:rPr lang="en-US" sz="2400" i="1" u="sng" dirty="0" err="1"/>
              <a:t>Prodotto</a:t>
            </a:r>
            <a:r>
              <a:rPr lang="en-US" sz="2400" i="1" u="sng" dirty="0"/>
              <a:t> per </a:t>
            </a:r>
            <a:r>
              <a:rPr lang="en-US" sz="2400" i="1" u="sng" dirty="0" err="1"/>
              <a:t>Riciclo</a:t>
            </a:r>
            <a:r>
              <a:rPr lang="en-US" sz="2400" i="1" u="sng" dirty="0"/>
              <a:t> </a:t>
            </a:r>
            <a:r>
              <a:rPr lang="en-US" sz="2400" i="1" u="sng" dirty="0" err="1"/>
              <a:t>Chimico</a:t>
            </a:r>
            <a:r>
              <a:rPr lang="en-US" sz="2400" i="1" u="sng" dirty="0"/>
              <a:t>: </a:t>
            </a:r>
            <a:r>
              <a:rPr lang="en-US" sz="2400" i="1" u="sng" dirty="0" err="1"/>
              <a:t>Cuscini</a:t>
            </a:r>
            <a:r>
              <a:rPr lang="en-US" sz="2400" i="1" u="sng" dirty="0"/>
              <a:t> ‘Waterlily’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517FC5D-8917-9649-0F3A-33B99EB229F4}"/>
              </a:ext>
            </a:extLst>
          </p:cNvPr>
          <p:cNvSpPr/>
          <p:nvPr/>
        </p:nvSpPr>
        <p:spPr>
          <a:xfrm>
            <a:off x="438667" y="828845"/>
            <a:ext cx="10943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Valutazione del Ciclo di Vita (LCA) per gli scenari e le tecnologie di riciclo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976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3014" y="6304241"/>
            <a:ext cx="10080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Demetrious, A., </a:t>
            </a:r>
            <a:r>
              <a:rPr lang="en-US" sz="1200" dirty="0" err="1"/>
              <a:t>Crossin</a:t>
            </a:r>
            <a:r>
              <a:rPr lang="en-US" sz="1200" dirty="0"/>
              <a:t>, E. J Mater Cycles Waste </a:t>
            </a:r>
            <a:r>
              <a:rPr lang="en-US" sz="1200" dirty="0" err="1"/>
              <a:t>Manag</a:t>
            </a:r>
            <a:r>
              <a:rPr lang="en-US" sz="1200" dirty="0"/>
              <a:t> 21, 850–860 (2019). https://doi.org/10.1007/s10163-019-00842-4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72142" y="1066800"/>
            <a:ext cx="11547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Valutazione del Ciclo di Vita (LCA) dei rifiuti da imballaggio in carta e plastica confronto tra discarica, incenerimento e gassificazione-pirolisi</a:t>
            </a:r>
            <a:endParaRPr lang="en-US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72142" y="2095915"/>
            <a:ext cx="11159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Questo studio ha valutato e confrontato le performance ambientali del trattamento dei rifiuti di plastica mista utilizzando (1) discarica, (2) incenerimento e (3) gassificazione-pirolisi. L'unità funzionale è il trattamento di 1 kg di plastica mista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4833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3014" y="6304241"/>
            <a:ext cx="10080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Demetrious, A., </a:t>
            </a:r>
            <a:r>
              <a:rPr lang="en-US" sz="1200" dirty="0" err="1"/>
              <a:t>Crossin</a:t>
            </a:r>
            <a:r>
              <a:rPr lang="en-US" sz="1200" dirty="0"/>
              <a:t>, E. J Mater Cycles Waste </a:t>
            </a:r>
            <a:r>
              <a:rPr lang="en-US" sz="1200" dirty="0" err="1"/>
              <a:t>Manag</a:t>
            </a:r>
            <a:r>
              <a:rPr lang="en-US" sz="1200" dirty="0"/>
              <a:t> 21, 850–860 (2019). https://doi.org/10.1007/s10163-019-00842-4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133" y="1640868"/>
            <a:ext cx="7034054" cy="457499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2142" y="2095915"/>
            <a:ext cx="269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err="1"/>
              <a:t>Potenziale</a:t>
            </a:r>
            <a:r>
              <a:rPr lang="en-US" i="1" u="sng" dirty="0"/>
              <a:t> di </a:t>
            </a:r>
            <a:r>
              <a:rPr lang="en-US" i="1" u="sng" dirty="0" err="1"/>
              <a:t>acidificazione</a:t>
            </a:r>
            <a:endParaRPr lang="en-US" i="1" u="sng" dirty="0"/>
          </a:p>
        </p:txBody>
      </p:sp>
      <p:sp>
        <p:nvSpPr>
          <p:cNvPr id="8" name="Rectángulo 7"/>
          <p:cNvSpPr/>
          <p:nvPr/>
        </p:nvSpPr>
        <p:spPr>
          <a:xfrm>
            <a:off x="6814159" y="1640868"/>
            <a:ext cx="2805830" cy="45749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7741085" y="5791383"/>
            <a:ext cx="764088" cy="30075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D9ABE16-43B5-DEA9-E1BC-AEBDF6693F62}"/>
              </a:ext>
            </a:extLst>
          </p:cNvPr>
          <p:cNvSpPr txBox="1"/>
          <p:nvPr/>
        </p:nvSpPr>
        <p:spPr>
          <a:xfrm>
            <a:off x="322485" y="777935"/>
            <a:ext cx="11547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Valutazione del Ciclo di Vita (LCA) dei rifiuti da imballaggio in carta e plastica confronto tra discarica, incenerimento e gassificazione-pirolisi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60312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3014" y="6304241"/>
            <a:ext cx="10080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Demetrious, A., </a:t>
            </a:r>
            <a:r>
              <a:rPr lang="en-US" sz="1200" dirty="0" err="1"/>
              <a:t>Crossin</a:t>
            </a:r>
            <a:r>
              <a:rPr lang="en-US" sz="1200" dirty="0"/>
              <a:t>, E. J Mater Cycles Waste </a:t>
            </a:r>
            <a:r>
              <a:rPr lang="en-US" sz="1200" dirty="0" err="1"/>
              <a:t>Manag</a:t>
            </a:r>
            <a:r>
              <a:rPr lang="en-US" sz="1200" dirty="0"/>
              <a:t> 21, 850–860 (2019). https://doi.org/10.1007/s10163-019-00842-4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2142" y="2095915"/>
            <a:ext cx="349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err="1"/>
              <a:t>Potenziale</a:t>
            </a:r>
            <a:r>
              <a:rPr lang="en-US" i="1" u="sng" dirty="0"/>
              <a:t> di </a:t>
            </a:r>
            <a:r>
              <a:rPr lang="en-US" i="1" u="sng" dirty="0" err="1"/>
              <a:t>riscaldamento</a:t>
            </a:r>
            <a:r>
              <a:rPr lang="en-US" i="1" u="sng" dirty="0"/>
              <a:t> </a:t>
            </a:r>
            <a:r>
              <a:rPr lang="en-US" i="1" u="sng" dirty="0" err="1"/>
              <a:t>globale</a:t>
            </a:r>
            <a:endParaRPr lang="en-US" i="1" u="sng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134" y="1482298"/>
            <a:ext cx="6441053" cy="466128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077206" y="1482298"/>
            <a:ext cx="2805830" cy="45749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7152362" y="5719178"/>
            <a:ext cx="764088" cy="30075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C8B2DB95-7463-401B-84AF-4EA244B4C0E2}"/>
              </a:ext>
            </a:extLst>
          </p:cNvPr>
          <p:cNvSpPr txBox="1"/>
          <p:nvPr/>
        </p:nvSpPr>
        <p:spPr>
          <a:xfrm>
            <a:off x="322485" y="736991"/>
            <a:ext cx="11547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Valutazione del Ciclo di Vita (LCA) dei rifiuti da imballaggio in carta e plastica confronto tra discarica, incenerimento e gassificazione-pirolisi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00084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3014" y="6304241"/>
            <a:ext cx="10080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Demetrious, A., </a:t>
            </a:r>
            <a:r>
              <a:rPr lang="en-US" sz="1200" dirty="0" err="1"/>
              <a:t>Crossin</a:t>
            </a:r>
            <a:r>
              <a:rPr lang="en-US" sz="1200" dirty="0"/>
              <a:t>, E. J Mater Cycles Waste </a:t>
            </a:r>
            <a:r>
              <a:rPr lang="en-US" sz="1200" dirty="0" err="1"/>
              <a:t>Manag</a:t>
            </a:r>
            <a:r>
              <a:rPr lang="en-US" sz="1200" dirty="0"/>
              <a:t> 21, 850–860 (2019). https://doi.org/10.1007/s10163-019-00842-4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2142" y="2095915"/>
            <a:ext cx="2840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err="1"/>
              <a:t>Potenziale</a:t>
            </a:r>
            <a:r>
              <a:rPr lang="en-US" i="1" u="sng" dirty="0"/>
              <a:t> di </a:t>
            </a:r>
            <a:r>
              <a:rPr lang="en-US" i="1" u="sng" dirty="0" err="1"/>
              <a:t>eutrofizzazione</a:t>
            </a:r>
            <a:endParaRPr lang="en-US" i="1" u="sng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842" y="1606782"/>
            <a:ext cx="6967903" cy="450010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077206" y="1482298"/>
            <a:ext cx="2805830" cy="45749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8098077" y="5658709"/>
            <a:ext cx="764088" cy="30075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6">
            <a:extLst>
              <a:ext uri="{FF2B5EF4-FFF2-40B4-BE49-F238E27FC236}">
                <a16:creationId xmlns:a16="http://schemas.microsoft.com/office/drawing/2014/main" id="{735D44E2-1F78-80E2-3390-AEE300B99F63}"/>
              </a:ext>
            </a:extLst>
          </p:cNvPr>
          <p:cNvSpPr txBox="1"/>
          <p:nvPr/>
        </p:nvSpPr>
        <p:spPr>
          <a:xfrm>
            <a:off x="471956" y="726192"/>
            <a:ext cx="11547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Valutazione del Ciclo di Vita (LCA) dei rifiuti da imballaggio in carta e plastica confronto tra discarica, incenerimento e gassificazione-pirolisi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373066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3014" y="6304241"/>
            <a:ext cx="10080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Demetrious, A., </a:t>
            </a:r>
            <a:r>
              <a:rPr lang="en-US" sz="1200" dirty="0" err="1"/>
              <a:t>Crossin</a:t>
            </a:r>
            <a:r>
              <a:rPr lang="en-US" sz="1200" dirty="0"/>
              <a:t>, E. J Mater Cycles Waste </a:t>
            </a:r>
            <a:r>
              <a:rPr lang="en-US" sz="1200" dirty="0" err="1"/>
              <a:t>Manag</a:t>
            </a:r>
            <a:r>
              <a:rPr lang="en-US" sz="1200" dirty="0"/>
              <a:t> 21, 850–860 (2019). https://doi.org/10.1007/s10163-019-00842-4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2142" y="2095915"/>
            <a:ext cx="320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err="1"/>
              <a:t>Formazione</a:t>
            </a:r>
            <a:r>
              <a:rPr lang="en-US" i="1" u="sng" dirty="0"/>
              <a:t> </a:t>
            </a:r>
            <a:r>
              <a:rPr lang="en-US" i="1" u="sng" dirty="0" err="1"/>
              <a:t>potenziale</a:t>
            </a:r>
            <a:r>
              <a:rPr lang="en-US" i="1" u="sng" dirty="0"/>
              <a:t> di </a:t>
            </a:r>
            <a:r>
              <a:rPr lang="en-US" i="1" u="sng" dirty="0" err="1"/>
              <a:t>ozono</a:t>
            </a:r>
            <a:r>
              <a:rPr lang="en-US" i="1" u="sng" dirty="0"/>
              <a:t> </a:t>
            </a:r>
            <a:r>
              <a:rPr lang="en-US" i="1" u="sng" dirty="0" err="1"/>
              <a:t>fotochimico</a:t>
            </a:r>
            <a:endParaRPr lang="en-US" i="1" u="sng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578" y="1655640"/>
            <a:ext cx="6965894" cy="444723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955525" y="1527878"/>
            <a:ext cx="2805830" cy="45749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6955525" y="5621131"/>
            <a:ext cx="2664464" cy="30075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C9446A3F-4654-9692-C2DC-3B4086C8B0F4}"/>
              </a:ext>
            </a:extLst>
          </p:cNvPr>
          <p:cNvSpPr txBox="1"/>
          <p:nvPr/>
        </p:nvSpPr>
        <p:spPr>
          <a:xfrm>
            <a:off x="471956" y="726192"/>
            <a:ext cx="11547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Valutazione del Ciclo di Vita (LCA) dei rifiuti da imballaggio in carta e plastica confronto tra discarica, incenerimento e gassificazione-pirolisi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9801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845959"/>
            <a:ext cx="288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Impatti</a:t>
            </a:r>
            <a:r>
              <a:rPr lang="en-US" sz="2800" b="1" dirty="0"/>
              <a:t> economici</a:t>
            </a:r>
          </a:p>
        </p:txBody>
      </p:sp>
      <p:sp>
        <p:nvSpPr>
          <p:cNvPr id="6" name="Rettangolo 9"/>
          <p:cNvSpPr/>
          <p:nvPr/>
        </p:nvSpPr>
        <p:spPr>
          <a:xfrm>
            <a:off x="438667" y="1220779"/>
            <a:ext cx="11435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/>
              <a:t>Costi</a:t>
            </a:r>
            <a:r>
              <a:rPr lang="en-US" sz="2400" b="1" i="1" dirty="0"/>
              <a:t> di </a:t>
            </a:r>
            <a:r>
              <a:rPr lang="en-US" sz="2400" b="1" i="1" dirty="0" err="1"/>
              <a:t>recupero</a:t>
            </a:r>
            <a:endParaRPr lang="en-US" sz="2400" b="1" i="1" dirty="0"/>
          </a:p>
          <a:p>
            <a:endParaRPr lang="en-US" sz="2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775639"/>
              </p:ext>
            </p:extLst>
          </p:nvPr>
        </p:nvGraphicFramePr>
        <p:xfrm>
          <a:off x="1470298" y="2425130"/>
          <a:ext cx="8127999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077974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356510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823450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Costi di raccolta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Costi di separazione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0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Incenerimento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300-450 DM/ton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S" dirty="0"/>
                        <a:t>230-300 DM/ton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0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Gassificazione/Pirolisi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900 DM/ton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51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Discarica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375 DM/ton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044180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38667" y="1761698"/>
            <a:ext cx="2072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Studio </a:t>
            </a:r>
            <a:r>
              <a:rPr lang="en-US" sz="2400" b="1" u="sng" dirty="0" err="1"/>
              <a:t>tedesco</a:t>
            </a:r>
            <a:endParaRPr lang="es-ES" sz="2400" b="1" u="sng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167" y="4497241"/>
            <a:ext cx="2110260" cy="12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7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2408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1"/>
            <a:ext cx="7020518" cy="24175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6" t="27690" r="12654" b="26918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</p:spPr>
        </p:pic>
      </p:grpSp>
      <p:sp>
        <p:nvSpPr>
          <p:cNvPr id="20" name="Rettangolo 19"/>
          <p:cNvSpPr/>
          <p:nvPr/>
        </p:nvSpPr>
        <p:spPr>
          <a:xfrm>
            <a:off x="107231" y="5113771"/>
            <a:ext cx="8239935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Copyright: CC BY-NC-SA 4.0: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7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hlinkClick r:id="rId13"/>
              </a:rPr>
              <a:t>https://creativecommons.org/licenses/by-nc-sa/4.0/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With this license, you are free to share the copy and redistribute the material in any medium or format. You can also adapt remix, transform and build upon the material.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However only under the following terms: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Attribution —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you must give appropriate credit, provide a link to the license, and indicate if changes were made. You may do so in any reasonable manner, but not in any way that suggests the licensor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endorses you or your use.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latin typeface="Arial" panose="020B0604020202020204" pitchFamily="34" charset="0"/>
                <a:ea typeface="Arial" panose="020B0604020202020204" pitchFamily="34" charset="0"/>
              </a:rPr>
              <a:t>NonCommercial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— you may not use the material for commercial purposes.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latin typeface="Arial" panose="020B0604020202020204" pitchFamily="34" charset="0"/>
                <a:ea typeface="Arial" panose="020B0604020202020204" pitchFamily="34" charset="0"/>
              </a:rPr>
              <a:t>ShareAlike</a:t>
            </a: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 —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if you remix, transform, or build upon the material, you must distribute your contributions under the same license as the original.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No additional restrictions —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you may not apply legal terms or technological measures that legally restrict others from doing anything the license permits.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it-IT" sz="7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10250" y="5758493"/>
            <a:ext cx="1181663" cy="412093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6FC15D6-64F6-C55E-F6A5-2A6FDA6765B9}"/>
              </a:ext>
            </a:extLst>
          </p:cNvPr>
          <p:cNvSpPr txBox="1"/>
          <p:nvPr/>
        </p:nvSpPr>
        <p:spPr>
          <a:xfrm>
            <a:off x="2779410" y="6260062"/>
            <a:ext cx="666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progetto è stato finanziato con il sostegno della Commissione Europea.</a:t>
            </a:r>
          </a:p>
          <a:p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Questa pubblicazione [comunicazione] riflette solo le opinioni dell'autore e la Commissione non può essere ritenuta responsabile per qualsiasi uso possa essere fatto delle informazioni in essa contenute.</a:t>
            </a:r>
          </a:p>
          <a:p>
            <a:endParaRPr lang="it-I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2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35667"/>
              </p:ext>
            </p:extLst>
          </p:nvPr>
        </p:nvGraphicFramePr>
        <p:xfrm>
          <a:off x="1496424" y="2486728"/>
          <a:ext cx="850972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18482948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7796131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8074543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25878743"/>
                    </a:ext>
                  </a:extLst>
                </a:gridCol>
                <a:gridCol w="2007325">
                  <a:extLst>
                    <a:ext uri="{9D8B030D-6E8A-4147-A177-3AD203B41FA5}">
                      <a16:colId xmlns:a16="http://schemas.microsoft.com/office/drawing/2014/main" val="3868369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dirty="0"/>
                        <a:t>Raccolta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dirty="0"/>
                        <a:t>Smistamento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dirty="0"/>
                        <a:t>TOTALE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172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Porta a porta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Isola ecologica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661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Riciclo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255-305 €/ton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196-242 €/ton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474 €/ton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508-618 €/ton*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55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Incenerimento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326-392 €/ton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23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Discarica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368-434</a:t>
                      </a:r>
                      <a:r>
                        <a:rPr lang="es-ES" baseline="0" dirty="0"/>
                        <a:t> </a:t>
                      </a:r>
                      <a:r>
                        <a:rPr lang="es-ES" dirty="0"/>
                        <a:t>€/ton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46808"/>
                  </a:ext>
                </a:extLst>
              </a:tr>
            </a:tbl>
          </a:graphicData>
        </a:graphic>
      </p:graphicFrame>
      <p:pic>
        <p:nvPicPr>
          <p:cNvPr id="5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6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7" name="Rettangolo 9"/>
          <p:cNvSpPr/>
          <p:nvPr/>
        </p:nvSpPr>
        <p:spPr>
          <a:xfrm>
            <a:off x="438667" y="845959"/>
            <a:ext cx="288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Impatti</a:t>
            </a:r>
            <a:r>
              <a:rPr lang="en-US" sz="2800" b="1" dirty="0"/>
              <a:t> economici</a:t>
            </a:r>
          </a:p>
        </p:txBody>
      </p:sp>
      <p:sp>
        <p:nvSpPr>
          <p:cNvPr id="8" name="Rettangolo 9"/>
          <p:cNvSpPr/>
          <p:nvPr/>
        </p:nvSpPr>
        <p:spPr>
          <a:xfrm>
            <a:off x="438667" y="1220779"/>
            <a:ext cx="11435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/>
              <a:t>Costi</a:t>
            </a:r>
            <a:r>
              <a:rPr lang="en-US" sz="2400" b="1" i="1" dirty="0"/>
              <a:t> di </a:t>
            </a:r>
            <a:r>
              <a:rPr lang="en-US" sz="2400" b="1" i="1" dirty="0" err="1"/>
              <a:t>recupero</a:t>
            </a:r>
            <a:endParaRPr lang="en-US" sz="2400" b="1" i="1" dirty="0"/>
          </a:p>
          <a:p>
            <a:endParaRPr lang="en-U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440169" y="4530362"/>
            <a:ext cx="3654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*include il ricavo dal materiale riprocessato a 540 €/ton</a:t>
            </a:r>
            <a:br>
              <a:rPr lang="es-ES" sz="1200" dirty="0"/>
            </a:br>
            <a:endParaRPr lang="es-ES" sz="1200" dirty="0">
              <a:highlight>
                <a:srgbClr val="FFFF00"/>
              </a:highligh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404" y="5256282"/>
            <a:ext cx="1932864" cy="128623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38667" y="1835629"/>
            <a:ext cx="475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u="sng" dirty="0"/>
              <a:t>Studio dell'UE per le bottiglie in PET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67" y="451235"/>
            <a:ext cx="3175635" cy="17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1385167"/>
            <a:ext cx="6172733" cy="225719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5428" y="3718679"/>
            <a:ext cx="96338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Figura</a:t>
            </a:r>
            <a:r>
              <a:rPr lang="en-US" dirty="0"/>
              <a:t> - </a:t>
            </a:r>
            <a:r>
              <a:rPr lang="it-IT" dirty="0"/>
              <a:t>Redditività del riciclo di 1 tonnellata di plastica per tre diverse procedure di gestione dei rifiuti</a:t>
            </a:r>
            <a:endParaRPr lang="en-US" dirty="0"/>
          </a:p>
          <a:p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Incenerimento</a:t>
            </a:r>
            <a:r>
              <a:rPr lang="en-US" dirty="0"/>
              <a:t>: </a:t>
            </a:r>
            <a:r>
              <a:rPr lang="en-US" dirty="0" err="1"/>
              <a:t>Calore</a:t>
            </a:r>
            <a:r>
              <a:rPr lang="en-US" dirty="0"/>
              <a:t> ed </a:t>
            </a:r>
            <a:r>
              <a:rPr lang="en-US" dirty="0" err="1"/>
              <a:t>elettricità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commercializzabili</a:t>
            </a:r>
            <a:r>
              <a:rPr lang="en-US" dirty="0"/>
              <a:t>. È </a:t>
            </a:r>
            <a:r>
              <a:rPr lang="en-US" dirty="0" err="1"/>
              <a:t>l’unico</a:t>
            </a:r>
            <a:r>
              <a:rPr lang="en-US" dirty="0"/>
              <a:t> </a:t>
            </a:r>
            <a:r>
              <a:rPr lang="en-US" dirty="0" err="1"/>
              <a:t>metodo</a:t>
            </a:r>
            <a:r>
              <a:rPr lang="en-US" dirty="0"/>
              <a:t> </a:t>
            </a:r>
            <a:r>
              <a:rPr lang="en-US" dirty="0" err="1"/>
              <a:t>redditizio</a:t>
            </a:r>
            <a:r>
              <a:rPr lang="en-US" dirty="0"/>
              <a:t>. </a:t>
            </a:r>
            <a:r>
              <a:rPr lang="it-IT" dirty="0"/>
              <a:t>I numeri dipendono dalle dimensioni e dalla capacità annua delle strutture. Più grande è la struttura, minori sono i costi e maggiori i profitti.</a:t>
            </a:r>
            <a:endParaRPr lang="en-US" dirty="0"/>
          </a:p>
          <a:p>
            <a:r>
              <a:rPr lang="en-US" dirty="0"/>
              <a:t>- </a:t>
            </a:r>
            <a:r>
              <a:rPr lang="it-IT" dirty="0"/>
              <a:t>La redditività del riciclo della plastica dipende da due fattori, che non possono essere influenzati dallo stabilimento </a:t>
            </a:r>
            <a:r>
              <a:rPr lang="en-US" dirty="0"/>
              <a:t>: il </a:t>
            </a:r>
            <a:r>
              <a:rPr lang="en-US" dirty="0" err="1"/>
              <a:t>prezzo</a:t>
            </a:r>
            <a:r>
              <a:rPr lang="en-US" dirty="0"/>
              <a:t> del </a:t>
            </a:r>
            <a:r>
              <a:rPr lang="en-US" dirty="0" err="1"/>
              <a:t>petrolio</a:t>
            </a:r>
            <a:r>
              <a:rPr lang="en-US" dirty="0"/>
              <a:t> e il </a:t>
            </a:r>
            <a:r>
              <a:rPr lang="en-US" dirty="0" err="1"/>
              <a:t>tasso</a:t>
            </a:r>
            <a:r>
              <a:rPr lang="en-US" dirty="0"/>
              <a:t> di </a:t>
            </a:r>
            <a:r>
              <a:rPr lang="en-US" dirty="0" err="1"/>
              <a:t>riciclo</a:t>
            </a:r>
            <a:r>
              <a:rPr lang="en-US" dirty="0"/>
              <a:t> dell </a:t>
            </a:r>
            <a:r>
              <a:rPr lang="en-US" dirty="0" err="1"/>
              <a:t>plastica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consumatori</a:t>
            </a:r>
            <a:r>
              <a:rPr lang="en-US" dirty="0"/>
              <a:t>.</a:t>
            </a:r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7" name="Rettangolo 9"/>
          <p:cNvSpPr/>
          <p:nvPr/>
        </p:nvSpPr>
        <p:spPr>
          <a:xfrm>
            <a:off x="438667" y="845959"/>
            <a:ext cx="288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Impatti</a:t>
            </a:r>
            <a:r>
              <a:rPr lang="en-US" sz="2800" b="1" dirty="0"/>
              <a:t> economici</a:t>
            </a:r>
          </a:p>
        </p:txBody>
      </p:sp>
      <p:sp>
        <p:nvSpPr>
          <p:cNvPr id="8" name="Rettangolo 9"/>
          <p:cNvSpPr/>
          <p:nvPr/>
        </p:nvSpPr>
        <p:spPr>
          <a:xfrm>
            <a:off x="438667" y="1220779"/>
            <a:ext cx="11435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/>
              <a:t>Costi</a:t>
            </a:r>
            <a:r>
              <a:rPr lang="en-US" sz="2400" b="1" i="1" dirty="0"/>
              <a:t> di </a:t>
            </a:r>
            <a:r>
              <a:rPr lang="en-US" sz="2400" b="1" i="1" dirty="0" err="1"/>
              <a:t>recupero</a:t>
            </a:r>
            <a:endParaRPr lang="en-US" sz="2400" b="1" i="1" dirty="0"/>
          </a:p>
          <a:p>
            <a:endParaRPr lang="en-US" sz="2400" dirty="0"/>
          </a:p>
        </p:txBody>
      </p:sp>
      <p:pic>
        <p:nvPicPr>
          <p:cNvPr id="9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288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Impatti</a:t>
            </a:r>
            <a:r>
              <a:rPr lang="en-US" sz="2800" b="1" dirty="0"/>
              <a:t> economici</a:t>
            </a:r>
          </a:p>
        </p:txBody>
      </p:sp>
      <p:sp>
        <p:nvSpPr>
          <p:cNvPr id="6" name="Rettangolo 9"/>
          <p:cNvSpPr/>
          <p:nvPr/>
        </p:nvSpPr>
        <p:spPr>
          <a:xfrm>
            <a:off x="438667" y="1769425"/>
            <a:ext cx="114354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/>
              <a:t>Costi</a:t>
            </a:r>
            <a:r>
              <a:rPr lang="en-US" sz="2400" b="1" i="1" dirty="0"/>
              <a:t> di </a:t>
            </a:r>
            <a:r>
              <a:rPr lang="en-US" sz="2400" b="1" i="1" dirty="0" err="1"/>
              <a:t>recupero</a:t>
            </a:r>
            <a:endParaRPr lang="en-US" sz="2400" b="1" i="1" dirty="0"/>
          </a:p>
          <a:p>
            <a:endParaRPr lang="en-US" sz="2400" dirty="0"/>
          </a:p>
          <a:p>
            <a:r>
              <a:rPr lang="it-IT" sz="2400" dirty="0"/>
              <a:t>Per massimizzare il valore economico dei rifiuti plastici riciclati, il flusso di rifiuti deve essere selezionato sia per tipologia di resina che per colore. </a:t>
            </a:r>
          </a:p>
          <a:p>
            <a:endParaRPr lang="en-US" sz="2400" dirty="0"/>
          </a:p>
          <a:p>
            <a:r>
              <a:rPr lang="it-IT" sz="2400" dirty="0"/>
              <a:t>Tuttavia, lo smistamento manuale non è economico e deve essere utilizzato lo smistamento automatizzato.</a:t>
            </a:r>
          </a:p>
          <a:p>
            <a:endParaRPr lang="en-US" sz="2400" dirty="0"/>
          </a:p>
          <a:p>
            <a:r>
              <a:rPr lang="it-IT" sz="2400" dirty="0"/>
              <a:t>I costi per la selezione automatizzata sono elevati e devono essere compensati da un elevato flusso di rifiuti in plastica trattati, che però può aumentare anche i costi di trasporto.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93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288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Impatti</a:t>
            </a:r>
            <a:r>
              <a:rPr lang="en-US" sz="2800" b="1" dirty="0"/>
              <a:t> economici</a:t>
            </a:r>
          </a:p>
        </p:txBody>
      </p:sp>
      <p:sp>
        <p:nvSpPr>
          <p:cNvPr id="6" name="Rettangolo 9"/>
          <p:cNvSpPr/>
          <p:nvPr/>
        </p:nvSpPr>
        <p:spPr>
          <a:xfrm>
            <a:off x="438667" y="1769425"/>
            <a:ext cx="114354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/>
              <a:t>Costi</a:t>
            </a:r>
            <a:r>
              <a:rPr lang="en-US" sz="2400" b="1" i="1" dirty="0"/>
              <a:t> di </a:t>
            </a:r>
            <a:r>
              <a:rPr lang="en-US" sz="2400" b="1" i="1" dirty="0" err="1"/>
              <a:t>rilavorazione</a:t>
            </a:r>
            <a:r>
              <a:rPr lang="en-US" sz="2400" b="1" i="1" dirty="0"/>
              <a:t> e Trend di </a:t>
            </a:r>
            <a:r>
              <a:rPr lang="en-US" sz="2400" b="1" i="1" dirty="0" err="1"/>
              <a:t>mercato</a:t>
            </a:r>
            <a:endParaRPr lang="en-US" sz="2400" b="1" i="1" dirty="0"/>
          </a:p>
          <a:p>
            <a:pPr algn="just"/>
            <a:endParaRPr lang="en-US" sz="2400" dirty="0"/>
          </a:p>
          <a:p>
            <a:pPr algn="just"/>
            <a:r>
              <a:rPr lang="it-IT" sz="2400" dirty="0"/>
              <a:t>Le ragioni principali della mancata adozione di schemi per il riciclo dei polimeri sono: </a:t>
            </a: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err="1"/>
              <a:t>scarsi</a:t>
            </a:r>
            <a:r>
              <a:rPr lang="en-US" sz="2400" dirty="0"/>
              <a:t> </a:t>
            </a:r>
            <a:r>
              <a:rPr lang="en-US" sz="2400" dirty="0" err="1"/>
              <a:t>tassi</a:t>
            </a:r>
            <a:r>
              <a:rPr lang="en-US" sz="2400" dirty="0"/>
              <a:t> di </a:t>
            </a:r>
            <a:r>
              <a:rPr lang="en-US" sz="2400" dirty="0" err="1"/>
              <a:t>recupero</a:t>
            </a:r>
            <a:r>
              <a:rPr lang="en-US" sz="2400" dirty="0"/>
              <a:t>,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/>
              <a:t>trasporto</a:t>
            </a:r>
            <a:r>
              <a:rPr lang="en-US" sz="2400" dirty="0"/>
              <a:t> </a:t>
            </a:r>
            <a:r>
              <a:rPr lang="en-US" sz="2400" dirty="0" err="1"/>
              <a:t>economicamente</a:t>
            </a:r>
            <a:r>
              <a:rPr lang="en-US" sz="2400" dirty="0"/>
              <a:t> </a:t>
            </a:r>
            <a:r>
              <a:rPr lang="en-US" sz="2400" dirty="0" err="1"/>
              <a:t>sfavorevole</a:t>
            </a:r>
            <a:r>
              <a:rPr lang="en-US" sz="2400" dirty="0"/>
              <a:t>, 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/>
              <a:t>costo</a:t>
            </a:r>
            <a:r>
              <a:rPr lang="en-US" sz="2400" dirty="0"/>
              <a:t> del </a:t>
            </a:r>
            <a:r>
              <a:rPr lang="en-US" sz="2400" dirty="0" err="1"/>
              <a:t>processo</a:t>
            </a:r>
            <a:r>
              <a:rPr lang="en-US" sz="2400" dirty="0"/>
              <a:t> di </a:t>
            </a:r>
            <a:r>
              <a:rPr lang="en-US" sz="2400" dirty="0" err="1"/>
              <a:t>riciclo</a:t>
            </a:r>
            <a:r>
              <a:rPr lang="en-US" sz="2400" dirty="0"/>
              <a:t>, </a:t>
            </a:r>
            <a:r>
              <a:rPr lang="en-US" sz="2400" dirty="0" err="1"/>
              <a:t>inclusi</a:t>
            </a:r>
            <a:r>
              <a:rPr lang="en-US" sz="2400" dirty="0"/>
              <a:t> </a:t>
            </a:r>
            <a:r>
              <a:rPr lang="en-US" sz="2400" dirty="0" err="1"/>
              <a:t>elevati</a:t>
            </a:r>
            <a:r>
              <a:rPr lang="en-US" sz="2400" dirty="0"/>
              <a:t> </a:t>
            </a:r>
            <a:r>
              <a:rPr lang="en-US" sz="2400" dirty="0" err="1"/>
              <a:t>costi</a:t>
            </a:r>
            <a:r>
              <a:rPr lang="en-US" sz="2400" dirty="0"/>
              <a:t> </a:t>
            </a:r>
            <a:r>
              <a:rPr lang="en-US" sz="2400" dirty="0" err="1"/>
              <a:t>capitali</a:t>
            </a: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err="1"/>
              <a:t>volatilità</a:t>
            </a:r>
            <a:r>
              <a:rPr lang="en-US" sz="2400" dirty="0"/>
              <a:t> di </a:t>
            </a:r>
            <a:r>
              <a:rPr lang="en-US" sz="2400" dirty="0" err="1"/>
              <a:t>mercato</a:t>
            </a:r>
            <a:r>
              <a:rPr lang="en-US" sz="2400" dirty="0"/>
              <a:t> per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polimeri</a:t>
            </a:r>
            <a:r>
              <a:rPr lang="en-US" sz="2400" dirty="0"/>
              <a:t> </a:t>
            </a:r>
            <a:r>
              <a:rPr lang="en-US" sz="2400" dirty="0" err="1"/>
              <a:t>riciclati</a:t>
            </a:r>
            <a:r>
              <a:rPr lang="en-US" sz="2400" dirty="0"/>
              <a:t> </a:t>
            </a:r>
          </a:p>
          <a:p>
            <a:pPr marL="342900" indent="-342900" algn="just">
              <a:buFontTx/>
              <a:buChar char="-"/>
            </a:pPr>
            <a:endParaRPr lang="en-US" sz="2400" dirty="0"/>
          </a:p>
          <a:p>
            <a:pPr algn="just"/>
            <a:r>
              <a:rPr lang="it-IT" sz="2400" dirty="0"/>
              <a:t>Il riciclo meccanico è più economico del riciclo chimico, specialmente per i materiali termoplastici.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4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4243</Words>
  <Application>Microsoft Macintosh PowerPoint</Application>
  <PresentationFormat>Widescreen</PresentationFormat>
  <Paragraphs>523</Paragraphs>
  <Slides>50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Susana Remotti</dc:creator>
  <cp:lastModifiedBy>Paola SCARFATO</cp:lastModifiedBy>
  <cp:revision>179</cp:revision>
  <dcterms:created xsi:type="dcterms:W3CDTF">2021-03-03T15:15:32Z</dcterms:created>
  <dcterms:modified xsi:type="dcterms:W3CDTF">2022-09-12T09:40:43Z</dcterms:modified>
</cp:coreProperties>
</file>