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12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3"/>
    <p:sldMasterId id="2147483660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</p:sldIdLst>
  <p:sldSz cy="6858000" cx="12192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http://customooxmlschemas.google.com/">
      <go:slidesCustomData xmlns:go="http://customooxmlschemas.google.com/" r:id="rId18" roundtripDataSignature="AMtx7mg4s2FKF4RBZekTaPHpyb707LiTQ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18" Type="http://customschemas.google.com/relationships/presentationmetadata" Target="metadata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9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1" name="Google Shape;161;p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7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p1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9" name="Google Shape;259;p1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8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p1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0" name="Google Shape;270;p1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9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p1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1" name="Google Shape;281;p1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0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2" name="Google Shape;172;p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9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1" name="Google Shape;181;p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1" name="Google Shape;191;p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p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3" name="Google Shape;203;p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2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4" name="Google Shape;214;p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3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p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5" name="Google Shape;225;p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3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p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5" name="Google Shape;235;p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4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p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6" name="Google Shape;246;p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apositiva titolo" type="title">
  <p:cSld name="TITLE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4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14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18" name="Google Shape;18;p1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1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1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olo e testo verticale" type="vertTx">
  <p:cSld name="VERTICAL_TEXT"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23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23"/>
          <p:cNvSpPr txBox="1"/>
          <p:nvPr>
            <p:ph idx="1" type="body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5" name="Google Shape;75;p2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2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" name="Google Shape;77;p2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olo e testo verticale" type="vertTitleAndTx">
  <p:cSld name="VERTICAL_TITLE_AND_VERTICAL_TEXT"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24"/>
          <p:cNvSpPr txBox="1"/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" name="Google Shape;80;p24"/>
          <p:cNvSpPr txBox="1"/>
          <p:nvPr>
            <p:ph idx="1" type="body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1" name="Google Shape;81;p2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2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3" name="Google Shape;83;p2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apositiva titolo" type="title">
  <p:cSld name="TITLE"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26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2" name="Google Shape;92;p26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93" name="Google Shape;93;p2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2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2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olo e contenuto" type="obj">
  <p:cSld name="OBJECT"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27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8" name="Google Shape;98;p27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9" name="Google Shape;99;p2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2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1" name="Google Shape;101;p2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ntestazione sezione" type="secHead">
  <p:cSld name="SECTION_HEADER"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28"/>
          <p:cNvSpPr txBox="1"/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4" name="Google Shape;104;p28"/>
          <p:cNvSpPr txBox="1"/>
          <p:nvPr>
            <p:ph idx="1" type="body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05" name="Google Shape;105;p2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2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2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ue contenuti" type="twoObj">
  <p:cSld name="TWO_OBJECTS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9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29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1" name="Google Shape;111;p29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2" name="Google Shape;112;p2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2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2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fronto" type="twoTxTwoObj">
  <p:cSld name="TWO_OBJECTS_WITH_TEXT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30"/>
          <p:cNvSpPr txBox="1"/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30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118" name="Google Shape;118;p30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" name="Google Shape;119;p30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120" name="Google Shape;120;p30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1" name="Google Shape;121;p3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2" name="Google Shape;122;p3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3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olo titolo" type="titleOnly">
  <p:cSld name="TITLE_ONLY"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31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" name="Google Shape;126;p3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7" name="Google Shape;127;p3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8" name="Google Shape;128;p3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uota" type="blank">
  <p:cSld name="BLANK"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3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1" name="Google Shape;131;p3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2" name="Google Shape;132;p3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uto con didascalia" type="objTx">
  <p:cSld name="OBJECT_WITH_CAPTION_TEXT"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33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5" name="Google Shape;135;p33"/>
          <p:cNvSpPr txBox="1"/>
          <p:nvPr>
            <p:ph idx="1" type="body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36" name="Google Shape;136;p33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37" name="Google Shape;137;p3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8" name="Google Shape;138;p3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9" name="Google Shape;139;p3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olo e contenuto" type="obj">
  <p:cSld name="OBJECT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15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15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" name="Google Shape;24;p1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1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1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magine con didascalia" type="picTx">
  <p:cSld name="PICTURE_WITH_CAPTION_TEXT"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34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2" name="Google Shape;142;p34"/>
          <p:cNvSpPr/>
          <p:nvPr>
            <p:ph idx="2" type="pic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143" name="Google Shape;143;p34"/>
          <p:cNvSpPr txBox="1"/>
          <p:nvPr>
            <p:ph idx="1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44" name="Google Shape;144;p3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5" name="Google Shape;145;p3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6" name="Google Shape;146;p3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olo e testo verticale" type="vertTx">
  <p:cSld name="VERTICAL_TEXT"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35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9" name="Google Shape;149;p35"/>
          <p:cNvSpPr txBox="1"/>
          <p:nvPr>
            <p:ph idx="1" type="body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0" name="Google Shape;150;p3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1" name="Google Shape;151;p3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2" name="Google Shape;152;p3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olo e testo verticale" type="vertTitleAndTx">
  <p:cSld name="VERTICAL_TITLE_AND_VERTICAL_TEXT"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36"/>
          <p:cNvSpPr txBox="1"/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5" name="Google Shape;155;p36"/>
          <p:cNvSpPr txBox="1"/>
          <p:nvPr>
            <p:ph idx="1" type="body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6" name="Google Shape;156;p3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7" name="Google Shape;157;p3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8" name="Google Shape;158;p3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ntestazione sezione" type="secHead">
  <p:cSld name="SECTION_HEADER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16"/>
          <p:cNvSpPr txBox="1"/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16"/>
          <p:cNvSpPr txBox="1"/>
          <p:nvPr>
            <p:ph idx="1" type="body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0" name="Google Shape;30;p1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1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1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ue contenuti" type="twoObj">
  <p:cSld name="TWO_OBJECTS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17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17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6" name="Google Shape;36;p17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7" name="Google Shape;37;p1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1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1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fronto" type="twoTxTwoObj">
  <p:cSld name="TWO_OBJECTS_WITH_TEXT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18"/>
          <p:cNvSpPr txBox="1"/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18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3" name="Google Shape;43;p18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4" name="Google Shape;44;p18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5" name="Google Shape;45;p18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6" name="Google Shape;46;p1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1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1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olo titolo" type="titleOnly">
  <p:cSld name="TITLE_ONLY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9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1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1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1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uota" type="blank">
  <p:cSld name="BLANK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2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2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p2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uto con didascalia" type="objTx">
  <p:cSld name="OBJECT_WITH_CAPTION_TEXT"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21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21"/>
          <p:cNvSpPr txBox="1"/>
          <p:nvPr>
            <p:ph idx="1" type="body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61" name="Google Shape;61;p21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2" name="Google Shape;62;p2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2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2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magine con didascalia" type="picTx">
  <p:cSld name="PICTURE_WITH_CAPTION_TEXT"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22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22"/>
          <p:cNvSpPr/>
          <p:nvPr>
            <p:ph idx="2" type="pic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8" name="Google Shape;68;p22"/>
          <p:cNvSpPr txBox="1"/>
          <p:nvPr>
            <p:ph idx="1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9" name="Google Shape;69;p2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2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2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3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3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1" name="Google Shape;11;p13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" name="Google Shape;12;p1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" name="Google Shape;13;p1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" name="Google Shape;14;p1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25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86" name="Google Shape;86;p25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7" name="Google Shape;87;p2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8" name="Google Shape;88;p2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9" name="Google Shape;89;p2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5.jpg"/><Relationship Id="rId4" Type="http://schemas.openxmlformats.org/officeDocument/2006/relationships/image" Target="../media/image17.png"/><Relationship Id="rId5" Type="http://schemas.openxmlformats.org/officeDocument/2006/relationships/image" Target="../media/image19.jpg"/><Relationship Id="rId6" Type="http://schemas.openxmlformats.org/officeDocument/2006/relationships/image" Target="../media/image15.jp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2.png"/><Relationship Id="rId4" Type="http://schemas.openxmlformats.org/officeDocument/2006/relationships/image" Target="../media/image16.jpg"/><Relationship Id="rId5" Type="http://schemas.openxmlformats.org/officeDocument/2006/relationships/image" Target="../media/image8.png"/><Relationship Id="rId6" Type="http://schemas.openxmlformats.org/officeDocument/2006/relationships/image" Target="../media/image11.png"/><Relationship Id="rId7" Type="http://schemas.openxmlformats.org/officeDocument/2006/relationships/image" Target="../media/image60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2.png"/><Relationship Id="rId4" Type="http://schemas.openxmlformats.org/officeDocument/2006/relationships/image" Target="../media/image16.jpg"/><Relationship Id="rId5" Type="http://schemas.openxmlformats.org/officeDocument/2006/relationships/image" Target="../media/image8.png"/><Relationship Id="rId6" Type="http://schemas.openxmlformats.org/officeDocument/2006/relationships/image" Target="../media/image11.png"/><Relationship Id="rId7" Type="http://schemas.openxmlformats.org/officeDocument/2006/relationships/image" Target="../media/image54.png"/><Relationship Id="rId8" Type="http://schemas.openxmlformats.org/officeDocument/2006/relationships/image" Target="../media/image55.png"/></Relationships>
</file>

<file path=ppt/slides/_rels/slide12.xml.rels><?xml version="1.0" encoding="UTF-8" standalone="yes"?><Relationships xmlns="http://schemas.openxmlformats.org/package/2006/relationships"><Relationship Id="rId11" Type="http://schemas.openxmlformats.org/officeDocument/2006/relationships/image" Target="../media/image62.png"/><Relationship Id="rId10" Type="http://schemas.openxmlformats.org/officeDocument/2006/relationships/image" Target="../media/image66.png"/><Relationship Id="rId13" Type="http://schemas.openxmlformats.org/officeDocument/2006/relationships/image" Target="../media/image67.png"/><Relationship Id="rId12" Type="http://schemas.openxmlformats.org/officeDocument/2006/relationships/image" Target="../media/image65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51.jpg"/><Relationship Id="rId4" Type="http://schemas.openxmlformats.org/officeDocument/2006/relationships/image" Target="../media/image63.png"/><Relationship Id="rId9" Type="http://schemas.openxmlformats.org/officeDocument/2006/relationships/image" Target="../media/image61.png"/><Relationship Id="rId15" Type="http://schemas.openxmlformats.org/officeDocument/2006/relationships/hyperlink" Target="https://creativecommons.org/licenses/by-nc-sa/4.0/" TargetMode="External"/><Relationship Id="rId14" Type="http://schemas.openxmlformats.org/officeDocument/2006/relationships/image" Target="../media/image58.png"/><Relationship Id="rId16" Type="http://schemas.openxmlformats.org/officeDocument/2006/relationships/image" Target="../media/image64.png"/><Relationship Id="rId5" Type="http://schemas.openxmlformats.org/officeDocument/2006/relationships/image" Target="../media/image19.jpg"/><Relationship Id="rId6" Type="http://schemas.openxmlformats.org/officeDocument/2006/relationships/image" Target="../media/image15.jpg"/><Relationship Id="rId7" Type="http://schemas.openxmlformats.org/officeDocument/2006/relationships/image" Target="../media/image59.jpg"/><Relationship Id="rId8" Type="http://schemas.openxmlformats.org/officeDocument/2006/relationships/image" Target="../media/image57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2.png"/><Relationship Id="rId4" Type="http://schemas.openxmlformats.org/officeDocument/2006/relationships/image" Target="../media/image16.jpg"/><Relationship Id="rId5" Type="http://schemas.openxmlformats.org/officeDocument/2006/relationships/image" Target="../media/image8.png"/><Relationship Id="rId6" Type="http://schemas.openxmlformats.org/officeDocument/2006/relationships/image" Target="../media/image11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2.png"/><Relationship Id="rId4" Type="http://schemas.openxmlformats.org/officeDocument/2006/relationships/image" Target="../media/image16.jpg"/><Relationship Id="rId5" Type="http://schemas.openxmlformats.org/officeDocument/2006/relationships/image" Target="../media/image8.png"/><Relationship Id="rId6" Type="http://schemas.openxmlformats.org/officeDocument/2006/relationships/image" Target="../media/image11.png"/><Relationship Id="rId7" Type="http://schemas.openxmlformats.org/officeDocument/2006/relationships/image" Target="../media/image1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2.png"/><Relationship Id="rId4" Type="http://schemas.openxmlformats.org/officeDocument/2006/relationships/image" Target="../media/image16.jpg"/><Relationship Id="rId5" Type="http://schemas.openxmlformats.org/officeDocument/2006/relationships/image" Target="../media/image8.png"/><Relationship Id="rId6" Type="http://schemas.openxmlformats.org/officeDocument/2006/relationships/image" Target="../media/image11.png"/><Relationship Id="rId7" Type="http://schemas.openxmlformats.org/officeDocument/2006/relationships/image" Target="../media/image4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2.png"/><Relationship Id="rId4" Type="http://schemas.openxmlformats.org/officeDocument/2006/relationships/image" Target="../media/image16.jpg"/><Relationship Id="rId5" Type="http://schemas.openxmlformats.org/officeDocument/2006/relationships/image" Target="../media/image8.png"/><Relationship Id="rId6" Type="http://schemas.openxmlformats.org/officeDocument/2006/relationships/image" Target="../media/image11.png"/><Relationship Id="rId7" Type="http://schemas.openxmlformats.org/officeDocument/2006/relationships/image" Target="../media/image36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2.png"/><Relationship Id="rId4" Type="http://schemas.openxmlformats.org/officeDocument/2006/relationships/image" Target="../media/image16.jpg"/><Relationship Id="rId5" Type="http://schemas.openxmlformats.org/officeDocument/2006/relationships/image" Target="../media/image8.png"/><Relationship Id="rId6" Type="http://schemas.openxmlformats.org/officeDocument/2006/relationships/image" Target="../media/image11.png"/><Relationship Id="rId7" Type="http://schemas.openxmlformats.org/officeDocument/2006/relationships/image" Target="../media/image30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2.png"/><Relationship Id="rId4" Type="http://schemas.openxmlformats.org/officeDocument/2006/relationships/image" Target="../media/image16.jpg"/><Relationship Id="rId5" Type="http://schemas.openxmlformats.org/officeDocument/2006/relationships/image" Target="../media/image8.png"/><Relationship Id="rId6" Type="http://schemas.openxmlformats.org/officeDocument/2006/relationships/image" Target="../media/image11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2.png"/><Relationship Id="rId4" Type="http://schemas.openxmlformats.org/officeDocument/2006/relationships/image" Target="../media/image16.jpg"/><Relationship Id="rId5" Type="http://schemas.openxmlformats.org/officeDocument/2006/relationships/image" Target="../media/image8.png"/><Relationship Id="rId6" Type="http://schemas.openxmlformats.org/officeDocument/2006/relationships/image" Target="../media/image11.png"/><Relationship Id="rId7" Type="http://schemas.openxmlformats.org/officeDocument/2006/relationships/image" Target="../media/image35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2.png"/><Relationship Id="rId4" Type="http://schemas.openxmlformats.org/officeDocument/2006/relationships/image" Target="../media/image16.jpg"/><Relationship Id="rId5" Type="http://schemas.openxmlformats.org/officeDocument/2006/relationships/image" Target="../media/image8.png"/><Relationship Id="rId6" Type="http://schemas.openxmlformats.org/officeDocument/2006/relationships/image" Target="../media/image11.png"/><Relationship Id="rId7" Type="http://schemas.openxmlformats.org/officeDocument/2006/relationships/image" Target="../media/image46.jpg"/><Relationship Id="rId8" Type="http://schemas.openxmlformats.org/officeDocument/2006/relationships/image" Target="../media/image44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2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1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164" name="Google Shape;164;p1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t/>
            </a:r>
            <a:endParaRPr/>
          </a:p>
        </p:txBody>
      </p:sp>
      <p:pic>
        <p:nvPicPr>
          <p:cNvPr id="165" name="Google Shape;165;p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208933" cy="692191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6" name="Google Shape;166;p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68590" y="117180"/>
            <a:ext cx="7373127" cy="2538989"/>
          </a:xfrm>
          <a:prstGeom prst="rect">
            <a:avLst/>
          </a:prstGeom>
          <a:noFill/>
          <a:ln>
            <a:noFill/>
          </a:ln>
        </p:spPr>
      </p:pic>
      <p:sp>
        <p:nvSpPr>
          <p:cNvPr id="167" name="Google Shape;167;p1"/>
          <p:cNvSpPr/>
          <p:nvPr/>
        </p:nvSpPr>
        <p:spPr>
          <a:xfrm>
            <a:off x="268590" y="3924031"/>
            <a:ext cx="8327377" cy="230832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Programma di formazione: moduli</a:t>
            </a:r>
            <a:endParaRPr/>
          </a:p>
          <a:p>
            <a:pPr indent="-342900" lvl="0" marL="34290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b="1" i="0" lang="en-US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Eco-design e nuovi processi di produzione</a:t>
            </a:r>
            <a:endParaRPr/>
          </a:p>
          <a:p>
            <a:pPr indent="-342900" lvl="0" marL="34290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b="0" i="0" lang="en-US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Nuovi materiali e materiali bio</a:t>
            </a:r>
            <a:endParaRPr b="0" i="0" sz="2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b="0" i="0" lang="en-US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Coinvolgimento dei cittadini e dei consumatori</a:t>
            </a:r>
            <a:endParaRPr/>
          </a:p>
          <a:p>
            <a:pPr indent="-342900" lvl="0" marL="34290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b="0" i="0" lang="en-US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Gestione e valorizzazione dei residui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68" name="Google Shape;168;p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3048000" y="6325091"/>
            <a:ext cx="7552267" cy="428571"/>
          </a:xfrm>
          <a:prstGeom prst="rect">
            <a:avLst/>
          </a:prstGeom>
          <a:noFill/>
          <a:ln>
            <a:noFill/>
          </a:ln>
        </p:spPr>
      </p:pic>
      <p:pic>
        <p:nvPicPr>
          <p:cNvPr id="169" name="Google Shape;169;p1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268590" y="6104195"/>
            <a:ext cx="2510820" cy="68323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0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1" name="Google Shape;261;p1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438472" y="6222410"/>
            <a:ext cx="1621007" cy="440662"/>
          </a:xfrm>
          <a:prstGeom prst="rect">
            <a:avLst/>
          </a:prstGeom>
          <a:noFill/>
          <a:ln>
            <a:noFill/>
          </a:ln>
        </p:spPr>
      </p:pic>
      <p:pic>
        <p:nvPicPr>
          <p:cNvPr id="262" name="Google Shape;262;p1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73014" y="148676"/>
            <a:ext cx="2279705" cy="720006"/>
          </a:xfrm>
          <a:prstGeom prst="rect">
            <a:avLst/>
          </a:prstGeom>
          <a:noFill/>
          <a:ln>
            <a:noFill/>
          </a:ln>
        </p:spPr>
      </p:pic>
      <p:pic>
        <p:nvPicPr>
          <p:cNvPr id="263" name="Google Shape;263;p10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0210340" y="148676"/>
            <a:ext cx="1849139" cy="572304"/>
          </a:xfrm>
          <a:prstGeom prst="rect">
            <a:avLst/>
          </a:prstGeom>
          <a:noFill/>
          <a:ln>
            <a:noFill/>
          </a:ln>
        </p:spPr>
      </p:pic>
      <p:pic>
        <p:nvPicPr>
          <p:cNvPr id="264" name="Google Shape;264;p10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0447010" y="791239"/>
            <a:ext cx="1375798" cy="774343"/>
          </a:xfrm>
          <a:prstGeom prst="rect">
            <a:avLst/>
          </a:prstGeom>
          <a:noFill/>
          <a:ln>
            <a:noFill/>
          </a:ln>
        </p:spPr>
      </p:pic>
      <p:sp>
        <p:nvSpPr>
          <p:cNvPr id="265" name="Google Shape;265;p10"/>
          <p:cNvSpPr/>
          <p:nvPr/>
        </p:nvSpPr>
        <p:spPr>
          <a:xfrm>
            <a:off x="357408" y="1178410"/>
            <a:ext cx="4946290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Fase di apertura ed estrazione dallo stampo</a:t>
            </a:r>
            <a:endParaRPr/>
          </a:p>
        </p:txBody>
      </p:sp>
      <p:sp>
        <p:nvSpPr>
          <p:cNvPr id="266" name="Google Shape;266;p10"/>
          <p:cNvSpPr txBox="1"/>
          <p:nvPr>
            <p:ph idx="1" type="body"/>
          </p:nvPr>
        </p:nvSpPr>
        <p:spPr>
          <a:xfrm>
            <a:off x="357408" y="2126311"/>
            <a:ext cx="11107553" cy="134538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</a:pPr>
            <a:r>
              <a:rPr lang="en-US" sz="1600">
                <a:latin typeface="Calibri"/>
                <a:ea typeface="Calibri"/>
                <a:cs typeface="Calibri"/>
                <a:sym typeface="Calibri"/>
              </a:rPr>
              <a:t>In questa fase lo stampo si apre e l'asta di espulsione sposta in avanti i perni di espulsione.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</a:pPr>
            <a:r>
              <a:rPr lang="en-US" sz="1600">
                <a:latin typeface="Calibri"/>
                <a:ea typeface="Calibri"/>
                <a:cs typeface="Calibri"/>
                <a:sym typeface="Calibri"/>
              </a:rPr>
              <a:t>Il pezzo cade e viene catturato in un contenitore situato sotto lo stampo oppure viene raccolto da un robot.</a:t>
            </a:r>
            <a:endParaRPr/>
          </a:p>
        </p:txBody>
      </p:sp>
      <p:pic>
        <p:nvPicPr>
          <p:cNvPr descr="Injection Molding Process Step 5" id="267" name="Google Shape;267;p10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3053684" y="2983851"/>
            <a:ext cx="5715000" cy="32099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2" name="Google Shape;272;p1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438472" y="6235348"/>
            <a:ext cx="1621007" cy="440662"/>
          </a:xfrm>
          <a:prstGeom prst="rect">
            <a:avLst/>
          </a:prstGeom>
          <a:noFill/>
          <a:ln>
            <a:noFill/>
          </a:ln>
        </p:spPr>
      </p:pic>
      <p:pic>
        <p:nvPicPr>
          <p:cNvPr id="273" name="Google Shape;273;p1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73014" y="161614"/>
            <a:ext cx="2279705" cy="720006"/>
          </a:xfrm>
          <a:prstGeom prst="rect">
            <a:avLst/>
          </a:prstGeom>
          <a:noFill/>
          <a:ln>
            <a:noFill/>
          </a:ln>
        </p:spPr>
      </p:pic>
      <p:pic>
        <p:nvPicPr>
          <p:cNvPr id="274" name="Google Shape;274;p1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0210340" y="161614"/>
            <a:ext cx="1849139" cy="572304"/>
          </a:xfrm>
          <a:prstGeom prst="rect">
            <a:avLst/>
          </a:prstGeom>
          <a:noFill/>
          <a:ln>
            <a:noFill/>
          </a:ln>
        </p:spPr>
      </p:pic>
      <p:pic>
        <p:nvPicPr>
          <p:cNvPr id="275" name="Google Shape;275;p11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0447010" y="804177"/>
            <a:ext cx="1375798" cy="774343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Typical pressure evolution inside the mould impression. | Download  Scientific Diagram" id="276" name="Google Shape;276;p11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3115762" y="1888248"/>
            <a:ext cx="6158919" cy="4473770"/>
          </a:xfrm>
          <a:prstGeom prst="rect">
            <a:avLst/>
          </a:prstGeom>
          <a:noFill/>
          <a:ln>
            <a:noFill/>
          </a:ln>
        </p:spPr>
      </p:pic>
      <p:sp>
        <p:nvSpPr>
          <p:cNvPr id="277" name="Google Shape;277;p11"/>
          <p:cNvSpPr/>
          <p:nvPr/>
        </p:nvSpPr>
        <p:spPr>
          <a:xfrm>
            <a:off x="357408" y="1178410"/>
            <a:ext cx="5529271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Pressione della cavità dello stampo durante il ciclo</a:t>
            </a:r>
            <a:endParaRPr b="1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78" name="Google Shape;278;p11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2757519" y="6313063"/>
            <a:ext cx="7452820" cy="28523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2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p12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284" name="Google Shape;284;p12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t/>
            </a:r>
            <a:endParaRPr/>
          </a:p>
        </p:txBody>
      </p:sp>
      <p:pic>
        <p:nvPicPr>
          <p:cNvPr id="285" name="Google Shape;285;p1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208933" cy="6240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86" name="Google Shape;286;p1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68590" y="117181"/>
            <a:ext cx="7020518" cy="2417566"/>
          </a:xfrm>
          <a:prstGeom prst="rect">
            <a:avLst/>
          </a:prstGeom>
          <a:noFill/>
          <a:ln>
            <a:noFill/>
          </a:ln>
        </p:spPr>
      </p:pic>
      <p:pic>
        <p:nvPicPr>
          <p:cNvPr id="287" name="Google Shape;287;p1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2796343" y="6329589"/>
            <a:ext cx="7552267" cy="428571"/>
          </a:xfrm>
          <a:prstGeom prst="rect">
            <a:avLst/>
          </a:prstGeom>
          <a:noFill/>
          <a:ln>
            <a:noFill/>
          </a:ln>
        </p:spPr>
      </p:pic>
      <p:pic>
        <p:nvPicPr>
          <p:cNvPr id="288" name="Google Shape;288;p12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268590" y="6188573"/>
            <a:ext cx="2510820" cy="683233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89" name="Google Shape;289;p12"/>
          <p:cNvGrpSpPr/>
          <p:nvPr/>
        </p:nvGrpSpPr>
        <p:grpSpPr>
          <a:xfrm>
            <a:off x="882690" y="3537963"/>
            <a:ext cx="6689016" cy="1495608"/>
            <a:chOff x="637238" y="3384637"/>
            <a:chExt cx="6689016" cy="1495608"/>
          </a:xfrm>
        </p:grpSpPr>
        <p:pic>
          <p:nvPicPr>
            <p:cNvPr id="290" name="Google Shape;290;p12"/>
            <p:cNvPicPr preferRelativeResize="0"/>
            <p:nvPr/>
          </p:nvPicPr>
          <p:blipFill rotWithShape="1">
            <a:blip r:embed="rId7">
              <a:alphaModFix/>
            </a:blip>
            <a:srcRect b="0" l="0" r="0" t="0"/>
            <a:stretch/>
          </p:blipFill>
          <p:spPr>
            <a:xfrm>
              <a:off x="4626950" y="3384637"/>
              <a:ext cx="547594" cy="86498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91" name="Google Shape;291;p12"/>
            <p:cNvPicPr preferRelativeResize="0"/>
            <p:nvPr/>
          </p:nvPicPr>
          <p:blipFill rotWithShape="1">
            <a:blip r:embed="rId8">
              <a:alphaModFix/>
            </a:blip>
            <a:srcRect b="0" l="0" r="0" t="0"/>
            <a:stretch/>
          </p:blipFill>
          <p:spPr>
            <a:xfrm>
              <a:off x="637238" y="3516001"/>
              <a:ext cx="1846995" cy="73211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92" name="Google Shape;292;p12"/>
            <p:cNvPicPr preferRelativeResize="0"/>
            <p:nvPr/>
          </p:nvPicPr>
          <p:blipFill rotWithShape="1">
            <a:blip r:embed="rId9">
              <a:alphaModFix/>
            </a:blip>
            <a:srcRect b="0" l="0" r="0" t="0"/>
            <a:stretch/>
          </p:blipFill>
          <p:spPr>
            <a:xfrm>
              <a:off x="1091024" y="4334157"/>
              <a:ext cx="1060681" cy="47141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93" name="Google Shape;293;p12"/>
            <p:cNvPicPr preferRelativeResize="0"/>
            <p:nvPr/>
          </p:nvPicPr>
          <p:blipFill rotWithShape="1">
            <a:blip r:embed="rId10">
              <a:alphaModFix/>
            </a:blip>
            <a:srcRect b="0" l="0" r="0" t="0"/>
            <a:stretch/>
          </p:blipFill>
          <p:spPr>
            <a:xfrm>
              <a:off x="5617925" y="4351521"/>
              <a:ext cx="1708329" cy="52872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94" name="Google Shape;294;p12"/>
            <p:cNvPicPr preferRelativeResize="0"/>
            <p:nvPr/>
          </p:nvPicPr>
          <p:blipFill rotWithShape="1">
            <a:blip r:embed="rId11">
              <a:alphaModFix/>
            </a:blip>
            <a:srcRect b="0" l="0" r="0" t="0"/>
            <a:stretch/>
          </p:blipFill>
          <p:spPr>
            <a:xfrm>
              <a:off x="2840506" y="4384876"/>
              <a:ext cx="1179010" cy="41669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95" name="Google Shape;295;p12"/>
            <p:cNvPicPr preferRelativeResize="0"/>
            <p:nvPr/>
          </p:nvPicPr>
          <p:blipFill rotWithShape="1">
            <a:blip r:embed="rId12">
              <a:alphaModFix/>
            </a:blip>
            <a:srcRect b="0" l="0" r="0" t="0"/>
            <a:stretch/>
          </p:blipFill>
          <p:spPr>
            <a:xfrm>
              <a:off x="4392265" y="4398943"/>
              <a:ext cx="1025527" cy="34184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96" name="Google Shape;296;p12"/>
            <p:cNvPicPr preferRelativeResize="0"/>
            <p:nvPr/>
          </p:nvPicPr>
          <p:blipFill rotWithShape="1">
            <a:blip r:embed="rId13">
              <a:alphaModFix/>
            </a:blip>
            <a:srcRect b="0" l="0" r="0" t="0"/>
            <a:stretch/>
          </p:blipFill>
          <p:spPr>
            <a:xfrm>
              <a:off x="2611291" y="3552169"/>
              <a:ext cx="1637441" cy="64582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97" name="Google Shape;297;p12"/>
            <p:cNvPicPr preferRelativeResize="0"/>
            <p:nvPr/>
          </p:nvPicPr>
          <p:blipFill rotWithShape="1">
            <a:blip r:embed="rId14">
              <a:alphaModFix/>
            </a:blip>
            <a:srcRect b="0" l="0" r="0" t="0"/>
            <a:stretch/>
          </p:blipFill>
          <p:spPr>
            <a:xfrm>
              <a:off x="5768032" y="3454004"/>
              <a:ext cx="1521076" cy="856111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98" name="Google Shape;298;p12"/>
          <p:cNvSpPr/>
          <p:nvPr/>
        </p:nvSpPr>
        <p:spPr>
          <a:xfrm>
            <a:off x="107231" y="5113771"/>
            <a:ext cx="8239935" cy="12072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7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Copyright: CC BY-NC-SA 4.0:</a:t>
            </a:r>
            <a:r>
              <a:rPr b="0" i="0" lang="en-US" sz="7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0" i="0" lang="en-US" sz="700" u="sng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  <a:hlinkClick r:id="rId1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https://creativecommons.org/licenses/by-nc-sa/4.0/</a:t>
            </a:r>
            <a:endParaRPr b="0" i="0" sz="7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7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Con questa licenza, sei libero di condividere la copia e ridistribuire il materiale in qualsiasi mezzo o formato. Puoi anche adattare remix, trasformare e costruire sul materiale.</a:t>
            </a:r>
            <a:endParaRPr b="0" i="0" sz="7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7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Tuttaviasolo alle seguenti condizioni:</a:t>
            </a:r>
            <a:endParaRPr b="0" i="0" sz="7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7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Attribuzione —</a:t>
            </a:r>
            <a:r>
              <a:rPr b="0" i="0" lang="en-US" sz="7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è necessario fornire un credito appropriato, fornire un collegamento alla licenza e indicare se sono state apportate modifiche. Puoi farlo in qualsiasi modo ragionevole, ma non in alcun modo che suggerisca illicenziante</a:t>
            </a:r>
            <a:endParaRPr/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7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approvatu o il tuo uso.</a:t>
            </a:r>
            <a:endParaRPr b="0" i="0" sz="7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7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Non commerciale</a:t>
            </a:r>
            <a:r>
              <a:rPr b="0" i="0" lang="en-US" sz="7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— non puoi utilizzare il materiale per scopi commerciali.</a:t>
            </a:r>
            <a:endParaRPr b="0" i="0" sz="7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7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Condividere allo stesso modo—</a:t>
            </a:r>
            <a:r>
              <a:rPr b="0" i="0" lang="en-US" sz="7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se remixi, trasformi o costruisci il materiale, devi distribuire i tuoi contributi con la stessa licenza dell'originale.</a:t>
            </a:r>
            <a:endParaRPr b="0" i="0" sz="7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7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Nessuna restrizione aggiuntiva —</a:t>
            </a:r>
            <a:r>
              <a:rPr b="0" i="0" lang="en-US" sz="7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non puoi applicare termini legali o misure tecnologiche che limitino legalmente gli altri a fare qualsiasi cosa consentita dalla licenza.</a:t>
            </a:r>
            <a:endParaRPr b="0" i="0" sz="7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7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b="0" i="0" sz="7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9" name="Google Shape;299;p12"/>
          <p:cNvPicPr preferRelativeResize="0"/>
          <p:nvPr/>
        </p:nvPicPr>
        <p:blipFill rotWithShape="1">
          <a:blip r:embed="rId16">
            <a:alphaModFix/>
          </a:blip>
          <a:srcRect b="0" l="0" r="0" t="0"/>
          <a:stretch/>
        </p:blipFill>
        <p:spPr>
          <a:xfrm>
            <a:off x="6910250" y="5758493"/>
            <a:ext cx="1181663" cy="41209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3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" name="Google Shape;174;p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438472" y="6222410"/>
            <a:ext cx="1621007" cy="440662"/>
          </a:xfrm>
          <a:prstGeom prst="rect">
            <a:avLst/>
          </a:prstGeom>
          <a:noFill/>
          <a:ln>
            <a:noFill/>
          </a:ln>
        </p:spPr>
      </p:pic>
      <p:pic>
        <p:nvPicPr>
          <p:cNvPr id="175" name="Google Shape;175;p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73014" y="148676"/>
            <a:ext cx="2279705" cy="720006"/>
          </a:xfrm>
          <a:prstGeom prst="rect">
            <a:avLst/>
          </a:prstGeom>
          <a:noFill/>
          <a:ln>
            <a:noFill/>
          </a:ln>
        </p:spPr>
      </p:pic>
      <p:pic>
        <p:nvPicPr>
          <p:cNvPr id="176" name="Google Shape;176;p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0210340" y="148676"/>
            <a:ext cx="1849139" cy="572304"/>
          </a:xfrm>
          <a:prstGeom prst="rect">
            <a:avLst/>
          </a:prstGeom>
          <a:noFill/>
          <a:ln>
            <a:noFill/>
          </a:ln>
        </p:spPr>
      </p:pic>
      <p:pic>
        <p:nvPicPr>
          <p:cNvPr id="177" name="Google Shape;177;p2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0447010" y="791239"/>
            <a:ext cx="1375798" cy="774343"/>
          </a:xfrm>
          <a:prstGeom prst="rect">
            <a:avLst/>
          </a:prstGeom>
          <a:noFill/>
          <a:ln>
            <a:noFill/>
          </a:ln>
        </p:spPr>
      </p:pic>
      <p:sp>
        <p:nvSpPr>
          <p:cNvPr id="178" name="Google Shape;178;p2"/>
          <p:cNvSpPr/>
          <p:nvPr/>
        </p:nvSpPr>
        <p:spPr>
          <a:xfrm>
            <a:off x="528136" y="1426513"/>
            <a:ext cx="8437470" cy="286232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SOMMARIO</a:t>
            </a:r>
            <a:endParaRPr/>
          </a:p>
          <a:p>
            <a:pPr indent="-342900" lvl="0" marL="3429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AutoNum type="arabicPeriod"/>
            </a:pPr>
            <a:r>
              <a:rPr b="0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Stampaggio a iniezione</a:t>
            </a:r>
            <a:endParaRPr/>
          </a:p>
          <a:p>
            <a:pPr indent="-342900" lvl="1" marL="8001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AutoNum type="alphaLcParenR"/>
            </a:pPr>
            <a:r>
              <a:rPr b="0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Pressa per lo stampaggio ad iniezione</a:t>
            </a:r>
            <a:endParaRPr b="0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1" marL="8001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AutoNum type="alphaLcParenR"/>
            </a:pPr>
            <a:r>
              <a:rPr b="0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Le fasi del ciclo di stampaggio</a:t>
            </a:r>
            <a:endParaRPr b="0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1" marL="8001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AutoNum type="alphaLcParenR"/>
            </a:pPr>
            <a:r>
              <a:rPr b="0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Parametri di processo</a:t>
            </a:r>
            <a:endParaRPr/>
          </a:p>
          <a:p>
            <a:pPr indent="-342900" lvl="1" marL="8001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AutoNum type="alphaLcParenR"/>
            </a:pPr>
            <a:r>
              <a:rPr b="0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Proprietà e analisi dei difetti degli oggetti stampati ad iniezione</a:t>
            </a:r>
            <a:endParaRPr b="0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3" name="Google Shape;183;p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438472" y="6222410"/>
            <a:ext cx="1621007" cy="440662"/>
          </a:xfrm>
          <a:prstGeom prst="rect">
            <a:avLst/>
          </a:prstGeom>
          <a:noFill/>
          <a:ln>
            <a:noFill/>
          </a:ln>
        </p:spPr>
      </p:pic>
      <p:pic>
        <p:nvPicPr>
          <p:cNvPr id="184" name="Google Shape;184;p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73014" y="148676"/>
            <a:ext cx="2279705" cy="720006"/>
          </a:xfrm>
          <a:prstGeom prst="rect">
            <a:avLst/>
          </a:prstGeom>
          <a:noFill/>
          <a:ln>
            <a:noFill/>
          </a:ln>
        </p:spPr>
      </p:pic>
      <p:pic>
        <p:nvPicPr>
          <p:cNvPr id="185" name="Google Shape;185;p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0210340" y="148676"/>
            <a:ext cx="1849139" cy="572304"/>
          </a:xfrm>
          <a:prstGeom prst="rect">
            <a:avLst/>
          </a:prstGeom>
          <a:noFill/>
          <a:ln>
            <a:noFill/>
          </a:ln>
        </p:spPr>
      </p:pic>
      <p:pic>
        <p:nvPicPr>
          <p:cNvPr id="186" name="Google Shape;186;p3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0447010" y="791239"/>
            <a:ext cx="1375798" cy="774343"/>
          </a:xfrm>
          <a:prstGeom prst="rect">
            <a:avLst/>
          </a:prstGeom>
          <a:noFill/>
          <a:ln>
            <a:noFill/>
          </a:ln>
        </p:spPr>
      </p:pic>
      <p:sp>
        <p:nvSpPr>
          <p:cNvPr id="187" name="Google Shape;187;p3"/>
          <p:cNvSpPr/>
          <p:nvPr/>
        </p:nvSpPr>
        <p:spPr>
          <a:xfrm>
            <a:off x="357408" y="1178410"/>
            <a:ext cx="3320781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Le fasi del ciclo di stampaggio</a:t>
            </a:r>
            <a:endParaRPr/>
          </a:p>
        </p:txBody>
      </p:sp>
      <p:pic>
        <p:nvPicPr>
          <p:cNvPr descr="Processing cycle of conventional injection molding process (Source:... |  Download Scientific Diagram" id="188" name="Google Shape;188;p3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1312866" y="2070286"/>
            <a:ext cx="8897474" cy="350678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2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3" name="Google Shape;193;p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438472" y="6222410"/>
            <a:ext cx="1621007" cy="440662"/>
          </a:xfrm>
          <a:prstGeom prst="rect">
            <a:avLst/>
          </a:prstGeom>
          <a:noFill/>
          <a:ln>
            <a:noFill/>
          </a:ln>
        </p:spPr>
      </p:pic>
      <p:pic>
        <p:nvPicPr>
          <p:cNvPr id="194" name="Google Shape;194;p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73014" y="148676"/>
            <a:ext cx="2279705" cy="720006"/>
          </a:xfrm>
          <a:prstGeom prst="rect">
            <a:avLst/>
          </a:prstGeom>
          <a:noFill/>
          <a:ln>
            <a:noFill/>
          </a:ln>
        </p:spPr>
      </p:pic>
      <p:pic>
        <p:nvPicPr>
          <p:cNvPr id="195" name="Google Shape;195;p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0210340" y="148676"/>
            <a:ext cx="1849139" cy="572304"/>
          </a:xfrm>
          <a:prstGeom prst="rect">
            <a:avLst/>
          </a:prstGeom>
          <a:noFill/>
          <a:ln>
            <a:noFill/>
          </a:ln>
        </p:spPr>
      </p:pic>
      <p:pic>
        <p:nvPicPr>
          <p:cNvPr id="196" name="Google Shape;196;p4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0447010" y="791239"/>
            <a:ext cx="1375798" cy="774343"/>
          </a:xfrm>
          <a:prstGeom prst="rect">
            <a:avLst/>
          </a:prstGeom>
          <a:noFill/>
          <a:ln>
            <a:noFill/>
          </a:ln>
        </p:spPr>
      </p:pic>
      <p:sp>
        <p:nvSpPr>
          <p:cNvPr id="197" name="Google Shape;197;p4"/>
          <p:cNvSpPr txBox="1"/>
          <p:nvPr>
            <p:ph idx="1" type="body"/>
          </p:nvPr>
        </p:nvSpPr>
        <p:spPr>
          <a:xfrm>
            <a:off x="173014" y="1790330"/>
            <a:ext cx="11107553" cy="134538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</a:pPr>
            <a:r>
              <a:rPr lang="en-US" sz="1600">
                <a:latin typeface="Calibri"/>
                <a:ea typeface="Calibri"/>
                <a:cs typeface="Calibri"/>
                <a:sym typeface="Calibri"/>
              </a:rPr>
              <a:t> Il ciclo di stampaggio è costituito da alcune fasi distinte che si susseguono identiche per ogni pezzo stampato e per ogni tipo di dettaglio.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</a:pPr>
            <a:r>
              <a:rPr lang="en-US" sz="1600">
                <a:latin typeface="Calibri"/>
                <a:ea typeface="Calibri"/>
                <a:cs typeface="Calibri"/>
                <a:sym typeface="Calibri"/>
              </a:rPr>
              <a:t>Le singole fasi del processo sono le stesse in ordine cronologico, ma le varie percentuali di contribuzione all'ottenimento del ciclo totale sono diverse.</a:t>
            </a:r>
            <a:endParaRPr sz="16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8" name="Google Shape;198;p4"/>
          <p:cNvSpPr txBox="1"/>
          <p:nvPr/>
        </p:nvSpPr>
        <p:spPr>
          <a:xfrm>
            <a:off x="357408" y="3341765"/>
            <a:ext cx="7886700" cy="59949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</a:pPr>
            <a:r>
              <a:rPr b="0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Le fasi del ciclo di stampaggio sono:</a:t>
            </a:r>
            <a:endParaRPr/>
          </a:p>
        </p:txBody>
      </p:sp>
      <p:sp>
        <p:nvSpPr>
          <p:cNvPr id="199" name="Google Shape;199;p4"/>
          <p:cNvSpPr/>
          <p:nvPr/>
        </p:nvSpPr>
        <p:spPr>
          <a:xfrm>
            <a:off x="434532" y="3923032"/>
            <a:ext cx="7809576" cy="16004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514350" lvl="0" marL="51435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AutoNum type="arabicPeriod"/>
            </a:pPr>
            <a:r>
              <a:rPr b="0" i="0" lang="en-US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Chiusura stampo (Fase di Bloccaggio)</a:t>
            </a:r>
            <a:endParaRPr/>
          </a:p>
          <a:p>
            <a:pPr indent="-514350" lvl="0" marL="51435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AutoNum type="arabicPeriod"/>
            </a:pPr>
            <a:r>
              <a:rPr b="0" i="0" lang="en-US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Iniezione (Riempimento)</a:t>
            </a:r>
            <a:endParaRPr/>
          </a:p>
          <a:p>
            <a:pPr indent="-514350" lvl="0" marL="51435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AutoNum type="arabicPeriod"/>
            </a:pPr>
            <a:r>
              <a:rPr b="0" i="0" lang="en-US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Compattamento (Mantenimento)</a:t>
            </a:r>
            <a:endParaRPr/>
          </a:p>
          <a:p>
            <a:pPr indent="-514350" lvl="0" marL="51435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AutoNum type="arabicPeriod"/>
            </a:pPr>
            <a:r>
              <a:rPr b="0" i="0" lang="en-US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Fase di raffreddamento fase +plastificazione</a:t>
            </a:r>
            <a:endParaRPr/>
          </a:p>
          <a:p>
            <a:pPr indent="-514350" lvl="0" marL="51435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AutoNum type="arabicPeriod"/>
            </a:pPr>
            <a:r>
              <a:rPr b="0" i="0" lang="en-US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Apertura stampo</a:t>
            </a:r>
            <a:endParaRPr/>
          </a:p>
          <a:p>
            <a:pPr indent="-514350" lvl="0" marL="51435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AutoNum type="arabicPeriod"/>
            </a:pPr>
            <a:r>
              <a:rPr b="0" i="0" lang="en-US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Fase di estrazione</a:t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11.JPG" id="200" name="Google Shape;200;p4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6121400" y="3300023"/>
            <a:ext cx="3640937" cy="291688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99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99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99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99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99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99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4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" name="Google Shape;205;p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438472" y="6222410"/>
            <a:ext cx="1621007" cy="440662"/>
          </a:xfrm>
          <a:prstGeom prst="rect">
            <a:avLst/>
          </a:prstGeom>
          <a:noFill/>
          <a:ln>
            <a:noFill/>
          </a:ln>
        </p:spPr>
      </p:pic>
      <p:pic>
        <p:nvPicPr>
          <p:cNvPr id="206" name="Google Shape;206;p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73014" y="148676"/>
            <a:ext cx="2279705" cy="720006"/>
          </a:xfrm>
          <a:prstGeom prst="rect">
            <a:avLst/>
          </a:prstGeom>
          <a:noFill/>
          <a:ln>
            <a:noFill/>
          </a:ln>
        </p:spPr>
      </p:pic>
      <p:pic>
        <p:nvPicPr>
          <p:cNvPr id="207" name="Google Shape;207;p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0210340" y="148676"/>
            <a:ext cx="1849139" cy="572304"/>
          </a:xfrm>
          <a:prstGeom prst="rect">
            <a:avLst/>
          </a:prstGeom>
          <a:noFill/>
          <a:ln>
            <a:noFill/>
          </a:ln>
        </p:spPr>
      </p:pic>
      <p:pic>
        <p:nvPicPr>
          <p:cNvPr id="208" name="Google Shape;208;p5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0447010" y="791239"/>
            <a:ext cx="1375798" cy="774343"/>
          </a:xfrm>
          <a:prstGeom prst="rect">
            <a:avLst/>
          </a:prstGeom>
          <a:noFill/>
          <a:ln>
            <a:noFill/>
          </a:ln>
        </p:spPr>
      </p:pic>
      <p:sp>
        <p:nvSpPr>
          <p:cNvPr id="209" name="Google Shape;209;p5"/>
          <p:cNvSpPr/>
          <p:nvPr/>
        </p:nvSpPr>
        <p:spPr>
          <a:xfrm>
            <a:off x="357398" y="1178400"/>
            <a:ext cx="45171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Chiusura stampo – Fase di bloccaggio</a:t>
            </a:r>
            <a:endParaRPr/>
          </a:p>
        </p:txBody>
      </p:sp>
      <p:sp>
        <p:nvSpPr>
          <p:cNvPr id="210" name="Google Shape;210;p5"/>
          <p:cNvSpPr/>
          <p:nvPr/>
        </p:nvSpPr>
        <p:spPr>
          <a:xfrm>
            <a:off x="357408" y="1752200"/>
            <a:ext cx="11002562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 questa fase lo stampo viene chiuso e la pressa ad iniezione sviluppa la forza di chiusura.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Questa forza deve essere sufficiente per contrastare la pressione del materiale</a:t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njection Molding Process Step 1 " id="211" name="Google Shape;211;p5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3399123" y="2869198"/>
            <a:ext cx="5092944" cy="286053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5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6" name="Google Shape;216;p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438472" y="6222410"/>
            <a:ext cx="1621007" cy="440662"/>
          </a:xfrm>
          <a:prstGeom prst="rect">
            <a:avLst/>
          </a:prstGeom>
          <a:noFill/>
          <a:ln>
            <a:noFill/>
          </a:ln>
        </p:spPr>
      </p:pic>
      <p:pic>
        <p:nvPicPr>
          <p:cNvPr id="217" name="Google Shape;217;p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73014" y="148676"/>
            <a:ext cx="2279705" cy="720006"/>
          </a:xfrm>
          <a:prstGeom prst="rect">
            <a:avLst/>
          </a:prstGeom>
          <a:noFill/>
          <a:ln>
            <a:noFill/>
          </a:ln>
        </p:spPr>
      </p:pic>
      <p:pic>
        <p:nvPicPr>
          <p:cNvPr id="218" name="Google Shape;218;p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0210340" y="148676"/>
            <a:ext cx="1849139" cy="572304"/>
          </a:xfrm>
          <a:prstGeom prst="rect">
            <a:avLst/>
          </a:prstGeom>
          <a:noFill/>
          <a:ln>
            <a:noFill/>
          </a:ln>
        </p:spPr>
      </p:pic>
      <p:pic>
        <p:nvPicPr>
          <p:cNvPr id="219" name="Google Shape;219;p6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0447010" y="791239"/>
            <a:ext cx="1375798" cy="774343"/>
          </a:xfrm>
          <a:prstGeom prst="rect">
            <a:avLst/>
          </a:prstGeom>
          <a:noFill/>
          <a:ln>
            <a:noFill/>
          </a:ln>
        </p:spPr>
      </p:pic>
      <p:sp>
        <p:nvSpPr>
          <p:cNvPr id="220" name="Google Shape;220;p6"/>
          <p:cNvSpPr/>
          <p:nvPr/>
        </p:nvSpPr>
        <p:spPr>
          <a:xfrm>
            <a:off x="357396" y="1178400"/>
            <a:ext cx="29409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Iniezione - Riempimento</a:t>
            </a:r>
            <a:endParaRPr/>
          </a:p>
        </p:txBody>
      </p:sp>
      <p:sp>
        <p:nvSpPr>
          <p:cNvPr id="221" name="Google Shape;221;p6"/>
          <p:cNvSpPr/>
          <p:nvPr/>
        </p:nvSpPr>
        <p:spPr>
          <a:xfrm>
            <a:off x="357408" y="1718681"/>
            <a:ext cx="11002562" cy="107721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 questa fase avviene il riempimento volumetrico dello stampo fino ad un 98%.</a:t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Il </a:t>
            </a:r>
            <a:r>
              <a:rPr b="0" i="0" lang="en-US" sz="1600" u="sng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controllo </a:t>
            </a:r>
            <a:r>
              <a:rPr b="0" i="0" lang="en-US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di questa fase è di </a:t>
            </a:r>
            <a:r>
              <a:rPr b="0" i="0" lang="en-US" sz="1600" u="sng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tipo volumetrico</a:t>
            </a:r>
            <a:r>
              <a:rPr b="0" i="0" lang="en-US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: la macchina per lo stampaggio ad iniezione regola le </a:t>
            </a:r>
            <a:r>
              <a:rPr b="0" i="0" lang="en-US" sz="1600" u="sng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velocità della vite</a:t>
            </a:r>
            <a:r>
              <a:rPr b="0" i="0" lang="en-US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e, quindi, le portate.</a:t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njection Molding Process Step 2" id="222" name="Google Shape;222;p6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3001189" y="3232815"/>
            <a:ext cx="5715000" cy="32099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6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7" name="Google Shape;227;p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438472" y="6222410"/>
            <a:ext cx="1621007" cy="440662"/>
          </a:xfrm>
          <a:prstGeom prst="rect">
            <a:avLst/>
          </a:prstGeom>
          <a:noFill/>
          <a:ln>
            <a:noFill/>
          </a:ln>
        </p:spPr>
      </p:pic>
      <p:pic>
        <p:nvPicPr>
          <p:cNvPr id="228" name="Google Shape;228;p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73014" y="148676"/>
            <a:ext cx="2279705" cy="720006"/>
          </a:xfrm>
          <a:prstGeom prst="rect">
            <a:avLst/>
          </a:prstGeom>
          <a:noFill/>
          <a:ln>
            <a:noFill/>
          </a:ln>
        </p:spPr>
      </p:pic>
      <p:pic>
        <p:nvPicPr>
          <p:cNvPr id="229" name="Google Shape;229;p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0210340" y="148676"/>
            <a:ext cx="1849139" cy="572304"/>
          </a:xfrm>
          <a:prstGeom prst="rect">
            <a:avLst/>
          </a:prstGeom>
          <a:noFill/>
          <a:ln>
            <a:noFill/>
          </a:ln>
        </p:spPr>
      </p:pic>
      <p:pic>
        <p:nvPicPr>
          <p:cNvPr id="230" name="Google Shape;230;p7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0447010" y="791239"/>
            <a:ext cx="1375798" cy="774343"/>
          </a:xfrm>
          <a:prstGeom prst="rect">
            <a:avLst/>
          </a:prstGeom>
          <a:noFill/>
          <a:ln>
            <a:noFill/>
          </a:ln>
        </p:spPr>
      </p:pic>
      <p:sp>
        <p:nvSpPr>
          <p:cNvPr id="231" name="Google Shape;231;p7"/>
          <p:cNvSpPr/>
          <p:nvPr/>
        </p:nvSpPr>
        <p:spPr>
          <a:xfrm>
            <a:off x="357396" y="1178400"/>
            <a:ext cx="26499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Commutazione V/P</a:t>
            </a:r>
            <a:endParaRPr/>
          </a:p>
        </p:txBody>
      </p:sp>
      <p:sp>
        <p:nvSpPr>
          <p:cNvPr id="232" name="Google Shape;232;p7"/>
          <p:cNvSpPr txBox="1"/>
          <p:nvPr>
            <p:ph idx="1" type="body"/>
          </p:nvPr>
        </p:nvSpPr>
        <p:spPr>
          <a:xfrm>
            <a:off x="357408" y="2126311"/>
            <a:ext cx="11107553" cy="134538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</a:pPr>
            <a:r>
              <a:rPr lang="en-US" sz="1600">
                <a:latin typeface="Calibri"/>
                <a:ea typeface="Calibri"/>
                <a:cs typeface="Calibri"/>
                <a:sym typeface="Calibri"/>
              </a:rPr>
              <a:t>Passaggio V/P è il passaggio dalla fase di riempimento a quella di compattamento durante il ciclo di iniezione.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</a:pPr>
            <a:r>
              <a:rPr lang="en-US" sz="1600">
                <a:latin typeface="Calibri"/>
                <a:ea typeface="Calibri"/>
                <a:cs typeface="Calibri"/>
                <a:sym typeface="Calibri"/>
              </a:rPr>
              <a:t>È possibile utilizzare vari metodi di commutazione. Ad esempio, il passaggio da riempimento a confezione può essere avviato quando il tempo di iniezione raggiunge la pressione ad un valore specificato, quando viene riempita una determinata percentuale del volume o quando vengono soddisfatte altre condizioni.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</a:pPr>
            <a:r>
              <a:t/>
            </a:r>
            <a:endParaRPr sz="160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6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7" name="Google Shape;237;p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438472" y="6222410"/>
            <a:ext cx="1621007" cy="440662"/>
          </a:xfrm>
          <a:prstGeom prst="rect">
            <a:avLst/>
          </a:prstGeom>
          <a:noFill/>
          <a:ln>
            <a:noFill/>
          </a:ln>
        </p:spPr>
      </p:pic>
      <p:pic>
        <p:nvPicPr>
          <p:cNvPr id="238" name="Google Shape;238;p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73014" y="148676"/>
            <a:ext cx="2279705" cy="720006"/>
          </a:xfrm>
          <a:prstGeom prst="rect">
            <a:avLst/>
          </a:prstGeom>
          <a:noFill/>
          <a:ln>
            <a:noFill/>
          </a:ln>
        </p:spPr>
      </p:pic>
      <p:pic>
        <p:nvPicPr>
          <p:cNvPr id="239" name="Google Shape;239;p8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0210340" y="148676"/>
            <a:ext cx="1849139" cy="572304"/>
          </a:xfrm>
          <a:prstGeom prst="rect">
            <a:avLst/>
          </a:prstGeom>
          <a:noFill/>
          <a:ln>
            <a:noFill/>
          </a:ln>
        </p:spPr>
      </p:pic>
      <p:pic>
        <p:nvPicPr>
          <p:cNvPr id="240" name="Google Shape;240;p8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0447010" y="791239"/>
            <a:ext cx="1375798" cy="774343"/>
          </a:xfrm>
          <a:prstGeom prst="rect">
            <a:avLst/>
          </a:prstGeom>
          <a:noFill/>
          <a:ln>
            <a:noFill/>
          </a:ln>
        </p:spPr>
      </p:pic>
      <p:sp>
        <p:nvSpPr>
          <p:cNvPr id="241" name="Google Shape;241;p8"/>
          <p:cNvSpPr/>
          <p:nvPr/>
        </p:nvSpPr>
        <p:spPr>
          <a:xfrm>
            <a:off x="357408" y="1178410"/>
            <a:ext cx="3716980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Compattamento - Mantenimento</a:t>
            </a:r>
            <a:endParaRPr b="1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2" name="Google Shape;242;p8"/>
          <p:cNvSpPr txBox="1"/>
          <p:nvPr>
            <p:ph idx="1" type="body"/>
          </p:nvPr>
        </p:nvSpPr>
        <p:spPr>
          <a:xfrm>
            <a:off x="357408" y="1982378"/>
            <a:ext cx="11107553" cy="134538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</a:pPr>
            <a:r>
              <a:rPr lang="en-US" sz="1600">
                <a:latin typeface="Calibri"/>
                <a:ea typeface="Calibri"/>
                <a:cs typeface="Calibri"/>
                <a:sym typeface="Calibri"/>
              </a:rPr>
              <a:t>Durante il packing la pressione viene regolata e, il materiale aggiuntivo viene iniettato nello stampo per tenere conto del ritiro e del riflusso del materiale.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</a:pPr>
            <a:r>
              <a:rPr lang="en-US" sz="1600">
                <a:latin typeface="Calibri"/>
                <a:ea typeface="Calibri"/>
                <a:cs typeface="Calibri"/>
                <a:sym typeface="Calibri"/>
              </a:rPr>
              <a:t>Durante la fase di mantenimento, il materiale viene mantenuto nel posto alla pressione di equilibrio fino a quando non si verifica il congelamento del gate, a quel punto inizia il processo di raffreddamento</a:t>
            </a:r>
            <a:endParaRPr/>
          </a:p>
        </p:txBody>
      </p:sp>
      <p:pic>
        <p:nvPicPr>
          <p:cNvPr id="243" name="Google Shape;243;p8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3759078" y="3327762"/>
            <a:ext cx="4314917" cy="256308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7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8" name="Google Shape;248;p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438472" y="6222410"/>
            <a:ext cx="1621007" cy="440662"/>
          </a:xfrm>
          <a:prstGeom prst="rect">
            <a:avLst/>
          </a:prstGeom>
          <a:noFill/>
          <a:ln>
            <a:noFill/>
          </a:ln>
        </p:spPr>
      </p:pic>
      <p:pic>
        <p:nvPicPr>
          <p:cNvPr id="249" name="Google Shape;249;p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73014" y="148676"/>
            <a:ext cx="2279705" cy="720006"/>
          </a:xfrm>
          <a:prstGeom prst="rect">
            <a:avLst/>
          </a:prstGeom>
          <a:noFill/>
          <a:ln>
            <a:noFill/>
          </a:ln>
        </p:spPr>
      </p:pic>
      <p:pic>
        <p:nvPicPr>
          <p:cNvPr id="250" name="Google Shape;250;p9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0210340" y="148676"/>
            <a:ext cx="1849139" cy="572304"/>
          </a:xfrm>
          <a:prstGeom prst="rect">
            <a:avLst/>
          </a:prstGeom>
          <a:noFill/>
          <a:ln>
            <a:noFill/>
          </a:ln>
        </p:spPr>
      </p:pic>
      <p:pic>
        <p:nvPicPr>
          <p:cNvPr id="251" name="Google Shape;251;p9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0447010" y="791239"/>
            <a:ext cx="1375798" cy="774343"/>
          </a:xfrm>
          <a:prstGeom prst="rect">
            <a:avLst/>
          </a:prstGeom>
          <a:noFill/>
          <a:ln>
            <a:noFill/>
          </a:ln>
        </p:spPr>
      </p:pic>
      <p:sp>
        <p:nvSpPr>
          <p:cNvPr id="252" name="Google Shape;252;p9"/>
          <p:cNvSpPr/>
          <p:nvPr/>
        </p:nvSpPr>
        <p:spPr>
          <a:xfrm>
            <a:off x="357401" y="1178400"/>
            <a:ext cx="59520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Fase di raffreddamento+plastificazione</a:t>
            </a:r>
            <a:endParaRPr/>
          </a:p>
        </p:txBody>
      </p:sp>
      <p:sp>
        <p:nvSpPr>
          <p:cNvPr id="253" name="Google Shape;253;p9"/>
          <p:cNvSpPr txBox="1"/>
          <p:nvPr>
            <p:ph idx="1" type="body"/>
          </p:nvPr>
        </p:nvSpPr>
        <p:spPr>
          <a:xfrm>
            <a:off x="357408" y="1903215"/>
            <a:ext cx="11107553" cy="16386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</a:pPr>
            <a:r>
              <a:rPr lang="en-US" sz="1600">
                <a:latin typeface="Calibri"/>
                <a:ea typeface="Calibri"/>
                <a:cs typeface="Calibri"/>
                <a:sym typeface="Calibri"/>
              </a:rPr>
              <a:t>È possibile stimare il tempo di raffreddamento a partire dallo spessore della parete del pezzo e dalle proprietà termodinamiche della plastica.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</a:pPr>
            <a:r>
              <a:rPr lang="en-US" sz="1600">
                <a:latin typeface="Calibri"/>
                <a:ea typeface="Calibri"/>
                <a:cs typeface="Calibri"/>
                <a:sym typeface="Calibri"/>
              </a:rPr>
              <a:t>In questa fase il pezzo stampato deve raggiungere la temperatura di estrazione tipica di ogni materiale.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</a:pPr>
            <a:r>
              <a:rPr lang="en-US" sz="1600">
                <a:latin typeface="Calibri"/>
                <a:ea typeface="Calibri"/>
                <a:cs typeface="Calibri"/>
                <a:sym typeface="Calibri"/>
              </a:rPr>
              <a:t>A questa temperatura il pezzo stampato è strutturalmente solido per essere estratto.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</a:pPr>
            <a:r>
              <a:rPr lang="en-US" sz="1600">
                <a:latin typeface="Calibri"/>
                <a:ea typeface="Calibri"/>
                <a:cs typeface="Calibri"/>
                <a:sym typeface="Calibri"/>
              </a:rPr>
              <a:t>Questa tempo consente alla macchina per lo stampaggio ad iniezione di svolgere la plastificazione.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</a:pPr>
            <a:r>
              <a:t/>
            </a:r>
            <a:endParaRPr sz="160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njection Molding Process Step 4" id="254" name="Google Shape;254;p9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5972175" y="3745590"/>
            <a:ext cx="3922119" cy="220292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njection Molding Process Step 3" id="255" name="Google Shape;255;p9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915468" y="3917886"/>
            <a:ext cx="3795119" cy="2131592"/>
          </a:xfrm>
          <a:prstGeom prst="rect">
            <a:avLst/>
          </a:prstGeom>
          <a:noFill/>
          <a:ln>
            <a:noFill/>
          </a:ln>
        </p:spPr>
      </p:pic>
      <p:sp>
        <p:nvSpPr>
          <p:cNvPr id="256" name="Google Shape;256;p9"/>
          <p:cNvSpPr txBox="1"/>
          <p:nvPr/>
        </p:nvSpPr>
        <p:spPr>
          <a:xfrm>
            <a:off x="5095961" y="4568183"/>
            <a:ext cx="490840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4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+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Tema di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Tema di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Personalizza struttura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2021-03-03T15:15:32Z</dcterms:created>
  <dc:creator>Susana Remotti</dc:creator>
</cp:coreProperties>
</file>