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8" roundtripDataSignature="AMtx7mg4s2FKF4RBZekTaPHpyb707LiT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type="title">
  <p:cSld name="TITL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93" name="Google Shape;93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9" name="Google Shape;99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5" name="Google Shape;105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e contenuti" type="twoObj">
  <p:cSld name="TWO_OBJECTS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1" name="Google Shape;111;p2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2" name="Google Shape;112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3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18" name="Google Shape;118;p3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9" name="Google Shape;119;p3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0" name="Google Shape;120;p3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1" name="Google Shape;121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a" type="blank">
  <p:cSld name="BLANK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3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36" name="Google Shape;136;p3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37" name="Google Shape;137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3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3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44" name="Google Shape;144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3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0" name="Google Shape;150;p3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3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3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3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6" name="Google Shape;156;p3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3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3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e contenuti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a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6" name="Google Shape;86;p2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Google Shape;87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Google Shape;89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Relationship Id="rId4" Type="http://schemas.openxmlformats.org/officeDocument/2006/relationships/image" Target="../media/image17.png"/><Relationship Id="rId5" Type="http://schemas.openxmlformats.org/officeDocument/2006/relationships/image" Target="../media/image19.jpg"/><Relationship Id="rId6" Type="http://schemas.openxmlformats.org/officeDocument/2006/relationships/image" Target="../media/image15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2.png"/><Relationship Id="rId4" Type="http://schemas.openxmlformats.org/officeDocument/2006/relationships/image" Target="../media/image16.jpg"/><Relationship Id="rId5" Type="http://schemas.openxmlformats.org/officeDocument/2006/relationships/image" Target="../media/image8.png"/><Relationship Id="rId6" Type="http://schemas.openxmlformats.org/officeDocument/2006/relationships/image" Target="../media/image11.png"/><Relationship Id="rId7" Type="http://schemas.openxmlformats.org/officeDocument/2006/relationships/image" Target="../media/image60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2.png"/><Relationship Id="rId4" Type="http://schemas.openxmlformats.org/officeDocument/2006/relationships/image" Target="../media/image16.jpg"/><Relationship Id="rId5" Type="http://schemas.openxmlformats.org/officeDocument/2006/relationships/image" Target="../media/image8.png"/><Relationship Id="rId6" Type="http://schemas.openxmlformats.org/officeDocument/2006/relationships/image" Target="../media/image11.png"/><Relationship Id="rId7" Type="http://schemas.openxmlformats.org/officeDocument/2006/relationships/image" Target="../media/image54.png"/><Relationship Id="rId8" Type="http://schemas.openxmlformats.org/officeDocument/2006/relationships/image" Target="../media/image55.png"/></Relationships>
</file>

<file path=ppt/slides/_rels/slide12.xml.rels><?xml version="1.0" encoding="UTF-8" standalone="yes"?><Relationships xmlns="http://schemas.openxmlformats.org/package/2006/relationships"><Relationship Id="rId11" Type="http://schemas.openxmlformats.org/officeDocument/2006/relationships/image" Target="../media/image62.png"/><Relationship Id="rId10" Type="http://schemas.openxmlformats.org/officeDocument/2006/relationships/image" Target="../media/image66.png"/><Relationship Id="rId13" Type="http://schemas.openxmlformats.org/officeDocument/2006/relationships/image" Target="../media/image67.png"/><Relationship Id="rId12" Type="http://schemas.openxmlformats.org/officeDocument/2006/relationships/image" Target="../media/image6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1.jpg"/><Relationship Id="rId4" Type="http://schemas.openxmlformats.org/officeDocument/2006/relationships/image" Target="../media/image63.png"/><Relationship Id="rId9" Type="http://schemas.openxmlformats.org/officeDocument/2006/relationships/image" Target="../media/image61.png"/><Relationship Id="rId15" Type="http://schemas.openxmlformats.org/officeDocument/2006/relationships/hyperlink" Target="https://creativecommons.org/licenses/by-nc-sa/4.0/" TargetMode="External"/><Relationship Id="rId14" Type="http://schemas.openxmlformats.org/officeDocument/2006/relationships/image" Target="../media/image58.png"/><Relationship Id="rId16" Type="http://schemas.openxmlformats.org/officeDocument/2006/relationships/image" Target="../media/image64.png"/><Relationship Id="rId5" Type="http://schemas.openxmlformats.org/officeDocument/2006/relationships/image" Target="../media/image19.jpg"/><Relationship Id="rId6" Type="http://schemas.openxmlformats.org/officeDocument/2006/relationships/image" Target="../media/image15.jpg"/><Relationship Id="rId7" Type="http://schemas.openxmlformats.org/officeDocument/2006/relationships/image" Target="../media/image59.jpg"/><Relationship Id="rId8" Type="http://schemas.openxmlformats.org/officeDocument/2006/relationships/image" Target="../media/image5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2.png"/><Relationship Id="rId4" Type="http://schemas.openxmlformats.org/officeDocument/2006/relationships/image" Target="../media/image16.jpg"/><Relationship Id="rId5" Type="http://schemas.openxmlformats.org/officeDocument/2006/relationships/image" Target="../media/image8.png"/><Relationship Id="rId6" Type="http://schemas.openxmlformats.org/officeDocument/2006/relationships/image" Target="../media/image1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2.png"/><Relationship Id="rId4" Type="http://schemas.openxmlformats.org/officeDocument/2006/relationships/image" Target="../media/image16.jpg"/><Relationship Id="rId5" Type="http://schemas.openxmlformats.org/officeDocument/2006/relationships/image" Target="../media/image8.png"/><Relationship Id="rId6" Type="http://schemas.openxmlformats.org/officeDocument/2006/relationships/image" Target="../media/image11.png"/><Relationship Id="rId7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png"/><Relationship Id="rId4" Type="http://schemas.openxmlformats.org/officeDocument/2006/relationships/image" Target="../media/image16.jpg"/><Relationship Id="rId5" Type="http://schemas.openxmlformats.org/officeDocument/2006/relationships/image" Target="../media/image8.png"/><Relationship Id="rId6" Type="http://schemas.openxmlformats.org/officeDocument/2006/relationships/image" Target="../media/image11.png"/><Relationship Id="rId7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2.png"/><Relationship Id="rId4" Type="http://schemas.openxmlformats.org/officeDocument/2006/relationships/image" Target="../media/image16.jpg"/><Relationship Id="rId5" Type="http://schemas.openxmlformats.org/officeDocument/2006/relationships/image" Target="../media/image8.png"/><Relationship Id="rId6" Type="http://schemas.openxmlformats.org/officeDocument/2006/relationships/image" Target="../media/image11.png"/><Relationship Id="rId7" Type="http://schemas.openxmlformats.org/officeDocument/2006/relationships/image" Target="../media/image3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2.png"/><Relationship Id="rId4" Type="http://schemas.openxmlformats.org/officeDocument/2006/relationships/image" Target="../media/image16.jpg"/><Relationship Id="rId5" Type="http://schemas.openxmlformats.org/officeDocument/2006/relationships/image" Target="../media/image8.png"/><Relationship Id="rId6" Type="http://schemas.openxmlformats.org/officeDocument/2006/relationships/image" Target="../media/image11.png"/><Relationship Id="rId7" Type="http://schemas.openxmlformats.org/officeDocument/2006/relationships/image" Target="../media/image30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2.png"/><Relationship Id="rId4" Type="http://schemas.openxmlformats.org/officeDocument/2006/relationships/image" Target="../media/image16.jpg"/><Relationship Id="rId5" Type="http://schemas.openxmlformats.org/officeDocument/2006/relationships/image" Target="../media/image8.png"/><Relationship Id="rId6" Type="http://schemas.openxmlformats.org/officeDocument/2006/relationships/image" Target="../media/image1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2.png"/><Relationship Id="rId4" Type="http://schemas.openxmlformats.org/officeDocument/2006/relationships/image" Target="../media/image16.jpg"/><Relationship Id="rId5" Type="http://schemas.openxmlformats.org/officeDocument/2006/relationships/image" Target="../media/image8.png"/><Relationship Id="rId6" Type="http://schemas.openxmlformats.org/officeDocument/2006/relationships/image" Target="../media/image11.png"/><Relationship Id="rId7" Type="http://schemas.openxmlformats.org/officeDocument/2006/relationships/image" Target="../media/image3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2.png"/><Relationship Id="rId4" Type="http://schemas.openxmlformats.org/officeDocument/2006/relationships/image" Target="../media/image16.jpg"/><Relationship Id="rId5" Type="http://schemas.openxmlformats.org/officeDocument/2006/relationships/image" Target="../media/image8.png"/><Relationship Id="rId6" Type="http://schemas.openxmlformats.org/officeDocument/2006/relationships/image" Target="../media/image11.png"/><Relationship Id="rId7" Type="http://schemas.openxmlformats.org/officeDocument/2006/relationships/image" Target="../media/image46.jpg"/><Relationship Id="rId8" Type="http://schemas.openxmlformats.org/officeDocument/2006/relationships/image" Target="../media/image4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64" name="Google Shape;164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id="165" name="Google Shape;16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208933" cy="69219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8590" y="117180"/>
            <a:ext cx="7373127" cy="2538989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1"/>
          <p:cNvSpPr/>
          <p:nvPr/>
        </p:nvSpPr>
        <p:spPr>
          <a:xfrm>
            <a:off x="268590" y="3924031"/>
            <a:ext cx="8327377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Programma di formazione: moduli</a:t>
            </a:r>
            <a:endParaRPr/>
          </a:p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Eco-design e nuovi processi di produzione</a:t>
            </a:r>
            <a:endParaRPr/>
          </a:p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Nuovi materiali e materiali bio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Coinvolgimento dei cittadini e dei consumatori</a:t>
            </a:r>
            <a:endParaRPr/>
          </a:p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Gestione e valorizzazione dei residui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8" name="Google Shape;168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048000" y="6325091"/>
            <a:ext cx="7552267" cy="4285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68590" y="6104195"/>
            <a:ext cx="2510820" cy="6832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Google Shape;261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38472" y="6222410"/>
            <a:ext cx="1621007" cy="440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62" name="Google Shape;262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3014" y="148676"/>
            <a:ext cx="2279705" cy="7200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3" name="Google Shape;263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210340" y="148676"/>
            <a:ext cx="1849139" cy="572304"/>
          </a:xfrm>
          <a:prstGeom prst="rect">
            <a:avLst/>
          </a:prstGeom>
          <a:noFill/>
          <a:ln>
            <a:noFill/>
          </a:ln>
        </p:spPr>
      </p:pic>
      <p:pic>
        <p:nvPicPr>
          <p:cNvPr id="264" name="Google Shape;264;p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447010" y="791239"/>
            <a:ext cx="1375798" cy="774343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p10"/>
          <p:cNvSpPr/>
          <p:nvPr/>
        </p:nvSpPr>
        <p:spPr>
          <a:xfrm>
            <a:off x="357408" y="1178410"/>
            <a:ext cx="494629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Fase di apertura ed estrazione dallo stampo</a:t>
            </a:r>
            <a:endParaRPr/>
          </a:p>
        </p:txBody>
      </p:sp>
      <p:sp>
        <p:nvSpPr>
          <p:cNvPr id="266" name="Google Shape;266;p10"/>
          <p:cNvSpPr txBox="1"/>
          <p:nvPr>
            <p:ph idx="1" type="body"/>
          </p:nvPr>
        </p:nvSpPr>
        <p:spPr>
          <a:xfrm>
            <a:off x="357408" y="2126311"/>
            <a:ext cx="11107553" cy="1345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In questa fase lo stampo si apre e l'asta di espulsione sposta in avanti i perni di espulsione.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Il pezzo cade e viene catturato in un contenitore situato sotto lo stampo oppure viene raccolto da un robot.</a:t>
            </a:r>
            <a:endParaRPr/>
          </a:p>
        </p:txBody>
      </p:sp>
      <p:pic>
        <p:nvPicPr>
          <p:cNvPr descr="Injection Molding Process Step 5" id="267" name="Google Shape;267;p1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053684" y="2983851"/>
            <a:ext cx="5715000" cy="32099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2" name="Google Shape;272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38472" y="6235348"/>
            <a:ext cx="1621007" cy="440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73" name="Google Shape;273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3014" y="161614"/>
            <a:ext cx="2279705" cy="7200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4" name="Google Shape;274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210340" y="161614"/>
            <a:ext cx="1849139" cy="572304"/>
          </a:xfrm>
          <a:prstGeom prst="rect">
            <a:avLst/>
          </a:prstGeom>
          <a:noFill/>
          <a:ln>
            <a:noFill/>
          </a:ln>
        </p:spPr>
      </p:pic>
      <p:pic>
        <p:nvPicPr>
          <p:cNvPr id="275" name="Google Shape;275;p1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447010" y="804177"/>
            <a:ext cx="1375798" cy="77434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Typical pressure evolution inside the mould impression. | Download  Scientific Diagram" id="276" name="Google Shape;276;p1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115762" y="1888248"/>
            <a:ext cx="6158919" cy="4473770"/>
          </a:xfrm>
          <a:prstGeom prst="rect">
            <a:avLst/>
          </a:prstGeom>
          <a:noFill/>
          <a:ln>
            <a:noFill/>
          </a:ln>
        </p:spPr>
      </p:pic>
      <p:sp>
        <p:nvSpPr>
          <p:cNvPr id="277" name="Google Shape;277;p11"/>
          <p:cNvSpPr/>
          <p:nvPr/>
        </p:nvSpPr>
        <p:spPr>
          <a:xfrm>
            <a:off x="357408" y="1178410"/>
            <a:ext cx="552927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Pressione della cavità dello stampo durante il ciclo</a:t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8" name="Google Shape;278;p11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757519" y="6313063"/>
            <a:ext cx="7452820" cy="285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84" name="Google Shape;284;p1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id="285" name="Google Shape;285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208933" cy="6240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6" name="Google Shape;286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8590" y="117181"/>
            <a:ext cx="7020518" cy="241756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7" name="Google Shape;287;p1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796343" y="6329589"/>
            <a:ext cx="7552267" cy="428571"/>
          </a:xfrm>
          <a:prstGeom prst="rect">
            <a:avLst/>
          </a:prstGeom>
          <a:noFill/>
          <a:ln>
            <a:noFill/>
          </a:ln>
        </p:spPr>
      </p:pic>
      <p:pic>
        <p:nvPicPr>
          <p:cNvPr id="288" name="Google Shape;288;p1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68590" y="6188573"/>
            <a:ext cx="2510820" cy="68323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89" name="Google Shape;289;p12"/>
          <p:cNvGrpSpPr/>
          <p:nvPr/>
        </p:nvGrpSpPr>
        <p:grpSpPr>
          <a:xfrm>
            <a:off x="882690" y="3537963"/>
            <a:ext cx="6689016" cy="1495608"/>
            <a:chOff x="637238" y="3384637"/>
            <a:chExt cx="6689016" cy="1495608"/>
          </a:xfrm>
        </p:grpSpPr>
        <p:pic>
          <p:nvPicPr>
            <p:cNvPr id="290" name="Google Shape;290;p12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4626950" y="3384637"/>
              <a:ext cx="547594" cy="86498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1" name="Google Shape;291;p12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637238" y="3516001"/>
              <a:ext cx="1846995" cy="73211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2" name="Google Shape;292;p12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1091024" y="4334157"/>
              <a:ext cx="1060681" cy="47141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3" name="Google Shape;293;p12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5617925" y="4351521"/>
              <a:ext cx="1708329" cy="5287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4" name="Google Shape;294;p12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2840506" y="4384876"/>
              <a:ext cx="1179010" cy="41669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5" name="Google Shape;295;p12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392265" y="4398943"/>
              <a:ext cx="1025527" cy="34184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6" name="Google Shape;296;p12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2611291" y="3552169"/>
              <a:ext cx="1637441" cy="64582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7" name="Google Shape;297;p12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5768032" y="3454004"/>
              <a:ext cx="1521076" cy="85611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98" name="Google Shape;298;p12"/>
          <p:cNvSpPr/>
          <p:nvPr/>
        </p:nvSpPr>
        <p:spPr>
          <a:xfrm>
            <a:off x="107231" y="5113771"/>
            <a:ext cx="8239935" cy="12072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Copyright: CC BY-NC-SA 4.0:</a:t>
            </a:r>
            <a:r>
              <a:rPr b="0" i="0" lang="en-US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7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  <a:hlinkClick r:id="rId1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https://creativecommons.org/licenses/by-nc-sa/4.0/</a:t>
            </a:r>
            <a:endParaRPr b="0" i="0" sz="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 questa licenza, sei libero di condividere la copia e ridistribuire il materiale in qualsiasi mezzo o formato. Puoi anche adattare remix, trasformare e costruire sul materiale.</a:t>
            </a:r>
            <a:endParaRPr b="0" i="0" sz="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Tuttaviasolo alle seguenti condizioni:</a:t>
            </a:r>
            <a:endParaRPr b="0" i="0" sz="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Attribuzione —</a:t>
            </a:r>
            <a:r>
              <a:rPr b="0" i="0" lang="en-US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è necessario fornire un credito appropriato, fornire un collegamento alla licenza e indicare se sono state apportate modifiche. Puoi farlo in qualsiasi modo ragionevole, ma non in alcun modo che suggerisca illicenziante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approvatu o il tuo uso.</a:t>
            </a:r>
            <a:endParaRPr b="0" i="0" sz="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Non commerciale</a:t>
            </a:r>
            <a:r>
              <a:rPr b="0" i="0" lang="en-US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— non puoi utilizzare il materiale per scopi commerciali.</a:t>
            </a:r>
            <a:endParaRPr b="0" i="0" sz="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Condividere allo stesso modo—</a:t>
            </a:r>
            <a:r>
              <a:rPr b="0" i="0" lang="en-US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 remixi, trasformi o costruisci il materiale, devi distribuire i tuoi contributi con la stessa licenza dell'originale.</a:t>
            </a:r>
            <a:endParaRPr b="0" i="0" sz="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Nessuna restrizione aggiuntiva —</a:t>
            </a:r>
            <a:r>
              <a:rPr b="0" i="0" lang="en-US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non puoi applicare termini legali o misure tecnologiche che limitino legalmente gli altri a fare qualsiasi cosa consentita dalla licenza.</a:t>
            </a:r>
            <a:endParaRPr b="0" i="0" sz="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9" name="Google Shape;299;p12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6910250" y="5758493"/>
            <a:ext cx="1181663" cy="4120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Google Shape;17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38472" y="6222410"/>
            <a:ext cx="1621007" cy="440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3014" y="148676"/>
            <a:ext cx="2279705" cy="7200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210340" y="148676"/>
            <a:ext cx="1849139" cy="5723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447010" y="791239"/>
            <a:ext cx="1375798" cy="774343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2"/>
          <p:cNvSpPr/>
          <p:nvPr/>
        </p:nvSpPr>
        <p:spPr>
          <a:xfrm>
            <a:off x="528136" y="1426513"/>
            <a:ext cx="8437470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SOMMARIO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Stampaggio a iniezione</a:t>
            </a:r>
            <a:endParaRPr/>
          </a:p>
          <a:p>
            <a:pPr indent="-342900" lvl="1" marL="8001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lphaLcParenR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Pressa per lo stampaggio ad iniezione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8001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lphaLcParenR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 fasi del ciclo di stampaggio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8001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lphaLcParenR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Parametri di processo</a:t>
            </a:r>
            <a:endParaRPr/>
          </a:p>
          <a:p>
            <a:pPr indent="-342900" lvl="1" marL="8001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lphaLcParenR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Proprietà e analisi dei difetti degli oggetti stampati ad iniezione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Google Shape;18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38472" y="6222410"/>
            <a:ext cx="1621007" cy="440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3014" y="148676"/>
            <a:ext cx="2279705" cy="7200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210340" y="148676"/>
            <a:ext cx="1849139" cy="5723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447010" y="791239"/>
            <a:ext cx="1375798" cy="774343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3"/>
          <p:cNvSpPr/>
          <p:nvPr/>
        </p:nvSpPr>
        <p:spPr>
          <a:xfrm>
            <a:off x="357408" y="1178410"/>
            <a:ext cx="332078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 fasi del ciclo di stampaggio</a:t>
            </a:r>
            <a:endParaRPr/>
          </a:p>
        </p:txBody>
      </p:sp>
      <p:pic>
        <p:nvPicPr>
          <p:cNvPr descr="Processing cycle of conventional injection molding process (Source:... |  Download Scientific Diagram" id="188" name="Google Shape;188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312866" y="2070286"/>
            <a:ext cx="8897474" cy="35067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Google Shape;19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38472" y="6222410"/>
            <a:ext cx="1621007" cy="440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Google Shape;194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3014" y="148676"/>
            <a:ext cx="2279705" cy="7200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" name="Google Shape;195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210340" y="148676"/>
            <a:ext cx="1849139" cy="5723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Google Shape;196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447010" y="791239"/>
            <a:ext cx="1375798" cy="774343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4"/>
          <p:cNvSpPr txBox="1"/>
          <p:nvPr>
            <p:ph idx="1" type="body"/>
          </p:nvPr>
        </p:nvSpPr>
        <p:spPr>
          <a:xfrm>
            <a:off x="173014" y="1790330"/>
            <a:ext cx="11107553" cy="1345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 Il ciclo di stampaggio è costituito da alcune fasi distinte che si susseguono identiche per ogni pezzo stampato e per ogni tipo di dettaglio.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Le singole fasi del processo sono le stesse in ordine cronologico, ma le varie percentuali di contribuzione all'ottenimento del ciclo totale sono diverse.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4"/>
          <p:cNvSpPr txBox="1"/>
          <p:nvPr/>
        </p:nvSpPr>
        <p:spPr>
          <a:xfrm>
            <a:off x="357408" y="3341765"/>
            <a:ext cx="7886700" cy="5994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 fasi del ciclo di stampaggio sono:</a:t>
            </a:r>
            <a:endParaRPr/>
          </a:p>
        </p:txBody>
      </p:sp>
      <p:sp>
        <p:nvSpPr>
          <p:cNvPr id="199" name="Google Shape;199;p4"/>
          <p:cNvSpPr/>
          <p:nvPr/>
        </p:nvSpPr>
        <p:spPr>
          <a:xfrm>
            <a:off x="434532" y="3923032"/>
            <a:ext cx="7809576" cy="16004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Chiusura stampo (Fase di Bloccaggio)</a:t>
            </a:r>
            <a:endParaRPr/>
          </a:p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Iniezione (Riempimento)</a:t>
            </a:r>
            <a:endParaRPr/>
          </a:p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Compattamento (Mantenimento)</a:t>
            </a:r>
            <a:endParaRPr/>
          </a:p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Fase di raffreddamento fase +plastificazione</a:t>
            </a:r>
            <a:endParaRPr/>
          </a:p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Apertura stampo</a:t>
            </a:r>
            <a:endParaRPr/>
          </a:p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Fase di estrazione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11.JPG" id="200" name="Google Shape;200;p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121400" y="3300023"/>
            <a:ext cx="3640937" cy="29168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Google Shape;205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38472" y="6222410"/>
            <a:ext cx="1621007" cy="440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3014" y="148676"/>
            <a:ext cx="2279705" cy="7200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210340" y="148676"/>
            <a:ext cx="1849139" cy="57230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Google Shape;208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447010" y="791239"/>
            <a:ext cx="1375798" cy="774343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5"/>
          <p:cNvSpPr/>
          <p:nvPr/>
        </p:nvSpPr>
        <p:spPr>
          <a:xfrm>
            <a:off x="357398" y="1178400"/>
            <a:ext cx="4517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Chiusura stampo – Fase di bloccaggio</a:t>
            </a:r>
            <a:endParaRPr/>
          </a:p>
        </p:txBody>
      </p:sp>
      <p:sp>
        <p:nvSpPr>
          <p:cNvPr id="210" name="Google Shape;210;p5"/>
          <p:cNvSpPr/>
          <p:nvPr/>
        </p:nvSpPr>
        <p:spPr>
          <a:xfrm>
            <a:off x="357408" y="1752200"/>
            <a:ext cx="11002562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questa fase lo stampo viene chiuso e la pressa ad iniezione sviluppa la forza di chiusura.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Questa forza deve essere sufficiente per contrastare la pressione del materiale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njection Molding Process Step 1 " id="211" name="Google Shape;211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399123" y="2869198"/>
            <a:ext cx="5092944" cy="28605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" name="Google Shape;216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38472" y="6222410"/>
            <a:ext cx="1621007" cy="440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3014" y="148676"/>
            <a:ext cx="2279705" cy="7200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" name="Google Shape;218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210340" y="148676"/>
            <a:ext cx="1849139" cy="572304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Google Shape;219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447010" y="791239"/>
            <a:ext cx="1375798" cy="774343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Google Shape;220;p6"/>
          <p:cNvSpPr/>
          <p:nvPr/>
        </p:nvSpPr>
        <p:spPr>
          <a:xfrm>
            <a:off x="357396" y="1178400"/>
            <a:ext cx="2940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Iniezione - Riempimento</a:t>
            </a:r>
            <a:endParaRPr/>
          </a:p>
        </p:txBody>
      </p:sp>
      <p:sp>
        <p:nvSpPr>
          <p:cNvPr id="221" name="Google Shape;221;p6"/>
          <p:cNvSpPr/>
          <p:nvPr/>
        </p:nvSpPr>
        <p:spPr>
          <a:xfrm>
            <a:off x="357408" y="1718681"/>
            <a:ext cx="11002562" cy="10772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questa fase avviene il riempimento volumetrico dello stampo fino ad un 98%.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 </a:t>
            </a:r>
            <a:r>
              <a:rPr b="0" i="0" lang="en-US" sz="16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controllo </a:t>
            </a: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 questa fase è di </a:t>
            </a:r>
            <a:r>
              <a:rPr b="0" i="0" lang="en-US" sz="16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tipo volumetrico</a:t>
            </a: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la macchina per lo stampaggio ad iniezione regola le </a:t>
            </a:r>
            <a:r>
              <a:rPr b="0" i="0" lang="en-US" sz="16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velocità della vite</a:t>
            </a: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e, quindi, le portate.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njection Molding Process Step 2" id="222" name="Google Shape;222;p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001189" y="3232815"/>
            <a:ext cx="5715000" cy="32099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Google Shape;227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38472" y="6222410"/>
            <a:ext cx="1621007" cy="440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28" name="Google Shape;228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3014" y="148676"/>
            <a:ext cx="2279705" cy="7200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9" name="Google Shape;229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210340" y="148676"/>
            <a:ext cx="1849139" cy="572304"/>
          </a:xfrm>
          <a:prstGeom prst="rect">
            <a:avLst/>
          </a:prstGeom>
          <a:noFill/>
          <a:ln>
            <a:noFill/>
          </a:ln>
        </p:spPr>
      </p:pic>
      <p:pic>
        <p:nvPicPr>
          <p:cNvPr id="230" name="Google Shape;230;p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447010" y="791239"/>
            <a:ext cx="1375798" cy="774343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Google Shape;231;p7"/>
          <p:cNvSpPr/>
          <p:nvPr/>
        </p:nvSpPr>
        <p:spPr>
          <a:xfrm>
            <a:off x="357396" y="1178400"/>
            <a:ext cx="264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Commutazione V/P</a:t>
            </a:r>
            <a:endParaRPr/>
          </a:p>
        </p:txBody>
      </p:sp>
      <p:sp>
        <p:nvSpPr>
          <p:cNvPr id="232" name="Google Shape;232;p7"/>
          <p:cNvSpPr txBox="1"/>
          <p:nvPr>
            <p:ph idx="1" type="body"/>
          </p:nvPr>
        </p:nvSpPr>
        <p:spPr>
          <a:xfrm>
            <a:off x="357408" y="2126311"/>
            <a:ext cx="11107553" cy="1345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Passaggio V/P è il passaggio dalla fase di riempimento a quella di compattamento durante il ciclo di iniezione.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È possibile utilizzare vari metodi di commutazione. Ad esempio, il passaggio da riempimento a confezione può essere avviato quando il tempo di iniezione raggiunge la pressione ad un valore specificato, quando viene riempita una determinata percentuale del volume o quando vengono soddisfatte altre condizioni.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t/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Google Shape;23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38472" y="6222410"/>
            <a:ext cx="1621007" cy="440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3014" y="148676"/>
            <a:ext cx="2279705" cy="7200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210340" y="148676"/>
            <a:ext cx="1849139" cy="572304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447010" y="791239"/>
            <a:ext cx="1375798" cy="774343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8"/>
          <p:cNvSpPr/>
          <p:nvPr/>
        </p:nvSpPr>
        <p:spPr>
          <a:xfrm>
            <a:off x="357408" y="1178410"/>
            <a:ext cx="371698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Compattamento - Mantenimento</a:t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8"/>
          <p:cNvSpPr txBox="1"/>
          <p:nvPr>
            <p:ph idx="1" type="body"/>
          </p:nvPr>
        </p:nvSpPr>
        <p:spPr>
          <a:xfrm>
            <a:off x="357408" y="1982378"/>
            <a:ext cx="11107553" cy="1345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Durante il packing la pressione viene regolata e, il materiale aggiuntivo viene iniettato nello stampo per tenere conto del ritiro e del riflusso del materiale.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Durante la fase di mantenimento, il materiale viene mantenuto nel posto alla pressione di equilibrio fino a quando non si verifica il congelamento del gate, a quel punto inizia il processo di raffreddamento</a:t>
            </a:r>
            <a:endParaRPr/>
          </a:p>
        </p:txBody>
      </p:sp>
      <p:pic>
        <p:nvPicPr>
          <p:cNvPr id="243" name="Google Shape;243;p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759078" y="3327762"/>
            <a:ext cx="4314917" cy="25630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8" name="Google Shape;248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38472" y="6222410"/>
            <a:ext cx="1621007" cy="440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49" name="Google Shape;249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3014" y="148676"/>
            <a:ext cx="2279705" cy="7200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0" name="Google Shape;250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210340" y="148676"/>
            <a:ext cx="1849139" cy="572304"/>
          </a:xfrm>
          <a:prstGeom prst="rect">
            <a:avLst/>
          </a:prstGeom>
          <a:noFill/>
          <a:ln>
            <a:noFill/>
          </a:ln>
        </p:spPr>
      </p:pic>
      <p:pic>
        <p:nvPicPr>
          <p:cNvPr id="251" name="Google Shape;251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447010" y="791239"/>
            <a:ext cx="1375798" cy="774343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Google Shape;252;p9"/>
          <p:cNvSpPr/>
          <p:nvPr/>
        </p:nvSpPr>
        <p:spPr>
          <a:xfrm>
            <a:off x="357401" y="1178400"/>
            <a:ext cx="5952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Fase di raffreddamento+plastificazione</a:t>
            </a:r>
            <a:endParaRPr/>
          </a:p>
        </p:txBody>
      </p:sp>
      <p:sp>
        <p:nvSpPr>
          <p:cNvPr id="253" name="Google Shape;253;p9"/>
          <p:cNvSpPr txBox="1"/>
          <p:nvPr>
            <p:ph idx="1" type="body"/>
          </p:nvPr>
        </p:nvSpPr>
        <p:spPr>
          <a:xfrm>
            <a:off x="357408" y="1903215"/>
            <a:ext cx="11107553" cy="1638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È possibile stimare il tempo di raffreddamento a partire dallo spessore della parete del pezzo e dalle proprietà termodinamiche della plastica.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In questa fase il pezzo stampato deve raggiungere la temperatura di estrazione tipica di ogni materiale.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A questa temperatura il pezzo stampato è strutturalmente solido per essere estratto.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Questa tempo consente alla macchina per lo stampaggio ad iniezione di svolgere la plastificazione.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t/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njection Molding Process Step 4" id="254" name="Google Shape;254;p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972175" y="3745590"/>
            <a:ext cx="3922119" cy="220292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njection Molding Process Step 3" id="255" name="Google Shape;255;p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915468" y="3917886"/>
            <a:ext cx="3795119" cy="2131592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9"/>
          <p:cNvSpPr txBox="1"/>
          <p:nvPr/>
        </p:nvSpPr>
        <p:spPr>
          <a:xfrm>
            <a:off x="5095961" y="4568183"/>
            <a:ext cx="490840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Personalizza struttur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2021-03-03T15:15:32Z</dcterms:created>
  <dc:creator>Susana Remotti</dc:creator>
</cp:coreProperties>
</file>