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4s2FKF4RBZekTaPHpyb707LiT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3" name="Google Shape;9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3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3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3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p3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7" name="Google Shape;13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3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7.png"/><Relationship Id="rId5" Type="http://schemas.openxmlformats.org/officeDocument/2006/relationships/image" Target="../media/image19.jpg"/><Relationship Id="rId6" Type="http://schemas.openxmlformats.org/officeDocument/2006/relationships/image" Target="../media/image1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6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62.png"/><Relationship Id="rId10" Type="http://schemas.openxmlformats.org/officeDocument/2006/relationships/image" Target="../media/image66.png"/><Relationship Id="rId13" Type="http://schemas.openxmlformats.org/officeDocument/2006/relationships/image" Target="../media/image67.png"/><Relationship Id="rId1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1.jpg"/><Relationship Id="rId4" Type="http://schemas.openxmlformats.org/officeDocument/2006/relationships/image" Target="../media/image63.png"/><Relationship Id="rId9" Type="http://schemas.openxmlformats.org/officeDocument/2006/relationships/image" Target="../media/image61.png"/><Relationship Id="rId15" Type="http://schemas.openxmlformats.org/officeDocument/2006/relationships/hyperlink" Target="https://creativecommons.org/licenses/by-nc-sa/4.0/" TargetMode="External"/><Relationship Id="rId14" Type="http://schemas.openxmlformats.org/officeDocument/2006/relationships/image" Target="../media/image58.png"/><Relationship Id="rId16" Type="http://schemas.openxmlformats.org/officeDocument/2006/relationships/image" Target="../media/image64.png"/><Relationship Id="rId5" Type="http://schemas.openxmlformats.org/officeDocument/2006/relationships/image" Target="../media/image19.jpg"/><Relationship Id="rId6" Type="http://schemas.openxmlformats.org/officeDocument/2006/relationships/image" Target="../media/image15.jpg"/><Relationship Id="rId7" Type="http://schemas.openxmlformats.org/officeDocument/2006/relationships/image" Target="../media/image59.jpg"/><Relationship Id="rId8" Type="http://schemas.openxmlformats.org/officeDocument/2006/relationships/image" Target="../media/image5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3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3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3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46.jpg"/><Relationship Id="rId8" Type="http://schemas.openxmlformats.org/officeDocument/2006/relationships/image" Target="../media/image4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4" name="Google Shape;164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65" name="Google Shape;16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208933" cy="6921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590" y="117180"/>
            <a:ext cx="7373127" cy="253898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"/>
          <p:cNvSpPr/>
          <p:nvPr/>
        </p:nvSpPr>
        <p:spPr>
          <a:xfrm>
            <a:off x="268590" y="3924031"/>
            <a:ext cx="8327377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Programma di formazione: moduli</a:t>
            </a:r>
            <a:endParaRPr/>
          </a:p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Eco-design e nuovi processi di produzione</a:t>
            </a:r>
            <a:endParaRPr/>
          </a:p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Nuovi materiali e materiali bio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Coinvolgimento dei cittadini e dei consumatori</a:t>
            </a:r>
            <a:endParaRPr/>
          </a:p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e valorizzazione dei residui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0" y="6325091"/>
            <a:ext cx="7552267" cy="42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8590" y="6104195"/>
            <a:ext cx="2510820" cy="683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10"/>
          <p:cNvSpPr/>
          <p:nvPr/>
        </p:nvSpPr>
        <p:spPr>
          <a:xfrm>
            <a:off x="357408" y="1178410"/>
            <a:ext cx="49462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Fase di apertura ed estrazione dallo stampo</a:t>
            </a:r>
            <a:endParaRPr/>
          </a:p>
        </p:txBody>
      </p:sp>
      <p:sp>
        <p:nvSpPr>
          <p:cNvPr id="266" name="Google Shape;266;p10"/>
          <p:cNvSpPr txBox="1"/>
          <p:nvPr>
            <p:ph idx="1" type="body"/>
          </p:nvPr>
        </p:nvSpPr>
        <p:spPr>
          <a:xfrm>
            <a:off x="357408" y="2126311"/>
            <a:ext cx="11107553" cy="1345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In questa fase lo stampo si apre e l'asta di espulsione sposta in avanti i perni di espulsione.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Il pezzo cade e viene catturato in un contenitore situato sotto lo stampo oppure viene raccolto da un robot.</a:t>
            </a:r>
            <a:endParaRPr/>
          </a:p>
        </p:txBody>
      </p:sp>
      <p:pic>
        <p:nvPicPr>
          <p:cNvPr descr="Injection Molding Process Step 5" id="267" name="Google Shape;267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3684" y="2983851"/>
            <a:ext cx="5715000" cy="320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35348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61614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61614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804177"/>
            <a:ext cx="1375798" cy="7743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ypical pressure evolution inside the mould impression. | Download  Scientific Diagram" id="276" name="Google Shape;276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15762" y="1888248"/>
            <a:ext cx="6158919" cy="447377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11"/>
          <p:cNvSpPr/>
          <p:nvPr/>
        </p:nvSpPr>
        <p:spPr>
          <a:xfrm>
            <a:off x="357408" y="1178410"/>
            <a:ext cx="552927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Pressione della cavità dello stampo durante il ciclo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p1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57519" y="6313063"/>
            <a:ext cx="7452820" cy="28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4" name="Google Shape;284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285" name="Google Shape;28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208933" cy="624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590" y="117181"/>
            <a:ext cx="7020518" cy="2417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96343" y="6329589"/>
            <a:ext cx="7552267" cy="42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8590" y="6188573"/>
            <a:ext cx="2510820" cy="6832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9" name="Google Shape;289;p12"/>
          <p:cNvGrpSpPr/>
          <p:nvPr/>
        </p:nvGrpSpPr>
        <p:grpSpPr>
          <a:xfrm>
            <a:off x="882690" y="3537963"/>
            <a:ext cx="6689016" cy="1495608"/>
            <a:chOff x="637238" y="3384637"/>
            <a:chExt cx="6689016" cy="1495608"/>
          </a:xfrm>
        </p:grpSpPr>
        <p:pic>
          <p:nvPicPr>
            <p:cNvPr id="290" name="Google Shape;290;p1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626950" y="3384637"/>
              <a:ext cx="547594" cy="864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1" name="Google Shape;291;p1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37238" y="3516001"/>
              <a:ext cx="1846995" cy="732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2" name="Google Shape;292;p1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091024" y="4334157"/>
              <a:ext cx="1060681" cy="4714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3" name="Google Shape;293;p12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5617925" y="4351521"/>
              <a:ext cx="1708329" cy="5287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4" name="Google Shape;294;p12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2840506" y="4384876"/>
              <a:ext cx="1179010" cy="4166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5" name="Google Shape;295;p12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4392265" y="4398943"/>
              <a:ext cx="1025527" cy="3418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6" name="Google Shape;296;p12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2611291" y="3552169"/>
              <a:ext cx="1637441" cy="6458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7" name="Google Shape;297;p12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5768032" y="3454004"/>
              <a:ext cx="1521076" cy="85611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8" name="Google Shape;298;p12"/>
          <p:cNvSpPr/>
          <p:nvPr/>
        </p:nvSpPr>
        <p:spPr>
          <a:xfrm>
            <a:off x="107231" y="5113771"/>
            <a:ext cx="8239935" cy="12072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Copyright: CC BY-NC-SA 4.0:</a:t>
            </a: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7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https://creativecommons.org/licenses/by-nc-sa/4.0/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questa licenza, sei libero di condividere la copia e ridistribuire il materiale in qualsiasi mezzo o formato. Puoi anche adattare remix, trasformare e costruire sul materiale.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Tuttaviasolo alle seguenti condizioni: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Attribuzione —</a:t>
            </a: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è necessario fornire un credito appropriato, fornire un collegamento alla licenza e indicare se sono state apportate modifiche. Puoi farlo in qualsiasi modo ragionevole, ma non in alcun modo che suggerisca illicenziante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approvatu o il tuo uso.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 commerciale</a:t>
            </a: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 non puoi utilizzare il materiale per scopi commerciali.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Condividere allo stesso modo—</a:t>
            </a: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remixi, trasformi o costruisci il materiale, devi distribuire i tuoi contributi con la stessa licenza dell'originale.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Nessuna restrizione aggiuntiva —</a:t>
            </a: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 puoi applicare termini legali o misure tecnologiche che limitino legalmente gli altri a fare qualsiasi cosa consentita dalla licenza.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12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6910250" y="5758493"/>
            <a:ext cx="1181663" cy="412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"/>
          <p:cNvSpPr/>
          <p:nvPr/>
        </p:nvSpPr>
        <p:spPr>
          <a:xfrm>
            <a:off x="528136" y="1426513"/>
            <a:ext cx="843747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SOMMARIO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Stampaggio a iniezione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Pressa per lo stampaggio ad iniezione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fasi del ciclo di stampaggio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Parametri di processo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Proprietà e analisi dei difetti degli oggetti stampati ad iniezione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"/>
          <p:cNvSpPr/>
          <p:nvPr/>
        </p:nvSpPr>
        <p:spPr>
          <a:xfrm>
            <a:off x="357408" y="1178410"/>
            <a:ext cx="332078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fasi del ciclo di stampaggio</a:t>
            </a:r>
            <a:endParaRPr/>
          </a:p>
        </p:txBody>
      </p:sp>
      <p:pic>
        <p:nvPicPr>
          <p:cNvPr descr="Processing cycle of conventional injection molding process (Source:... |  Download Scientific Diagram" id="188" name="Google Shape;188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312866" y="2070286"/>
            <a:ext cx="8897474" cy="3506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4"/>
          <p:cNvSpPr txBox="1"/>
          <p:nvPr>
            <p:ph idx="1" type="body"/>
          </p:nvPr>
        </p:nvSpPr>
        <p:spPr>
          <a:xfrm>
            <a:off x="173014" y="1790330"/>
            <a:ext cx="11107553" cy="1345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 Il ciclo di stampaggio è costituito da alcune fasi distinte che si susseguono identiche per ogni pezzo stampato e per ogni tipo di dettaglio.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Le singole fasi del processo sono le stesse in ordine cronologico, ma le varie percentuali di contribuzione all'ottenimento del ciclo totale sono diverse.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4"/>
          <p:cNvSpPr txBox="1"/>
          <p:nvPr/>
        </p:nvSpPr>
        <p:spPr>
          <a:xfrm>
            <a:off x="357408" y="3341765"/>
            <a:ext cx="7886700" cy="599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fasi del ciclo di stampaggio sono:</a:t>
            </a:r>
            <a:endParaRPr/>
          </a:p>
        </p:txBody>
      </p:sp>
      <p:sp>
        <p:nvSpPr>
          <p:cNvPr id="199" name="Google Shape;199;p4"/>
          <p:cNvSpPr/>
          <p:nvPr/>
        </p:nvSpPr>
        <p:spPr>
          <a:xfrm>
            <a:off x="434532" y="3923032"/>
            <a:ext cx="7809576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Chiusura stampo (Fase di Bloccaggio)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Iniezione (Riempimento)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Compattamento (Mantenimento)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Fase di raffreddamento fase +plastificazione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Apertura stampo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Fase di estrazione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11.JPG" id="200" name="Google Shape;200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121400" y="3300023"/>
            <a:ext cx="3640937" cy="2916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5"/>
          <p:cNvSpPr/>
          <p:nvPr/>
        </p:nvSpPr>
        <p:spPr>
          <a:xfrm>
            <a:off x="357398" y="1178400"/>
            <a:ext cx="451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Chiusura stampo – Fase di bloccaggio</a:t>
            </a:r>
            <a:endParaRPr/>
          </a:p>
        </p:txBody>
      </p:sp>
      <p:sp>
        <p:nvSpPr>
          <p:cNvPr id="210" name="Google Shape;210;p5"/>
          <p:cNvSpPr/>
          <p:nvPr/>
        </p:nvSpPr>
        <p:spPr>
          <a:xfrm>
            <a:off x="357408" y="1752200"/>
            <a:ext cx="1100256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questa fase lo stampo viene chiuso e la pressa ad iniezione sviluppa la forza di chiusura.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Questa forza deve essere sufficiente per contrastare la pressione del materiale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jection Molding Process Step 1 " id="211" name="Google Shape;211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99123" y="2869198"/>
            <a:ext cx="5092944" cy="2860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6"/>
          <p:cNvSpPr/>
          <p:nvPr/>
        </p:nvSpPr>
        <p:spPr>
          <a:xfrm>
            <a:off x="357396" y="1178400"/>
            <a:ext cx="294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Iniezione - Riempimento</a:t>
            </a:r>
            <a:endParaRPr/>
          </a:p>
        </p:txBody>
      </p:sp>
      <p:sp>
        <p:nvSpPr>
          <p:cNvPr id="221" name="Google Shape;221;p6"/>
          <p:cNvSpPr/>
          <p:nvPr/>
        </p:nvSpPr>
        <p:spPr>
          <a:xfrm>
            <a:off x="357408" y="1718681"/>
            <a:ext cx="1100256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questa fase avviene il riempimento volumetrico dello stampo fino ad un 98%.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0" i="0" lang="en-US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controllo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questa fase è di </a:t>
            </a:r>
            <a:r>
              <a:rPr b="0" i="0" lang="en-US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 volumetrico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la macchina per lo stampaggio ad iniezione regola le </a:t>
            </a:r>
            <a:r>
              <a:rPr b="0" i="0" lang="en-US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velocità della vite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e, quindi, le portate.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jection Molding Process Step 2" id="222" name="Google Shape;222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01189" y="3232815"/>
            <a:ext cx="5715000" cy="320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7"/>
          <p:cNvSpPr/>
          <p:nvPr/>
        </p:nvSpPr>
        <p:spPr>
          <a:xfrm>
            <a:off x="357396" y="1178400"/>
            <a:ext cx="264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Commutazione V/P</a:t>
            </a:r>
            <a:endParaRPr/>
          </a:p>
        </p:txBody>
      </p:sp>
      <p:sp>
        <p:nvSpPr>
          <p:cNvPr id="232" name="Google Shape;232;p7"/>
          <p:cNvSpPr txBox="1"/>
          <p:nvPr>
            <p:ph idx="1" type="body"/>
          </p:nvPr>
        </p:nvSpPr>
        <p:spPr>
          <a:xfrm>
            <a:off x="357408" y="2126311"/>
            <a:ext cx="11107553" cy="1345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Passaggio V/P è il passaggio dalla fase di riempimento a quella di compattamento durante il ciclo di iniezione.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È possibile utilizzare vari metodi di commutazione. Ad esempio, il passaggio da riempimento a confezione può essere avviato quando il tempo di iniezione raggiunge la pressione ad un valore specificato, quando viene riempita una determinata percentuale del volume o quando vengono soddisfatte altre condizioni.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8"/>
          <p:cNvSpPr/>
          <p:nvPr/>
        </p:nvSpPr>
        <p:spPr>
          <a:xfrm>
            <a:off x="357408" y="1178410"/>
            <a:ext cx="371698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Compattamento - Mantenimento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8"/>
          <p:cNvSpPr txBox="1"/>
          <p:nvPr>
            <p:ph idx="1" type="body"/>
          </p:nvPr>
        </p:nvSpPr>
        <p:spPr>
          <a:xfrm>
            <a:off x="357408" y="1982378"/>
            <a:ext cx="11107553" cy="1345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Durante il packing la pressione viene regolata e, il materiale aggiuntivo viene iniettato nello stampo per tenere conto del ritiro e del riflusso del materiale.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Durante la fase di mantenimento, il materiale viene mantenuto nel posto alla pressione di equilibrio fino a quando non si verifica il congelamento del gate, a quel punto inizia il processo di raffreddamento</a:t>
            </a:r>
            <a:endParaRPr/>
          </a:p>
        </p:txBody>
      </p:sp>
      <p:pic>
        <p:nvPicPr>
          <p:cNvPr id="243" name="Google Shape;243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759078" y="3327762"/>
            <a:ext cx="4314917" cy="2563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8472" y="6222410"/>
            <a:ext cx="1621007" cy="440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014" y="148676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0340" y="148676"/>
            <a:ext cx="1849139" cy="57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7010" y="791239"/>
            <a:ext cx="1375798" cy="774343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9"/>
          <p:cNvSpPr/>
          <p:nvPr/>
        </p:nvSpPr>
        <p:spPr>
          <a:xfrm>
            <a:off x="357401" y="1178400"/>
            <a:ext cx="595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Fase di raffreddamento+plastificazione</a:t>
            </a:r>
            <a:endParaRPr/>
          </a:p>
        </p:txBody>
      </p:sp>
      <p:sp>
        <p:nvSpPr>
          <p:cNvPr id="253" name="Google Shape;253;p9"/>
          <p:cNvSpPr txBox="1"/>
          <p:nvPr>
            <p:ph idx="1" type="body"/>
          </p:nvPr>
        </p:nvSpPr>
        <p:spPr>
          <a:xfrm>
            <a:off x="357408" y="1903215"/>
            <a:ext cx="11107553" cy="1638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È possibile stimare il tempo di raffreddamento a partire dallo spessore della parete del pezzo e dalle proprietà termodinamiche della plastica.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In questa fase il pezzo stampato deve raggiungere la temperatura di estrazione tipica di ogni materiale.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A questa temperatura il pezzo stampato è strutturalmente solido per essere estratto.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Questa tempo consente alla macchina per lo stampaggio ad iniezione di svolgere la plastificazione.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jection Molding Process Step 4" id="254" name="Google Shape;254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972175" y="3745590"/>
            <a:ext cx="3922119" cy="22029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jection Molding Process Step 3" id="255" name="Google Shape;255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15468" y="3917886"/>
            <a:ext cx="3795119" cy="2131592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9"/>
          <p:cNvSpPr txBox="1"/>
          <p:nvPr/>
        </p:nvSpPr>
        <p:spPr>
          <a:xfrm>
            <a:off x="5095961" y="4568183"/>
            <a:ext cx="49084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ersonalizza struttur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2021-03-03T15:15:32Z</dcterms:created>
  <dc:creator>Susana Remotti</dc:creator>
</cp:coreProperties>
</file>