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8" r:id="rId5"/>
    <p:sldId id="293" r:id="rId6"/>
    <p:sldId id="298" r:id="rId7"/>
    <p:sldId id="299" r:id="rId8"/>
    <p:sldId id="300" r:id="rId9"/>
    <p:sldId id="297" r:id="rId10"/>
    <p:sldId id="301" r:id="rId11"/>
    <p:sldId id="302" r:id="rId12"/>
    <p:sldId id="25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 autoAdjust="0"/>
    <p:restoredTop sz="94533" autoAdjust="0"/>
  </p:normalViewPr>
  <p:slideViewPr>
    <p:cSldViewPr snapToGrid="0">
      <p:cViewPr varScale="1">
        <p:scale>
          <a:sx n="109" d="100"/>
          <a:sy n="109" d="100"/>
        </p:scale>
        <p:origin x="60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1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67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1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3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84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69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43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9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33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19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6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47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91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4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8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2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4.jpe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.JPG"/><Relationship Id="rId9" Type="http://schemas.openxmlformats.org/officeDocument/2006/relationships/image" Target="../media/image31.png"/><Relationship Id="rId1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Training program: modules</a:t>
            </a:r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New materials and biomaterials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Eco-design &amp; novel manufacturing processing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Citizen and Consumer Engagement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Residue management and </a:t>
            </a:r>
            <a:r>
              <a:rPr lang="it-IT" sz="2400" dirty="0" err="1"/>
              <a:t>valorisation</a:t>
            </a:r>
            <a:endParaRPr lang="it-IT" sz="2400" dirty="0"/>
          </a:p>
          <a:p>
            <a:pPr algn="ctr"/>
            <a:endParaRPr lang="en-US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325091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CD8F4905-92BF-CF40-95E7-03CE5D70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30" y="2402128"/>
            <a:ext cx="8131571" cy="3620884"/>
          </a:xfrm>
          <a:prstGeom prst="rect">
            <a:avLst/>
          </a:prstGeom>
        </p:spPr>
      </p:pic>
      <p:sp>
        <p:nvSpPr>
          <p:cNvPr id="12" name="Nuvola 11">
            <a:extLst>
              <a:ext uri="{FF2B5EF4-FFF2-40B4-BE49-F238E27FC236}">
                <a16:creationId xmlns:a16="http://schemas.microsoft.com/office/drawing/2014/main" id="{2676DB40-2C26-374E-A13B-4AD0D632EB56}"/>
              </a:ext>
            </a:extLst>
          </p:cNvPr>
          <p:cNvSpPr/>
          <p:nvPr/>
        </p:nvSpPr>
        <p:spPr>
          <a:xfrm rot="359758">
            <a:off x="9395387" y="2402471"/>
            <a:ext cx="2670640" cy="34955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1177815" y="868682"/>
            <a:ext cx="834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Energia libera superficiale di alcuni polimeri comuni </a:t>
            </a:r>
            <a:r>
              <a:rPr kumimoji="0" lang="it-IT" sz="3200" b="1" i="1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</a:t>
            </a: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tensione superficiale di alcune formulazioni liquide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238076-9146-47FD-ACE2-0EF3307587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D05E05-DE97-463F-9102-B2B886545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9FDB27-F452-4248-9D2E-C1EE6CD16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675DE-C7ED-46DA-ACDD-60488DDBA1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007BA5-62B2-0F41-82E4-452D277B1CBA}"/>
              </a:ext>
            </a:extLst>
          </p:cNvPr>
          <p:cNvSpPr txBox="1"/>
          <p:nvPr/>
        </p:nvSpPr>
        <p:spPr>
          <a:xfrm rot="491449">
            <a:off x="9675888" y="2781412"/>
            <a:ext cx="21096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Per avere una buona bagnabilità, l’energia superficiale del polimero deve essere almeno di  10mN/m maggiore della tensione superficiale del liquido da</a:t>
            </a:r>
          </a:p>
          <a:p>
            <a:pPr algn="ctr"/>
            <a:r>
              <a:rPr lang="it-IT" dirty="0"/>
              <a:t>applicare!</a:t>
            </a:r>
          </a:p>
        </p:txBody>
      </p:sp>
    </p:spTree>
    <p:extLst>
      <p:ext uri="{BB962C8B-B14F-4D97-AF65-F5344CB8AC3E}">
        <p14:creationId xmlns:p14="http://schemas.microsoft.com/office/powerpoint/2010/main" val="307217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43" y="6329589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6" t="27690" r="12654" b="26918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sp>
        <p:nvSpPr>
          <p:cNvPr id="20" name="Rettangolo 19"/>
          <p:cNvSpPr/>
          <p:nvPr/>
        </p:nvSpPr>
        <p:spPr>
          <a:xfrm>
            <a:off x="107231" y="5113771"/>
            <a:ext cx="8239935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Copyright: CC BY-NC-SA 4.0: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7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14"/>
              </a:rPr>
              <a:t>https://creativecommons.org/licenses/by-nc-sa/4.0/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With this license, you are free to share the copy and redistribute the material in any medium or format. You can also adapt remix, transform and build upon the material.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However only under the following terms: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Attribution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you must give appropriate credit, provide a link to the license, and indicate if changes were made. You may do so in any reasonable manner, but not in any way that suggests the licensor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endorses you or your use.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NonCommercial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— you may not use the material for commercial purposes.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ShareAlike</a:t>
            </a: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if you remix, transform, or build upon the material, you must distribute your contributions under the same license as the original.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No additional restrictions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you may not apply legal terms or technological measures that legally restrict others from doing anything the license permits.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sz="7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0250" y="5758493"/>
            <a:ext cx="1181663" cy="4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979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Corso 2 - Processi di Manifattura Innovativi per Sistemi Packaging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02735" y="1604313"/>
            <a:ext cx="96032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7.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Innovazione e sostenibilità nei trattamenti superficiali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2000" dirty="0">
                <a:solidFill>
                  <a:srgbClr val="00B050"/>
                </a:solidFill>
                <a:latin typeface="Calibri" panose="020F0502020204030204" pitchFamily="34" charset="0"/>
              </a:rPr>
              <a:t>7.1. Basi dei trattamenti superficiali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solidFill>
                  <a:srgbClr val="00B050"/>
                </a:solidFill>
                <a:latin typeface="Calibri" panose="020F0502020204030204" pitchFamily="34" charset="0"/>
              </a:rPr>
              <a:t>	7.1.1. Bagnabilità, angolo di contatto, energia superficiale e tensione superficiale</a:t>
            </a:r>
          </a:p>
          <a:p>
            <a:pPr lvl="1"/>
            <a:endParaRPr lang="it-IT" sz="20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7.2. </a:t>
            </a:r>
            <a:r>
              <a:rPr lang="it-IT" sz="2000" dirty="0">
                <a:latin typeface="Calibri" panose="020F0502020204030204" pitchFamily="34" charset="0"/>
              </a:rPr>
              <a:t>Trattamento</a:t>
            </a:r>
            <a:r>
              <a:rPr lang="en-US" sz="2000" dirty="0">
                <a:latin typeface="Calibri" panose="020F0502020204030204" pitchFamily="34" charset="0"/>
              </a:rPr>
              <a:t> Corona</a:t>
            </a:r>
          </a:p>
          <a:p>
            <a:pPr lvl="1"/>
            <a:endParaRPr lang="it-IT" sz="2000" dirty="0">
              <a:latin typeface="Calibri" panose="020F0502020204030204" pitchFamily="34" charset="0"/>
            </a:endParaRPr>
          </a:p>
          <a:p>
            <a:pPr lvl="1"/>
            <a:r>
              <a:rPr lang="it-IT" sz="2000" dirty="0">
                <a:latin typeface="Calibri" panose="020F0502020204030204" pitchFamily="34" charset="0"/>
              </a:rPr>
              <a:t>7.3. Trattamento al plasma</a:t>
            </a:r>
          </a:p>
          <a:p>
            <a:pPr lvl="1"/>
            <a:endParaRPr lang="it-IT" sz="2000" dirty="0">
              <a:latin typeface="Calibri" panose="020F0502020204030204" pitchFamily="34" charset="0"/>
            </a:endParaRPr>
          </a:p>
          <a:p>
            <a:pPr lvl="1"/>
            <a:r>
              <a:rPr lang="it-IT" sz="2000" dirty="0">
                <a:latin typeface="Calibri" panose="020F0502020204030204" pitchFamily="34" charset="0"/>
              </a:rPr>
              <a:t>7.4. Processi di coating</a:t>
            </a:r>
          </a:p>
          <a:p>
            <a:pPr lvl="1"/>
            <a:endParaRPr lang="it-IT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7.5. </a:t>
            </a:r>
            <a:r>
              <a:rPr lang="it-IT" sz="2000" dirty="0">
                <a:latin typeface="Calibri" panose="020F0502020204030204" pitchFamily="34" charset="0"/>
              </a:rPr>
              <a:t>Sostenibilità dei trattamenti superficiali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289790-F04A-F45F-4710-65B7D7D496C7}"/>
              </a:ext>
            </a:extLst>
          </p:cNvPr>
          <p:cNvSpPr txBox="1"/>
          <p:nvPr/>
        </p:nvSpPr>
        <p:spPr>
          <a:xfrm>
            <a:off x="385574" y="6051793"/>
            <a:ext cx="1005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________________________________________________________________________________________________</a:t>
            </a:r>
          </a:p>
          <a:p>
            <a:r>
              <a:rPr lang="it-IT" sz="1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prof. P. </a:t>
            </a:r>
            <a:r>
              <a:rPr lang="it-IT" sz="1600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Scarfato </a:t>
            </a:r>
            <a:r>
              <a:rPr lang="it-IT" sz="1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– Università degli Studi di Salerno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1866123" y="1173546"/>
            <a:ext cx="786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FF0000"/>
                </a:solidFill>
                <a:latin typeface="Calibri" panose="020F0502020204030204"/>
              </a:rPr>
              <a:t>Trattamenti superficiali. 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Cosa,</a:t>
            </a:r>
            <a:r>
              <a:rPr lang="it-IT" sz="3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Perché,</a:t>
            </a:r>
            <a:r>
              <a:rPr lang="it-IT" sz="3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Come.</a:t>
            </a:r>
            <a:r>
              <a:rPr lang="it-IT" sz="3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endParaRPr kumimoji="0" lang="it-IT" sz="32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238076-9146-47FD-ACE2-0EF33075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D05E05-DE97-463F-9102-B2B886545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9FDB27-F452-4248-9D2E-C1EE6CD16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675DE-C7ED-46DA-ACDD-60488DDBA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70955D4-14F5-8C40-8DAD-CA92A9CC1AF0}"/>
              </a:ext>
            </a:extLst>
          </p:cNvPr>
          <p:cNvSpPr/>
          <p:nvPr/>
        </p:nvSpPr>
        <p:spPr>
          <a:xfrm>
            <a:off x="1332372" y="1889251"/>
            <a:ext cx="10258309" cy="130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anose="020F0502020204030204" pitchFamily="34" charset="0"/>
              </a:rPr>
              <a:t>I </a:t>
            </a:r>
            <a:r>
              <a:rPr lang="it-IT" sz="2400" b="1" dirty="0">
                <a:latin typeface="Calibri" panose="020F0502020204030204" pitchFamily="34" charset="0"/>
              </a:rPr>
              <a:t>trattamenti superficiali </a:t>
            </a:r>
            <a:r>
              <a:rPr lang="it-IT" sz="2400" dirty="0">
                <a:latin typeface="Calibri" panose="020F0502020204030204" pitchFamily="34" charset="0"/>
              </a:rPr>
              <a:t>della plastica sono procedure ordinarie nell’industria del packaging. Essi migliorano la </a:t>
            </a:r>
            <a:r>
              <a:rPr lang="it-IT" sz="2400" u="sng" dirty="0">
                <a:latin typeface="Calibri" panose="020F0502020204030204" pitchFamily="34" charset="0"/>
              </a:rPr>
              <a:t>bagnabilità</a:t>
            </a:r>
            <a:r>
              <a:rPr lang="it-IT" sz="2400" dirty="0">
                <a:latin typeface="Calibri" panose="020F0502020204030204" pitchFamily="34" charset="0"/>
              </a:rPr>
              <a:t> superficiale del polimero permettendo un’adeguata </a:t>
            </a:r>
            <a:r>
              <a:rPr lang="it-IT" sz="2400" u="sng" dirty="0">
                <a:latin typeface="Calibri" panose="020F0502020204030204" pitchFamily="34" charset="0"/>
              </a:rPr>
              <a:t>adesione</a:t>
            </a:r>
            <a:r>
              <a:rPr lang="it-IT" sz="2400" dirty="0">
                <a:latin typeface="Calibri" panose="020F0502020204030204" pitchFamily="34" charset="0"/>
              </a:rPr>
              <a:t> di vernici, inchiostri, rivestimenti, ecc.</a:t>
            </a:r>
          </a:p>
        </p:txBody>
      </p:sp>
      <p:pic>
        <p:nvPicPr>
          <p:cNvPr id="9" name="Elemento grafico 8" descr="Lampadina e ingranaggio con riempimento a tinta unita">
            <a:extLst>
              <a:ext uri="{FF2B5EF4-FFF2-40B4-BE49-F238E27FC236}">
                <a16:creationId xmlns:a16="http://schemas.microsoft.com/office/drawing/2014/main" id="{36B0254C-5D22-2A43-96AD-4E546AF39E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968" y="1956532"/>
            <a:ext cx="1100615" cy="1100615"/>
          </a:xfrm>
          <a:prstGeom prst="rect">
            <a:avLst/>
          </a:prstGeom>
        </p:spPr>
      </p:pic>
      <p:pic>
        <p:nvPicPr>
          <p:cNvPr id="11" name="Elemento grafico 10" descr="Tiro a segno con riempimento a tinta unita">
            <a:extLst>
              <a:ext uri="{FF2B5EF4-FFF2-40B4-BE49-F238E27FC236}">
                <a16:creationId xmlns:a16="http://schemas.microsoft.com/office/drawing/2014/main" id="{1905BE4B-24E1-4048-806E-CC33EB77B65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075" y="3522784"/>
            <a:ext cx="914400" cy="914400"/>
          </a:xfrm>
          <a:prstGeom prst="rect">
            <a:avLst/>
          </a:prstGeom>
        </p:spPr>
      </p:pic>
      <p:pic>
        <p:nvPicPr>
          <p:cNvPr id="13" name="Elemento grafico 12" descr="Lente di ingrandimento con riempimento a tinta unita">
            <a:extLst>
              <a:ext uri="{FF2B5EF4-FFF2-40B4-BE49-F238E27FC236}">
                <a16:creationId xmlns:a16="http://schemas.microsoft.com/office/drawing/2014/main" id="{02A3AFED-4887-0646-8D7C-CA4F986F03F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1075" y="5251104"/>
            <a:ext cx="914400" cy="9144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A46B7BFE-6AE0-5E4A-9C54-0AC057DB7A9B}"/>
              </a:ext>
            </a:extLst>
          </p:cNvPr>
          <p:cNvSpPr/>
          <p:nvPr/>
        </p:nvSpPr>
        <p:spPr>
          <a:xfrm>
            <a:off x="1332372" y="4672162"/>
            <a:ext cx="10443801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anose="020F0502020204030204" pitchFamily="34" charset="0"/>
              </a:rPr>
              <a:t>L’energia superficiale del polimero deve cambiare! Soluzioni per trattamenti superficiali della plastica:</a:t>
            </a:r>
          </a:p>
          <a:p>
            <a:pPr marL="723900" lvl="2" indent="-255588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Trattamenti Corona </a:t>
            </a:r>
          </a:p>
          <a:p>
            <a:pPr marL="723900" lvl="2" indent="-255588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Trattamenti al plasma</a:t>
            </a:r>
          </a:p>
          <a:p>
            <a:pPr marL="723900" lvl="2" indent="-255588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Altri…</a:t>
            </a: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0FE3B45-6BC1-B845-8FD2-F2FD794EC904}"/>
              </a:ext>
            </a:extLst>
          </p:cNvPr>
          <p:cNvSpPr/>
          <p:nvPr/>
        </p:nvSpPr>
        <p:spPr>
          <a:xfrm>
            <a:off x="1332372" y="3296724"/>
            <a:ext cx="10443802" cy="130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anose="020F0502020204030204" pitchFamily="34" charset="0"/>
              </a:rPr>
              <a:t>La scarsa bagnabilità è un problema comune nei polimeri, che posseggono una bassa </a:t>
            </a:r>
            <a:r>
              <a:rPr lang="it-IT" sz="2400" b="1" dirty="0">
                <a:latin typeface="Calibri" panose="020F0502020204030204" pitchFamily="34" charset="0"/>
              </a:rPr>
              <a:t>energia superficiale a causa della loro natura </a:t>
            </a:r>
            <a:r>
              <a:rPr lang="it-IT" sz="2400" dirty="0">
                <a:latin typeface="Calibri" panose="020F0502020204030204" pitchFamily="34" charset="0"/>
              </a:rPr>
              <a:t>apolare, mentre gli inchiostri da stampa, le colle, i rivestimenti, ecc., hanno un carattere polare.</a:t>
            </a:r>
          </a:p>
        </p:txBody>
      </p:sp>
    </p:spTree>
    <p:extLst>
      <p:ext uri="{BB962C8B-B14F-4D97-AF65-F5344CB8AC3E}">
        <p14:creationId xmlns:p14="http://schemas.microsoft.com/office/powerpoint/2010/main" val="414988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2452719" y="720980"/>
            <a:ext cx="765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FF0000"/>
                </a:solidFill>
                <a:latin typeface="Calibri" panose="020F0502020204030204"/>
              </a:rPr>
              <a:t>Bagnabilità e angolo di contatto</a:t>
            </a:r>
            <a:endParaRPr kumimoji="0" lang="it-IT" sz="32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238076-9146-47FD-ACE2-0EF33075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D05E05-DE97-463F-9102-B2B886545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9FDB27-F452-4248-9D2E-C1EE6CD16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675DE-C7ED-46DA-ACDD-60488DDBA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70955D4-14F5-8C40-8DAD-CA92A9CC1AF0}"/>
              </a:ext>
            </a:extLst>
          </p:cNvPr>
          <p:cNvSpPr/>
          <p:nvPr/>
        </p:nvSpPr>
        <p:spPr>
          <a:xfrm>
            <a:off x="399213" y="1597529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>
              <a:spcAft>
                <a:spcPts val="1200"/>
              </a:spcAft>
            </a:pPr>
            <a:r>
              <a:rPr lang="it-IT" sz="2400" dirty="0">
                <a:latin typeface="Calibri" panose="020F0502020204030204" pitchFamily="34" charset="0"/>
              </a:rPr>
              <a:t>La </a:t>
            </a:r>
            <a:r>
              <a:rPr lang="it-IT" sz="2400" b="1" dirty="0">
                <a:latin typeface="Calibri" panose="020F0502020204030204" pitchFamily="34" charset="0"/>
              </a:rPr>
              <a:t>bagnabilità </a:t>
            </a:r>
            <a:r>
              <a:rPr lang="it-IT" sz="2400" dirty="0">
                <a:latin typeface="Calibri" panose="020F0502020204030204" pitchFamily="34" charset="0"/>
              </a:rPr>
              <a:t>si riferisce alla capacità di un liquido di distribuirsi completamente sulla superfice piatta e orizzontale di un solido. 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FB555D2-EBDC-8A41-ACA0-5735945207C6}"/>
              </a:ext>
            </a:extLst>
          </p:cNvPr>
          <p:cNvSpPr/>
          <p:nvPr/>
        </p:nvSpPr>
        <p:spPr>
          <a:xfrm>
            <a:off x="399213" y="2844171"/>
            <a:ext cx="5973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>
              <a:spcAft>
                <a:spcPts val="1200"/>
              </a:spcAft>
            </a:pPr>
            <a:r>
              <a:rPr lang="it-IT" sz="2400" dirty="0"/>
              <a:t>L’</a:t>
            </a:r>
            <a:r>
              <a:rPr lang="it-IT" sz="2400" b="1" dirty="0"/>
              <a:t>angolo di contatto </a:t>
            </a:r>
            <a:r>
              <a:rPr lang="it-IT" sz="2400" dirty="0"/>
              <a:t>è l’angolo </a:t>
            </a:r>
            <a:r>
              <a:rPr lang="it-IT" sz="2400" b="1" dirty="0">
                <a:latin typeface="Symbol" pitchFamily="2" charset="2"/>
              </a:rPr>
              <a:t>q</a:t>
            </a:r>
            <a:r>
              <a:rPr lang="it-IT" sz="2400" dirty="0"/>
              <a:t> compreso tra la superfice e la linea tangente al bordo della goccia di liquido disposta sulla superfice.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1D13FC1-E58F-F74F-8B11-DC50FE24634B}"/>
              </a:ext>
            </a:extLst>
          </p:cNvPr>
          <p:cNvSpPr/>
          <p:nvPr/>
        </p:nvSpPr>
        <p:spPr>
          <a:xfrm>
            <a:off x="1556163" y="6317398"/>
            <a:ext cx="8546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>
              <a:spcAft>
                <a:spcPts val="1200"/>
              </a:spcAft>
            </a:pPr>
            <a:r>
              <a:rPr lang="it-IT" sz="2800" dirty="0"/>
              <a:t>Minore è l’</a:t>
            </a:r>
            <a:r>
              <a:rPr lang="it-IT" sz="2800" b="1" dirty="0"/>
              <a:t>angolo di contatto</a:t>
            </a:r>
            <a:r>
              <a:rPr lang="it-IT" sz="2800" dirty="0"/>
              <a:t>, maggiore è la bagnabilità!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118395E-838F-F241-92C4-C3C6000C9C17}"/>
              </a:ext>
            </a:extLst>
          </p:cNvPr>
          <p:cNvSpPr/>
          <p:nvPr/>
        </p:nvSpPr>
        <p:spPr>
          <a:xfrm>
            <a:off x="399213" y="4126097"/>
            <a:ext cx="602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</a:rPr>
              <a:t>Bagnabilità totale</a:t>
            </a:r>
            <a:r>
              <a:rPr lang="it-IT" sz="2000" dirty="0">
                <a:solidFill>
                  <a:srgbClr val="000000"/>
                </a:solidFill>
              </a:rPr>
              <a:t>: il liquido ha una forte affinità con il solido➞</a:t>
            </a:r>
            <a:r>
              <a:rPr lang="it-IT" sz="2000" dirty="0"/>
              <a:t> l’angolo di contatto tende a 0° e il liquido è completamente «distribuito».</a:t>
            </a:r>
            <a:endParaRPr lang="it-IT" sz="2000" dirty="0">
              <a:solidFill>
                <a:srgbClr val="000000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</a:rPr>
              <a:t>Bagnabilità parziale o non-bagnabile</a:t>
            </a:r>
            <a:r>
              <a:rPr lang="it-IT" sz="2000" dirty="0">
                <a:solidFill>
                  <a:srgbClr val="000000"/>
                </a:solidFill>
              </a:rPr>
              <a:t>: il liquido ha una bassa o nessuna affinità con il solido➞ l’angolo di contatto tende a </a:t>
            </a:r>
            <a:r>
              <a:rPr lang="it-IT" sz="2000" dirty="0"/>
              <a:t>180°e il liquido forma delle gocce sferiche.</a:t>
            </a:r>
            <a:endParaRPr lang="it-IT" sz="2000" dirty="0">
              <a:solidFill>
                <a:srgbClr val="000000"/>
              </a:solidFill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9CFD0429-B92C-1B4C-93AB-A6A1799C10BD}"/>
              </a:ext>
            </a:extLst>
          </p:cNvPr>
          <p:cNvGrpSpPr/>
          <p:nvPr/>
        </p:nvGrpSpPr>
        <p:grpSpPr>
          <a:xfrm>
            <a:off x="6469455" y="2043278"/>
            <a:ext cx="5590024" cy="3469100"/>
            <a:chOff x="6469455" y="2196027"/>
            <a:chExt cx="5590024" cy="3469100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41D1DC67-D6CF-5D4E-BD18-5866CB10A5C0}"/>
                </a:ext>
              </a:extLst>
            </p:cNvPr>
            <p:cNvGrpSpPr/>
            <p:nvPr/>
          </p:nvGrpSpPr>
          <p:grpSpPr>
            <a:xfrm>
              <a:off x="6495213" y="2196027"/>
              <a:ext cx="5564266" cy="3469100"/>
              <a:chOff x="6550461" y="1599447"/>
              <a:chExt cx="4152900" cy="2445052"/>
            </a:xfrm>
          </p:grpSpPr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22F9BF4D-EF10-3F45-90A3-1E236717AD9B}"/>
                  </a:ext>
                </a:extLst>
              </p:cNvPr>
              <p:cNvGrpSpPr/>
              <p:nvPr/>
            </p:nvGrpSpPr>
            <p:grpSpPr>
              <a:xfrm>
                <a:off x="6550461" y="1599447"/>
                <a:ext cx="4152900" cy="2445052"/>
                <a:chOff x="6726123" y="1789281"/>
                <a:chExt cx="4152900" cy="2445052"/>
              </a:xfrm>
            </p:grpSpPr>
            <p:pic>
              <p:nvPicPr>
                <p:cNvPr id="10248" name="Picture 8" descr="Substrate Wetting">
                  <a:extLst>
                    <a:ext uri="{FF2B5EF4-FFF2-40B4-BE49-F238E27FC236}">
                      <a16:creationId xmlns:a16="http://schemas.microsoft.com/office/drawing/2014/main" id="{486B9BBE-76BB-834A-A29D-96FAE953C0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861" b="15890"/>
                <a:stretch/>
              </p:blipFill>
              <p:spPr bwMode="auto">
                <a:xfrm>
                  <a:off x="6726123" y="1789281"/>
                  <a:ext cx="4152900" cy="12299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50" name="Picture 10" descr="Substrate Wetting Agent | Flow and Leveling | Borchi® Gol 1570">
                  <a:extLst>
                    <a:ext uri="{FF2B5EF4-FFF2-40B4-BE49-F238E27FC236}">
                      <a16:creationId xmlns:a16="http://schemas.microsoft.com/office/drawing/2014/main" id="{437C22D5-62A4-8440-B4D2-14C4C15530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9467"/>
                <a:stretch/>
              </p:blipFill>
              <p:spPr bwMode="auto">
                <a:xfrm rot="10800000">
                  <a:off x="6726123" y="3034004"/>
                  <a:ext cx="4152900" cy="12003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F4D32D7-4251-824E-A44D-ADB5C2D626FF}"/>
                  </a:ext>
                </a:extLst>
              </p:cNvPr>
              <p:cNvSpPr txBox="1"/>
              <p:nvPr/>
            </p:nvSpPr>
            <p:spPr>
              <a:xfrm>
                <a:off x="6793774" y="2601758"/>
                <a:ext cx="1068946" cy="1952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Bassa bagnabilità</a:t>
                </a: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1BF77146-D80C-174B-BA9D-C6CF395FDFD4}"/>
                  </a:ext>
                </a:extLst>
              </p:cNvPr>
              <p:cNvSpPr txBox="1"/>
              <p:nvPr/>
            </p:nvSpPr>
            <p:spPr>
              <a:xfrm>
                <a:off x="9309451" y="2615742"/>
                <a:ext cx="1393910" cy="1952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Eccellente bagnabilità</a:t>
                </a:r>
              </a:p>
            </p:txBody>
          </p:sp>
        </p:grpSp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FBA99C06-F5B6-3D45-BD5F-46B82230B3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69455" y="2655794"/>
              <a:ext cx="620696" cy="7627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>
              <a:extLst>
                <a:ext uri="{FF2B5EF4-FFF2-40B4-BE49-F238E27FC236}">
                  <a16:creationId xmlns:a16="http://schemas.microsoft.com/office/drawing/2014/main" id="{3E8C8634-C014-944C-9A94-27F0E56397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4694" y="2541189"/>
              <a:ext cx="122073" cy="867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>
              <a:extLst>
                <a:ext uri="{FF2B5EF4-FFF2-40B4-BE49-F238E27FC236}">
                  <a16:creationId xmlns:a16="http://schemas.microsoft.com/office/drawing/2014/main" id="{BF43D06E-AC7A-744A-B15F-19398217B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5024" y="2914772"/>
              <a:ext cx="1043951" cy="4991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o 17">
              <a:extLst>
                <a:ext uri="{FF2B5EF4-FFF2-40B4-BE49-F238E27FC236}">
                  <a16:creationId xmlns:a16="http://schemas.microsoft.com/office/drawing/2014/main" id="{C219EAB4-D45C-9D44-AD11-AF0C0CB1CF2D}"/>
                </a:ext>
              </a:extLst>
            </p:cNvPr>
            <p:cNvSpPr/>
            <p:nvPr/>
          </p:nvSpPr>
          <p:spPr>
            <a:xfrm>
              <a:off x="6652677" y="3017767"/>
              <a:ext cx="671360" cy="774043"/>
            </a:xfrm>
            <a:prstGeom prst="arc">
              <a:avLst>
                <a:gd name="adj1" fmla="val 14496476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5" name="Arco 34">
              <a:extLst>
                <a:ext uri="{FF2B5EF4-FFF2-40B4-BE49-F238E27FC236}">
                  <a16:creationId xmlns:a16="http://schemas.microsoft.com/office/drawing/2014/main" id="{618F5BBD-C4FC-E54E-9D44-4D9844B4AD6B}"/>
                </a:ext>
              </a:extLst>
            </p:cNvPr>
            <p:cNvSpPr/>
            <p:nvPr/>
          </p:nvSpPr>
          <p:spPr>
            <a:xfrm>
              <a:off x="8468013" y="3013564"/>
              <a:ext cx="671360" cy="774043"/>
            </a:xfrm>
            <a:prstGeom prst="arc">
              <a:avLst>
                <a:gd name="adj1" fmla="val 15338401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6" name="Arco 35">
              <a:extLst>
                <a:ext uri="{FF2B5EF4-FFF2-40B4-BE49-F238E27FC236}">
                  <a16:creationId xmlns:a16="http://schemas.microsoft.com/office/drawing/2014/main" id="{DB9DEC02-2564-D642-B695-8BEEC9BAC814}"/>
                </a:ext>
              </a:extLst>
            </p:cNvPr>
            <p:cNvSpPr/>
            <p:nvPr/>
          </p:nvSpPr>
          <p:spPr>
            <a:xfrm>
              <a:off x="10088401" y="3013564"/>
              <a:ext cx="671360" cy="774043"/>
            </a:xfrm>
            <a:prstGeom prst="arc">
              <a:avLst>
                <a:gd name="adj1" fmla="val 19197880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9D8EAA9E-0E7D-4A44-ADED-220CA983C097}"/>
                </a:ext>
              </a:extLst>
            </p:cNvPr>
            <p:cNvSpPr txBox="1"/>
            <p:nvPr/>
          </p:nvSpPr>
          <p:spPr>
            <a:xfrm>
              <a:off x="7211799" y="2886122"/>
              <a:ext cx="505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latin typeface="Symbol" pitchFamily="2" charset="2"/>
                </a:rPr>
                <a:t>q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2BB6DC7B-EEDE-774A-90A3-A25C8C699298}"/>
                </a:ext>
              </a:extLst>
            </p:cNvPr>
            <p:cNvSpPr txBox="1"/>
            <p:nvPr/>
          </p:nvSpPr>
          <p:spPr>
            <a:xfrm>
              <a:off x="9060291" y="2974923"/>
              <a:ext cx="505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latin typeface="Symbol" pitchFamily="2" charset="2"/>
                </a:rPr>
                <a:t>q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2AA50504-E760-9746-B0DC-FFECC76C1920}"/>
                </a:ext>
              </a:extLst>
            </p:cNvPr>
            <p:cNvSpPr txBox="1"/>
            <p:nvPr/>
          </p:nvSpPr>
          <p:spPr>
            <a:xfrm>
              <a:off x="10776537" y="3091706"/>
              <a:ext cx="505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latin typeface="Symbol" pitchFamily="2" charset="2"/>
                </a:rPr>
                <a:t>q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1B3A8D8-CB33-9641-A496-6773B92BB541}"/>
              </a:ext>
            </a:extLst>
          </p:cNvPr>
          <p:cNvSpPr txBox="1"/>
          <p:nvPr/>
        </p:nvSpPr>
        <p:spPr>
          <a:xfrm>
            <a:off x="6495213" y="5545880"/>
            <a:ext cx="46586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</a:t>
            </a:r>
            <a:r>
              <a:rPr lang="it-IT" sz="1000" dirty="0" err="1"/>
              <a:t>www.borchers.com</a:t>
            </a:r>
            <a:r>
              <a:rPr lang="it-IT" sz="1000" dirty="0"/>
              <a:t>/</a:t>
            </a:r>
            <a:r>
              <a:rPr lang="it-IT" sz="1000" dirty="0" err="1"/>
              <a:t>wp-content</a:t>
            </a:r>
            <a:r>
              <a:rPr lang="it-IT" sz="1000" dirty="0"/>
              <a:t>/uploads/2019/05/substrate-wetting-2.png</a:t>
            </a:r>
          </a:p>
        </p:txBody>
      </p:sp>
    </p:spTree>
    <p:extLst>
      <p:ext uri="{BB962C8B-B14F-4D97-AF65-F5344CB8AC3E}">
        <p14:creationId xmlns:p14="http://schemas.microsoft.com/office/powerpoint/2010/main" val="279018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708838" y="886022"/>
            <a:ext cx="968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Bagnabilità, tensione superficiale e energia superficiale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238076-9146-47FD-ACE2-0EF33075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D05E05-DE97-463F-9102-B2B886545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9FDB27-F452-4248-9D2E-C1EE6CD16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675DE-C7ED-46DA-ACDD-60488DDBA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83D1BDAA-5EE9-774B-BF6D-75CC62B2CE8C}"/>
              </a:ext>
            </a:extLst>
          </p:cNvPr>
          <p:cNvSpPr/>
          <p:nvPr/>
        </p:nvSpPr>
        <p:spPr>
          <a:xfrm>
            <a:off x="369191" y="1780826"/>
            <a:ext cx="111531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/>
            <a:r>
              <a:rPr lang="it-IT" sz="2400" dirty="0"/>
              <a:t>Quando un liquido si deposita sulla superfice di un materiale solido, le molecole dei due materiali interagiscono tra di loro: la </a:t>
            </a:r>
            <a:r>
              <a:rPr lang="it-IT" sz="2400" b="1" dirty="0"/>
              <a:t>bagnabilità </a:t>
            </a:r>
            <a:r>
              <a:rPr lang="it-IT" sz="2400" dirty="0"/>
              <a:t>è legata alla forza esercitata sulla goccia di liquido dalla superficie solida: forze intense</a:t>
            </a:r>
          </a:p>
          <a:p>
            <a:pPr marL="11112"/>
            <a:r>
              <a:rPr lang="it-IT" sz="2400" dirty="0"/>
              <a:t>attraggono di più il liquido, che si distribuisce</a:t>
            </a:r>
          </a:p>
          <a:p>
            <a:pPr marL="11112"/>
            <a:r>
              <a:rPr lang="it-IT" sz="2400" dirty="0"/>
              <a:t>più uniformemente sul substrato.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A7B1D0A-C9CA-EC45-B725-66385FC047DE}"/>
              </a:ext>
            </a:extLst>
          </p:cNvPr>
          <p:cNvSpPr/>
          <p:nvPr/>
        </p:nvSpPr>
        <p:spPr>
          <a:xfrm>
            <a:off x="389611" y="4084338"/>
            <a:ext cx="5706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33333"/>
                </a:solidFill>
              </a:rPr>
              <a:t>Il modo in cui il solido reagisce con diverse tipologie di liquido dipende strettamente dalla </a:t>
            </a:r>
            <a:r>
              <a:rPr lang="it-IT" sz="2400" u="sng" dirty="0">
                <a:solidFill>
                  <a:srgbClr val="333333"/>
                </a:solidFill>
              </a:rPr>
              <a:t>tensione superficiale</a:t>
            </a:r>
            <a:r>
              <a:rPr lang="it-IT" sz="2400" dirty="0">
                <a:solidFill>
                  <a:srgbClr val="333333"/>
                </a:solidFill>
              </a:rPr>
              <a:t> del liquido e dall’</a:t>
            </a:r>
            <a:r>
              <a:rPr lang="it-IT" sz="2400" u="sng" dirty="0">
                <a:solidFill>
                  <a:srgbClr val="333333"/>
                </a:solidFill>
              </a:rPr>
              <a:t>energia libera superficiale</a:t>
            </a:r>
            <a:r>
              <a:rPr lang="it-IT" sz="2400" dirty="0">
                <a:solidFill>
                  <a:srgbClr val="333333"/>
                </a:solidFill>
              </a:rPr>
              <a:t> del solido.</a:t>
            </a:r>
          </a:p>
        </p:txBody>
      </p:sp>
      <p:pic>
        <p:nvPicPr>
          <p:cNvPr id="2050" name="Picture 2" descr="Schematic of a sessile drop.">
            <a:extLst>
              <a:ext uri="{FF2B5EF4-FFF2-40B4-BE49-F238E27FC236}">
                <a16:creationId xmlns:a16="http://schemas.microsoft.com/office/drawing/2014/main" id="{5847DBC3-5D4D-814D-B66C-DF7652EB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05" y="2986991"/>
            <a:ext cx="5498984" cy="26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38F543-116A-0273-4AC5-BDFDDDB48713}"/>
              </a:ext>
            </a:extLst>
          </p:cNvPr>
          <p:cNvSpPr txBox="1"/>
          <p:nvPr/>
        </p:nvSpPr>
        <p:spPr>
          <a:xfrm>
            <a:off x="6293800" y="5377808"/>
            <a:ext cx="54989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</a:t>
            </a:r>
            <a:r>
              <a:rPr lang="it-IT" sz="1000" dirty="0" err="1"/>
              <a:t>www.nanoscience.com</a:t>
            </a:r>
            <a:r>
              <a:rPr lang="it-IT" sz="1000" dirty="0"/>
              <a:t>/</a:t>
            </a:r>
            <a:r>
              <a:rPr lang="it-IT" sz="1000" dirty="0" err="1"/>
              <a:t>wp-content</a:t>
            </a:r>
            <a:r>
              <a:rPr lang="it-IT" sz="1000" dirty="0"/>
              <a:t>/uploads/2018/12/Sessile-drop-</a:t>
            </a:r>
            <a:r>
              <a:rPr lang="it-IT" sz="1000" dirty="0" err="1"/>
              <a:t>schematic.png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93360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949569" y="756809"/>
            <a:ext cx="9260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FF0000"/>
                </a:solidFill>
              </a:rPr>
              <a:t>Tensione superficiale ed energia libera superficiale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238076-9146-47FD-ACE2-0EF33075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D05E05-DE97-463F-9102-B2B886545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9FDB27-F452-4248-9D2E-C1EE6CD16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675DE-C7ED-46DA-ACDD-60488DDBA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97047AE-A4F7-4D4F-BC77-34A90F4715B3}"/>
              </a:ext>
            </a:extLst>
          </p:cNvPr>
          <p:cNvSpPr/>
          <p:nvPr/>
        </p:nvSpPr>
        <p:spPr>
          <a:xfrm>
            <a:off x="369192" y="1404236"/>
            <a:ext cx="10580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tensione superficiale è la forza di coesione elastica che si esercita tra le particelle che costituiscono la superfice di un fluido e le induce ad occupare la minore area superficiale possibile.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C8459D2-9EF6-004C-81C6-8926272C2044}"/>
              </a:ext>
            </a:extLst>
          </p:cNvPr>
          <p:cNvSpPr txBox="1"/>
          <p:nvPr/>
        </p:nvSpPr>
        <p:spPr>
          <a:xfrm>
            <a:off x="10323349" y="2840134"/>
            <a:ext cx="17361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graffetta può galleggiare sull’acqua</a:t>
            </a:r>
            <a:r>
              <a:rPr lang="it-IT" dirty="0">
                <a:solidFill>
                  <a:srgbClr val="000000"/>
                </a:solidFill>
              </a:rPr>
              <a:t>➞ La tensione superficiale predomina sulla forza di gravità!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AE14D71-8FAF-9B40-A06A-BDC30049D667}"/>
              </a:ext>
            </a:extLst>
          </p:cNvPr>
          <p:cNvSpPr txBox="1"/>
          <p:nvPr/>
        </p:nvSpPr>
        <p:spPr>
          <a:xfrm>
            <a:off x="5579954" y="2401536"/>
            <a:ext cx="447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Alcuni effetti della tensione superficiale</a:t>
            </a:r>
          </a:p>
        </p:txBody>
      </p:sp>
      <p:pic>
        <p:nvPicPr>
          <p:cNvPr id="6156" name="Picture 12" descr="Blue color tone of close up rain water drop falling to the floor in rainy season stock image">
            <a:extLst>
              <a:ext uri="{FF2B5EF4-FFF2-40B4-BE49-F238E27FC236}">
                <a16:creationId xmlns:a16="http://schemas.microsoft.com/office/drawing/2014/main" id="{42DAFFEB-C2FC-464C-82DC-D150AE8D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90" y="2861840"/>
            <a:ext cx="2257016" cy="15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4C937B69-F293-5049-BA2F-AE2AF9AB8AF1}"/>
              </a:ext>
            </a:extLst>
          </p:cNvPr>
          <p:cNvSpPr/>
          <p:nvPr/>
        </p:nvSpPr>
        <p:spPr>
          <a:xfrm>
            <a:off x="4653474" y="4614073"/>
            <a:ext cx="274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Le gocce della pioggia sono sferiche!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7B26CF1-55CA-6244-BF77-FAD960965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92" y="2609283"/>
            <a:ext cx="3959034" cy="3059254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5F2F98BB-2E97-5F49-AB29-7659C92C1C91}"/>
              </a:ext>
            </a:extLst>
          </p:cNvPr>
          <p:cNvSpPr/>
          <p:nvPr/>
        </p:nvSpPr>
        <p:spPr>
          <a:xfrm>
            <a:off x="2617075" y="5988702"/>
            <a:ext cx="7298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L’energia libera superficiale ha lo stesso significato fisico della tensione superficiale, ma è riferita ai solidi!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50CD53B-E60F-634C-FF51-DEA5465F2556}"/>
              </a:ext>
            </a:extLst>
          </p:cNvPr>
          <p:cNvSpPr txBox="1"/>
          <p:nvPr/>
        </p:nvSpPr>
        <p:spPr>
          <a:xfrm>
            <a:off x="27276" y="5660526"/>
            <a:ext cx="47385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</a:t>
            </a:r>
            <a:r>
              <a:rPr lang="it-IT" sz="1000" dirty="0" err="1"/>
              <a:t>www.vivacepanorama.com</a:t>
            </a:r>
            <a:r>
              <a:rPr lang="it-IT" sz="1000" dirty="0"/>
              <a:t>/</a:t>
            </a:r>
            <a:r>
              <a:rPr lang="it-IT" sz="1000" dirty="0" err="1"/>
              <a:t>wp-content</a:t>
            </a:r>
            <a:r>
              <a:rPr lang="it-IT" sz="1000" dirty="0"/>
              <a:t>/uploads/2017/10/Surface-</a:t>
            </a:r>
            <a:r>
              <a:rPr lang="it-IT" sz="1000" dirty="0" err="1"/>
              <a:t>Tension.jpg</a:t>
            </a:r>
            <a:endParaRPr lang="it-IT" sz="1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0CC1FCF-A740-5950-B569-15CFF0B72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0" b="8935"/>
          <a:stretch/>
        </p:blipFill>
        <p:spPr bwMode="auto">
          <a:xfrm>
            <a:off x="7379546" y="2866960"/>
            <a:ext cx="2925132" cy="20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00A1CB-068C-C467-FFBB-99B90E4AC7C5}"/>
              </a:ext>
            </a:extLst>
          </p:cNvPr>
          <p:cNvSpPr txBox="1"/>
          <p:nvPr/>
        </p:nvSpPr>
        <p:spPr>
          <a:xfrm>
            <a:off x="7285208" y="4808279"/>
            <a:ext cx="292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https://</a:t>
            </a:r>
            <a:r>
              <a:rPr lang="it-IT" sz="1000" dirty="0" err="1"/>
              <a:t>chem.libretexts.org</a:t>
            </a:r>
            <a:r>
              <a:rPr lang="it-IT" sz="1000" dirty="0"/>
              <a:t>/@api/</a:t>
            </a:r>
            <a:r>
              <a:rPr lang="it-IT" sz="1000" dirty="0" err="1"/>
              <a:t>deki</a:t>
            </a:r>
            <a:r>
              <a:rPr lang="it-IT" sz="1000" dirty="0"/>
              <a:t>/files/72505/averillfwk-fig11_010.jpg?revision=1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8E5699-57B3-AF8C-5F32-27B116B3A6DE}"/>
              </a:ext>
            </a:extLst>
          </p:cNvPr>
          <p:cNvSpPr txBox="1"/>
          <p:nvPr/>
        </p:nvSpPr>
        <p:spPr>
          <a:xfrm>
            <a:off x="4678140" y="4275890"/>
            <a:ext cx="2344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</a:t>
            </a:r>
            <a:r>
              <a:rPr lang="it-IT" sz="1000" dirty="0" err="1"/>
              <a:t>www.lamiacqua.it</a:t>
            </a:r>
            <a:r>
              <a:rPr lang="it-IT" sz="1000" dirty="0"/>
              <a:t>/assets/</a:t>
            </a:r>
            <a:r>
              <a:rPr lang="it-IT" sz="1000" dirty="0" err="1"/>
              <a:t>img</a:t>
            </a:r>
            <a:r>
              <a:rPr lang="it-IT" sz="1000" dirty="0"/>
              <a:t>/articoli/</a:t>
            </a:r>
            <a:r>
              <a:rPr lang="it-IT" sz="1000" dirty="0" err="1"/>
              <a:t>ph</a:t>
            </a:r>
            <a:r>
              <a:rPr lang="it-IT" sz="1000" dirty="0"/>
              <a:t>-</a:t>
            </a:r>
            <a:r>
              <a:rPr lang="it-IT" sz="1000" dirty="0" err="1"/>
              <a:t>acqua-piovana.jpg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70639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521208" y="774882"/>
            <a:ext cx="986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FF0000"/>
                </a:solidFill>
                <a:latin typeface="Calibri" panose="020F0502020204030204"/>
              </a:rPr>
              <a:t>Bagnabilità, tensione superficiale ed energia superficiale</a:t>
            </a:r>
            <a:endParaRPr kumimoji="0" lang="it-IT" sz="32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238076-9146-47FD-ACE2-0EF33075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D05E05-DE97-463F-9102-B2B886545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9FDB27-F452-4248-9D2E-C1EE6CD16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675DE-C7ED-46DA-ACDD-60488DDBA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83D1BDAA-5EE9-774B-BF6D-75CC62B2CE8C}"/>
              </a:ext>
            </a:extLst>
          </p:cNvPr>
          <p:cNvSpPr/>
          <p:nvPr/>
        </p:nvSpPr>
        <p:spPr>
          <a:xfrm>
            <a:off x="369191" y="1513044"/>
            <a:ext cx="11153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/>
            <a:r>
              <a:rPr lang="it-IT" sz="2400" dirty="0"/>
              <a:t>Quando un liquido si deposita sulla superfice di un materiale solido, le molecole dei due materiali interagiscono tra loro.</a:t>
            </a:r>
          </a:p>
          <a:p>
            <a:pPr marL="11112"/>
            <a:r>
              <a:rPr lang="it-IT" sz="2400" dirty="0"/>
              <a:t>La </a:t>
            </a:r>
            <a:r>
              <a:rPr lang="it-IT" sz="2400" b="1" dirty="0"/>
              <a:t>bagnabilità </a:t>
            </a:r>
            <a:r>
              <a:rPr lang="it-IT" sz="2400" dirty="0"/>
              <a:t>è legata all’intensità delle forze attrattive</a:t>
            </a:r>
          </a:p>
          <a:p>
            <a:pPr marL="11112"/>
            <a:r>
              <a:rPr lang="it-IT" sz="2400" dirty="0"/>
              <a:t>che si esercitano tra i due materiali: quanto più sono</a:t>
            </a:r>
          </a:p>
          <a:p>
            <a:pPr marL="11112"/>
            <a:r>
              <a:rPr lang="it-IT" sz="2400" dirty="0"/>
              <a:t>elevate, tanto più la goccia di liquido tenderà a</a:t>
            </a:r>
          </a:p>
          <a:p>
            <a:pPr marL="11112"/>
            <a:r>
              <a:rPr lang="it-IT" sz="2400" dirty="0"/>
              <a:t>distendersi sulla superficie del solido.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A7B1D0A-C9CA-EC45-B725-66385FC047DE}"/>
              </a:ext>
            </a:extLst>
          </p:cNvPr>
          <p:cNvSpPr/>
          <p:nvPr/>
        </p:nvSpPr>
        <p:spPr>
          <a:xfrm>
            <a:off x="369191" y="3780690"/>
            <a:ext cx="7108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33333"/>
                </a:solidFill>
              </a:rPr>
              <a:t>Il modo in cui il solido reagisce con diverse tipologie di liquido dipende molto dalla </a:t>
            </a:r>
            <a:r>
              <a:rPr lang="it-IT" sz="2400" u="sng" dirty="0">
                <a:solidFill>
                  <a:srgbClr val="333333"/>
                </a:solidFill>
              </a:rPr>
              <a:t>tensione superficiale</a:t>
            </a:r>
            <a:r>
              <a:rPr lang="it-IT" sz="2400" dirty="0">
                <a:solidFill>
                  <a:srgbClr val="333333"/>
                </a:solidFill>
              </a:rPr>
              <a:t> del liquido e dall’</a:t>
            </a:r>
            <a:r>
              <a:rPr lang="it-IT" sz="2400" u="sng" dirty="0">
                <a:solidFill>
                  <a:srgbClr val="333333"/>
                </a:solidFill>
              </a:rPr>
              <a:t>energia libera superficiale</a:t>
            </a:r>
            <a:r>
              <a:rPr lang="it-IT" sz="2400" dirty="0">
                <a:solidFill>
                  <a:srgbClr val="333333"/>
                </a:solidFill>
              </a:rPr>
              <a:t> del solido.</a:t>
            </a:r>
          </a:p>
        </p:txBody>
      </p:sp>
      <p:pic>
        <p:nvPicPr>
          <p:cNvPr id="2050" name="Picture 2" descr="Schematic of a sessile drop.">
            <a:extLst>
              <a:ext uri="{FF2B5EF4-FFF2-40B4-BE49-F238E27FC236}">
                <a16:creationId xmlns:a16="http://schemas.microsoft.com/office/drawing/2014/main" id="{5847DBC3-5D4D-814D-B66C-DF7652EB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07" y="2687195"/>
            <a:ext cx="4150761" cy="20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FCD28DE7-C7F8-C847-8A83-63FFE8ED368A}"/>
              </a:ext>
            </a:extLst>
          </p:cNvPr>
          <p:cNvSpPr/>
          <p:nvPr/>
        </p:nvSpPr>
        <p:spPr>
          <a:xfrm>
            <a:off x="369191" y="4985115"/>
            <a:ext cx="11384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Sia l’energia libera superficiale che la tensione superficiale sono forze attrattive che tengono unita insieme una sostanza in modo coesivo.</a:t>
            </a:r>
          </a:p>
          <a:p>
            <a:r>
              <a:rPr lang="it-IT" sz="2400" dirty="0"/>
              <a:t>In genere usiamo la dizione </a:t>
            </a:r>
            <a:r>
              <a:rPr lang="it-IT" sz="2400" dirty="0">
                <a:solidFill>
                  <a:srgbClr val="0070C0"/>
                </a:solidFill>
              </a:rPr>
              <a:t>tensione superficiale</a:t>
            </a:r>
            <a:r>
              <a:rPr lang="it-IT" sz="2400" dirty="0"/>
              <a:t> quando ci riferiamo ai </a:t>
            </a:r>
            <a:r>
              <a:rPr lang="it-IT" sz="2400" dirty="0">
                <a:solidFill>
                  <a:srgbClr val="0070C0"/>
                </a:solidFill>
              </a:rPr>
              <a:t>liquidi</a:t>
            </a:r>
            <a:r>
              <a:rPr lang="it-IT" sz="2400" dirty="0"/>
              <a:t> e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energia superficiale</a:t>
            </a:r>
            <a:r>
              <a:rPr lang="it-IT" sz="2400" dirty="0"/>
              <a:t> quando ci riferiamo ai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solidi</a:t>
            </a:r>
            <a:r>
              <a:rPr lang="it-IT" sz="2400" dirty="0"/>
              <a:t>, ma in realtà sono la stessa cosa.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5AAF83-6A67-BA0D-DCD7-61114EAACC2B}"/>
              </a:ext>
            </a:extLst>
          </p:cNvPr>
          <p:cNvSpPr txBox="1"/>
          <p:nvPr/>
        </p:nvSpPr>
        <p:spPr>
          <a:xfrm>
            <a:off x="7800607" y="4450274"/>
            <a:ext cx="4150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</a:t>
            </a:r>
            <a:r>
              <a:rPr lang="it-IT" sz="1000" dirty="0" err="1"/>
              <a:t>www.nanoscience.com</a:t>
            </a:r>
            <a:r>
              <a:rPr lang="it-IT" sz="1000" dirty="0"/>
              <a:t>/</a:t>
            </a:r>
            <a:r>
              <a:rPr lang="it-IT" sz="1000" dirty="0" err="1"/>
              <a:t>wp-content</a:t>
            </a:r>
            <a:r>
              <a:rPr lang="it-IT" sz="1000" dirty="0"/>
              <a:t>/uploads/2018/12/Sessile-drop-</a:t>
            </a:r>
            <a:r>
              <a:rPr lang="it-IT" sz="1000" dirty="0" err="1"/>
              <a:t>schematic.png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92855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2452719" y="720980"/>
            <a:ext cx="765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FF0000"/>
                </a:solidFill>
                <a:latin typeface="Calibri" panose="020F0502020204030204"/>
              </a:rPr>
              <a:t>Bagnabilità e tensione superficiale</a:t>
            </a:r>
            <a:endParaRPr kumimoji="0" lang="it-IT" sz="32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238076-9146-47FD-ACE2-0EF33075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D05E05-DE97-463F-9102-B2B886545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9FDB27-F452-4248-9D2E-C1EE6CD16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675DE-C7ED-46DA-ACDD-60488DDBA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306D9C97-4DDE-5E47-9ECD-3621106FA633}"/>
              </a:ext>
            </a:extLst>
          </p:cNvPr>
          <p:cNvGrpSpPr/>
          <p:nvPr/>
        </p:nvGrpSpPr>
        <p:grpSpPr>
          <a:xfrm>
            <a:off x="6570280" y="1902752"/>
            <a:ext cx="4401134" cy="3982487"/>
            <a:chOff x="5723320" y="2089047"/>
            <a:chExt cx="4401134" cy="3982487"/>
          </a:xfrm>
        </p:grpSpPr>
        <p:pic>
          <p:nvPicPr>
            <p:cNvPr id="12" name="Picture 2" descr="Enercon Surface Treating Lab Trials">
              <a:extLst>
                <a:ext uri="{FF2B5EF4-FFF2-40B4-BE49-F238E27FC236}">
                  <a16:creationId xmlns:a16="http://schemas.microsoft.com/office/drawing/2014/main" id="{15DA51DA-90E9-A34B-B6AD-937C63D75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451" y="2089047"/>
              <a:ext cx="4188620" cy="2036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5E1320F2-5FDC-6544-BE4C-D1E864BFEB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34761" y="4290774"/>
              <a:ext cx="2189693" cy="1780760"/>
              <a:chOff x="3067008" y="5092656"/>
              <a:chExt cx="1955867" cy="1747940"/>
            </a:xfrm>
          </p:grpSpPr>
          <p:pic>
            <p:nvPicPr>
              <p:cNvPr id="14" name="Picture 2" descr="What is Contact Angle?">
                <a:extLst>
                  <a:ext uri="{FF2B5EF4-FFF2-40B4-BE49-F238E27FC236}">
                    <a16:creationId xmlns:a16="http://schemas.microsoft.com/office/drawing/2014/main" id="{2B26AC3B-6E17-D945-91DB-C3E449C009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966" b="4721"/>
              <a:stretch/>
            </p:blipFill>
            <p:spPr bwMode="auto">
              <a:xfrm>
                <a:off x="3067008" y="5092656"/>
                <a:ext cx="1922501" cy="1627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Arco 17">
                <a:extLst>
                  <a:ext uri="{FF2B5EF4-FFF2-40B4-BE49-F238E27FC236}">
                    <a16:creationId xmlns:a16="http://schemas.microsoft.com/office/drawing/2014/main" id="{21F225AB-7518-834B-8081-32699203BC25}"/>
                  </a:ext>
                </a:extLst>
              </p:cNvPr>
              <p:cNvSpPr/>
              <p:nvPr/>
            </p:nvSpPr>
            <p:spPr>
              <a:xfrm rot="16200000">
                <a:off x="4366052" y="6183773"/>
                <a:ext cx="618186" cy="695460"/>
              </a:xfrm>
              <a:prstGeom prst="arc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7AEFEDA6-72C9-914A-9FB7-B80514E57E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23320" y="4282666"/>
              <a:ext cx="2018592" cy="1788867"/>
              <a:chOff x="808389" y="5103086"/>
              <a:chExt cx="1922502" cy="1737509"/>
            </a:xfrm>
          </p:grpSpPr>
          <p:pic>
            <p:nvPicPr>
              <p:cNvPr id="15" name="Picture 2" descr="What is Contact Angle?">
                <a:extLst>
                  <a:ext uri="{FF2B5EF4-FFF2-40B4-BE49-F238E27FC236}">
                    <a16:creationId xmlns:a16="http://schemas.microsoft.com/office/drawing/2014/main" id="{C07ED7DD-E2EF-2547-8646-89C51E66DD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682" b="4721"/>
              <a:stretch/>
            </p:blipFill>
            <p:spPr bwMode="auto">
              <a:xfrm>
                <a:off x="808389" y="5103086"/>
                <a:ext cx="1922502" cy="16166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Arco 18">
                <a:extLst>
                  <a:ext uri="{FF2B5EF4-FFF2-40B4-BE49-F238E27FC236}">
                    <a16:creationId xmlns:a16="http://schemas.microsoft.com/office/drawing/2014/main" id="{E22CF4B4-11B9-364B-B63E-94588B11D8E5}"/>
                  </a:ext>
                </a:extLst>
              </p:cNvPr>
              <p:cNvSpPr/>
              <p:nvPr/>
            </p:nvSpPr>
            <p:spPr>
              <a:xfrm rot="16200000">
                <a:off x="1946889" y="6183772"/>
                <a:ext cx="618186" cy="695460"/>
              </a:xfrm>
              <a:prstGeom prst="arc">
                <a:avLst>
                  <a:gd name="adj1" fmla="val 16200000"/>
                  <a:gd name="adj2" fmla="val 19653657"/>
                </a:avLst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D727D6B7-2C4F-154A-9626-74FFADF3E5F9}"/>
              </a:ext>
            </a:extLst>
          </p:cNvPr>
          <p:cNvSpPr/>
          <p:nvPr/>
        </p:nvSpPr>
        <p:spPr>
          <a:xfrm>
            <a:off x="365060" y="2245339"/>
            <a:ext cx="525666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>
              <a:spcAft>
                <a:spcPts val="1200"/>
              </a:spcAft>
            </a:pPr>
            <a:r>
              <a:rPr lang="it-IT" sz="2400" dirty="0"/>
              <a:t>I trattamenti superficiale dei substrati polimerici incrementano la loro </a:t>
            </a:r>
            <a:r>
              <a:rPr lang="it-IT" sz="2400" u="sng" dirty="0"/>
              <a:t>energia superficiale.</a:t>
            </a:r>
          </a:p>
          <a:p>
            <a:pPr marL="11112">
              <a:spcAft>
                <a:spcPts val="1200"/>
              </a:spcAft>
            </a:pPr>
            <a:r>
              <a:rPr lang="it-IT" sz="2400" dirty="0"/>
              <a:t>Elevati valori dell’energia superficiale corrispondono ad una maggiore forza di interazione attrattiva nei confronti dei liquidi (polari), inducendoli a distribuirsi più uniformemente sulla superfice.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4C1A85-7C96-0994-09F6-846ED647B8F9}"/>
              </a:ext>
            </a:extLst>
          </p:cNvPr>
          <p:cNvSpPr txBox="1"/>
          <p:nvPr/>
        </p:nvSpPr>
        <p:spPr>
          <a:xfrm>
            <a:off x="6565946" y="5976189"/>
            <a:ext cx="53631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</a:t>
            </a:r>
            <a:r>
              <a:rPr lang="it-IT" sz="1000" dirty="0" err="1"/>
              <a:t>www.enerconind.com</a:t>
            </a:r>
            <a:r>
              <a:rPr lang="it-IT" sz="1000" dirty="0"/>
              <a:t>/</a:t>
            </a:r>
            <a:r>
              <a:rPr lang="it-IT" sz="1000" dirty="0" err="1"/>
              <a:t>mediaLib</a:t>
            </a:r>
            <a:r>
              <a:rPr lang="it-IT" sz="1000" dirty="0"/>
              <a:t>/</a:t>
            </a:r>
            <a:r>
              <a:rPr lang="it-IT" sz="1000" dirty="0" err="1"/>
              <a:t>stml</a:t>
            </a:r>
            <a:r>
              <a:rPr lang="it-IT" sz="1000" dirty="0"/>
              <a:t>/</a:t>
            </a:r>
            <a:r>
              <a:rPr lang="it-IT" sz="1000" dirty="0" err="1"/>
              <a:t>illustrations</a:t>
            </a:r>
            <a:r>
              <a:rPr lang="it-IT" sz="1000" dirty="0"/>
              <a:t>/lab-trials-in-</a:t>
            </a:r>
            <a:r>
              <a:rPr lang="it-IT" sz="1000" dirty="0" err="1"/>
              <a:t>process.jpg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25071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C08525-5392-4AEE-8317-CCEFE58C4879}"/>
              </a:ext>
            </a:extLst>
          </p:cNvPr>
          <p:cNvSpPr txBox="1"/>
          <p:nvPr/>
        </p:nvSpPr>
        <p:spPr>
          <a:xfrm>
            <a:off x="1606062" y="780752"/>
            <a:ext cx="8417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FF0000"/>
                </a:solidFill>
              </a:rPr>
              <a:t>La relazione tra tensione superficiale di un liquido, energia superficiale di un solido e angolo di contatto all’interfaccia liquido-solido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238076-9146-47FD-ACE2-0EF33075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D05E05-DE97-463F-9102-B2B886545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9FDB27-F452-4248-9D2E-C1EE6CD16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A6675DE-C7ED-46DA-ACDD-60488DDBA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026" name="Picture 2" descr="Young's equation">
            <a:extLst>
              <a:ext uri="{FF2B5EF4-FFF2-40B4-BE49-F238E27FC236}">
                <a16:creationId xmlns:a16="http://schemas.microsoft.com/office/drawing/2014/main" id="{4179D173-5CB2-D142-AFE6-4FA1323F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30" y="2402574"/>
            <a:ext cx="3953080" cy="421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C9AEB96-7FF7-B04F-9201-4F641C853DAE}"/>
              </a:ext>
            </a:extLst>
          </p:cNvPr>
          <p:cNvSpPr txBox="1"/>
          <p:nvPr/>
        </p:nvSpPr>
        <p:spPr>
          <a:xfrm>
            <a:off x="6967553" y="5922255"/>
            <a:ext cx="130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</a:rPr>
              <a:t>(tension)</a:t>
            </a:r>
          </a:p>
        </p:txBody>
      </p:sp>
    </p:spTree>
    <p:extLst>
      <p:ext uri="{BB962C8B-B14F-4D97-AF65-F5344CB8AC3E}">
        <p14:creationId xmlns:p14="http://schemas.microsoft.com/office/powerpoint/2010/main" val="1802616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1031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Paola SCARFATO</cp:lastModifiedBy>
  <cp:revision>107</cp:revision>
  <dcterms:created xsi:type="dcterms:W3CDTF">2021-03-03T15:15:32Z</dcterms:created>
  <dcterms:modified xsi:type="dcterms:W3CDTF">2022-09-28T14:41:26Z</dcterms:modified>
</cp:coreProperties>
</file>