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sldIdLst>
    <p:sldId id="256" r:id="rId6"/>
    <p:sldId id="257" r:id="rId7"/>
    <p:sldId id="271" r:id="rId8"/>
    <p:sldId id="258" r:id="rId9"/>
    <p:sldId id="263" r:id="rId10"/>
    <p:sldId id="259" r:id="rId11"/>
    <p:sldId id="261" r:id="rId12"/>
    <p:sldId id="264" r:id="rId13"/>
    <p:sldId id="274" r:id="rId14"/>
    <p:sldId id="265" r:id="rId15"/>
    <p:sldId id="273" r:id="rId16"/>
    <p:sldId id="275" r:id="rId17"/>
    <p:sldId id="267" r:id="rId18"/>
    <p:sldId id="276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6EB"/>
    <a:srgbClr val="1F3963"/>
    <a:srgbClr val="2C5192"/>
    <a:srgbClr val="30A9DD"/>
    <a:srgbClr val="779967"/>
    <a:srgbClr val="91FF6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44399-C3C0-4092-B45F-10A9B44DB8FA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7C43028-36B1-4BCA-BC27-D8D872AB25F7}">
      <dgm:prSet/>
      <dgm:spPr/>
      <dgm:t>
        <a:bodyPr/>
        <a:lstStyle/>
        <a:p>
          <a:pPr>
            <a:defRPr cap="all"/>
          </a:pPr>
          <a:r>
            <a:rPr lang="it-IT" dirty="0"/>
            <a:t>Ogni anno nel mondo vengono venduti </a:t>
          </a:r>
          <a:r>
            <a:rPr lang="it-IT" b="1" dirty="0">
              <a:solidFill>
                <a:srgbClr val="FFC000"/>
              </a:solidFill>
            </a:rPr>
            <a:t>10 miliardi di capsule</a:t>
          </a:r>
          <a:endParaRPr lang="en-US" b="1" dirty="0">
            <a:solidFill>
              <a:srgbClr val="FFC000"/>
            </a:solidFill>
          </a:endParaRPr>
        </a:p>
      </dgm:t>
    </dgm:pt>
    <dgm:pt modelId="{3AE06C5E-7187-49E0-BDED-18C84AEF63F9}" type="parTrans" cxnId="{2DCD0B29-A320-4FD8-AE8E-3EAF1EC3D945}">
      <dgm:prSet/>
      <dgm:spPr/>
      <dgm:t>
        <a:bodyPr/>
        <a:lstStyle/>
        <a:p>
          <a:endParaRPr lang="en-US"/>
        </a:p>
      </dgm:t>
    </dgm:pt>
    <dgm:pt modelId="{BD72CA76-8146-474E-8B3D-F98F55BBD60D}" type="sibTrans" cxnId="{2DCD0B29-A320-4FD8-AE8E-3EAF1EC3D945}">
      <dgm:prSet/>
      <dgm:spPr/>
      <dgm:t>
        <a:bodyPr/>
        <a:lstStyle/>
        <a:p>
          <a:endParaRPr lang="en-US"/>
        </a:p>
      </dgm:t>
    </dgm:pt>
    <dgm:pt modelId="{EF5B08A0-EDA2-4629-992D-E5E946C3A85D}">
      <dgm:prSet/>
      <dgm:spPr/>
      <dgm:t>
        <a:bodyPr/>
        <a:lstStyle/>
        <a:p>
          <a:pPr>
            <a:defRPr cap="all"/>
          </a:pPr>
          <a:r>
            <a:rPr lang="it-IT" b="1" dirty="0"/>
            <a:t>Vengono generate</a:t>
          </a:r>
          <a:r>
            <a:rPr lang="it-IT" b="1" dirty="0">
              <a:solidFill>
                <a:srgbClr val="FFC000"/>
              </a:solidFill>
            </a:rPr>
            <a:t> 120.000 tonnellate </a:t>
          </a:r>
          <a:r>
            <a:rPr lang="it-IT" b="1" dirty="0"/>
            <a:t>di rifiuti</a:t>
          </a:r>
          <a:endParaRPr lang="en-US" dirty="0"/>
        </a:p>
      </dgm:t>
    </dgm:pt>
    <dgm:pt modelId="{52D1C299-9E79-446F-B4E4-10ED96AF76C5}" type="parTrans" cxnId="{A9DCCFDF-4587-48DB-9510-2DD8E61255DA}">
      <dgm:prSet/>
      <dgm:spPr/>
      <dgm:t>
        <a:bodyPr/>
        <a:lstStyle/>
        <a:p>
          <a:endParaRPr lang="en-US"/>
        </a:p>
      </dgm:t>
    </dgm:pt>
    <dgm:pt modelId="{AB5BB1FE-4F38-491E-AC0A-6C4269AEE417}" type="sibTrans" cxnId="{A9DCCFDF-4587-48DB-9510-2DD8E61255DA}">
      <dgm:prSet/>
      <dgm:spPr/>
      <dgm:t>
        <a:bodyPr/>
        <a:lstStyle/>
        <a:p>
          <a:endParaRPr lang="en-US"/>
        </a:p>
      </dgm:t>
    </dgm:pt>
    <dgm:pt modelId="{C63DFBF2-D1FA-41D6-8EB9-DF46B960037A}">
      <dgm:prSet/>
      <dgm:spPr/>
      <dgm:t>
        <a:bodyPr/>
        <a:lstStyle/>
        <a:p>
          <a:pPr>
            <a:defRPr cap="all"/>
          </a:pPr>
          <a:r>
            <a:rPr lang="it-IT" dirty="0"/>
            <a:t>Una nuova ricerca ha rilevato che </a:t>
          </a:r>
          <a:r>
            <a:rPr lang="it-IT" b="1" dirty="0">
              <a:solidFill>
                <a:srgbClr val="FFC000"/>
              </a:solidFill>
            </a:rPr>
            <a:t>29.000 cialde di caffè scartate</a:t>
          </a:r>
          <a:r>
            <a:rPr lang="it-IT" dirty="0"/>
            <a:t> finiscono nelle </a:t>
          </a:r>
          <a:r>
            <a:rPr lang="it-IT" b="1" dirty="0">
              <a:solidFill>
                <a:srgbClr val="FFC000"/>
              </a:solidFill>
            </a:rPr>
            <a:t>discariche ogni mese </a:t>
          </a:r>
          <a:r>
            <a:rPr lang="it-IT" dirty="0"/>
            <a:t>(quasi 350.000 all'anno) dove non si rompono per almeno 500 anni.</a:t>
          </a:r>
          <a:r>
            <a:rPr lang="en-GB" b="1" dirty="0"/>
            <a:t>.</a:t>
          </a:r>
          <a:endParaRPr lang="en-US" dirty="0"/>
        </a:p>
      </dgm:t>
    </dgm:pt>
    <dgm:pt modelId="{B71948DB-A3DB-4F68-9A6E-ED3B910EFCF3}" type="parTrans" cxnId="{3DCBDD95-6EAA-45A5-9F4F-01365C8F0385}">
      <dgm:prSet/>
      <dgm:spPr/>
      <dgm:t>
        <a:bodyPr/>
        <a:lstStyle/>
        <a:p>
          <a:endParaRPr lang="en-US"/>
        </a:p>
      </dgm:t>
    </dgm:pt>
    <dgm:pt modelId="{73B58EF9-4108-4520-80AF-00C60446112A}" type="sibTrans" cxnId="{3DCBDD95-6EAA-45A5-9F4F-01365C8F0385}">
      <dgm:prSet/>
      <dgm:spPr/>
      <dgm:t>
        <a:bodyPr/>
        <a:lstStyle/>
        <a:p>
          <a:endParaRPr lang="en-US"/>
        </a:p>
      </dgm:t>
    </dgm:pt>
    <dgm:pt modelId="{59FB8EDF-7D40-9645-9A2B-7A928E4BEE75}">
      <dgm:prSet/>
      <dgm:spPr/>
      <dgm:t>
        <a:bodyPr/>
        <a:lstStyle/>
        <a:p>
          <a:r>
            <a:rPr lang="it-IT" b="0" i="0" u="none" dirty="0"/>
            <a:t>OGNI CAPSULA CONTIENE </a:t>
          </a:r>
          <a:r>
            <a:rPr lang="it-IT" b="1" i="0" u="none" dirty="0">
              <a:solidFill>
                <a:srgbClr val="FFC000"/>
              </a:solidFill>
            </a:rPr>
            <a:t>6/7 g DI CAFFÈ</a:t>
          </a:r>
          <a:r>
            <a:rPr lang="it-IT" b="0" i="0" u="none" dirty="0"/>
            <a:t> E RILASCIA NELL'AMBIENTE </a:t>
          </a:r>
          <a:r>
            <a:rPr lang="it-IT" b="1" i="0" u="none" dirty="0">
              <a:solidFill>
                <a:srgbClr val="FFC000"/>
              </a:solidFill>
            </a:rPr>
            <a:t>3 g DI PLASTICHE/MATERIALI A BASE DI ALLUMINIO</a:t>
          </a:r>
          <a:r>
            <a:rPr lang="en-GB" b="1" i="0" u="none" dirty="0">
              <a:solidFill>
                <a:srgbClr val="FFC000"/>
              </a:solidFill>
            </a:rPr>
            <a:t>.</a:t>
          </a:r>
          <a:endParaRPr lang="en-GB" b="1" dirty="0">
            <a:solidFill>
              <a:srgbClr val="FFC000"/>
            </a:solidFill>
          </a:endParaRPr>
        </a:p>
      </dgm:t>
    </dgm:pt>
    <dgm:pt modelId="{F36B9336-FF0A-8242-92A0-2868BFFAFF83}" type="parTrans" cxnId="{3BA6062E-416B-454F-837D-DEA5943A111A}">
      <dgm:prSet/>
      <dgm:spPr/>
      <dgm:t>
        <a:bodyPr/>
        <a:lstStyle/>
        <a:p>
          <a:endParaRPr lang="en-GB"/>
        </a:p>
      </dgm:t>
    </dgm:pt>
    <dgm:pt modelId="{EDE03853-BA46-3643-8CF2-6F8BC376717D}" type="sibTrans" cxnId="{3BA6062E-416B-454F-837D-DEA5943A111A}">
      <dgm:prSet/>
      <dgm:spPr/>
      <dgm:t>
        <a:bodyPr/>
        <a:lstStyle/>
        <a:p>
          <a:endParaRPr lang="en-GB"/>
        </a:p>
      </dgm:t>
    </dgm:pt>
    <dgm:pt modelId="{A535A0EC-0BCB-514F-9EFB-A414E2CB8E62}" type="pres">
      <dgm:prSet presAssocID="{3E344399-C3C0-4092-B45F-10A9B44DB8FA}" presName="diagram" presStyleCnt="0">
        <dgm:presLayoutVars>
          <dgm:dir/>
          <dgm:resizeHandles val="exact"/>
        </dgm:presLayoutVars>
      </dgm:prSet>
      <dgm:spPr/>
    </dgm:pt>
    <dgm:pt modelId="{D2FAF7A6-C002-E648-AEB6-65D46CA46AC9}" type="pres">
      <dgm:prSet presAssocID="{E7C43028-36B1-4BCA-BC27-D8D872AB25F7}" presName="node" presStyleLbl="node1" presStyleIdx="0" presStyleCnt="4">
        <dgm:presLayoutVars>
          <dgm:bulletEnabled val="1"/>
        </dgm:presLayoutVars>
      </dgm:prSet>
      <dgm:spPr/>
    </dgm:pt>
    <dgm:pt modelId="{9E636AD9-804E-1E4E-B170-478346E02CDB}" type="pres">
      <dgm:prSet presAssocID="{BD72CA76-8146-474E-8B3D-F98F55BBD60D}" presName="sibTrans" presStyleCnt="0"/>
      <dgm:spPr/>
    </dgm:pt>
    <dgm:pt modelId="{235AF388-7EA5-D148-9914-CCD18E2959EE}" type="pres">
      <dgm:prSet presAssocID="{EF5B08A0-EDA2-4629-992D-E5E946C3A85D}" presName="node" presStyleLbl="node1" presStyleIdx="1" presStyleCnt="4">
        <dgm:presLayoutVars>
          <dgm:bulletEnabled val="1"/>
        </dgm:presLayoutVars>
      </dgm:prSet>
      <dgm:spPr/>
    </dgm:pt>
    <dgm:pt modelId="{D07E5C72-380C-DF4F-B62F-1ED03FAF6E14}" type="pres">
      <dgm:prSet presAssocID="{AB5BB1FE-4F38-491E-AC0A-6C4269AEE417}" presName="sibTrans" presStyleCnt="0"/>
      <dgm:spPr/>
    </dgm:pt>
    <dgm:pt modelId="{0719F4DA-378F-AB44-8AA9-5DECE60391C2}" type="pres">
      <dgm:prSet presAssocID="{C63DFBF2-D1FA-41D6-8EB9-DF46B960037A}" presName="node" presStyleLbl="node1" presStyleIdx="2" presStyleCnt="4" custLinFactNeighborX="1454" custLinFactNeighborY="-1660">
        <dgm:presLayoutVars>
          <dgm:bulletEnabled val="1"/>
        </dgm:presLayoutVars>
      </dgm:prSet>
      <dgm:spPr/>
    </dgm:pt>
    <dgm:pt modelId="{7EEB282B-DA24-7E4E-B6C2-1DF061DA913B}" type="pres">
      <dgm:prSet presAssocID="{73B58EF9-4108-4520-80AF-00C60446112A}" presName="sibTrans" presStyleCnt="0"/>
      <dgm:spPr/>
    </dgm:pt>
    <dgm:pt modelId="{34586D55-E3AD-E54C-A565-FB218756B28E}" type="pres">
      <dgm:prSet presAssocID="{59FB8EDF-7D40-9645-9A2B-7A928E4BEE75}" presName="node" presStyleLbl="node1" presStyleIdx="3" presStyleCnt="4">
        <dgm:presLayoutVars>
          <dgm:bulletEnabled val="1"/>
        </dgm:presLayoutVars>
      </dgm:prSet>
      <dgm:spPr/>
    </dgm:pt>
  </dgm:ptLst>
  <dgm:cxnLst>
    <dgm:cxn modelId="{498B3F18-8E98-1D45-9E3B-3EF9DAC381A0}" type="presOf" srcId="{EF5B08A0-EDA2-4629-992D-E5E946C3A85D}" destId="{235AF388-7EA5-D148-9914-CCD18E2959EE}" srcOrd="0" destOrd="0" presId="urn:microsoft.com/office/officeart/2005/8/layout/default"/>
    <dgm:cxn modelId="{2DCD0B29-A320-4FD8-AE8E-3EAF1EC3D945}" srcId="{3E344399-C3C0-4092-B45F-10A9B44DB8FA}" destId="{E7C43028-36B1-4BCA-BC27-D8D872AB25F7}" srcOrd="0" destOrd="0" parTransId="{3AE06C5E-7187-49E0-BDED-18C84AEF63F9}" sibTransId="{BD72CA76-8146-474E-8B3D-F98F55BBD60D}"/>
    <dgm:cxn modelId="{3BA6062E-416B-454F-837D-DEA5943A111A}" srcId="{3E344399-C3C0-4092-B45F-10A9B44DB8FA}" destId="{59FB8EDF-7D40-9645-9A2B-7A928E4BEE75}" srcOrd="3" destOrd="0" parTransId="{F36B9336-FF0A-8242-92A0-2868BFFAFF83}" sibTransId="{EDE03853-BA46-3643-8CF2-6F8BC376717D}"/>
    <dgm:cxn modelId="{E4D32739-5295-1044-8B84-53BFAD2D6C2B}" type="presOf" srcId="{E7C43028-36B1-4BCA-BC27-D8D872AB25F7}" destId="{D2FAF7A6-C002-E648-AEB6-65D46CA46AC9}" srcOrd="0" destOrd="0" presId="urn:microsoft.com/office/officeart/2005/8/layout/default"/>
    <dgm:cxn modelId="{3DCBDD95-6EAA-45A5-9F4F-01365C8F0385}" srcId="{3E344399-C3C0-4092-B45F-10A9B44DB8FA}" destId="{C63DFBF2-D1FA-41D6-8EB9-DF46B960037A}" srcOrd="2" destOrd="0" parTransId="{B71948DB-A3DB-4F68-9A6E-ED3B910EFCF3}" sibTransId="{73B58EF9-4108-4520-80AF-00C60446112A}"/>
    <dgm:cxn modelId="{7C3D63A4-D320-3441-80DD-B59D2B49A242}" type="presOf" srcId="{C63DFBF2-D1FA-41D6-8EB9-DF46B960037A}" destId="{0719F4DA-378F-AB44-8AA9-5DECE60391C2}" srcOrd="0" destOrd="0" presId="urn:microsoft.com/office/officeart/2005/8/layout/default"/>
    <dgm:cxn modelId="{C79299CC-F362-DD40-AE62-EE4AD7A1C581}" type="presOf" srcId="{3E344399-C3C0-4092-B45F-10A9B44DB8FA}" destId="{A535A0EC-0BCB-514F-9EFB-A414E2CB8E62}" srcOrd="0" destOrd="0" presId="urn:microsoft.com/office/officeart/2005/8/layout/default"/>
    <dgm:cxn modelId="{41DF62D5-FAFB-3D4C-BC4C-3A7B7CF4FA5B}" type="presOf" srcId="{59FB8EDF-7D40-9645-9A2B-7A928E4BEE75}" destId="{34586D55-E3AD-E54C-A565-FB218756B28E}" srcOrd="0" destOrd="0" presId="urn:microsoft.com/office/officeart/2005/8/layout/default"/>
    <dgm:cxn modelId="{A9DCCFDF-4587-48DB-9510-2DD8E61255DA}" srcId="{3E344399-C3C0-4092-B45F-10A9B44DB8FA}" destId="{EF5B08A0-EDA2-4629-992D-E5E946C3A85D}" srcOrd="1" destOrd="0" parTransId="{52D1C299-9E79-446F-B4E4-10ED96AF76C5}" sibTransId="{AB5BB1FE-4F38-491E-AC0A-6C4269AEE417}"/>
    <dgm:cxn modelId="{756BD40F-6E09-1147-A02E-27A6749D0C17}" type="presParOf" srcId="{A535A0EC-0BCB-514F-9EFB-A414E2CB8E62}" destId="{D2FAF7A6-C002-E648-AEB6-65D46CA46AC9}" srcOrd="0" destOrd="0" presId="urn:microsoft.com/office/officeart/2005/8/layout/default"/>
    <dgm:cxn modelId="{DD781405-0A8B-9841-91C3-F64DF6F31BD3}" type="presParOf" srcId="{A535A0EC-0BCB-514F-9EFB-A414E2CB8E62}" destId="{9E636AD9-804E-1E4E-B170-478346E02CDB}" srcOrd="1" destOrd="0" presId="urn:microsoft.com/office/officeart/2005/8/layout/default"/>
    <dgm:cxn modelId="{33C21557-E438-F94C-B0EA-9D272A4581AB}" type="presParOf" srcId="{A535A0EC-0BCB-514F-9EFB-A414E2CB8E62}" destId="{235AF388-7EA5-D148-9914-CCD18E2959EE}" srcOrd="2" destOrd="0" presId="urn:microsoft.com/office/officeart/2005/8/layout/default"/>
    <dgm:cxn modelId="{3DFD6B6B-A66A-2B41-9722-5F7C5B4C38CD}" type="presParOf" srcId="{A535A0EC-0BCB-514F-9EFB-A414E2CB8E62}" destId="{D07E5C72-380C-DF4F-B62F-1ED03FAF6E14}" srcOrd="3" destOrd="0" presId="urn:microsoft.com/office/officeart/2005/8/layout/default"/>
    <dgm:cxn modelId="{F9549CD4-31D0-F840-B2C7-166CF7387ABE}" type="presParOf" srcId="{A535A0EC-0BCB-514F-9EFB-A414E2CB8E62}" destId="{0719F4DA-378F-AB44-8AA9-5DECE60391C2}" srcOrd="4" destOrd="0" presId="urn:microsoft.com/office/officeart/2005/8/layout/default"/>
    <dgm:cxn modelId="{9D23C34F-686F-C34F-A598-596C270D760F}" type="presParOf" srcId="{A535A0EC-0BCB-514F-9EFB-A414E2CB8E62}" destId="{7EEB282B-DA24-7E4E-B6C2-1DF061DA913B}" srcOrd="5" destOrd="0" presId="urn:microsoft.com/office/officeart/2005/8/layout/default"/>
    <dgm:cxn modelId="{7007520E-A2F9-9344-9E09-4FCB0FD9A6C5}" type="presParOf" srcId="{A535A0EC-0BCB-514F-9EFB-A414E2CB8E62}" destId="{34586D55-E3AD-E54C-A565-FB218756B28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CF982C-95EA-4FBB-B438-390579E5D33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C39D04A-059D-4D97-AFAB-9526B661C161}">
      <dgm:prSet phldrT="[Testo]"/>
      <dgm:spPr/>
      <dgm:t>
        <a:bodyPr/>
        <a:lstStyle/>
        <a:p>
          <a:r>
            <a:rPr lang="it-IT" b="1" dirty="0">
              <a:latin typeface="Times New Roman" panose="02020603050405020304" pitchFamily="18" charset="0"/>
              <a:cs typeface="Times New Roman" panose="02020603050405020304" pitchFamily="18" charset="0"/>
            </a:rPr>
            <a:t>Capsule</a:t>
          </a:r>
        </a:p>
      </dgm:t>
    </dgm:pt>
    <dgm:pt modelId="{675C10CA-6586-4CB1-B5B6-8BC6E024FEF1}" type="parTrans" cxnId="{CDFB30B9-E678-4F30-A8BC-ABD70CD2D347}">
      <dgm:prSet/>
      <dgm:spPr/>
      <dgm:t>
        <a:bodyPr/>
        <a:lstStyle/>
        <a:p>
          <a:endParaRPr lang="it-IT"/>
        </a:p>
      </dgm:t>
    </dgm:pt>
    <dgm:pt modelId="{4A37E378-DE7B-4B79-AC13-460CD1806CDA}" type="sibTrans" cxnId="{CDFB30B9-E678-4F30-A8BC-ABD70CD2D347}">
      <dgm:prSet/>
      <dgm:spPr/>
      <dgm:t>
        <a:bodyPr/>
        <a:lstStyle/>
        <a:p>
          <a:endParaRPr lang="it-IT"/>
        </a:p>
      </dgm:t>
    </dgm:pt>
    <dgm:pt modelId="{D8972EB3-46D3-427F-88BF-82C7E9A207A4}">
      <dgm:prSet phldrT="[Testo]"/>
      <dgm:spPr/>
      <dgm:t>
        <a:bodyPr/>
        <a:lstStyle/>
        <a:p>
          <a:r>
            <a:rPr lang="it-IT" b="1" dirty="0">
              <a:latin typeface="Times New Roman" panose="02020603050405020304" pitchFamily="18" charset="0"/>
              <a:cs typeface="Times New Roman" panose="02020603050405020304" pitchFamily="18" charset="0"/>
            </a:rPr>
            <a:t>Distributore automatico</a:t>
          </a:r>
        </a:p>
      </dgm:t>
    </dgm:pt>
    <dgm:pt modelId="{91C60D49-E34A-46C8-AA25-6CA6115F5DB8}" type="parTrans" cxnId="{06432577-A87E-4E2E-8BFE-FAF3080DB623}">
      <dgm:prSet/>
      <dgm:spPr/>
      <dgm:t>
        <a:bodyPr/>
        <a:lstStyle/>
        <a:p>
          <a:endParaRPr lang="it-IT"/>
        </a:p>
      </dgm:t>
    </dgm:pt>
    <dgm:pt modelId="{E79B92FC-C8D8-48A2-8808-319CBE386E90}" type="sibTrans" cxnId="{06432577-A87E-4E2E-8BFE-FAF3080DB623}">
      <dgm:prSet/>
      <dgm:spPr/>
      <dgm:t>
        <a:bodyPr/>
        <a:lstStyle/>
        <a:p>
          <a:endParaRPr lang="it-IT"/>
        </a:p>
      </dgm:t>
    </dgm:pt>
    <dgm:pt modelId="{0E372738-87B6-49BA-9162-29656401B677}">
      <dgm:prSet phldrT="[Testo]"/>
      <dgm:spPr/>
      <dgm:t>
        <a:bodyPr/>
        <a:lstStyle/>
        <a:p>
          <a:r>
            <a:rPr lang="it-IT" b="1" dirty="0">
              <a:latin typeface="Times New Roman" panose="02020603050405020304" pitchFamily="18" charset="0"/>
              <a:cs typeface="Times New Roman" panose="02020603050405020304" pitchFamily="18" charset="0"/>
            </a:rPr>
            <a:t>Raccolta differenziata</a:t>
          </a:r>
        </a:p>
      </dgm:t>
    </dgm:pt>
    <dgm:pt modelId="{BFFB7AE0-D248-434C-8D06-44B723DE68D1}" type="parTrans" cxnId="{BDC5B521-228C-4C46-8007-D7E9C348FD85}">
      <dgm:prSet/>
      <dgm:spPr/>
      <dgm:t>
        <a:bodyPr/>
        <a:lstStyle/>
        <a:p>
          <a:endParaRPr lang="it-IT"/>
        </a:p>
      </dgm:t>
    </dgm:pt>
    <dgm:pt modelId="{98E773AC-397E-4BC5-AE8E-A1D4E0E3FD75}" type="sibTrans" cxnId="{BDC5B521-228C-4C46-8007-D7E9C348FD85}">
      <dgm:prSet/>
      <dgm:spPr/>
      <dgm:t>
        <a:bodyPr/>
        <a:lstStyle/>
        <a:p>
          <a:endParaRPr lang="it-IT"/>
        </a:p>
      </dgm:t>
    </dgm:pt>
    <dgm:pt modelId="{CBDBA0FA-44D9-4B64-B27E-37748F776553}">
      <dgm:prSet phldrT="[Testo]"/>
      <dgm:spPr/>
      <dgm:t>
        <a:bodyPr/>
        <a:lstStyle/>
        <a:p>
          <a:r>
            <a:rPr lang="it-IT" b="1" dirty="0">
              <a:latin typeface="Times New Roman" panose="02020603050405020304" pitchFamily="18" charset="0"/>
              <a:cs typeface="Times New Roman" panose="02020603050405020304" pitchFamily="18" charset="0"/>
            </a:rPr>
            <a:t>Tubo</a:t>
          </a:r>
        </a:p>
      </dgm:t>
    </dgm:pt>
    <dgm:pt modelId="{D1A2D2A5-E07E-4F6B-AC54-45345537F884}" type="parTrans" cxnId="{01EE17E6-4DE1-4A5F-A113-E834DBE69A8C}">
      <dgm:prSet/>
      <dgm:spPr/>
      <dgm:t>
        <a:bodyPr/>
        <a:lstStyle/>
        <a:p>
          <a:endParaRPr lang="it-IT"/>
        </a:p>
      </dgm:t>
    </dgm:pt>
    <dgm:pt modelId="{6DFA8BEA-B175-41E2-BF8A-4674AD81FBDC}" type="sibTrans" cxnId="{01EE17E6-4DE1-4A5F-A113-E834DBE69A8C}">
      <dgm:prSet/>
      <dgm:spPr/>
      <dgm:t>
        <a:bodyPr/>
        <a:lstStyle/>
        <a:p>
          <a:endParaRPr lang="it-IT"/>
        </a:p>
      </dgm:t>
    </dgm:pt>
    <dgm:pt modelId="{4EC38062-9C22-4B25-A658-C9A14AB7107B}" type="pres">
      <dgm:prSet presAssocID="{41CF982C-95EA-4FBB-B438-390579E5D33D}" presName="linearFlow" presStyleCnt="0">
        <dgm:presLayoutVars>
          <dgm:resizeHandles val="exact"/>
        </dgm:presLayoutVars>
      </dgm:prSet>
      <dgm:spPr/>
    </dgm:pt>
    <dgm:pt modelId="{E920FAE8-FD14-466D-886A-9523332668A5}" type="pres">
      <dgm:prSet presAssocID="{9C39D04A-059D-4D97-AFAB-9526B661C161}" presName="node" presStyleLbl="node1" presStyleIdx="0" presStyleCnt="4">
        <dgm:presLayoutVars>
          <dgm:bulletEnabled val="1"/>
        </dgm:presLayoutVars>
      </dgm:prSet>
      <dgm:spPr/>
    </dgm:pt>
    <dgm:pt modelId="{A5663079-7E0C-4590-9AE7-5F725D18CC03}" type="pres">
      <dgm:prSet presAssocID="{4A37E378-DE7B-4B79-AC13-460CD1806CDA}" presName="sibTrans" presStyleLbl="sibTrans2D1" presStyleIdx="0" presStyleCnt="3"/>
      <dgm:spPr/>
    </dgm:pt>
    <dgm:pt modelId="{E533CB6E-6101-4575-A830-45B1DBA20111}" type="pres">
      <dgm:prSet presAssocID="{4A37E378-DE7B-4B79-AC13-460CD1806CDA}" presName="connectorText" presStyleLbl="sibTrans2D1" presStyleIdx="0" presStyleCnt="3"/>
      <dgm:spPr/>
    </dgm:pt>
    <dgm:pt modelId="{03D6B3E4-4744-4A7F-A9E3-0FE416732E3B}" type="pres">
      <dgm:prSet presAssocID="{CBDBA0FA-44D9-4B64-B27E-37748F776553}" presName="node" presStyleLbl="node1" presStyleIdx="1" presStyleCnt="4">
        <dgm:presLayoutVars>
          <dgm:bulletEnabled val="1"/>
        </dgm:presLayoutVars>
      </dgm:prSet>
      <dgm:spPr/>
    </dgm:pt>
    <dgm:pt modelId="{19791D10-3006-410A-A010-865FF9508496}" type="pres">
      <dgm:prSet presAssocID="{6DFA8BEA-B175-41E2-BF8A-4674AD81FBDC}" presName="sibTrans" presStyleLbl="sibTrans2D1" presStyleIdx="1" presStyleCnt="3"/>
      <dgm:spPr/>
    </dgm:pt>
    <dgm:pt modelId="{528CCA0C-CDE1-46FE-979A-E300607561E2}" type="pres">
      <dgm:prSet presAssocID="{6DFA8BEA-B175-41E2-BF8A-4674AD81FBDC}" presName="connectorText" presStyleLbl="sibTrans2D1" presStyleIdx="1" presStyleCnt="3"/>
      <dgm:spPr/>
    </dgm:pt>
    <dgm:pt modelId="{2F603436-87B8-4C7D-88E2-793463C32820}" type="pres">
      <dgm:prSet presAssocID="{D8972EB3-46D3-427F-88BF-82C7E9A207A4}" presName="node" presStyleLbl="node1" presStyleIdx="2" presStyleCnt="4">
        <dgm:presLayoutVars>
          <dgm:bulletEnabled val="1"/>
        </dgm:presLayoutVars>
      </dgm:prSet>
      <dgm:spPr/>
    </dgm:pt>
    <dgm:pt modelId="{55AF60DE-056F-4211-9297-1177DE09EDA7}" type="pres">
      <dgm:prSet presAssocID="{E79B92FC-C8D8-48A2-8808-319CBE386E90}" presName="sibTrans" presStyleLbl="sibTrans2D1" presStyleIdx="2" presStyleCnt="3"/>
      <dgm:spPr/>
    </dgm:pt>
    <dgm:pt modelId="{CA537E55-F79E-47F6-8667-FFA4AFD63EE4}" type="pres">
      <dgm:prSet presAssocID="{E79B92FC-C8D8-48A2-8808-319CBE386E90}" presName="connectorText" presStyleLbl="sibTrans2D1" presStyleIdx="2" presStyleCnt="3"/>
      <dgm:spPr/>
    </dgm:pt>
    <dgm:pt modelId="{78D08AA9-F80F-42FE-876D-7E757E95F2B6}" type="pres">
      <dgm:prSet presAssocID="{0E372738-87B6-49BA-9162-29656401B677}" presName="node" presStyleLbl="node1" presStyleIdx="3" presStyleCnt="4">
        <dgm:presLayoutVars>
          <dgm:bulletEnabled val="1"/>
        </dgm:presLayoutVars>
      </dgm:prSet>
      <dgm:spPr/>
    </dgm:pt>
  </dgm:ptLst>
  <dgm:cxnLst>
    <dgm:cxn modelId="{B8B99500-1BF8-49BE-BFEC-CD86795A95DB}" type="presOf" srcId="{E79B92FC-C8D8-48A2-8808-319CBE386E90}" destId="{CA537E55-F79E-47F6-8667-FFA4AFD63EE4}" srcOrd="1" destOrd="0" presId="urn:microsoft.com/office/officeart/2005/8/layout/process2"/>
    <dgm:cxn modelId="{BDC5B521-228C-4C46-8007-D7E9C348FD85}" srcId="{41CF982C-95EA-4FBB-B438-390579E5D33D}" destId="{0E372738-87B6-49BA-9162-29656401B677}" srcOrd="3" destOrd="0" parTransId="{BFFB7AE0-D248-434C-8D06-44B723DE68D1}" sibTransId="{98E773AC-397E-4BC5-AE8E-A1D4E0E3FD75}"/>
    <dgm:cxn modelId="{10E50869-B512-4F5D-98CF-D867C95D5ECF}" type="presOf" srcId="{CBDBA0FA-44D9-4B64-B27E-37748F776553}" destId="{03D6B3E4-4744-4A7F-A9E3-0FE416732E3B}" srcOrd="0" destOrd="0" presId="urn:microsoft.com/office/officeart/2005/8/layout/process2"/>
    <dgm:cxn modelId="{6739356A-C38A-483F-8A21-0B004E69D35B}" type="presOf" srcId="{0E372738-87B6-49BA-9162-29656401B677}" destId="{78D08AA9-F80F-42FE-876D-7E757E95F2B6}" srcOrd="0" destOrd="0" presId="urn:microsoft.com/office/officeart/2005/8/layout/process2"/>
    <dgm:cxn modelId="{F681D26A-4198-4F6C-9B14-152E51719788}" type="presOf" srcId="{D8972EB3-46D3-427F-88BF-82C7E9A207A4}" destId="{2F603436-87B8-4C7D-88E2-793463C32820}" srcOrd="0" destOrd="0" presId="urn:microsoft.com/office/officeart/2005/8/layout/process2"/>
    <dgm:cxn modelId="{4F95494B-D6EF-4318-A127-2DD5BD53B9EF}" type="presOf" srcId="{E79B92FC-C8D8-48A2-8808-319CBE386E90}" destId="{55AF60DE-056F-4211-9297-1177DE09EDA7}" srcOrd="0" destOrd="0" presId="urn:microsoft.com/office/officeart/2005/8/layout/process2"/>
    <dgm:cxn modelId="{06432577-A87E-4E2E-8BFE-FAF3080DB623}" srcId="{41CF982C-95EA-4FBB-B438-390579E5D33D}" destId="{D8972EB3-46D3-427F-88BF-82C7E9A207A4}" srcOrd="2" destOrd="0" parTransId="{91C60D49-E34A-46C8-AA25-6CA6115F5DB8}" sibTransId="{E79B92FC-C8D8-48A2-8808-319CBE386E90}"/>
    <dgm:cxn modelId="{FE91EF7D-4F9B-416F-8E98-525376DC3949}" type="presOf" srcId="{6DFA8BEA-B175-41E2-BF8A-4674AD81FBDC}" destId="{19791D10-3006-410A-A010-865FF9508496}" srcOrd="0" destOrd="0" presId="urn:microsoft.com/office/officeart/2005/8/layout/process2"/>
    <dgm:cxn modelId="{CDFB30B9-E678-4F30-A8BC-ABD70CD2D347}" srcId="{41CF982C-95EA-4FBB-B438-390579E5D33D}" destId="{9C39D04A-059D-4D97-AFAB-9526B661C161}" srcOrd="0" destOrd="0" parTransId="{675C10CA-6586-4CB1-B5B6-8BC6E024FEF1}" sibTransId="{4A37E378-DE7B-4B79-AC13-460CD1806CDA}"/>
    <dgm:cxn modelId="{11B65CBD-C7DE-4629-B6D7-9AE0F91CDC02}" type="presOf" srcId="{9C39D04A-059D-4D97-AFAB-9526B661C161}" destId="{E920FAE8-FD14-466D-886A-9523332668A5}" srcOrd="0" destOrd="0" presId="urn:microsoft.com/office/officeart/2005/8/layout/process2"/>
    <dgm:cxn modelId="{77AF96CC-69A3-4347-885D-250FCA34999A}" type="presOf" srcId="{4A37E378-DE7B-4B79-AC13-460CD1806CDA}" destId="{A5663079-7E0C-4590-9AE7-5F725D18CC03}" srcOrd="0" destOrd="0" presId="urn:microsoft.com/office/officeart/2005/8/layout/process2"/>
    <dgm:cxn modelId="{598AA9D0-F189-4D95-8F96-AC8E47245219}" type="presOf" srcId="{4A37E378-DE7B-4B79-AC13-460CD1806CDA}" destId="{E533CB6E-6101-4575-A830-45B1DBA20111}" srcOrd="1" destOrd="0" presId="urn:microsoft.com/office/officeart/2005/8/layout/process2"/>
    <dgm:cxn modelId="{8CF703D8-5397-4FB5-9EF3-DB92E40E4E02}" type="presOf" srcId="{6DFA8BEA-B175-41E2-BF8A-4674AD81FBDC}" destId="{528CCA0C-CDE1-46FE-979A-E300607561E2}" srcOrd="1" destOrd="0" presId="urn:microsoft.com/office/officeart/2005/8/layout/process2"/>
    <dgm:cxn modelId="{01EE17E6-4DE1-4A5F-A113-E834DBE69A8C}" srcId="{41CF982C-95EA-4FBB-B438-390579E5D33D}" destId="{CBDBA0FA-44D9-4B64-B27E-37748F776553}" srcOrd="1" destOrd="0" parTransId="{D1A2D2A5-E07E-4F6B-AC54-45345537F884}" sibTransId="{6DFA8BEA-B175-41E2-BF8A-4674AD81FBDC}"/>
    <dgm:cxn modelId="{CEE18AEE-4A4C-41D6-BB6D-B361C931CDC0}" type="presOf" srcId="{41CF982C-95EA-4FBB-B438-390579E5D33D}" destId="{4EC38062-9C22-4B25-A658-C9A14AB7107B}" srcOrd="0" destOrd="0" presId="urn:microsoft.com/office/officeart/2005/8/layout/process2"/>
    <dgm:cxn modelId="{3B8B7658-BFA2-43C3-9129-8F04CD20F253}" type="presParOf" srcId="{4EC38062-9C22-4B25-A658-C9A14AB7107B}" destId="{E920FAE8-FD14-466D-886A-9523332668A5}" srcOrd="0" destOrd="0" presId="urn:microsoft.com/office/officeart/2005/8/layout/process2"/>
    <dgm:cxn modelId="{5C5BC67F-6467-439A-8867-3185AF546B5F}" type="presParOf" srcId="{4EC38062-9C22-4B25-A658-C9A14AB7107B}" destId="{A5663079-7E0C-4590-9AE7-5F725D18CC03}" srcOrd="1" destOrd="0" presId="urn:microsoft.com/office/officeart/2005/8/layout/process2"/>
    <dgm:cxn modelId="{6550F22F-9935-49CA-B3FE-A3F31BB4C083}" type="presParOf" srcId="{A5663079-7E0C-4590-9AE7-5F725D18CC03}" destId="{E533CB6E-6101-4575-A830-45B1DBA20111}" srcOrd="0" destOrd="0" presId="urn:microsoft.com/office/officeart/2005/8/layout/process2"/>
    <dgm:cxn modelId="{874F51B9-1FBC-4670-9434-0ACF6649E235}" type="presParOf" srcId="{4EC38062-9C22-4B25-A658-C9A14AB7107B}" destId="{03D6B3E4-4744-4A7F-A9E3-0FE416732E3B}" srcOrd="2" destOrd="0" presId="urn:microsoft.com/office/officeart/2005/8/layout/process2"/>
    <dgm:cxn modelId="{B4D3CE56-893E-4171-BE51-8EEA1A954291}" type="presParOf" srcId="{4EC38062-9C22-4B25-A658-C9A14AB7107B}" destId="{19791D10-3006-410A-A010-865FF9508496}" srcOrd="3" destOrd="0" presId="urn:microsoft.com/office/officeart/2005/8/layout/process2"/>
    <dgm:cxn modelId="{D97A1C83-560A-49D7-90EF-B44A37ACF32F}" type="presParOf" srcId="{19791D10-3006-410A-A010-865FF9508496}" destId="{528CCA0C-CDE1-46FE-979A-E300607561E2}" srcOrd="0" destOrd="0" presId="urn:microsoft.com/office/officeart/2005/8/layout/process2"/>
    <dgm:cxn modelId="{9A99ABA1-FEAF-4D4A-A40E-9B953B552A80}" type="presParOf" srcId="{4EC38062-9C22-4B25-A658-C9A14AB7107B}" destId="{2F603436-87B8-4C7D-88E2-793463C32820}" srcOrd="4" destOrd="0" presId="urn:microsoft.com/office/officeart/2005/8/layout/process2"/>
    <dgm:cxn modelId="{9AA7D540-40DA-4BE7-B99E-79625DFC6D66}" type="presParOf" srcId="{4EC38062-9C22-4B25-A658-C9A14AB7107B}" destId="{55AF60DE-056F-4211-9297-1177DE09EDA7}" srcOrd="5" destOrd="0" presId="urn:microsoft.com/office/officeart/2005/8/layout/process2"/>
    <dgm:cxn modelId="{42900AB3-E8FA-4142-BCB3-78652CF9647B}" type="presParOf" srcId="{55AF60DE-056F-4211-9297-1177DE09EDA7}" destId="{CA537E55-F79E-47F6-8667-FFA4AFD63EE4}" srcOrd="0" destOrd="0" presId="urn:microsoft.com/office/officeart/2005/8/layout/process2"/>
    <dgm:cxn modelId="{95BB6F6B-BAEC-45BA-8DDA-960DA3752107}" type="presParOf" srcId="{4EC38062-9C22-4B25-A658-C9A14AB7107B}" destId="{78D08AA9-F80F-42FE-876D-7E757E95F2B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898EE-606E-4A8F-BA33-00C826D9693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F481B0-77C6-4104-B7BC-844122B08A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Un distributore automatico è installato nei negozi e nei supermercati selezionati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15CD08-E973-47A5-8373-386121C5718F}" type="parTrans" cxnId="{A751E323-AD46-45BD-9B34-BFB1D299C2CA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46B59-3D44-4013-B1E4-2956ADC22AEE}" type="sibTrans" cxnId="{A751E323-AD46-45BD-9B34-BFB1D299C2CA}">
      <dgm:prSet/>
      <dgm:spPr/>
      <dgm:t>
        <a:bodyPr/>
        <a:lstStyle/>
        <a:p>
          <a:pPr>
            <a:lnSpc>
              <a:spcPct val="100000"/>
            </a:lnSpc>
          </a:pP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55AA4-BBC0-406D-873C-A21A092C23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Può erogare capsule di diverse marche e gusti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compatibili con il tubo e pronte per il riciclaggio(PP rigido)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86228-CC23-470C-BE59-E2760D117A7A}" type="parTrans" cxnId="{4A97B219-162D-4533-9347-A7438861F560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E92C7-FE6C-4DCC-B2AA-E9B1FC6C98B2}" type="sibTrans" cxnId="{4A97B219-162D-4533-9347-A7438861F560}">
      <dgm:prSet/>
      <dgm:spPr/>
      <dgm:t>
        <a:bodyPr/>
        <a:lstStyle/>
        <a:p>
          <a:pPr>
            <a:lnSpc>
              <a:spcPct val="100000"/>
            </a:lnSpc>
          </a:pP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59543-2C04-444D-BD5B-712451B392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Esso fornisce nuovi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tubi,capsule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e raccoglie quelli usati.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4E145-7F13-4372-BFA2-E83D3DF626C6}" type="parTrans" cxnId="{9C2211FD-6F87-49DD-86B2-4AB7667EC0CB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F8D80-4F95-4EE8-98F8-875EC0ACC918}" type="sibTrans" cxnId="{9C2211FD-6F87-49DD-86B2-4AB7667EC0CB}">
      <dgm:prSet/>
      <dgm:spPr/>
      <dgm:t>
        <a:bodyPr/>
        <a:lstStyle/>
        <a:p>
          <a:pPr>
            <a:lnSpc>
              <a:spcPct val="100000"/>
            </a:lnSpc>
          </a:pP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8EADB-449F-49B7-A9C2-DBB8A86F9C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Legge il codice a barre e raccoglie i “punti caffè” per ogni ricarica del tubo: ogni 5 ricariche il consumatore riceve 10 capsule in omaggio</a:t>
          </a:r>
          <a:r>
            <a:rPr lang="it-IT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(INCENTIVO ECONOMICO PER I CONSUMATORI).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120B6-D374-46C2-B5EA-AEFCB4A2D7E1}" type="parTrans" cxnId="{76B172E1-6BF8-4711-A5F8-2E0354ECF080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EB6D7D-0B99-4724-A12F-2BD75723A57E}" type="sibTrans" cxnId="{76B172E1-6BF8-4711-A5F8-2E0354ECF080}">
      <dgm:prSet/>
      <dgm:spPr/>
      <dgm:t>
        <a:bodyPr/>
        <a:lstStyle/>
        <a:p>
          <a:pPr>
            <a:lnSpc>
              <a:spcPct val="100000"/>
            </a:lnSpc>
          </a:pP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ED26F-7D47-4503-98AA-5A2FD99914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Il display della macchina fornisce informazioni commerciali e di sostenibilità( numero di capsule raccolte – CO2 risparmiata) </a:t>
          </a:r>
          <a:r>
            <a:rPr lang="it-IT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(EDUCAZIONE DEI CONSUMATORI ALLA SOSTENIBILITÀ).</a:t>
          </a:r>
          <a:endParaRPr lang="en-US" sz="14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FD77A-49B0-4777-BAB9-29F8E67E3783}" type="parTrans" cxnId="{A262733E-96BB-4425-904B-3390AB29F23E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1218D3-C4FB-4974-BAB8-ED7FAC66C100}" type="sibTrans" cxnId="{A262733E-96BB-4425-904B-3390AB29F23E}">
      <dgm:prSet/>
      <dgm:spPr/>
      <dgm:t>
        <a:bodyPr/>
        <a:lstStyle/>
        <a:p>
          <a:pPr>
            <a:lnSpc>
              <a:spcPct val="100000"/>
            </a:lnSpc>
          </a:pP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800F40-0060-45D8-82CE-1DDD25C12425}" type="pres">
      <dgm:prSet presAssocID="{E52898EE-606E-4A8F-BA33-00C826D96933}" presName="root" presStyleCnt="0">
        <dgm:presLayoutVars>
          <dgm:dir/>
          <dgm:resizeHandles val="exact"/>
        </dgm:presLayoutVars>
      </dgm:prSet>
      <dgm:spPr/>
    </dgm:pt>
    <dgm:pt modelId="{73AD16C1-8172-48AF-8C0F-0F1FEFA1FC3D}" type="pres">
      <dgm:prSet presAssocID="{E52898EE-606E-4A8F-BA33-00C826D96933}" presName="container" presStyleCnt="0">
        <dgm:presLayoutVars>
          <dgm:dir/>
          <dgm:resizeHandles val="exact"/>
        </dgm:presLayoutVars>
      </dgm:prSet>
      <dgm:spPr/>
    </dgm:pt>
    <dgm:pt modelId="{AE72DA99-C148-4B4F-99BB-6BD821AC05D4}" type="pres">
      <dgm:prSet presAssocID="{69F481B0-77C6-4104-B7BC-844122B08A8C}" presName="compNode" presStyleCnt="0"/>
      <dgm:spPr/>
    </dgm:pt>
    <dgm:pt modelId="{7130EE85-9DB4-4007-9CB1-8FBA1C2CE48D}" type="pres">
      <dgm:prSet presAssocID="{69F481B0-77C6-4104-B7BC-844122B08A8C}" presName="iconBgRect" presStyleLbl="bgShp" presStyleIdx="0" presStyleCnt="5" custLinFactNeighborX="828" custLinFactNeighborY="20619"/>
      <dgm:spPr/>
    </dgm:pt>
    <dgm:pt modelId="{113093AA-C2B6-43E2-BF17-5728BA8BB990}" type="pres">
      <dgm:prSet presAssocID="{69F481B0-77C6-4104-B7BC-844122B08A8C}" presName="iconRect" presStyleLbl="node1" presStyleIdx="0" presStyleCnt="5" custLinFactNeighborX="-8408" custLinFactNeighborY="355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gozio"/>
        </a:ext>
      </dgm:extLst>
    </dgm:pt>
    <dgm:pt modelId="{9AB814F2-DC61-443E-94E0-730E831D3BBE}" type="pres">
      <dgm:prSet presAssocID="{69F481B0-77C6-4104-B7BC-844122B08A8C}" presName="spaceRect" presStyleCnt="0"/>
      <dgm:spPr/>
    </dgm:pt>
    <dgm:pt modelId="{9F52A56D-93BC-4F25-96B6-DE14700B106D}" type="pres">
      <dgm:prSet presAssocID="{69F481B0-77C6-4104-B7BC-844122B08A8C}" presName="textRect" presStyleLbl="revTx" presStyleIdx="0" presStyleCnt="5" custLinFactNeighborX="-4506" custLinFactNeighborY="25629">
        <dgm:presLayoutVars>
          <dgm:chMax val="1"/>
          <dgm:chPref val="1"/>
        </dgm:presLayoutVars>
      </dgm:prSet>
      <dgm:spPr/>
    </dgm:pt>
    <dgm:pt modelId="{832A8A80-8499-42D8-9872-EF56D5484F96}" type="pres">
      <dgm:prSet presAssocID="{06946B59-3D44-4013-B1E4-2956ADC22AEE}" presName="sibTrans" presStyleLbl="sibTrans2D1" presStyleIdx="0" presStyleCnt="0"/>
      <dgm:spPr/>
    </dgm:pt>
    <dgm:pt modelId="{D85E39C5-0DFB-4D85-930F-96698DB3A76B}" type="pres">
      <dgm:prSet presAssocID="{09655AA4-BBC0-406D-873C-A21A092C23C2}" presName="compNode" presStyleCnt="0"/>
      <dgm:spPr/>
    </dgm:pt>
    <dgm:pt modelId="{1811959D-E22A-4F27-9096-4427F5D60ED4}" type="pres">
      <dgm:prSet presAssocID="{09655AA4-BBC0-406D-873C-A21A092C23C2}" presName="iconBgRect" presStyleLbl="bgShp" presStyleIdx="1" presStyleCnt="5" custLinFactNeighborX="-1027" custLinFactNeighborY="75408"/>
      <dgm:spPr/>
    </dgm:pt>
    <dgm:pt modelId="{4513D007-6E13-49A6-9A27-F8F82B96E470}" type="pres">
      <dgm:prSet presAssocID="{09655AA4-BBC0-406D-873C-A21A092C23C2}" presName="iconRect" presStyleLbl="node1" presStyleIdx="1" presStyleCnt="5" custLinFactY="30013" custLinFactNeighborX="-1771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ciugamano"/>
        </a:ext>
      </dgm:extLst>
    </dgm:pt>
    <dgm:pt modelId="{F9F4E02D-599C-4654-80D0-2F9DC0924BCA}" type="pres">
      <dgm:prSet presAssocID="{09655AA4-BBC0-406D-873C-A21A092C23C2}" presName="spaceRect" presStyleCnt="0"/>
      <dgm:spPr/>
    </dgm:pt>
    <dgm:pt modelId="{0DA60212-CEC5-40E8-BD46-22A3D2B532A6}" type="pres">
      <dgm:prSet presAssocID="{09655AA4-BBC0-406D-873C-A21A092C23C2}" presName="textRect" presStyleLbl="revTx" presStyleIdx="1" presStyleCnt="5" custLinFactNeighborX="-436" custLinFactNeighborY="75408">
        <dgm:presLayoutVars>
          <dgm:chMax val="1"/>
          <dgm:chPref val="1"/>
        </dgm:presLayoutVars>
      </dgm:prSet>
      <dgm:spPr/>
    </dgm:pt>
    <dgm:pt modelId="{E51B6B89-5096-4A51-90A2-E94895CB94BC}" type="pres">
      <dgm:prSet presAssocID="{6AEE92C7-FE6C-4DCC-B2AA-E9B1FC6C98B2}" presName="sibTrans" presStyleLbl="sibTrans2D1" presStyleIdx="0" presStyleCnt="0"/>
      <dgm:spPr/>
    </dgm:pt>
    <dgm:pt modelId="{DF9100CF-41C3-46A8-BD73-A4BBF5376B04}" type="pres">
      <dgm:prSet presAssocID="{05B59543-2C04-444D-BD5B-712451B392F3}" presName="compNode" presStyleCnt="0"/>
      <dgm:spPr/>
    </dgm:pt>
    <dgm:pt modelId="{502F2BAB-CF6D-43BC-BA8F-B1059304E8CD}" type="pres">
      <dgm:prSet presAssocID="{05B59543-2C04-444D-BD5B-712451B392F3}" presName="iconBgRect" presStyleLbl="bgShp" presStyleIdx="2" presStyleCnt="5" custLinFactNeighborX="828" custLinFactNeighborY="-40472"/>
      <dgm:spPr/>
    </dgm:pt>
    <dgm:pt modelId="{FA1090B3-0198-46BE-81FE-E37D3592D084}" type="pres">
      <dgm:prSet presAssocID="{05B59543-2C04-444D-BD5B-712451B392F3}" presName="iconRect" presStyleLbl="node1" presStyleIdx="2" presStyleCnt="5" custLinFactNeighborX="-8408" custLinFactNeighborY="-6566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677E13E9-6751-4818-B4F1-B0AE1D940FB5}" type="pres">
      <dgm:prSet presAssocID="{05B59543-2C04-444D-BD5B-712451B392F3}" presName="spaceRect" presStyleCnt="0"/>
      <dgm:spPr/>
    </dgm:pt>
    <dgm:pt modelId="{AB88CFA1-618A-4599-B272-B4742B517E82}" type="pres">
      <dgm:prSet presAssocID="{05B59543-2C04-444D-BD5B-712451B392F3}" presName="textRect" presStyleLbl="revTx" presStyleIdx="2" presStyleCnt="5" custLinFactNeighborX="-8365" custLinFactNeighborY="-12355">
        <dgm:presLayoutVars>
          <dgm:chMax val="1"/>
          <dgm:chPref val="1"/>
        </dgm:presLayoutVars>
      </dgm:prSet>
      <dgm:spPr/>
    </dgm:pt>
    <dgm:pt modelId="{75843B7E-C819-4D8D-A3E3-85600632CF23}" type="pres">
      <dgm:prSet presAssocID="{B50F8D80-4F95-4EE8-98F8-875EC0ACC918}" presName="sibTrans" presStyleLbl="sibTrans2D1" presStyleIdx="0" presStyleCnt="0"/>
      <dgm:spPr/>
    </dgm:pt>
    <dgm:pt modelId="{8E075E2E-0861-40AD-ABC3-B6251039E266}" type="pres">
      <dgm:prSet presAssocID="{5838EADB-449F-49B7-A9C2-DBB8A86F9C12}" presName="compNode" presStyleCnt="0"/>
      <dgm:spPr/>
    </dgm:pt>
    <dgm:pt modelId="{172363D8-624D-4C6C-9E74-281E6A21DF0B}" type="pres">
      <dgm:prSet presAssocID="{5838EADB-449F-49B7-A9C2-DBB8A86F9C12}" presName="iconBgRect" presStyleLbl="bgShp" presStyleIdx="3" presStyleCnt="5" custLinFactY="47815" custLinFactNeighborX="-1026" custLinFactNeighborY="100000"/>
      <dgm:spPr/>
    </dgm:pt>
    <dgm:pt modelId="{1CB69813-E2E0-404E-BD7E-7F2F394988C9}" type="pres">
      <dgm:prSet presAssocID="{5838EADB-449F-49B7-A9C2-DBB8A86F9C12}" presName="iconRect" presStyleLbl="node1" presStyleIdx="3" presStyleCnt="5" custLinFactY="100000" custLinFactNeighborX="-1770" custLinFactNeighborY="15485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dice a barre"/>
        </a:ext>
      </dgm:extLst>
    </dgm:pt>
    <dgm:pt modelId="{0DAC1C57-8EC0-431D-9B00-E4DE09468BAB}" type="pres">
      <dgm:prSet presAssocID="{5838EADB-449F-49B7-A9C2-DBB8A86F9C12}" presName="spaceRect" presStyleCnt="0"/>
      <dgm:spPr/>
    </dgm:pt>
    <dgm:pt modelId="{EF70B1CE-1D9F-4EBB-8288-5A8AC228E72F}" type="pres">
      <dgm:prSet presAssocID="{5838EADB-449F-49B7-A9C2-DBB8A86F9C12}" presName="textRect" presStyleLbl="revTx" presStyleIdx="3" presStyleCnt="5" custLinFactY="47815" custLinFactNeighborX="-436" custLinFactNeighborY="100000">
        <dgm:presLayoutVars>
          <dgm:chMax val="1"/>
          <dgm:chPref val="1"/>
        </dgm:presLayoutVars>
      </dgm:prSet>
      <dgm:spPr/>
    </dgm:pt>
    <dgm:pt modelId="{F4CDEEA3-B4F8-48D6-B385-E835B23ABD02}" type="pres">
      <dgm:prSet presAssocID="{C9EB6D7D-0B99-4724-A12F-2BD75723A57E}" presName="sibTrans" presStyleLbl="sibTrans2D1" presStyleIdx="0" presStyleCnt="0"/>
      <dgm:spPr/>
    </dgm:pt>
    <dgm:pt modelId="{6B78D172-6815-407A-A0E9-1088AC4261FC}" type="pres">
      <dgm:prSet presAssocID="{2BEED26F-7D47-4503-98AA-5A2FD999149A}" presName="compNode" presStyleCnt="0"/>
      <dgm:spPr/>
    </dgm:pt>
    <dgm:pt modelId="{010CEEE2-D238-4858-ADFC-9D4646BB8FA2}" type="pres">
      <dgm:prSet presAssocID="{2BEED26F-7D47-4503-98AA-5A2FD999149A}" presName="iconBgRect" presStyleLbl="bgShp" presStyleIdx="4" presStyleCnt="5"/>
      <dgm:spPr/>
    </dgm:pt>
    <dgm:pt modelId="{AC0BC37A-6CE4-4087-A752-BD29ED475819}" type="pres">
      <dgm:prSet presAssocID="{2BEED26F-7D47-4503-98AA-5A2FD999149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pping bag"/>
        </a:ext>
      </dgm:extLst>
    </dgm:pt>
    <dgm:pt modelId="{D92F3866-1140-435E-88DE-7A7DEDCCE39E}" type="pres">
      <dgm:prSet presAssocID="{2BEED26F-7D47-4503-98AA-5A2FD999149A}" presName="spaceRect" presStyleCnt="0"/>
      <dgm:spPr/>
    </dgm:pt>
    <dgm:pt modelId="{28BD05BB-2797-4450-9C26-086BD7CAF7C7}" type="pres">
      <dgm:prSet presAssocID="{2BEED26F-7D47-4503-98AA-5A2FD999149A}" presName="textRect" presStyleLbl="revTx" presStyleIdx="4" presStyleCnt="5" custScaleX="124727">
        <dgm:presLayoutVars>
          <dgm:chMax val="1"/>
          <dgm:chPref val="1"/>
        </dgm:presLayoutVars>
      </dgm:prSet>
      <dgm:spPr/>
    </dgm:pt>
  </dgm:ptLst>
  <dgm:cxnLst>
    <dgm:cxn modelId="{0B573B06-DDE5-4440-AD5E-60AD6FD51242}" type="presOf" srcId="{6AEE92C7-FE6C-4DCC-B2AA-E9B1FC6C98B2}" destId="{E51B6B89-5096-4A51-90A2-E94895CB94BC}" srcOrd="0" destOrd="0" presId="urn:microsoft.com/office/officeart/2018/2/layout/IconCircleList"/>
    <dgm:cxn modelId="{4A97B219-162D-4533-9347-A7438861F560}" srcId="{E52898EE-606E-4A8F-BA33-00C826D96933}" destId="{09655AA4-BBC0-406D-873C-A21A092C23C2}" srcOrd="1" destOrd="0" parTransId="{62A86228-CC23-470C-BE59-E2760D117A7A}" sibTransId="{6AEE92C7-FE6C-4DCC-B2AA-E9B1FC6C98B2}"/>
    <dgm:cxn modelId="{A751E323-AD46-45BD-9B34-BFB1D299C2CA}" srcId="{E52898EE-606E-4A8F-BA33-00C826D96933}" destId="{69F481B0-77C6-4104-B7BC-844122B08A8C}" srcOrd="0" destOrd="0" parTransId="{4615CD08-E973-47A5-8373-386121C5718F}" sibTransId="{06946B59-3D44-4013-B1E4-2956ADC22AEE}"/>
    <dgm:cxn modelId="{80364A29-8172-4F99-ACFD-F44987087276}" type="presOf" srcId="{05B59543-2C04-444D-BD5B-712451B392F3}" destId="{AB88CFA1-618A-4599-B272-B4742B517E82}" srcOrd="0" destOrd="0" presId="urn:microsoft.com/office/officeart/2018/2/layout/IconCircleList"/>
    <dgm:cxn modelId="{E62FFB33-831D-41AF-8F6C-DB5DE319394B}" type="presOf" srcId="{09655AA4-BBC0-406D-873C-A21A092C23C2}" destId="{0DA60212-CEC5-40E8-BD46-22A3D2B532A6}" srcOrd="0" destOrd="0" presId="urn:microsoft.com/office/officeart/2018/2/layout/IconCircleList"/>
    <dgm:cxn modelId="{A262733E-96BB-4425-904B-3390AB29F23E}" srcId="{E52898EE-606E-4A8F-BA33-00C826D96933}" destId="{2BEED26F-7D47-4503-98AA-5A2FD999149A}" srcOrd="4" destOrd="0" parTransId="{BF5FD77A-49B0-4777-BAB9-29F8E67E3783}" sibTransId="{FB1218D3-C4FB-4974-BAB8-ED7FAC66C100}"/>
    <dgm:cxn modelId="{B6034C65-892B-4E27-A7EE-FD95688CDB1B}" type="presOf" srcId="{E52898EE-606E-4A8F-BA33-00C826D96933}" destId="{E9800F40-0060-45D8-82CE-1DDD25C12425}" srcOrd="0" destOrd="0" presId="urn:microsoft.com/office/officeart/2018/2/layout/IconCircleList"/>
    <dgm:cxn modelId="{455D167E-3391-49B5-AB85-4F32D6DE6487}" type="presOf" srcId="{C9EB6D7D-0B99-4724-A12F-2BD75723A57E}" destId="{F4CDEEA3-B4F8-48D6-B385-E835B23ABD02}" srcOrd="0" destOrd="0" presId="urn:microsoft.com/office/officeart/2018/2/layout/IconCircleList"/>
    <dgm:cxn modelId="{D0FDB8A6-84A4-4ECF-A348-F238B4581B0D}" type="presOf" srcId="{2BEED26F-7D47-4503-98AA-5A2FD999149A}" destId="{28BD05BB-2797-4450-9C26-086BD7CAF7C7}" srcOrd="0" destOrd="0" presId="urn:microsoft.com/office/officeart/2018/2/layout/IconCircleList"/>
    <dgm:cxn modelId="{3DC674A9-9F82-4246-8124-B61D9242A101}" type="presOf" srcId="{5838EADB-449F-49B7-A9C2-DBB8A86F9C12}" destId="{EF70B1CE-1D9F-4EBB-8288-5A8AC228E72F}" srcOrd="0" destOrd="0" presId="urn:microsoft.com/office/officeart/2018/2/layout/IconCircleList"/>
    <dgm:cxn modelId="{D87887B3-C1C6-47AC-8107-8771763FEB6D}" type="presOf" srcId="{06946B59-3D44-4013-B1E4-2956ADC22AEE}" destId="{832A8A80-8499-42D8-9872-EF56D5484F96}" srcOrd="0" destOrd="0" presId="urn:microsoft.com/office/officeart/2018/2/layout/IconCircleList"/>
    <dgm:cxn modelId="{186218D9-FA5E-4BF5-8960-3F397C4AD4E0}" type="presOf" srcId="{69F481B0-77C6-4104-B7BC-844122B08A8C}" destId="{9F52A56D-93BC-4F25-96B6-DE14700B106D}" srcOrd="0" destOrd="0" presId="urn:microsoft.com/office/officeart/2018/2/layout/IconCircleList"/>
    <dgm:cxn modelId="{76B172E1-6BF8-4711-A5F8-2E0354ECF080}" srcId="{E52898EE-606E-4A8F-BA33-00C826D96933}" destId="{5838EADB-449F-49B7-A9C2-DBB8A86F9C12}" srcOrd="3" destOrd="0" parTransId="{334120B6-D374-46C2-B5EA-AEFCB4A2D7E1}" sibTransId="{C9EB6D7D-0B99-4724-A12F-2BD75723A57E}"/>
    <dgm:cxn modelId="{D8FAF1F2-46CC-42FD-BFC9-29AEDE2D7D10}" type="presOf" srcId="{B50F8D80-4F95-4EE8-98F8-875EC0ACC918}" destId="{75843B7E-C819-4D8D-A3E3-85600632CF23}" srcOrd="0" destOrd="0" presId="urn:microsoft.com/office/officeart/2018/2/layout/IconCircleList"/>
    <dgm:cxn modelId="{9C2211FD-6F87-49DD-86B2-4AB7667EC0CB}" srcId="{E52898EE-606E-4A8F-BA33-00C826D96933}" destId="{05B59543-2C04-444D-BD5B-712451B392F3}" srcOrd="2" destOrd="0" parTransId="{9304E145-7F13-4372-BFA2-E83D3DF626C6}" sibTransId="{B50F8D80-4F95-4EE8-98F8-875EC0ACC918}"/>
    <dgm:cxn modelId="{43FE93F8-6A7B-4B8D-A353-67C2FE8C88A1}" type="presParOf" srcId="{E9800F40-0060-45D8-82CE-1DDD25C12425}" destId="{73AD16C1-8172-48AF-8C0F-0F1FEFA1FC3D}" srcOrd="0" destOrd="0" presId="urn:microsoft.com/office/officeart/2018/2/layout/IconCircleList"/>
    <dgm:cxn modelId="{630EEB2C-C240-4773-943C-BE68767E9FB7}" type="presParOf" srcId="{73AD16C1-8172-48AF-8C0F-0F1FEFA1FC3D}" destId="{AE72DA99-C148-4B4F-99BB-6BD821AC05D4}" srcOrd="0" destOrd="0" presId="urn:microsoft.com/office/officeart/2018/2/layout/IconCircleList"/>
    <dgm:cxn modelId="{974B2319-B5FA-4087-91AD-0B6BD3954B27}" type="presParOf" srcId="{AE72DA99-C148-4B4F-99BB-6BD821AC05D4}" destId="{7130EE85-9DB4-4007-9CB1-8FBA1C2CE48D}" srcOrd="0" destOrd="0" presId="urn:microsoft.com/office/officeart/2018/2/layout/IconCircleList"/>
    <dgm:cxn modelId="{270B0C20-3019-475D-9700-9DA3B642A260}" type="presParOf" srcId="{AE72DA99-C148-4B4F-99BB-6BD821AC05D4}" destId="{113093AA-C2B6-43E2-BF17-5728BA8BB990}" srcOrd="1" destOrd="0" presId="urn:microsoft.com/office/officeart/2018/2/layout/IconCircleList"/>
    <dgm:cxn modelId="{95CDE4D6-9094-44B6-BAC4-8AA87E7EF8BE}" type="presParOf" srcId="{AE72DA99-C148-4B4F-99BB-6BD821AC05D4}" destId="{9AB814F2-DC61-443E-94E0-730E831D3BBE}" srcOrd="2" destOrd="0" presId="urn:microsoft.com/office/officeart/2018/2/layout/IconCircleList"/>
    <dgm:cxn modelId="{335F8177-91EF-4773-9DFC-D0D147FD774D}" type="presParOf" srcId="{AE72DA99-C148-4B4F-99BB-6BD821AC05D4}" destId="{9F52A56D-93BC-4F25-96B6-DE14700B106D}" srcOrd="3" destOrd="0" presId="urn:microsoft.com/office/officeart/2018/2/layout/IconCircleList"/>
    <dgm:cxn modelId="{ADE17779-F5DF-464B-8EA0-B2699E3295C1}" type="presParOf" srcId="{73AD16C1-8172-48AF-8C0F-0F1FEFA1FC3D}" destId="{832A8A80-8499-42D8-9872-EF56D5484F96}" srcOrd="1" destOrd="0" presId="urn:microsoft.com/office/officeart/2018/2/layout/IconCircleList"/>
    <dgm:cxn modelId="{1C13B82B-440C-48BF-B140-E4B0553B2ECF}" type="presParOf" srcId="{73AD16C1-8172-48AF-8C0F-0F1FEFA1FC3D}" destId="{D85E39C5-0DFB-4D85-930F-96698DB3A76B}" srcOrd="2" destOrd="0" presId="urn:microsoft.com/office/officeart/2018/2/layout/IconCircleList"/>
    <dgm:cxn modelId="{088D2F82-8BE0-4FA0-813E-A630B13D9844}" type="presParOf" srcId="{D85E39C5-0DFB-4D85-930F-96698DB3A76B}" destId="{1811959D-E22A-4F27-9096-4427F5D60ED4}" srcOrd="0" destOrd="0" presId="urn:microsoft.com/office/officeart/2018/2/layout/IconCircleList"/>
    <dgm:cxn modelId="{05C514F7-BCCA-4C30-A5A3-B8974E1868B8}" type="presParOf" srcId="{D85E39C5-0DFB-4D85-930F-96698DB3A76B}" destId="{4513D007-6E13-49A6-9A27-F8F82B96E470}" srcOrd="1" destOrd="0" presId="urn:microsoft.com/office/officeart/2018/2/layout/IconCircleList"/>
    <dgm:cxn modelId="{095A4EBE-79C0-480B-B396-97B416BB930B}" type="presParOf" srcId="{D85E39C5-0DFB-4D85-930F-96698DB3A76B}" destId="{F9F4E02D-599C-4654-80D0-2F9DC0924BCA}" srcOrd="2" destOrd="0" presId="urn:microsoft.com/office/officeart/2018/2/layout/IconCircleList"/>
    <dgm:cxn modelId="{23F14BBE-06CD-4384-8685-B8C90F65ED61}" type="presParOf" srcId="{D85E39C5-0DFB-4D85-930F-96698DB3A76B}" destId="{0DA60212-CEC5-40E8-BD46-22A3D2B532A6}" srcOrd="3" destOrd="0" presId="urn:microsoft.com/office/officeart/2018/2/layout/IconCircleList"/>
    <dgm:cxn modelId="{8F8780F6-83F4-4F19-9462-50E92E001034}" type="presParOf" srcId="{73AD16C1-8172-48AF-8C0F-0F1FEFA1FC3D}" destId="{E51B6B89-5096-4A51-90A2-E94895CB94BC}" srcOrd="3" destOrd="0" presId="urn:microsoft.com/office/officeart/2018/2/layout/IconCircleList"/>
    <dgm:cxn modelId="{E3DF76FA-DB73-4479-9876-C00CC279A73F}" type="presParOf" srcId="{73AD16C1-8172-48AF-8C0F-0F1FEFA1FC3D}" destId="{DF9100CF-41C3-46A8-BD73-A4BBF5376B04}" srcOrd="4" destOrd="0" presId="urn:microsoft.com/office/officeart/2018/2/layout/IconCircleList"/>
    <dgm:cxn modelId="{43482B59-0EE6-48BC-AF70-9498793B006B}" type="presParOf" srcId="{DF9100CF-41C3-46A8-BD73-A4BBF5376B04}" destId="{502F2BAB-CF6D-43BC-BA8F-B1059304E8CD}" srcOrd="0" destOrd="0" presId="urn:microsoft.com/office/officeart/2018/2/layout/IconCircleList"/>
    <dgm:cxn modelId="{60945995-370A-4228-A21F-D032397B2D08}" type="presParOf" srcId="{DF9100CF-41C3-46A8-BD73-A4BBF5376B04}" destId="{FA1090B3-0198-46BE-81FE-E37D3592D084}" srcOrd="1" destOrd="0" presId="urn:microsoft.com/office/officeart/2018/2/layout/IconCircleList"/>
    <dgm:cxn modelId="{0A704732-D7F6-4A7E-BA6B-F236291AEB4E}" type="presParOf" srcId="{DF9100CF-41C3-46A8-BD73-A4BBF5376B04}" destId="{677E13E9-6751-4818-B4F1-B0AE1D940FB5}" srcOrd="2" destOrd="0" presId="urn:microsoft.com/office/officeart/2018/2/layout/IconCircleList"/>
    <dgm:cxn modelId="{04482721-0626-4CDE-9CB7-F917F7466B33}" type="presParOf" srcId="{DF9100CF-41C3-46A8-BD73-A4BBF5376B04}" destId="{AB88CFA1-618A-4599-B272-B4742B517E82}" srcOrd="3" destOrd="0" presId="urn:microsoft.com/office/officeart/2018/2/layout/IconCircleList"/>
    <dgm:cxn modelId="{A0E9A674-A5B4-4739-A571-0D2A86997700}" type="presParOf" srcId="{73AD16C1-8172-48AF-8C0F-0F1FEFA1FC3D}" destId="{75843B7E-C819-4D8D-A3E3-85600632CF23}" srcOrd="5" destOrd="0" presId="urn:microsoft.com/office/officeart/2018/2/layout/IconCircleList"/>
    <dgm:cxn modelId="{3DCFD60C-7BEC-45E8-BE79-E6FFEDE0EB09}" type="presParOf" srcId="{73AD16C1-8172-48AF-8C0F-0F1FEFA1FC3D}" destId="{8E075E2E-0861-40AD-ABC3-B6251039E266}" srcOrd="6" destOrd="0" presId="urn:microsoft.com/office/officeart/2018/2/layout/IconCircleList"/>
    <dgm:cxn modelId="{AF69D086-D5D0-45FA-81A5-5EAE85FBD03E}" type="presParOf" srcId="{8E075E2E-0861-40AD-ABC3-B6251039E266}" destId="{172363D8-624D-4C6C-9E74-281E6A21DF0B}" srcOrd="0" destOrd="0" presId="urn:microsoft.com/office/officeart/2018/2/layout/IconCircleList"/>
    <dgm:cxn modelId="{BCC63523-A36F-456D-B8E2-A65CD3406A93}" type="presParOf" srcId="{8E075E2E-0861-40AD-ABC3-B6251039E266}" destId="{1CB69813-E2E0-404E-BD7E-7F2F394988C9}" srcOrd="1" destOrd="0" presId="urn:microsoft.com/office/officeart/2018/2/layout/IconCircleList"/>
    <dgm:cxn modelId="{98D1A1CF-6E51-4B66-9A1C-52D8B24205D8}" type="presParOf" srcId="{8E075E2E-0861-40AD-ABC3-B6251039E266}" destId="{0DAC1C57-8EC0-431D-9B00-E4DE09468BAB}" srcOrd="2" destOrd="0" presId="urn:microsoft.com/office/officeart/2018/2/layout/IconCircleList"/>
    <dgm:cxn modelId="{0A85770D-E7E2-4733-B2DD-6230B0BF9FF9}" type="presParOf" srcId="{8E075E2E-0861-40AD-ABC3-B6251039E266}" destId="{EF70B1CE-1D9F-4EBB-8288-5A8AC228E72F}" srcOrd="3" destOrd="0" presId="urn:microsoft.com/office/officeart/2018/2/layout/IconCircleList"/>
    <dgm:cxn modelId="{1C66AF1E-EF50-4C30-B133-07786E42439A}" type="presParOf" srcId="{73AD16C1-8172-48AF-8C0F-0F1FEFA1FC3D}" destId="{F4CDEEA3-B4F8-48D6-B385-E835B23ABD02}" srcOrd="7" destOrd="0" presId="urn:microsoft.com/office/officeart/2018/2/layout/IconCircleList"/>
    <dgm:cxn modelId="{D20C6058-711E-44E0-B164-968C8264612A}" type="presParOf" srcId="{73AD16C1-8172-48AF-8C0F-0F1FEFA1FC3D}" destId="{6B78D172-6815-407A-A0E9-1088AC4261FC}" srcOrd="8" destOrd="0" presId="urn:microsoft.com/office/officeart/2018/2/layout/IconCircleList"/>
    <dgm:cxn modelId="{E99C772C-0E80-4808-9440-5BD55E98BB4E}" type="presParOf" srcId="{6B78D172-6815-407A-A0E9-1088AC4261FC}" destId="{010CEEE2-D238-4858-ADFC-9D4646BB8FA2}" srcOrd="0" destOrd="0" presId="urn:microsoft.com/office/officeart/2018/2/layout/IconCircleList"/>
    <dgm:cxn modelId="{1F6F8E1B-DBF0-4C43-9E7C-CDD7963AAFE4}" type="presParOf" srcId="{6B78D172-6815-407A-A0E9-1088AC4261FC}" destId="{AC0BC37A-6CE4-4087-A752-BD29ED475819}" srcOrd="1" destOrd="0" presId="urn:microsoft.com/office/officeart/2018/2/layout/IconCircleList"/>
    <dgm:cxn modelId="{2D99741E-253C-47DE-98A7-6D7017D87129}" type="presParOf" srcId="{6B78D172-6815-407A-A0E9-1088AC4261FC}" destId="{D92F3866-1140-435E-88DE-7A7DEDCCE39E}" srcOrd="2" destOrd="0" presId="urn:microsoft.com/office/officeart/2018/2/layout/IconCircleList"/>
    <dgm:cxn modelId="{AFC79C8D-9D26-4209-9C12-A33859B6570D}" type="presParOf" srcId="{6B78D172-6815-407A-A0E9-1088AC4261FC}" destId="{28BD05BB-2797-4450-9C26-086BD7CAF7C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AF7A6-C002-E648-AEB6-65D46CA46AC9}">
      <dsp:nvSpPr>
        <dsp:cNvPr id="0" name=""/>
        <dsp:cNvSpPr/>
      </dsp:nvSpPr>
      <dsp:spPr>
        <a:xfrm>
          <a:off x="735" y="1266165"/>
          <a:ext cx="2868708" cy="1721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600" kern="1200" dirty="0"/>
            <a:t>Ogni anno nel mondo vengono venduti </a:t>
          </a:r>
          <a:r>
            <a:rPr lang="it-IT" sz="1600" b="1" kern="1200" dirty="0">
              <a:solidFill>
                <a:srgbClr val="FFC000"/>
              </a:solidFill>
            </a:rPr>
            <a:t>10 miliardi di capsule</a:t>
          </a:r>
          <a:endParaRPr lang="en-US" sz="1600" b="1" kern="1200" dirty="0">
            <a:solidFill>
              <a:srgbClr val="FFC000"/>
            </a:solidFill>
          </a:endParaRPr>
        </a:p>
      </dsp:txBody>
      <dsp:txXfrm>
        <a:off x="735" y="1266165"/>
        <a:ext cx="2868708" cy="1721224"/>
      </dsp:txXfrm>
    </dsp:sp>
    <dsp:sp modelId="{235AF388-7EA5-D148-9914-CCD18E2959EE}">
      <dsp:nvSpPr>
        <dsp:cNvPr id="0" name=""/>
        <dsp:cNvSpPr/>
      </dsp:nvSpPr>
      <dsp:spPr>
        <a:xfrm>
          <a:off x="3156314" y="1266165"/>
          <a:ext cx="2868708" cy="1721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600" b="1" kern="1200" dirty="0"/>
            <a:t>Vengono generate</a:t>
          </a:r>
          <a:r>
            <a:rPr lang="it-IT" sz="1600" b="1" kern="1200" dirty="0">
              <a:solidFill>
                <a:srgbClr val="FFC000"/>
              </a:solidFill>
            </a:rPr>
            <a:t> 120.000 tonnellate </a:t>
          </a:r>
          <a:r>
            <a:rPr lang="it-IT" sz="1600" b="1" kern="1200" dirty="0"/>
            <a:t>di rifiuti</a:t>
          </a:r>
          <a:endParaRPr lang="en-US" sz="1600" kern="1200" dirty="0"/>
        </a:p>
      </dsp:txBody>
      <dsp:txXfrm>
        <a:off x="3156314" y="1266165"/>
        <a:ext cx="2868708" cy="1721224"/>
      </dsp:txXfrm>
    </dsp:sp>
    <dsp:sp modelId="{0719F4DA-378F-AB44-8AA9-5DECE60391C2}">
      <dsp:nvSpPr>
        <dsp:cNvPr id="0" name=""/>
        <dsp:cNvSpPr/>
      </dsp:nvSpPr>
      <dsp:spPr>
        <a:xfrm>
          <a:off x="42446" y="3245689"/>
          <a:ext cx="2868708" cy="1721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600" kern="1200" dirty="0"/>
            <a:t>Una nuova ricerca ha rilevato che </a:t>
          </a:r>
          <a:r>
            <a:rPr lang="it-IT" sz="1600" b="1" kern="1200" dirty="0">
              <a:solidFill>
                <a:srgbClr val="FFC000"/>
              </a:solidFill>
            </a:rPr>
            <a:t>29.000 cialde di caffè scartate</a:t>
          </a:r>
          <a:r>
            <a:rPr lang="it-IT" sz="1600" kern="1200" dirty="0"/>
            <a:t> finiscono nelle </a:t>
          </a:r>
          <a:r>
            <a:rPr lang="it-IT" sz="1600" b="1" kern="1200" dirty="0">
              <a:solidFill>
                <a:srgbClr val="FFC000"/>
              </a:solidFill>
            </a:rPr>
            <a:t>discariche ogni mese </a:t>
          </a:r>
          <a:r>
            <a:rPr lang="it-IT" sz="1600" kern="1200" dirty="0"/>
            <a:t>(quasi 350.000 all'anno) dove non si rompono per almeno 500 anni.</a:t>
          </a:r>
          <a:r>
            <a:rPr lang="en-GB" sz="1600" b="1" kern="1200" dirty="0"/>
            <a:t>.</a:t>
          </a:r>
          <a:endParaRPr lang="en-US" sz="1600" kern="1200" dirty="0"/>
        </a:p>
      </dsp:txBody>
      <dsp:txXfrm>
        <a:off x="42446" y="3245689"/>
        <a:ext cx="2868708" cy="1721224"/>
      </dsp:txXfrm>
    </dsp:sp>
    <dsp:sp modelId="{34586D55-E3AD-E54C-A565-FB218756B28E}">
      <dsp:nvSpPr>
        <dsp:cNvPr id="0" name=""/>
        <dsp:cNvSpPr/>
      </dsp:nvSpPr>
      <dsp:spPr>
        <a:xfrm>
          <a:off x="3156314" y="3274261"/>
          <a:ext cx="2868708" cy="17212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u="none" kern="1200" dirty="0"/>
            <a:t>OGNI CAPSULA CONTIENE </a:t>
          </a:r>
          <a:r>
            <a:rPr lang="it-IT" sz="1600" b="1" i="0" u="none" kern="1200" dirty="0">
              <a:solidFill>
                <a:srgbClr val="FFC000"/>
              </a:solidFill>
            </a:rPr>
            <a:t>6/7 g DI CAFFÈ</a:t>
          </a:r>
          <a:r>
            <a:rPr lang="it-IT" sz="1600" b="0" i="0" u="none" kern="1200" dirty="0"/>
            <a:t> E RILASCIA NELL'AMBIENTE </a:t>
          </a:r>
          <a:r>
            <a:rPr lang="it-IT" sz="1600" b="1" i="0" u="none" kern="1200" dirty="0">
              <a:solidFill>
                <a:srgbClr val="FFC000"/>
              </a:solidFill>
            </a:rPr>
            <a:t>3 g DI PLASTICHE/MATERIALI A BASE DI ALLUMINIO</a:t>
          </a:r>
          <a:r>
            <a:rPr lang="en-GB" sz="1600" b="1" i="0" u="none" kern="1200" dirty="0">
              <a:solidFill>
                <a:srgbClr val="FFC000"/>
              </a:solidFill>
            </a:rPr>
            <a:t>.</a:t>
          </a:r>
          <a:endParaRPr lang="en-GB" sz="1600" b="1" kern="1200" dirty="0">
            <a:solidFill>
              <a:srgbClr val="FFC000"/>
            </a:solidFill>
          </a:endParaRPr>
        </a:p>
      </dsp:txBody>
      <dsp:txXfrm>
        <a:off x="3156314" y="3274261"/>
        <a:ext cx="2868708" cy="1721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0FAE8-FD14-466D-886A-9523332668A5}">
      <dsp:nvSpPr>
        <dsp:cNvPr id="0" name=""/>
        <dsp:cNvSpPr/>
      </dsp:nvSpPr>
      <dsp:spPr>
        <a:xfrm>
          <a:off x="577243" y="1139"/>
          <a:ext cx="1695251" cy="423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Capsule</a:t>
          </a:r>
        </a:p>
      </dsp:txBody>
      <dsp:txXfrm>
        <a:off x="589656" y="13552"/>
        <a:ext cx="1670425" cy="398986"/>
      </dsp:txXfrm>
    </dsp:sp>
    <dsp:sp modelId="{A5663079-7E0C-4590-9AE7-5F725D18CC03}">
      <dsp:nvSpPr>
        <dsp:cNvPr id="0" name=""/>
        <dsp:cNvSpPr/>
      </dsp:nvSpPr>
      <dsp:spPr>
        <a:xfrm rot="5400000">
          <a:off x="1345404" y="435547"/>
          <a:ext cx="158929" cy="190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1367655" y="451440"/>
        <a:ext cx="114429" cy="111250"/>
      </dsp:txXfrm>
    </dsp:sp>
    <dsp:sp modelId="{03D6B3E4-4744-4A7F-A9E3-0FE416732E3B}">
      <dsp:nvSpPr>
        <dsp:cNvPr id="0" name=""/>
        <dsp:cNvSpPr/>
      </dsp:nvSpPr>
      <dsp:spPr>
        <a:xfrm>
          <a:off x="577243" y="636858"/>
          <a:ext cx="1695251" cy="423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Tubo</a:t>
          </a:r>
        </a:p>
      </dsp:txBody>
      <dsp:txXfrm>
        <a:off x="589656" y="649271"/>
        <a:ext cx="1670425" cy="398986"/>
      </dsp:txXfrm>
    </dsp:sp>
    <dsp:sp modelId="{19791D10-3006-410A-A010-865FF9508496}">
      <dsp:nvSpPr>
        <dsp:cNvPr id="0" name=""/>
        <dsp:cNvSpPr/>
      </dsp:nvSpPr>
      <dsp:spPr>
        <a:xfrm rot="5400000">
          <a:off x="1345404" y="1071266"/>
          <a:ext cx="158929" cy="190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1367655" y="1087159"/>
        <a:ext cx="114429" cy="111250"/>
      </dsp:txXfrm>
    </dsp:sp>
    <dsp:sp modelId="{2F603436-87B8-4C7D-88E2-793463C32820}">
      <dsp:nvSpPr>
        <dsp:cNvPr id="0" name=""/>
        <dsp:cNvSpPr/>
      </dsp:nvSpPr>
      <dsp:spPr>
        <a:xfrm>
          <a:off x="577243" y="1272577"/>
          <a:ext cx="1695251" cy="423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Distributore automatico</a:t>
          </a:r>
        </a:p>
      </dsp:txBody>
      <dsp:txXfrm>
        <a:off x="589656" y="1284990"/>
        <a:ext cx="1670425" cy="398986"/>
      </dsp:txXfrm>
    </dsp:sp>
    <dsp:sp modelId="{55AF60DE-056F-4211-9297-1177DE09EDA7}">
      <dsp:nvSpPr>
        <dsp:cNvPr id="0" name=""/>
        <dsp:cNvSpPr/>
      </dsp:nvSpPr>
      <dsp:spPr>
        <a:xfrm rot="5400000">
          <a:off x="1345404" y="1706985"/>
          <a:ext cx="158929" cy="190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1367655" y="1722878"/>
        <a:ext cx="114429" cy="111250"/>
      </dsp:txXfrm>
    </dsp:sp>
    <dsp:sp modelId="{78D08AA9-F80F-42FE-876D-7E757E95F2B6}">
      <dsp:nvSpPr>
        <dsp:cNvPr id="0" name=""/>
        <dsp:cNvSpPr/>
      </dsp:nvSpPr>
      <dsp:spPr>
        <a:xfrm>
          <a:off x="577243" y="1908296"/>
          <a:ext cx="1695251" cy="423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Raccolta differenziata</a:t>
          </a:r>
        </a:p>
      </dsp:txBody>
      <dsp:txXfrm>
        <a:off x="589656" y="1920709"/>
        <a:ext cx="1670425" cy="398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0EE85-9DB4-4007-9CB1-8FBA1C2CE48D}">
      <dsp:nvSpPr>
        <dsp:cNvPr id="0" name=""/>
        <dsp:cNvSpPr/>
      </dsp:nvSpPr>
      <dsp:spPr>
        <a:xfrm>
          <a:off x="120382" y="999146"/>
          <a:ext cx="777066" cy="7770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093AA-C2B6-43E2-BF17-5728BA8BB990}">
      <dsp:nvSpPr>
        <dsp:cNvPr id="0" name=""/>
        <dsp:cNvSpPr/>
      </dsp:nvSpPr>
      <dsp:spPr>
        <a:xfrm>
          <a:off x="239237" y="1162330"/>
          <a:ext cx="450698" cy="4506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2A56D-93BC-4F25-96B6-DE14700B106D}">
      <dsp:nvSpPr>
        <dsp:cNvPr id="0" name=""/>
        <dsp:cNvSpPr/>
      </dsp:nvSpPr>
      <dsp:spPr>
        <a:xfrm>
          <a:off x="974994" y="1038077"/>
          <a:ext cx="1831657" cy="77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 distributore automatico è installato nei negozi e nei supermercati selezionati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4994" y="1038077"/>
        <a:ext cx="1831657" cy="777066"/>
      </dsp:txXfrm>
    </dsp:sp>
    <dsp:sp modelId="{1811959D-E22A-4F27-9096-4427F5D60ED4}">
      <dsp:nvSpPr>
        <dsp:cNvPr id="0" name=""/>
        <dsp:cNvSpPr/>
      </dsp:nvSpPr>
      <dsp:spPr>
        <a:xfrm>
          <a:off x="3200358" y="1424893"/>
          <a:ext cx="777066" cy="7770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3D007-6E13-49A6-9A27-F8F82B96E470}">
      <dsp:nvSpPr>
        <dsp:cNvPr id="0" name=""/>
        <dsp:cNvSpPr/>
      </dsp:nvSpPr>
      <dsp:spPr>
        <a:xfrm>
          <a:off x="3363540" y="1588073"/>
          <a:ext cx="450698" cy="4506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60212-CEC5-40E8-BD46-22A3D2B532A6}">
      <dsp:nvSpPr>
        <dsp:cNvPr id="0" name=""/>
        <dsp:cNvSpPr/>
      </dsp:nvSpPr>
      <dsp:spPr>
        <a:xfrm>
          <a:off x="4143933" y="1424893"/>
          <a:ext cx="1831657" cy="77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Può erogare capsule di diverse marche e gusti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compatibili con il tubo e pronte per il riciclaggio(PP rigido)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3933" y="1424893"/>
        <a:ext cx="1831657" cy="777066"/>
      </dsp:txXfrm>
    </dsp:sp>
    <dsp:sp modelId="{502F2BAB-CF6D-43BC-BA8F-B1059304E8CD}">
      <dsp:nvSpPr>
        <dsp:cNvPr id="0" name=""/>
        <dsp:cNvSpPr/>
      </dsp:nvSpPr>
      <dsp:spPr>
        <a:xfrm>
          <a:off x="120382" y="2334128"/>
          <a:ext cx="777066" cy="7770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090B3-0198-46BE-81FE-E37D3592D084}">
      <dsp:nvSpPr>
        <dsp:cNvPr id="0" name=""/>
        <dsp:cNvSpPr/>
      </dsp:nvSpPr>
      <dsp:spPr>
        <a:xfrm>
          <a:off x="239237" y="2515850"/>
          <a:ext cx="450698" cy="4506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8CFA1-618A-4599-B272-B4742B517E82}">
      <dsp:nvSpPr>
        <dsp:cNvPr id="0" name=""/>
        <dsp:cNvSpPr/>
      </dsp:nvSpPr>
      <dsp:spPr>
        <a:xfrm>
          <a:off x="904310" y="2552616"/>
          <a:ext cx="1831657" cy="77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Esso fornisce nuovi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tubi,capsule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 raccoglie quelli usati.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4310" y="2552616"/>
        <a:ext cx="1831657" cy="777066"/>
      </dsp:txXfrm>
    </dsp:sp>
    <dsp:sp modelId="{172363D8-624D-4C6C-9E74-281E6A21DF0B}">
      <dsp:nvSpPr>
        <dsp:cNvPr id="0" name=""/>
        <dsp:cNvSpPr/>
      </dsp:nvSpPr>
      <dsp:spPr>
        <a:xfrm>
          <a:off x="3200365" y="3797243"/>
          <a:ext cx="777066" cy="7770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69813-E2E0-404E-BD7E-7F2F394988C9}">
      <dsp:nvSpPr>
        <dsp:cNvPr id="0" name=""/>
        <dsp:cNvSpPr/>
      </dsp:nvSpPr>
      <dsp:spPr>
        <a:xfrm>
          <a:off x="3363545" y="3960425"/>
          <a:ext cx="450698" cy="4506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0B1CE-1D9F-4EBB-8288-5A8AC228E72F}">
      <dsp:nvSpPr>
        <dsp:cNvPr id="0" name=""/>
        <dsp:cNvSpPr/>
      </dsp:nvSpPr>
      <dsp:spPr>
        <a:xfrm>
          <a:off x="4143933" y="3797243"/>
          <a:ext cx="1831657" cy="77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Legge il codice a barre e raccoglie i “punti caffè” per ogni ricarica del tubo: ogni 5 ricariche il consumatore riceve 10 capsule in omaggio</a:t>
          </a:r>
          <a:r>
            <a:rPr lang="it-IT" sz="1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(INCENTIVO ECONOMICO PER I CONSUMATORI).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3933" y="3797243"/>
        <a:ext cx="1831657" cy="777066"/>
      </dsp:txXfrm>
    </dsp:sp>
    <dsp:sp modelId="{010CEEE2-D238-4858-ADFC-9D4646BB8FA2}">
      <dsp:nvSpPr>
        <dsp:cNvPr id="0" name=""/>
        <dsp:cNvSpPr/>
      </dsp:nvSpPr>
      <dsp:spPr>
        <a:xfrm>
          <a:off x="113948" y="4458322"/>
          <a:ext cx="777066" cy="7770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BC37A-6CE4-4087-A752-BD29ED475819}">
      <dsp:nvSpPr>
        <dsp:cNvPr id="0" name=""/>
        <dsp:cNvSpPr/>
      </dsp:nvSpPr>
      <dsp:spPr>
        <a:xfrm>
          <a:off x="277132" y="4621506"/>
          <a:ext cx="450698" cy="4506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D05BB-2797-4450-9C26-086BD7CAF7C7}">
      <dsp:nvSpPr>
        <dsp:cNvPr id="0" name=""/>
        <dsp:cNvSpPr/>
      </dsp:nvSpPr>
      <dsp:spPr>
        <a:xfrm>
          <a:off x="831072" y="4458322"/>
          <a:ext cx="2284571" cy="77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Il display della macchina fornisce informazioni commerciali e di sostenibilità( numero di capsule raccolte – CO2 risparmiata) </a:t>
          </a:r>
          <a:r>
            <a:rPr lang="it-IT" sz="1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(EDUCAZIONE DEI CONSUMATORI ALLA SOSTENIBILITÀ).</a:t>
          </a:r>
          <a:endParaRPr lang="en-US" sz="14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1072" y="4458322"/>
        <a:ext cx="2284571" cy="777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A57AF-A364-4BCA-BC27-52E91E396637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3D899-BF1A-43A5-AB9A-90D900D50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81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0F67D8-A351-898F-11EA-D25898030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34C443-4BAE-611E-3B09-1D1871C26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7AC605-A535-5D85-0C78-3787BEF3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872097-015F-161F-8E17-53E66DA72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4A41DE-C030-A2D9-2BD7-01E8D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61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F4886-AEAA-A0CD-0DBC-EB47CEA9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9F0FC-1942-AB03-BCD0-29A0BCE5E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0DD9D5-98F7-F53F-A5AC-6FF02D1EE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6570AF-A076-E34C-4168-5C243040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DD15A-9AF0-9332-8597-7D370503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85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6AB0F8D-0193-A327-9513-4627C7E11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2F452C-50FD-A299-221B-E06CFD73D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980C00-F2D3-6A22-E07A-A62B83F7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B18944-4479-2737-D7C6-97445B37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EE7761-17B8-BE39-BE58-5A861166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124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DF5F5E-5FCE-786C-EAAA-8E589E2C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BCA570-CF4C-EDB0-E341-85325442B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BD9A9D-9E44-15D4-B9BC-F6288615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52D8AB-3C07-160C-C602-4577F50F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C55BE6-0B0A-B167-2144-EF6575C8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98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3E42F5-8F45-B3F3-F220-8EDC383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64DF60-7E15-9227-3D24-8264790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236138-8652-F0EE-31D7-76BAFF71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7400F2-3A8D-6102-609E-4A8E5817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AF7482-EBD9-E191-37A2-71682924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55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DD8C73-5C28-546D-2D4C-0D67CB55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0CC768-B087-1E5B-FDDD-3DC91E69E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92AD1B-961C-AF93-76F7-A87E5897A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BD7D82-683F-D56C-4427-20D977FC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925B82-6415-41B3-182E-E5DEA249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40F8DA-15C3-8D33-0342-8DB48146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72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0EEE9-3F5D-F8EC-6A91-D169CE48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C56F1E-C7F0-63B5-57C2-FFD6B8F6F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586BC0-9444-F0C8-20B6-503236E0C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76E8CF-A678-4BEA-B308-131D60159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358B4A-AC44-6768-A8FA-75F556945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FC1B556-84B6-7F39-1443-25C30F3B6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92AA16-ED83-593B-D10C-28924777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A49D075-0199-424C-F19C-1A903994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36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E12A56-CB07-A213-6913-091D2471D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45C5BF-5324-8C68-72DF-1F36A68E3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5704C0-5CF5-9631-4D58-EEBF1A5A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2CD8C4-8178-66C8-AC7D-D1CF70B4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38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D15E1A-4F0A-0285-965A-07480665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499579-8029-B154-CB59-CB18A99F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3543C0-668A-6328-E9FD-A8A2C2D2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58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8B4F9-2056-953B-1DD6-1E9F8859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1D1E52-8992-8F35-089D-E86E88F6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A37A90-75AB-E198-DDDD-EEC09CAB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AA7454-FA21-B363-0E06-1551C91B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83590B-28FA-2CB7-4892-1CBADDB5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A00CE8-40CD-661C-7314-7CD9D64C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80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14409-7112-7FBB-AD8D-88F12BBBB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342C79E-A5E9-EE2E-48B0-1848433B3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6E92CE-4701-FD0C-9D5F-ACC177BDC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06AA0-4082-B141-CEBD-F27EE9D2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FBC364-E449-8BAC-00D1-7BA99641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C70043-5F35-FE43-0086-8FE77A0E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7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F6A939A-C0A7-9911-04B9-AEB10110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1BE6E7-33E8-D75B-343E-3E482B030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606281-1590-0D84-75F3-921A8A668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C9BA2-1745-406C-A016-CE1F87AB4D0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C3F52E-8AB8-D6C5-7279-AE4A49E2F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E738BA-E179-574D-F1DE-942877F10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564E-290D-48D6-9FC0-4BB2F8839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7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Immagine che contiene fagiolo, verdura, coperto, arrostito&#10;&#10;Descrizione generata automaticamente">
            <a:extLst>
              <a:ext uri="{FF2B5EF4-FFF2-40B4-BE49-F238E27FC236}">
                <a16:creationId xmlns:a16="http://schemas.microsoft.com/office/drawing/2014/main" id="{DF816F27-6D16-18F4-156A-2C175AABA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715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8CDF9D-4831-A440-6C38-02425317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212" y="1220481"/>
            <a:ext cx="10058400" cy="19896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13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Recycaps</a:t>
            </a:r>
            <a:endParaRPr lang="it-IT" sz="13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30DCA6-5470-505D-B213-4784CD784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8406" y="3703554"/>
            <a:ext cx="3654830" cy="27859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Alessandra Zanotti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Davide Villa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Leonardo Maniscalco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Castelletti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Noemi Sorrentino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 Scarnicci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Valeria Allocca</a:t>
            </a:r>
          </a:p>
        </p:txBody>
      </p:sp>
    </p:spTree>
    <p:extLst>
      <p:ext uri="{BB962C8B-B14F-4D97-AF65-F5344CB8AC3E}">
        <p14:creationId xmlns:p14="http://schemas.microsoft.com/office/powerpoint/2010/main" val="37463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0AF896-54EB-6DFB-C456-735944D5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96733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Prototipo:Un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tubo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comodo</a:t>
            </a: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A3058FB8-ADD0-E8BC-1AB7-68571427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21" y="1966710"/>
            <a:ext cx="1242167" cy="45584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1512A8-66A9-35FD-0E34-1987CDFDF6B6}"/>
              </a:ext>
            </a:extLst>
          </p:cNvPr>
          <p:cNvSpPr txBox="1"/>
          <p:nvPr/>
        </p:nvSpPr>
        <p:spPr>
          <a:xfrm>
            <a:off x="4392748" y="1608196"/>
            <a:ext cx="7690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Guarda attraverso il tubo rigido in PP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il consumatore può controllare quante capsule sono rimaste (il tubo è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apribile su entrambi i lati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tramite tappo a vite).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separatore mobile crea nel tubo due diverse zone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(sopra per le casule nuove e sotto per le capsule sporche e una per quelle da utilizzare),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c’è contaminazione.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bar code –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Interazione macchina/consumatore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etichette aggiuntive sono realizzate con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inchiostro/adesivi a base d'acqua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un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colore non scuro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massimizzare la riciclabilità (secondo le linee guida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Ceflex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consumatore non deve smistare i rifiuti, ma semplicemente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rimettere la cialda nel tubo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(riducendo l'inconveniente di gettare il prodotto).</a:t>
            </a: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600A10D3-1648-53F0-C4D8-83ECD5249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4" t="-1610" r="8947" b="88143"/>
          <a:stretch/>
        </p:blipFill>
        <p:spPr>
          <a:xfrm rot="10800000">
            <a:off x="1590636" y="6113695"/>
            <a:ext cx="1014912" cy="594975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74A9EB1-BB8B-6B53-A972-FBF890DE7A76}"/>
              </a:ext>
            </a:extLst>
          </p:cNvPr>
          <p:cNvCxnSpPr>
            <a:cxnSpLocks/>
          </p:cNvCxnSpPr>
          <p:nvPr/>
        </p:nvCxnSpPr>
        <p:spPr>
          <a:xfrm>
            <a:off x="1728903" y="5057079"/>
            <a:ext cx="7383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BA76BA7-D585-B0ED-B9E2-658F6F2661EF}"/>
              </a:ext>
            </a:extLst>
          </p:cNvPr>
          <p:cNvSpPr txBox="1"/>
          <p:nvPr/>
        </p:nvSpPr>
        <p:spPr>
          <a:xfrm>
            <a:off x="446197" y="4811781"/>
            <a:ext cx="792848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100" dirty="0">
                <a:latin typeface="Times New Roman"/>
                <a:cs typeface="Times New Roman"/>
              </a:rPr>
              <a:t>Separatore mobile in PP</a:t>
            </a:r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3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C3334C63-A8A2-2B30-C557-EF6CDBE2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573" y="2417305"/>
            <a:ext cx="980558" cy="900288"/>
          </a:xfrm>
          <a:prstGeom prst="rect">
            <a:avLst/>
          </a:prstGeom>
        </p:spPr>
      </p:pic>
      <p:pic>
        <p:nvPicPr>
          <p:cNvPr id="17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C4333C2A-ADCE-3430-D052-8A7114141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122" y="2958653"/>
            <a:ext cx="980558" cy="900288"/>
          </a:xfrm>
          <a:prstGeom prst="rect">
            <a:avLst/>
          </a:prstGeom>
        </p:spPr>
      </p:pic>
      <p:pic>
        <p:nvPicPr>
          <p:cNvPr id="19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C68D91DB-1A46-2839-CBE1-CBE4ECD88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671" y="3544682"/>
            <a:ext cx="980558" cy="900288"/>
          </a:xfrm>
          <a:prstGeom prst="rect">
            <a:avLst/>
          </a:prstGeom>
        </p:spPr>
      </p:pic>
      <p:pic>
        <p:nvPicPr>
          <p:cNvPr id="20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96FAF998-31C9-6AFE-9761-BBDD7DC9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883" y="4131956"/>
            <a:ext cx="980558" cy="900288"/>
          </a:xfrm>
          <a:prstGeom prst="rect">
            <a:avLst/>
          </a:prstGeom>
        </p:spPr>
      </p:pic>
      <p:pic>
        <p:nvPicPr>
          <p:cNvPr id="21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064600FC-8DC2-D18B-4458-F2E00637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883" y="5076277"/>
            <a:ext cx="980558" cy="900288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150E828B-87CF-B4BE-A6AC-0F776AC0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896" y="5815108"/>
            <a:ext cx="497646" cy="29858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5B98571-07D9-44A9-FA95-27060AF6DD06}"/>
              </a:ext>
            </a:extLst>
          </p:cNvPr>
          <p:cNvSpPr txBox="1"/>
          <p:nvPr/>
        </p:nvSpPr>
        <p:spPr>
          <a:xfrm rot="16200000">
            <a:off x="1272853" y="3750478"/>
            <a:ext cx="2025348" cy="253916"/>
          </a:xfrm>
          <a:prstGeom prst="rect">
            <a:avLst/>
          </a:prstGeom>
          <a:solidFill>
            <a:srgbClr val="91FF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050" b="1" i="1" dirty="0" err="1">
                <a:latin typeface="Cambria"/>
                <a:ea typeface="Cambria"/>
                <a:cs typeface="Times New Roman"/>
              </a:rPr>
              <a:t>Recycaps</a:t>
            </a:r>
            <a:r>
              <a:rPr lang="it-IT" sz="1050" b="1" i="1" dirty="0">
                <a:latin typeface="Cambria"/>
                <a:ea typeface="Cambria"/>
                <a:cs typeface="Times New Roman"/>
              </a:rPr>
              <a:t> (prodotto A Team 1)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FCFA172-D2E7-3474-E895-54F2B7E28992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114205" y="1802551"/>
            <a:ext cx="0" cy="164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DD1FED1-F7D2-8226-2193-00B3405D7C60}"/>
              </a:ext>
            </a:extLst>
          </p:cNvPr>
          <p:cNvCxnSpPr>
            <a:cxnSpLocks/>
          </p:cNvCxnSpPr>
          <p:nvPr/>
        </p:nvCxnSpPr>
        <p:spPr>
          <a:xfrm>
            <a:off x="2098090" y="1802551"/>
            <a:ext cx="16037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555EA17C-3F7A-84F0-A5E6-BBEAC5F8A385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2098092" y="6708670"/>
            <a:ext cx="16767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367119A-4870-76C8-1AA1-22F33F3B11F3}"/>
              </a:ext>
            </a:extLst>
          </p:cNvPr>
          <p:cNvCxnSpPr>
            <a:cxnSpLocks/>
          </p:cNvCxnSpPr>
          <p:nvPr/>
        </p:nvCxnSpPr>
        <p:spPr>
          <a:xfrm>
            <a:off x="3701845" y="1802551"/>
            <a:ext cx="16115" cy="14039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FE16CE6-30E9-17B7-61C6-2F56ACAD8858}"/>
              </a:ext>
            </a:extLst>
          </p:cNvPr>
          <p:cNvCxnSpPr>
            <a:cxnSpLocks/>
          </p:cNvCxnSpPr>
          <p:nvPr/>
        </p:nvCxnSpPr>
        <p:spPr>
          <a:xfrm flipV="1">
            <a:off x="2098090" y="6498828"/>
            <a:ext cx="0" cy="209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43234C4F-7654-3EAB-0980-D4331AB0A448}"/>
              </a:ext>
            </a:extLst>
          </p:cNvPr>
          <p:cNvCxnSpPr>
            <a:cxnSpLocks/>
          </p:cNvCxnSpPr>
          <p:nvPr/>
        </p:nvCxnSpPr>
        <p:spPr>
          <a:xfrm>
            <a:off x="3774850" y="4684547"/>
            <a:ext cx="0" cy="2027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8">
            <a:extLst>
              <a:ext uri="{FF2B5EF4-FFF2-40B4-BE49-F238E27FC236}">
                <a16:creationId xmlns:a16="http://schemas.microsoft.com/office/drawing/2014/main" id="{E4F5CE56-1C6D-F465-EF68-8F16EB383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76" t="23948" r="25324" b="11587"/>
          <a:stretch/>
        </p:blipFill>
        <p:spPr>
          <a:xfrm>
            <a:off x="3035231" y="3375360"/>
            <a:ext cx="1479237" cy="186979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2829A94-718D-2C9F-F62C-AA5DCE3B3770}"/>
              </a:ext>
            </a:extLst>
          </p:cNvPr>
          <p:cNvSpPr txBox="1"/>
          <p:nvPr/>
        </p:nvSpPr>
        <p:spPr>
          <a:xfrm>
            <a:off x="518766" y="2081278"/>
            <a:ext cx="7656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dirty="0">
                <a:latin typeface="Times New Roman"/>
                <a:cs typeface="Times New Roman"/>
              </a:rPr>
              <a:t>Tappo a vite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CBA4BC1-C506-5E26-C8C9-08B703BF6B13}"/>
              </a:ext>
            </a:extLst>
          </p:cNvPr>
          <p:cNvSpPr txBox="1"/>
          <p:nvPr/>
        </p:nvSpPr>
        <p:spPr>
          <a:xfrm>
            <a:off x="518766" y="6235991"/>
            <a:ext cx="7656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dirty="0">
                <a:latin typeface="Times New Roman"/>
                <a:cs typeface="Times New Roman"/>
              </a:rPr>
              <a:t>Tappo a vite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973FCED-BA1C-7A5E-72F2-F70D33AACC3A}"/>
              </a:ext>
            </a:extLst>
          </p:cNvPr>
          <p:cNvSpPr txBox="1"/>
          <p:nvPr/>
        </p:nvSpPr>
        <p:spPr>
          <a:xfrm>
            <a:off x="228481" y="3777636"/>
            <a:ext cx="111941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100" dirty="0">
                <a:latin typeface="Times New Roman"/>
                <a:cs typeface="Times New Roman"/>
              </a:rPr>
              <a:t>Plastica trasparente robusta riutilizzabile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224C9B6-0E84-2CC6-6E9B-CC9EC1B7F394}"/>
              </a:ext>
            </a:extLst>
          </p:cNvPr>
          <p:cNvCxnSpPr/>
          <p:nvPr/>
        </p:nvCxnSpPr>
        <p:spPr>
          <a:xfrm>
            <a:off x="1293586" y="2209798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5C71035-C800-7A80-6968-652FC3C0F8CA}"/>
              </a:ext>
            </a:extLst>
          </p:cNvPr>
          <p:cNvCxnSpPr>
            <a:cxnSpLocks/>
          </p:cNvCxnSpPr>
          <p:nvPr/>
        </p:nvCxnSpPr>
        <p:spPr>
          <a:xfrm>
            <a:off x="1248228" y="6364511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30D9D32-9F09-A909-1330-994876A1C163}"/>
              </a:ext>
            </a:extLst>
          </p:cNvPr>
          <p:cNvCxnSpPr>
            <a:cxnSpLocks/>
          </p:cNvCxnSpPr>
          <p:nvPr/>
        </p:nvCxnSpPr>
        <p:spPr>
          <a:xfrm>
            <a:off x="1284514" y="5031012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1AE76FF-E469-10D7-BDD3-C623CEB7E034}"/>
              </a:ext>
            </a:extLst>
          </p:cNvPr>
          <p:cNvCxnSpPr>
            <a:cxnSpLocks/>
          </p:cNvCxnSpPr>
          <p:nvPr/>
        </p:nvCxnSpPr>
        <p:spPr>
          <a:xfrm>
            <a:off x="1284514" y="3996869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42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0AF896-54EB-6DFB-C456-735944D5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96733"/>
            <a:ext cx="7170656" cy="9774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Prototipo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Distributore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Automatico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Immagine 176">
            <a:extLst>
              <a:ext uri="{FF2B5EF4-FFF2-40B4-BE49-F238E27FC236}">
                <a16:creationId xmlns:a16="http://schemas.microsoft.com/office/drawing/2014/main" id="{2E682992-CE30-4BEC-A119-7FA980670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1" t="21329" r="33595" b="9790"/>
          <a:stretch/>
        </p:blipFill>
        <p:spPr>
          <a:xfrm>
            <a:off x="101062" y="1580015"/>
            <a:ext cx="4704331" cy="5223716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1CD5818-3168-444C-BFA0-B596DCA36A0B}"/>
              </a:ext>
            </a:extLst>
          </p:cNvPr>
          <p:cNvSpPr txBox="1"/>
          <p:nvPr/>
        </p:nvSpPr>
        <p:spPr>
          <a:xfrm>
            <a:off x="117102" y="2771296"/>
            <a:ext cx="85344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Pannello touch screen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63CCCD1-E066-418C-9E2D-7ADBEC377CE3}"/>
              </a:ext>
            </a:extLst>
          </p:cNvPr>
          <p:cNvSpPr txBox="1"/>
          <p:nvPr/>
        </p:nvSpPr>
        <p:spPr>
          <a:xfrm>
            <a:off x="3765629" y="2985685"/>
            <a:ext cx="1013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Lettore carta di credito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24F4551-2D71-4376-8732-7FC2E315F30C}"/>
              </a:ext>
            </a:extLst>
          </p:cNvPr>
          <p:cNvSpPr txBox="1"/>
          <p:nvPr/>
        </p:nvSpPr>
        <p:spPr>
          <a:xfrm>
            <a:off x="3821089" y="3739868"/>
            <a:ext cx="1013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Inserire le monete qui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B4CF4A2-BAB8-4DA8-AEF0-1FDF6C6E28C4}"/>
              </a:ext>
            </a:extLst>
          </p:cNvPr>
          <p:cNvSpPr txBox="1"/>
          <p:nvPr/>
        </p:nvSpPr>
        <p:spPr>
          <a:xfrm>
            <a:off x="3827883" y="4806853"/>
            <a:ext cx="1013216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Porta per le capsule esauste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E554490-1B37-4CAD-BC69-000DEE12BC79}"/>
              </a:ext>
            </a:extLst>
          </p:cNvPr>
          <p:cNvSpPr txBox="1"/>
          <p:nvPr/>
        </p:nvSpPr>
        <p:spPr>
          <a:xfrm>
            <a:off x="3839774" y="6207619"/>
            <a:ext cx="1013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Dispenser del nuovo tubo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32294D2-0A73-4D11-BE82-297080BD8ABD}"/>
              </a:ext>
            </a:extLst>
          </p:cNvPr>
          <p:cNvSpPr txBox="1"/>
          <p:nvPr/>
        </p:nvSpPr>
        <p:spPr>
          <a:xfrm>
            <a:off x="0" y="4256057"/>
            <a:ext cx="1246837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Per riempire il tubo e per la lettura del </a:t>
            </a:r>
            <a:r>
              <a:rPr lang="it-IT" sz="1050" dirty="0" err="1"/>
              <a:t>barcode</a:t>
            </a:r>
            <a:endParaRPr lang="it-IT" sz="1050" dirty="0"/>
          </a:p>
        </p:txBody>
      </p:sp>
      <p:graphicFrame>
        <p:nvGraphicFramePr>
          <p:cNvPr id="44" name="CasellaDiTesto 4">
            <a:extLst>
              <a:ext uri="{FF2B5EF4-FFF2-40B4-BE49-F238E27FC236}">
                <a16:creationId xmlns:a16="http://schemas.microsoft.com/office/drawing/2014/main" id="{8324D109-22A4-464A-B474-0226BE247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886609"/>
              </p:ext>
            </p:extLst>
          </p:nvPr>
        </p:nvGraphicFramePr>
        <p:xfrm>
          <a:off x="5856763" y="785454"/>
          <a:ext cx="6097525" cy="607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57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0AF896-54EB-6DFB-C456-735944D5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96733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Prototipo:Sistema di riciclo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1EFD8DC-5A05-4D59-A819-C3564287B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" y="2056613"/>
            <a:ext cx="3914165" cy="4890644"/>
          </a:xfrm>
          <a:solidFill>
            <a:srgbClr val="F2F2F2">
              <a:alpha val="64000"/>
            </a:srgbClr>
          </a:solidFill>
        </p:spPr>
        <p:txBody>
          <a:bodyPr>
            <a:normAutofit/>
          </a:bodyPr>
          <a:lstStyle/>
          <a:p>
            <a:pPr marL="285750" indent="-285750" algn="just"/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OPZIONE 1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consumatori potrebbero separare la materia organica e metterla nel cestino organico e riporre la capsula nel tubo.</a:t>
            </a:r>
          </a:p>
          <a:p>
            <a:pPr marL="285750" indent="-285750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OPZIONE 2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distributore potrebbe avere un meccanismo interno che separa e raccoglie la materia organica.</a:t>
            </a:r>
          </a:p>
          <a:p>
            <a:pPr marL="285750" indent="-285750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4E29A9D8-E55B-4B07-AE63-30BC6590078A}"/>
              </a:ext>
            </a:extLst>
          </p:cNvPr>
          <p:cNvSpPr txBox="1"/>
          <p:nvPr/>
        </p:nvSpPr>
        <p:spPr>
          <a:xfrm>
            <a:off x="4899919" y="2672716"/>
            <a:ext cx="2714977" cy="2585323"/>
          </a:xfrm>
          <a:prstGeom prst="rect">
            <a:avLst/>
          </a:prstGeom>
          <a:solidFill>
            <a:srgbClr val="F2F2F2">
              <a:alpha val="67227"/>
            </a:srgb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/>
                <a:cs typeface="Times New Roman"/>
              </a:rPr>
              <a:t>Date le ridotte dimensioni delle capsule, per garantirne il riciclo, il dosatore dispone di un meccanismo interno che ne permette l'accumulo in buste di PP più grandi</a:t>
            </a:r>
            <a:r>
              <a:rPr lang="en-IT" b="1" dirty="0">
                <a:latin typeface="Times New Roman"/>
                <a:cs typeface="Times New Roman"/>
              </a:rPr>
              <a:t>*</a:t>
            </a:r>
            <a:endParaRPr lang="en-I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T" dirty="0"/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2C21DC2C-811B-4ED7-B7C4-E985F1ADD4BA}"/>
              </a:ext>
            </a:extLst>
          </p:cNvPr>
          <p:cNvSpPr txBox="1"/>
          <p:nvPr/>
        </p:nvSpPr>
        <p:spPr>
          <a:xfrm>
            <a:off x="8598849" y="2197370"/>
            <a:ext cx="2787200" cy="2585323"/>
          </a:xfrm>
          <a:prstGeom prst="rect">
            <a:avLst/>
          </a:prstGeom>
          <a:solidFill>
            <a:srgbClr val="F2F2F2">
              <a:alpha val="77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OP</a:t>
            </a:r>
            <a:r>
              <a:rPr lang="it-IT" b="1" dirty="0"/>
              <a:t>ZIONE</a:t>
            </a:r>
            <a:r>
              <a:rPr lang="en-IT" b="1" dirty="0"/>
              <a:t> 1 </a:t>
            </a:r>
            <a:r>
              <a:rPr lang="it-IT" dirty="0"/>
              <a:t>personale delle lobby di riciclaggio che raccolgono quei sacchetti.</a:t>
            </a:r>
            <a:endParaRPr lang="en-IT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OP</a:t>
            </a:r>
            <a:r>
              <a:rPr lang="it-IT" b="1" dirty="0"/>
              <a:t>ZIONE </a:t>
            </a:r>
            <a:r>
              <a:rPr lang="en-IT" b="1" dirty="0"/>
              <a:t>2 </a:t>
            </a:r>
            <a:r>
              <a:rPr lang="it-IT" dirty="0"/>
              <a:t>I negozi autorizzati li raccolgono e li inviano agli impianti di riciclaggio.</a:t>
            </a:r>
            <a:endParaRPr lang="en-IT" dirty="0"/>
          </a:p>
        </p:txBody>
      </p:sp>
      <p:cxnSp>
        <p:nvCxnSpPr>
          <p:cNvPr id="41" name="Straight Arrow Connector 11">
            <a:extLst>
              <a:ext uri="{FF2B5EF4-FFF2-40B4-BE49-F238E27FC236}">
                <a16:creationId xmlns:a16="http://schemas.microsoft.com/office/drawing/2014/main" id="{D7DD375D-9FE2-4D63-96E1-68522D52F2DA}"/>
              </a:ext>
            </a:extLst>
          </p:cNvPr>
          <p:cNvCxnSpPr>
            <a:cxnSpLocks/>
          </p:cNvCxnSpPr>
          <p:nvPr/>
        </p:nvCxnSpPr>
        <p:spPr>
          <a:xfrm flipV="1">
            <a:off x="3959750" y="4609936"/>
            <a:ext cx="869942" cy="494538"/>
          </a:xfrm>
          <a:prstGeom prst="straightConnector1">
            <a:avLst/>
          </a:prstGeom>
          <a:ln w="984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">
            <a:extLst>
              <a:ext uri="{FF2B5EF4-FFF2-40B4-BE49-F238E27FC236}">
                <a16:creationId xmlns:a16="http://schemas.microsoft.com/office/drawing/2014/main" id="{822F6D1B-1B5C-42EB-BB6A-035F9B1A79DC}"/>
              </a:ext>
            </a:extLst>
          </p:cNvPr>
          <p:cNvSpPr txBox="1"/>
          <p:nvPr/>
        </p:nvSpPr>
        <p:spPr>
          <a:xfrm>
            <a:off x="214759" y="1617194"/>
            <a:ext cx="531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SEPARAZIONE DI SOSTANZE ORGANICHE E CAPSULE</a:t>
            </a:r>
            <a:endParaRPr lang="en-IT" b="1" dirty="0"/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533D1442-F8BF-4D90-9D14-2A337B075D8A}"/>
              </a:ext>
            </a:extLst>
          </p:cNvPr>
          <p:cNvSpPr txBox="1"/>
          <p:nvPr/>
        </p:nvSpPr>
        <p:spPr>
          <a:xfrm>
            <a:off x="5531309" y="6061980"/>
            <a:ext cx="72488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dirty="0">
                <a:latin typeface="Times New Roman"/>
                <a:cs typeface="Times New Roman"/>
              </a:rPr>
              <a:t>* Secondo la direttiva CONAI del 7/10/2014</a:t>
            </a:r>
            <a:r>
              <a:rPr lang="it-IT" b="1" dirty="0">
                <a:latin typeface="Times New Roman"/>
                <a:cs typeface="Times New Roman"/>
              </a:rPr>
              <a:t>, le capsule non sono riciclabili da sole.</a:t>
            </a:r>
            <a:endParaRPr lang="en-IT" b="1" dirty="0"/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A00CB55-983A-4BC6-B640-0007A68D01AC}"/>
              </a:ext>
            </a:extLst>
          </p:cNvPr>
          <p:cNvSpPr txBox="1"/>
          <p:nvPr/>
        </p:nvSpPr>
        <p:spPr>
          <a:xfrm>
            <a:off x="8255167" y="1575461"/>
            <a:ext cx="374859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IT" b="1" dirty="0"/>
              <a:t>EXHAUSTED CAPSULES COLLECTION </a:t>
            </a:r>
            <a:endParaRPr lang="it-IT" b="1" dirty="0">
              <a:ea typeface="Calibri"/>
              <a:cs typeface="Calibri"/>
            </a:endParaRPr>
          </a:p>
        </p:txBody>
      </p:sp>
      <p:cxnSp>
        <p:nvCxnSpPr>
          <p:cNvPr id="46" name="Straight Arrow Connector 11">
            <a:extLst>
              <a:ext uri="{FF2B5EF4-FFF2-40B4-BE49-F238E27FC236}">
                <a16:creationId xmlns:a16="http://schemas.microsoft.com/office/drawing/2014/main" id="{04CD3A75-3996-4C9F-A803-84917D837082}"/>
              </a:ext>
            </a:extLst>
          </p:cNvPr>
          <p:cNvCxnSpPr>
            <a:cxnSpLocks/>
          </p:cNvCxnSpPr>
          <p:nvPr/>
        </p:nvCxnSpPr>
        <p:spPr>
          <a:xfrm flipV="1">
            <a:off x="7603198" y="2398085"/>
            <a:ext cx="869942" cy="494538"/>
          </a:xfrm>
          <a:prstGeom prst="straightConnector1">
            <a:avLst/>
          </a:prstGeom>
          <a:ln w="984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1">
            <a:extLst>
              <a:ext uri="{FF2B5EF4-FFF2-40B4-BE49-F238E27FC236}">
                <a16:creationId xmlns:a16="http://schemas.microsoft.com/office/drawing/2014/main" id="{FC04CE53-4CB8-4E36-B9A9-9637EB333C0B}"/>
              </a:ext>
            </a:extLst>
          </p:cNvPr>
          <p:cNvCxnSpPr>
            <a:cxnSpLocks/>
          </p:cNvCxnSpPr>
          <p:nvPr/>
        </p:nvCxnSpPr>
        <p:spPr>
          <a:xfrm>
            <a:off x="7603198" y="3714752"/>
            <a:ext cx="964292" cy="383976"/>
          </a:xfrm>
          <a:prstGeom prst="straightConnector1">
            <a:avLst/>
          </a:prstGeom>
          <a:ln w="984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02FB674E-FAF3-4D67-94C8-229ED29B1610}"/>
              </a:ext>
            </a:extLst>
          </p:cNvPr>
          <p:cNvSpPr/>
          <p:nvPr/>
        </p:nvSpPr>
        <p:spPr>
          <a:xfrm>
            <a:off x="65923" y="4223018"/>
            <a:ext cx="3847453" cy="1890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95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2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4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C24A94-FDFA-CE10-E4D4-874F4995E041}"/>
              </a:ext>
            </a:extLst>
          </p:cNvPr>
          <p:cNvSpPr txBox="1"/>
          <p:nvPr/>
        </p:nvSpPr>
        <p:spPr>
          <a:xfrm>
            <a:off x="427598" y="515853"/>
            <a:ext cx="4519142" cy="2795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</a:t>
            </a:r>
          </a:p>
          <a:p>
            <a:pPr marL="285750" indent="-285750"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coinvolgimento dei consumatori è necessario sin dal primo giorno.</a:t>
            </a:r>
          </a:p>
          <a:p>
            <a:pPr marL="285750" indent="-285750"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produttori di plastica potrebbero trovare questa soluzione non redditizia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Supermercati e negozi potrebbero non voler investire denaro per l'acquisto di una macchina nuova e complessa</a:t>
            </a:r>
            <a:endParaRPr lang="en-US" sz="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58DE4B-907C-FE8E-5004-69978281ED20}"/>
              </a:ext>
            </a:extLst>
          </p:cNvPr>
          <p:cNvSpPr txBox="1"/>
          <p:nvPr/>
        </p:nvSpPr>
        <p:spPr>
          <a:xfrm>
            <a:off x="5802086" y="-478972"/>
            <a:ext cx="6186714" cy="5493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900" b="1" dirty="0">
                <a:solidFill>
                  <a:srgbClr val="FFFFFF"/>
                </a:solidFill>
              </a:rPr>
              <a:t>PROS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una soluzione eco-friendly che affronta il problema della non riciclabilità delle capsule.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applicano i concetti di eco-design e sostenibilità.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aziende hanno costi inferiori per il consumo di materie prime e la gestione dei rifiuti.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impianti di riciclaggio hanno il vantaggio di un prodotto che è già separato dal resto dei rifiuti.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consumatori sono direttamente coinvolti nel processo: sono parte attiva e sono coinvolti nello sviluppo dell'economia circolare.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consumatori sono attratti dal sistema grazie a un profitto economico.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6B14E2E-2ACF-1824-C9A6-5F6835A4BE60}"/>
              </a:ext>
            </a:extLst>
          </p:cNvPr>
          <p:cNvSpPr/>
          <p:nvPr/>
        </p:nvSpPr>
        <p:spPr>
          <a:xfrm>
            <a:off x="8657772" y="4867724"/>
            <a:ext cx="177799" cy="56968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AE4D53-DDFF-F044-3D5A-7AF44A6FDA2E}"/>
              </a:ext>
            </a:extLst>
          </p:cNvPr>
          <p:cNvSpPr txBox="1"/>
          <p:nvPr/>
        </p:nvSpPr>
        <p:spPr>
          <a:xfrm>
            <a:off x="5934528" y="5493656"/>
            <a:ext cx="5802086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corretta strategia di eco-design affronta il problema dello scarso interesse dei consumatori, che possono ancora godere della comodità delle capsule di caffè e aiuta tutti gli stakeholder a trarne vantaggio nel processo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21021E2-12F5-8411-5CAC-AEA27551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307" y="140065"/>
            <a:ext cx="567163" cy="538900"/>
          </a:xfrm>
          <a:prstGeom prst="rect">
            <a:avLst/>
          </a:prstGeom>
        </p:spPr>
      </p:pic>
      <p:pic>
        <p:nvPicPr>
          <p:cNvPr id="15" name="Elemento grafico 14" descr="Arresto anomalo contorno">
            <a:extLst>
              <a:ext uri="{FF2B5EF4-FFF2-40B4-BE49-F238E27FC236}">
                <a16:creationId xmlns:a16="http://schemas.microsoft.com/office/drawing/2014/main" id="{C67180B9-8F02-F713-BF4D-A3EE5C69E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3821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4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Immagine che contiene fagiolo, verdura, coperto, arrostito&#10;&#10;Descrizione generata automaticamente">
            <a:extLst>
              <a:ext uri="{FF2B5EF4-FFF2-40B4-BE49-F238E27FC236}">
                <a16:creationId xmlns:a16="http://schemas.microsoft.com/office/drawing/2014/main" id="{DF816F27-6D16-18F4-156A-2C175AABA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715"/>
            <a:ext cx="1219199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A8CDF9D-4831-A440-6C38-02425317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212" y="1220481"/>
            <a:ext cx="10058400" cy="19896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13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Recycaps</a:t>
            </a:r>
            <a:endParaRPr lang="it-IT" sz="13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30DCA6-5470-505D-B213-4784CD784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8406" y="3703554"/>
            <a:ext cx="3654830" cy="27859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Alessandra Zanotti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Davide Villa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Leonardo Maniscalco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Castelletti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Noemi Sorrentino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 Scarnicci</a:t>
            </a:r>
          </a:p>
          <a:p>
            <a:pPr algn="r"/>
            <a:r>
              <a:rPr lang="it-I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Valeria Allocca</a:t>
            </a:r>
          </a:p>
        </p:txBody>
      </p:sp>
    </p:spTree>
    <p:extLst>
      <p:ext uri="{BB962C8B-B14F-4D97-AF65-F5344CB8AC3E}">
        <p14:creationId xmlns:p14="http://schemas.microsoft.com/office/powerpoint/2010/main" val="7515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Puzzle">
            <a:extLst>
              <a:ext uri="{FF2B5EF4-FFF2-40B4-BE49-F238E27FC236}">
                <a16:creationId xmlns:a16="http://schemas.microsoft.com/office/drawing/2014/main" id="{59E35C23-8C45-1980-9DFF-2390FEF5E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137" y="3067669"/>
            <a:ext cx="2308367" cy="2308367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DF46F3-92C0-61BD-8881-1D28A7B80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1846" r="1736"/>
          <a:stretch/>
        </p:blipFill>
        <p:spPr>
          <a:xfrm>
            <a:off x="2424925" y="1313895"/>
            <a:ext cx="9458601" cy="534152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F0F1A9E-B32A-86A0-78D7-AC21F830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74" y="121898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Sfida</a:t>
            </a:r>
            <a:endParaRPr lang="en-US" sz="5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02F35F-29BE-45D0-8F3F-EFF2FE93A276}"/>
              </a:ext>
            </a:extLst>
          </p:cNvPr>
          <p:cNvSpPr txBox="1"/>
          <p:nvPr/>
        </p:nvSpPr>
        <p:spPr>
          <a:xfrm>
            <a:off x="2711985" y="2782669"/>
            <a:ext cx="8975187" cy="646331"/>
          </a:xfrm>
          <a:prstGeom prst="rect">
            <a:avLst/>
          </a:prstGeom>
          <a:solidFill>
            <a:srgbClr val="30A9DD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 che modo una corretta strategia di progettazione ecocompatibile potrebbe indurre i consumatori a partecipare attivamente alla gestione dei rifiuti di imballaggio?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927663-A97B-48E3-AF2E-8949EC0F243D}"/>
              </a:ext>
            </a:extLst>
          </p:cNvPr>
          <p:cNvSpPr txBox="1"/>
          <p:nvPr/>
        </p:nvSpPr>
        <p:spPr>
          <a:xfrm>
            <a:off x="2726274" y="3484106"/>
            <a:ext cx="5016193" cy="369332"/>
          </a:xfrm>
          <a:prstGeom prst="rect">
            <a:avLst/>
          </a:prstGeom>
          <a:solidFill>
            <a:srgbClr val="30A9DD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Motivazione della sfida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F3D11E-3EB2-4FA1-A126-01D7A0D1E652}"/>
              </a:ext>
            </a:extLst>
          </p:cNvPr>
          <p:cNvSpPr txBox="1"/>
          <p:nvPr/>
        </p:nvSpPr>
        <p:spPr>
          <a:xfrm>
            <a:off x="8122461" y="3512682"/>
            <a:ext cx="4076699" cy="369332"/>
          </a:xfrm>
          <a:prstGeom prst="rect">
            <a:avLst/>
          </a:prstGeom>
          <a:solidFill>
            <a:srgbClr val="30A9DD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Risultati previsti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050B07-096C-4E92-9D61-D3C87BC1C32C}"/>
              </a:ext>
            </a:extLst>
          </p:cNvPr>
          <p:cNvSpPr txBox="1"/>
          <p:nvPr/>
        </p:nvSpPr>
        <p:spPr>
          <a:xfrm>
            <a:off x="2783427" y="3879032"/>
            <a:ext cx="5016194" cy="2169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500" dirty="0"/>
              <a:t>I consumatori meritano di saperne di più su come possono sbloccare valore nascosto per se stessi e per l'ambiente. Le nostre politiche aiuteranno i consumatori a identificare e ad accedere a prodotti più sostenibili caratterizzati da un packaging specifico. I consumatori avrebbero dovuto aiutare nella gestione degli imballaggi a fine vita. Vi è quindi la necessità di una corretta progettazione del packaging, anche se nel caso di imballaggi multimateriale, che consenta di separare facilmente i materiali e di smaltirli correttamente.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72516D-04A7-46D2-AE1C-2BEE3AC5C55E}"/>
              </a:ext>
            </a:extLst>
          </p:cNvPr>
          <p:cNvSpPr txBox="1"/>
          <p:nvPr/>
        </p:nvSpPr>
        <p:spPr>
          <a:xfrm>
            <a:off x="8133868" y="3879032"/>
            <a:ext cx="4062145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500" dirty="0"/>
              <a:t>Migliorare un packaging multimateriale caratterizzato da una chiara distinzione dei materiali utilizzati avendo anche parti prodotte da diverse tecnologie quali: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Tappo o dosatore multimateriale (stampato ad iniezione) + bottiglia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Cioccolatini aventi 3 livelli di confezionamento (primario, secondario e terziario) proporre una soluzione più rispettosa dell'ambiente in grado di "parlare al cliente"</a:t>
            </a:r>
          </a:p>
        </p:txBody>
      </p:sp>
    </p:spTree>
    <p:extLst>
      <p:ext uri="{BB962C8B-B14F-4D97-AF65-F5344CB8AC3E}">
        <p14:creationId xmlns:p14="http://schemas.microsoft.com/office/powerpoint/2010/main" val="266757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66C65E9-7DE8-4450-A466-110191D7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501B38-10F8-45F5-A27E-23C1FF7854CD}"/>
              </a:ext>
            </a:extLst>
          </p:cNvPr>
          <p:cNvSpPr txBox="1"/>
          <p:nvPr/>
        </p:nvSpPr>
        <p:spPr>
          <a:xfrm>
            <a:off x="625642" y="385010"/>
            <a:ext cx="5133474" cy="707886"/>
          </a:xfrm>
          <a:prstGeom prst="rect">
            <a:avLst/>
          </a:prstGeom>
          <a:solidFill>
            <a:srgbClr val="B3C6EB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1F3963"/>
                </a:solidFill>
              </a:rPr>
              <a:t>Il caffè è un piacere…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52F1E6-C9E1-4552-9460-4D54E0ECC56E}"/>
              </a:ext>
            </a:extLst>
          </p:cNvPr>
          <p:cNvSpPr txBox="1"/>
          <p:nvPr/>
        </p:nvSpPr>
        <p:spPr>
          <a:xfrm>
            <a:off x="224590" y="4681353"/>
            <a:ext cx="5406190" cy="1631216"/>
          </a:xfrm>
          <a:prstGeom prst="rect">
            <a:avLst/>
          </a:prstGeom>
          <a:solidFill>
            <a:srgbClr val="B3C6EB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F3963"/>
                </a:solidFill>
              </a:rPr>
              <a:t>Idea commerciale innovativa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F3963"/>
                </a:solidFill>
              </a:rPr>
              <a:t>Espresso all'italiana – Nespresso 1986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F3963"/>
                </a:solidFill>
              </a:rPr>
              <a:t>Di facile utilizzo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F3963"/>
                </a:solidFill>
              </a:rPr>
              <a:t>Diversi gusti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F3963"/>
                </a:solidFill>
              </a:rPr>
              <a:t>Enorme sviluppo in tutto il mondo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4D5526C-0258-48AF-BADE-F62742EBAA24}"/>
              </a:ext>
            </a:extLst>
          </p:cNvPr>
          <p:cNvSpPr/>
          <p:nvPr/>
        </p:nvSpPr>
        <p:spPr>
          <a:xfrm>
            <a:off x="0" y="6256421"/>
            <a:ext cx="5759116" cy="583863"/>
          </a:xfrm>
          <a:prstGeom prst="rect">
            <a:avLst/>
          </a:prstGeom>
          <a:solidFill>
            <a:srgbClr val="B3C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09B0653-D1BE-464B-B29C-F7B550F9708D}"/>
              </a:ext>
            </a:extLst>
          </p:cNvPr>
          <p:cNvSpPr/>
          <p:nvPr/>
        </p:nvSpPr>
        <p:spPr>
          <a:xfrm>
            <a:off x="0" y="1674"/>
            <a:ext cx="12192000" cy="367294"/>
          </a:xfrm>
          <a:prstGeom prst="rect">
            <a:avLst/>
          </a:prstGeom>
          <a:solidFill>
            <a:srgbClr val="B3C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025EC0-4AAE-4096-8D3F-F038D955D737}"/>
              </a:ext>
            </a:extLst>
          </p:cNvPr>
          <p:cNvSpPr/>
          <p:nvPr/>
        </p:nvSpPr>
        <p:spPr>
          <a:xfrm>
            <a:off x="0" y="6490706"/>
            <a:ext cx="12192000" cy="367294"/>
          </a:xfrm>
          <a:prstGeom prst="rect">
            <a:avLst/>
          </a:prstGeom>
          <a:solidFill>
            <a:srgbClr val="B3C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168F6F0-941B-4E4C-91BC-564137737EEB}"/>
              </a:ext>
            </a:extLst>
          </p:cNvPr>
          <p:cNvSpPr/>
          <p:nvPr/>
        </p:nvSpPr>
        <p:spPr>
          <a:xfrm rot="5400000">
            <a:off x="-3315033" y="3293304"/>
            <a:ext cx="6854653" cy="224590"/>
          </a:xfrm>
          <a:prstGeom prst="rect">
            <a:avLst/>
          </a:prstGeom>
          <a:solidFill>
            <a:srgbClr val="B3C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00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8" name="Rectangle 3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7CC238-4C81-4292-9193-3556CE8BAB6F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consumo di caffè è elevato e destinato ad aumentare nei prossimi anni</a:t>
            </a:r>
            <a:endParaRPr lang="en-US" sz="25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F467668D-CD0A-0A69-871C-F60117E8C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64" y="2826920"/>
            <a:ext cx="5516972" cy="29102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B2E9812-34BF-AE3A-24BB-BAB2E554E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3976" r="2030" b="3976"/>
          <a:stretch/>
        </p:blipFill>
        <p:spPr>
          <a:xfrm>
            <a:off x="6088863" y="2834432"/>
            <a:ext cx="5387389" cy="290269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1C78F89-5689-B25D-F562-C7A04D90DFB8}"/>
              </a:ext>
            </a:extLst>
          </p:cNvPr>
          <p:cNvSpPr/>
          <p:nvPr/>
        </p:nvSpPr>
        <p:spPr>
          <a:xfrm>
            <a:off x="8273846" y="3760839"/>
            <a:ext cx="1917290" cy="324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F79065-6920-472B-AF09-6E8A97EA34C4}"/>
              </a:ext>
            </a:extLst>
          </p:cNvPr>
          <p:cNvSpPr txBox="1"/>
          <p:nvPr/>
        </p:nvSpPr>
        <p:spPr>
          <a:xfrm>
            <a:off x="465221" y="2767662"/>
            <a:ext cx="604787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Mercato europeo delle cialde e delle capsule di caffè: consumo di caffè monodose (in milioni) per paese, Europa, 2020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E29809-7CE4-4AA3-A870-700DD569B247}"/>
              </a:ext>
            </a:extLst>
          </p:cNvPr>
          <p:cNvSpPr txBox="1"/>
          <p:nvPr/>
        </p:nvSpPr>
        <p:spPr>
          <a:xfrm>
            <a:off x="524181" y="3563793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Germania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18CCE6-CFB1-43E3-9F57-62CBB2304914}"/>
              </a:ext>
            </a:extLst>
          </p:cNvPr>
          <p:cNvSpPr txBox="1"/>
          <p:nvPr/>
        </p:nvSpPr>
        <p:spPr>
          <a:xfrm>
            <a:off x="708876" y="4249915"/>
            <a:ext cx="7100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Francia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04FE08-8053-4770-9C5C-8C5C89EC993D}"/>
              </a:ext>
            </a:extLst>
          </p:cNvPr>
          <p:cNvSpPr txBox="1"/>
          <p:nvPr/>
        </p:nvSpPr>
        <p:spPr>
          <a:xfrm>
            <a:off x="882227" y="4635600"/>
            <a:ext cx="5447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Italia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6EF877-75A7-4991-B402-159655C50962}"/>
              </a:ext>
            </a:extLst>
          </p:cNvPr>
          <p:cNvSpPr txBox="1"/>
          <p:nvPr/>
        </p:nvSpPr>
        <p:spPr>
          <a:xfrm>
            <a:off x="744503" y="5007059"/>
            <a:ext cx="7136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Spagna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A064815-A762-4BBC-9EDC-E7A9ECCA62BD}"/>
              </a:ext>
            </a:extLst>
          </p:cNvPr>
          <p:cNvSpPr txBox="1"/>
          <p:nvPr/>
        </p:nvSpPr>
        <p:spPr>
          <a:xfrm>
            <a:off x="418013" y="3921273"/>
            <a:ext cx="10886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Regno Unito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21C4D8-1E8D-4A78-915D-578320040B7D}"/>
              </a:ext>
            </a:extLst>
          </p:cNvPr>
          <p:cNvSpPr txBox="1"/>
          <p:nvPr/>
        </p:nvSpPr>
        <p:spPr>
          <a:xfrm>
            <a:off x="8302422" y="3099110"/>
            <a:ext cx="13568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</a:rPr>
              <a:t>Periodo di studio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8707768-5AF1-4EB8-B421-3F3CDB68E267}"/>
              </a:ext>
            </a:extLst>
          </p:cNvPr>
          <p:cNvSpPr txBox="1"/>
          <p:nvPr/>
        </p:nvSpPr>
        <p:spPr>
          <a:xfrm>
            <a:off x="8302422" y="3409587"/>
            <a:ext cx="13568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</a:rPr>
              <a:t>Anno Base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0486349-3B7F-44B8-B281-5AF4C72C572B}"/>
              </a:ext>
            </a:extLst>
          </p:cNvPr>
          <p:cNvSpPr txBox="1"/>
          <p:nvPr/>
        </p:nvSpPr>
        <p:spPr>
          <a:xfrm>
            <a:off x="8303882" y="3782773"/>
            <a:ext cx="13568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</a:rPr>
              <a:t>CAGR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47F666-D2E3-4C9E-9A61-17FAFDDA2B0A}"/>
              </a:ext>
            </a:extLst>
          </p:cNvPr>
          <p:cNvSpPr txBox="1"/>
          <p:nvPr/>
        </p:nvSpPr>
        <p:spPr>
          <a:xfrm>
            <a:off x="6648452" y="2869569"/>
            <a:ext cx="13568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dirty="0"/>
              <a:t>Riepilogo del mercato</a:t>
            </a:r>
          </a:p>
          <a:p>
            <a:pPr algn="ctr"/>
            <a:r>
              <a:rPr lang="it-IT" sz="900" dirty="0"/>
              <a:t>CAGR 6,8 %</a:t>
            </a:r>
          </a:p>
        </p:txBody>
      </p:sp>
    </p:spTree>
    <p:extLst>
      <p:ext uri="{BB962C8B-B14F-4D97-AF65-F5344CB8AC3E}">
        <p14:creationId xmlns:p14="http://schemas.microsoft.com/office/powerpoint/2010/main" val="44902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5B86D-806E-3C47-A0AE-D270A533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" y="0"/>
            <a:ext cx="7263678" cy="1784972"/>
          </a:xfrm>
        </p:spPr>
        <p:txBody>
          <a:bodyPr>
            <a:normAutofit/>
          </a:bodyPr>
          <a:lstStyle/>
          <a:p>
            <a:r>
              <a:rPr lang="it-IT" sz="3600" b="1" i="1" dirty="0"/>
              <a:t>CAPSULE DI CAFFÈ: ALCUNI DATI</a:t>
            </a:r>
            <a:endParaRPr lang="en-IT" sz="3600" b="1" i="1" dirty="0"/>
          </a:p>
        </p:txBody>
      </p:sp>
      <p:pic>
        <p:nvPicPr>
          <p:cNvPr id="8" name="Picture 7" descr="A picture containing colorful, several&#10;&#10;Description automatically generated">
            <a:extLst>
              <a:ext uri="{FF2B5EF4-FFF2-40B4-BE49-F238E27FC236}">
                <a16:creationId xmlns:a16="http://schemas.microsoft.com/office/drawing/2014/main" id="{71BE0469-9767-9041-87C9-2419BB4D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r="2278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90DB7FE-622B-22DE-B16B-A9818FBA3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521355"/>
              </p:ext>
            </p:extLst>
          </p:nvPr>
        </p:nvGraphicFramePr>
        <p:xfrm>
          <a:off x="203457" y="596349"/>
          <a:ext cx="6025758" cy="6261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865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7" grpId="2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8BAF65-2388-E945-06AD-AB6754F28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-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Immagine 8" descr="Immagine che contiene cibo&#10;&#10;Descrizione generata automaticamente">
            <a:extLst>
              <a:ext uri="{FF2B5EF4-FFF2-40B4-BE49-F238E27FC236}">
                <a16:creationId xmlns:a16="http://schemas.microsoft.com/office/drawing/2014/main" id="{F07A76CD-620D-2B94-996D-62317B96C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8" r="7954" b="-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F6B0B787-6179-688D-ECFF-45710B4FD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2" r="1" b="19793"/>
          <a:stretch/>
        </p:blipFill>
        <p:spPr>
          <a:xfrm>
            <a:off x="4825" y="4007260"/>
            <a:ext cx="3043013" cy="2772308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968977-6736-FFE3-869D-E2FE0374F7A0}"/>
              </a:ext>
            </a:extLst>
          </p:cNvPr>
          <p:cNvSpPr txBox="1"/>
          <p:nvPr/>
        </p:nvSpPr>
        <p:spPr>
          <a:xfrm>
            <a:off x="6874121" y="747173"/>
            <a:ext cx="4746698" cy="5826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Overpackaging</a:t>
            </a:r>
            <a:endParaRPr lang="it-IT" sz="20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Times New Roman"/>
                <a:cs typeface="Times New Roman"/>
              </a:rPr>
              <a:t>Imballaggio primario (la capsula)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Times New Roman"/>
                <a:cs typeface="Times New Roman"/>
              </a:rPr>
              <a:t>Imballaggio secondario (il </a:t>
            </a:r>
            <a:r>
              <a:rPr lang="it-IT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flowpack</a:t>
            </a:r>
            <a:r>
              <a:rPr lang="it-IT" sz="2000" dirty="0">
                <a:solidFill>
                  <a:srgbClr val="002060"/>
                </a:solidFill>
                <a:latin typeface="Times New Roman"/>
                <a:cs typeface="Times New Roman"/>
              </a:rPr>
              <a:t>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Times New Roman"/>
                <a:cs typeface="Times New Roman"/>
              </a:rPr>
              <a:t>Imballaggio terziario (la scatola di cartone)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it-IT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Times New Roman"/>
                <a:cs typeface="Times New Roman"/>
              </a:rPr>
              <a:t>Problema di riciclaggio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Times New Roman"/>
                <a:cs typeface="Times New Roman"/>
              </a:rPr>
              <a:t>Un mix di materiali diversi combinati con i residui organici di caffè rende impossibile processare le capsule negli impianti di riciclaggio municipali standard.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it-IT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Times New Roman"/>
                <a:cs typeface="Times New Roman"/>
              </a:rPr>
              <a:t>Mancanza di coinvolgimento del consumatore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Times New Roman"/>
                <a:cs typeface="Times New Roman"/>
              </a:rPr>
              <a:t>Nessuna possibilità di un corretto approccio alla riciclabilità, che porta alla cattiva gestione della capsula dopo l'uso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48952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1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33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Rectangle 35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109759-3FDA-1D49-9B87-8851A4F2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25" y="127663"/>
            <a:ext cx="7047454" cy="890554"/>
          </a:xfrm>
        </p:spPr>
        <p:txBody>
          <a:bodyPr anchor="t">
            <a:normAutofit/>
          </a:bodyPr>
          <a:lstStyle/>
          <a:p>
            <a:r>
              <a:rPr lang="it-IT" dirty="0">
                <a:solidFill>
                  <a:srgbClr val="002060"/>
                </a:solidFill>
                <a:latin typeface="Times New Roman"/>
                <a:cs typeface="Calibri Light"/>
              </a:rPr>
              <a:t>Soluzioni esistenti</a:t>
            </a:r>
            <a:endParaRPr lang="it-IT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73FC7-11F3-1D45-B630-DA4F7D89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131" y="1357872"/>
            <a:ext cx="5601581" cy="44158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it-IT" sz="2000" b="1" dirty="0">
                <a:solidFill>
                  <a:srgbClr val="002060"/>
                </a:solidFill>
                <a:latin typeface="Times New Roman"/>
                <a:cs typeface="Calibri"/>
              </a:rPr>
              <a:t>Riciclo guidato da Nespresso? </a:t>
            </a:r>
            <a:r>
              <a:rPr lang="it-IT" sz="1800" dirty="0">
                <a:solidFill>
                  <a:srgbClr val="002060"/>
                </a:solidFill>
                <a:latin typeface="Times New Roman"/>
                <a:cs typeface="Times New Roman"/>
              </a:rPr>
              <a:t>Sì, ma il consumatore è pigro e non è motivato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  <a:sym typeface="Wingdings" pitchFamily="2" charset="2"/>
              </a:rPr>
              <a:t>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SONO NECESSARI INCENTIVI</a:t>
            </a:r>
          </a:p>
          <a:p>
            <a:pPr algn="just">
              <a:lnSpc>
                <a:spcPct val="100000"/>
              </a:lnSpc>
            </a:pPr>
            <a:r>
              <a:rPr lang="en-GB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Capsule </a:t>
            </a:r>
            <a:r>
              <a:rPr lang="en-GB" sz="18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compostabili</a:t>
            </a:r>
            <a:r>
              <a:rPr lang="en-GB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?</a:t>
            </a:r>
            <a:r>
              <a:rPr lang="it-IT" sz="18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1800" dirty="0">
                <a:solidFill>
                  <a:srgbClr val="002060"/>
                </a:solidFill>
                <a:latin typeface="Times New Roman"/>
                <a:cs typeface="Times New Roman"/>
              </a:rPr>
              <a:t>Non sono accettate da tutte le nazioni europee. In Italia (secondo ISPRA) il 63% della frazione organica viene inviato a strutture che hanno problemi nella lavorazione della plastica compostabile.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  <a:sym typeface="Wingdings" pitchFamily="2" charset="2"/>
              </a:rPr>
              <a:t> È NECESSARIO UTILIZZARE ALTRI MATERIALI RICICLABILI</a:t>
            </a:r>
            <a:endParaRPr lang="en-IT" sz="2000" dirty="0">
              <a:latin typeface="Times New Roman"/>
              <a:cs typeface="Calibri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2000" b="1" dirty="0">
                <a:solidFill>
                  <a:srgbClr val="002060"/>
                </a:solidFill>
                <a:latin typeface="Times New Roman"/>
                <a:cs typeface="Calibri"/>
              </a:rPr>
              <a:t>Capsule riutilizzabili?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latin typeface="Times New Roman"/>
                <a:cs typeface="Calibri"/>
              </a:rPr>
              <a:t>Sono scomode da usare</a:t>
            </a:r>
            <a:endParaRPr lang="it-IT" sz="20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grpSp>
        <p:nvGrpSpPr>
          <p:cNvPr id="56" name="Group 37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Freeform: Shape 39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8" name="Group 4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Freeform: Shape 43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0" name="Group 45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Immagine 9">
            <a:extLst>
              <a:ext uri="{FF2B5EF4-FFF2-40B4-BE49-F238E27FC236}">
                <a16:creationId xmlns:a16="http://schemas.microsoft.com/office/drawing/2014/main" id="{7B9B3BD6-D3FC-3A55-1810-7EF95233C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39" y="3114580"/>
            <a:ext cx="2280315" cy="2266947"/>
          </a:xfrm>
          <a:prstGeom prst="rect">
            <a:avLst/>
          </a:prstGeom>
        </p:spPr>
      </p:pic>
      <p:pic>
        <p:nvPicPr>
          <p:cNvPr id="6" name="Immagine 7">
            <a:extLst>
              <a:ext uri="{FF2B5EF4-FFF2-40B4-BE49-F238E27FC236}">
                <a16:creationId xmlns:a16="http://schemas.microsoft.com/office/drawing/2014/main" id="{384520B1-3A3C-6D00-6434-0D749E88A8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5" r="2" b="11296"/>
          <a:stretch/>
        </p:blipFill>
        <p:spPr>
          <a:xfrm>
            <a:off x="9731713" y="4451707"/>
            <a:ext cx="2338323" cy="2261427"/>
          </a:xfrm>
          <a:prstGeom prst="rect">
            <a:avLst/>
          </a:prstGeom>
        </p:spPr>
      </p:pic>
      <p:pic>
        <p:nvPicPr>
          <p:cNvPr id="10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64D3C2D-F4BA-73E5-6CFD-13280FBB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910" y="128044"/>
            <a:ext cx="3620218" cy="26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6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ightbulb idea concept">
            <a:extLst>
              <a:ext uri="{FF2B5EF4-FFF2-40B4-BE49-F238E27FC236}">
                <a16:creationId xmlns:a16="http://schemas.microsoft.com/office/drawing/2014/main" id="{A10A0E84-92E4-D5C2-3D7A-0C4D852C6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341"/>
          <a:stretch/>
        </p:blipFill>
        <p:spPr>
          <a:xfrm>
            <a:off x="600623" y="-578"/>
            <a:ext cx="11588329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F9D736D-6DA7-B3E8-DDA2-5686850C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92" y="745798"/>
            <a:ext cx="3874686" cy="2147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latin typeface="Times New Roman"/>
                <a:cs typeface="Times New Roman"/>
              </a:rPr>
              <a:t>Il nostro progetto: mettere in pratica l'idea</a:t>
            </a:r>
            <a:endParaRPr lang="en-US" sz="4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58EC21-38EA-12B4-C616-C460B8E66C2A}"/>
              </a:ext>
            </a:extLst>
          </p:cNvPr>
          <p:cNvSpPr txBox="1"/>
          <p:nvPr/>
        </p:nvSpPr>
        <p:spPr>
          <a:xfrm>
            <a:off x="6094476" y="678530"/>
            <a:ext cx="5707979" cy="484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Le capsule – Protezione del prodotto 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Mantenere le capsule in PP  con uno strato sottile di EVOH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Questo 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garantisce la riciclabilità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ma ancora 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preserva l'aroma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e la </a:t>
            </a:r>
            <a:r>
              <a:rPr lang="it-IT" dirty="0" err="1">
                <a:solidFill>
                  <a:srgbClr val="002060"/>
                </a:solidFill>
                <a:latin typeface="Times New Roman"/>
                <a:cs typeface="Times New Roman"/>
              </a:rPr>
              <a:t>shelf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 life del prodotto </a:t>
            </a:r>
          </a:p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Il tubo – No al </a:t>
            </a:r>
            <a:r>
              <a:rPr lang="it-IT" b="1" dirty="0" err="1">
                <a:solidFill>
                  <a:srgbClr val="002060"/>
                </a:solidFill>
                <a:latin typeface="Times New Roman"/>
                <a:cs typeface="Times New Roman"/>
              </a:rPr>
              <a:t>sovraimballaggio</a:t>
            </a:r>
            <a:endParaRPr lang="it-IT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Per rimuovere l’imballaggio secondario e terziario (</a:t>
            </a:r>
            <a:r>
              <a:rPr lang="it-IT" dirty="0" err="1">
                <a:solidFill>
                  <a:srgbClr val="002060"/>
                </a:solidFill>
                <a:latin typeface="Times New Roman"/>
                <a:cs typeface="Times New Roman"/>
              </a:rPr>
              <a:t>flowpack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 + scatola di cartone) 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Studiare un 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tubo riutilizzabile in PP rigido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che fornisce una barriera contro l'umidità, associato a un 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codice a barre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unico e interattivo.</a:t>
            </a:r>
          </a:p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Il distributore automatico – Interazione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Vende capsule adatte a diverse macchine da caffè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Legge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il codice a barre del tubo e 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“interagisce”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con  consumatore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Coinvolgimento potenziato tramite un </a:t>
            </a: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programma di incentivi </a:t>
            </a: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(capsule gratis al raggiungimento di un numero target di capsule restituite)</a:t>
            </a:r>
          </a:p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Times New Roman"/>
                <a:cs typeface="Times New Roman"/>
              </a:rPr>
              <a:t>Sistema di riciclo – Economia circolare</a:t>
            </a:r>
          </a:p>
          <a:p>
            <a:pPr marL="57150"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Times New Roman"/>
                <a:cs typeface="Times New Roman"/>
              </a:rPr>
              <a:t>Il distributore automatico possiede un sistema preliminare di separazione del materiale organico e plastico, raccolto poi da industrie di riciclo selezionate</a:t>
            </a:r>
          </a:p>
          <a:p>
            <a:pPr marL="57150">
              <a:spcAft>
                <a:spcPts val="600"/>
              </a:spcAft>
            </a:pPr>
            <a:endParaRPr lang="it-IT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7150" algn="ctr">
              <a:spcAft>
                <a:spcPts val="600"/>
              </a:spcAft>
            </a:pP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Piena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applicazione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dei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principi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dell’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economia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cs typeface="Times New Roman"/>
              </a:rPr>
              <a:t>circolare</a:t>
            </a:r>
            <a:endParaRPr lang="en-US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DDFE41-B3C3-B9D4-FCE5-3827B175E069}"/>
              </a:ext>
            </a:extLst>
          </p:cNvPr>
          <p:cNvSpPr txBox="1"/>
          <p:nvPr/>
        </p:nvSpPr>
        <p:spPr>
          <a:xfrm>
            <a:off x="7142317" y="32198"/>
            <a:ext cx="444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PUNTI CHIAVE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0395FE-BE39-E40E-68CC-EF80ED66F684}"/>
              </a:ext>
            </a:extLst>
          </p:cNvPr>
          <p:cNvSpPr txBox="1"/>
          <p:nvPr/>
        </p:nvSpPr>
        <p:spPr>
          <a:xfrm>
            <a:off x="6912239" y="5915900"/>
            <a:ext cx="409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ECO-DESIGN,INCENTIVI E STRATEGIE DI RICICLO COLPISCONO IL CONSUMATORE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64BA3C58-9E8B-31B4-BEA4-5697FE56B516}"/>
              </a:ext>
            </a:extLst>
          </p:cNvPr>
          <p:cNvSpPr/>
          <p:nvPr/>
        </p:nvSpPr>
        <p:spPr>
          <a:xfrm>
            <a:off x="8738757" y="5528571"/>
            <a:ext cx="260863" cy="41000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F586F527-5435-0714-B676-5E1182462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834320"/>
              </p:ext>
            </p:extLst>
          </p:nvPr>
        </p:nvGraphicFramePr>
        <p:xfrm>
          <a:off x="1519557" y="3639116"/>
          <a:ext cx="2849738" cy="2333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4353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0AF896-54EB-6DFB-C456-735944D5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96733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Prototipo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la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capsula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A3058FB8-ADD0-E8BC-1AB7-68571427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21" y="1966710"/>
            <a:ext cx="1242167" cy="45584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1512A8-66A9-35FD-0E34-1987CDFDF6B6}"/>
              </a:ext>
            </a:extLst>
          </p:cNvPr>
          <p:cNvSpPr txBox="1"/>
          <p:nvPr/>
        </p:nvSpPr>
        <p:spPr>
          <a:xfrm>
            <a:off x="4392748" y="1608196"/>
            <a:ext cx="7690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Guarda attraverso il tubo rigido in PP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il consumatore può controllare quante capsule sono rimaste (il tubo è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apribile su entrambi i lati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tramite tappo a vite).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 separatore mobile crea nel tubo due diverse zone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(sopra per le casule nuove e sotto per le capsule sporche e una per quelle da utilizzare),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c’è contaminazione.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Sistema bar code –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Interazione macchina/consumatore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 etichette aggiuntive sono realizzate con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inchiostro/adesivi a base d'acqua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un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colore non scuro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 massimizzare la riciclabilità (secondo le linee guida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Ceflex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 consumatore non deve smistare i rifiuti, ma semplicemente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rimettere la cialda nel tubo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(riducendo l'inconveniente di gettare il prodotto).</a:t>
            </a: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600A10D3-1648-53F0-C4D8-83ECD5249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4" t="-1610" r="8947" b="88143"/>
          <a:stretch/>
        </p:blipFill>
        <p:spPr>
          <a:xfrm rot="10800000">
            <a:off x="1590636" y="6113695"/>
            <a:ext cx="1014912" cy="594975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74A9EB1-BB8B-6B53-A972-FBF890DE7A76}"/>
              </a:ext>
            </a:extLst>
          </p:cNvPr>
          <p:cNvCxnSpPr>
            <a:cxnSpLocks/>
          </p:cNvCxnSpPr>
          <p:nvPr/>
        </p:nvCxnSpPr>
        <p:spPr>
          <a:xfrm>
            <a:off x="1728903" y="5057079"/>
            <a:ext cx="7383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BA76BA7-D585-B0ED-B9E2-658F6F2661EF}"/>
              </a:ext>
            </a:extLst>
          </p:cNvPr>
          <p:cNvSpPr txBox="1"/>
          <p:nvPr/>
        </p:nvSpPr>
        <p:spPr>
          <a:xfrm>
            <a:off x="446197" y="4811781"/>
            <a:ext cx="792848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Separatore mobile in PP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C3334C63-A8A2-2B30-C557-EF6CDBE2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573" y="2417305"/>
            <a:ext cx="980558" cy="900288"/>
          </a:xfrm>
          <a:prstGeom prst="rect">
            <a:avLst/>
          </a:prstGeom>
        </p:spPr>
      </p:pic>
      <p:pic>
        <p:nvPicPr>
          <p:cNvPr id="17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C4333C2A-ADCE-3430-D052-8A7114141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122" y="2958653"/>
            <a:ext cx="980558" cy="900288"/>
          </a:xfrm>
          <a:prstGeom prst="rect">
            <a:avLst/>
          </a:prstGeom>
        </p:spPr>
      </p:pic>
      <p:pic>
        <p:nvPicPr>
          <p:cNvPr id="19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C68D91DB-1A46-2839-CBE1-CBE4ECD88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671" y="3544682"/>
            <a:ext cx="980558" cy="900288"/>
          </a:xfrm>
          <a:prstGeom prst="rect">
            <a:avLst/>
          </a:prstGeom>
        </p:spPr>
      </p:pic>
      <p:pic>
        <p:nvPicPr>
          <p:cNvPr id="20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96FAF998-31C9-6AFE-9761-BBDD7DC9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883" y="4131956"/>
            <a:ext cx="980558" cy="900288"/>
          </a:xfrm>
          <a:prstGeom prst="rect">
            <a:avLst/>
          </a:prstGeom>
        </p:spPr>
      </p:pic>
      <p:pic>
        <p:nvPicPr>
          <p:cNvPr id="21" name="Immagine 3" descr="Immagine che contiene interni, nero&#10;&#10;Descrizione generata automaticamente">
            <a:extLst>
              <a:ext uri="{FF2B5EF4-FFF2-40B4-BE49-F238E27FC236}">
                <a16:creationId xmlns:a16="http://schemas.microsoft.com/office/drawing/2014/main" id="{064600FC-8DC2-D18B-4458-F2E00637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5269" y1="82534" x2="28144" y2="29452"/>
                        <a14:backgroundMark x1="28144" y1="29452" x2="47904" y2="16096"/>
                        <a14:backgroundMark x1="47904" y1="16096" x2="73353" y2="17808"/>
                        <a14:backgroundMark x1="73353" y1="17808" x2="86228" y2="41438"/>
                        <a14:backgroundMark x1="86228" y1="41438" x2="85329" y2="67123"/>
                        <a14:backgroundMark x1="85329" y1="67123" x2="94311" y2="92123"/>
                        <a14:backgroundMark x1="94311" y1="92123" x2="48503" y2="97945"/>
                        <a14:backgroundMark x1="48503" y1="97945" x2="25449" y2="94863"/>
                        <a14:backgroundMark x1="25449" y1="94863" x2="45509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883" y="5076277"/>
            <a:ext cx="980558" cy="900288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150E828B-87CF-B4BE-A6AC-0F776AC0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896" y="5815108"/>
            <a:ext cx="497646" cy="29858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5B98571-07D9-44A9-FA95-27060AF6DD06}"/>
              </a:ext>
            </a:extLst>
          </p:cNvPr>
          <p:cNvSpPr txBox="1"/>
          <p:nvPr/>
        </p:nvSpPr>
        <p:spPr>
          <a:xfrm rot="16200000">
            <a:off x="1272853" y="3750478"/>
            <a:ext cx="2025348" cy="253916"/>
          </a:xfrm>
          <a:prstGeom prst="rect">
            <a:avLst/>
          </a:prstGeom>
          <a:solidFill>
            <a:srgbClr val="91FF6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Times New Roman"/>
              </a:rPr>
              <a:t>Recycaps</a:t>
            </a: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Times New Roman"/>
              </a:rPr>
              <a:t> (prodotto A Team 1)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FCFA172-D2E7-3474-E895-54F2B7E28992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114205" y="1802551"/>
            <a:ext cx="0" cy="164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DD1FED1-F7D2-8226-2193-00B3405D7C60}"/>
              </a:ext>
            </a:extLst>
          </p:cNvPr>
          <p:cNvCxnSpPr>
            <a:cxnSpLocks/>
          </p:cNvCxnSpPr>
          <p:nvPr/>
        </p:nvCxnSpPr>
        <p:spPr>
          <a:xfrm>
            <a:off x="2098090" y="1802551"/>
            <a:ext cx="16037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555EA17C-3F7A-84F0-A5E6-BBEAC5F8A385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2098092" y="6708670"/>
            <a:ext cx="16767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367119A-4870-76C8-1AA1-22F33F3B11F3}"/>
              </a:ext>
            </a:extLst>
          </p:cNvPr>
          <p:cNvCxnSpPr>
            <a:cxnSpLocks/>
          </p:cNvCxnSpPr>
          <p:nvPr/>
        </p:nvCxnSpPr>
        <p:spPr>
          <a:xfrm>
            <a:off x="3701845" y="1802551"/>
            <a:ext cx="16115" cy="14039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FE16CE6-30E9-17B7-61C6-2F56ACAD8858}"/>
              </a:ext>
            </a:extLst>
          </p:cNvPr>
          <p:cNvCxnSpPr>
            <a:cxnSpLocks/>
          </p:cNvCxnSpPr>
          <p:nvPr/>
        </p:nvCxnSpPr>
        <p:spPr>
          <a:xfrm flipV="1">
            <a:off x="2098090" y="6498828"/>
            <a:ext cx="0" cy="209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43234C4F-7654-3EAB-0980-D4331AB0A448}"/>
              </a:ext>
            </a:extLst>
          </p:cNvPr>
          <p:cNvCxnSpPr>
            <a:cxnSpLocks/>
          </p:cNvCxnSpPr>
          <p:nvPr/>
        </p:nvCxnSpPr>
        <p:spPr>
          <a:xfrm>
            <a:off x="3774850" y="4684547"/>
            <a:ext cx="0" cy="2027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8">
            <a:extLst>
              <a:ext uri="{FF2B5EF4-FFF2-40B4-BE49-F238E27FC236}">
                <a16:creationId xmlns:a16="http://schemas.microsoft.com/office/drawing/2014/main" id="{E4F5CE56-1C6D-F465-EF68-8F16EB383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76" t="23948" r="25324" b="11587"/>
          <a:stretch/>
        </p:blipFill>
        <p:spPr>
          <a:xfrm>
            <a:off x="3035231" y="3375360"/>
            <a:ext cx="1479237" cy="186979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2829A94-718D-2C9F-F62C-AA5DCE3B3770}"/>
              </a:ext>
            </a:extLst>
          </p:cNvPr>
          <p:cNvSpPr txBox="1"/>
          <p:nvPr/>
        </p:nvSpPr>
        <p:spPr>
          <a:xfrm>
            <a:off x="518766" y="2081278"/>
            <a:ext cx="7656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Tappo a vite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CBA4BC1-C506-5E26-C8C9-08B703BF6B13}"/>
              </a:ext>
            </a:extLst>
          </p:cNvPr>
          <p:cNvSpPr txBox="1"/>
          <p:nvPr/>
        </p:nvSpPr>
        <p:spPr>
          <a:xfrm>
            <a:off x="518766" y="6235991"/>
            <a:ext cx="7656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Tappo a vite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973FCED-BA1C-7A5E-72F2-F70D33AACC3A}"/>
              </a:ext>
            </a:extLst>
          </p:cNvPr>
          <p:cNvSpPr txBox="1"/>
          <p:nvPr/>
        </p:nvSpPr>
        <p:spPr>
          <a:xfrm>
            <a:off x="228481" y="3777636"/>
            <a:ext cx="111941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Plastica trasparente robusta riutilizzabile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224C9B6-0E84-2CC6-6E9B-CC9EC1B7F394}"/>
              </a:ext>
            </a:extLst>
          </p:cNvPr>
          <p:cNvCxnSpPr/>
          <p:nvPr/>
        </p:nvCxnSpPr>
        <p:spPr>
          <a:xfrm>
            <a:off x="1293586" y="2209798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5C71035-C800-7A80-6968-652FC3C0F8CA}"/>
              </a:ext>
            </a:extLst>
          </p:cNvPr>
          <p:cNvCxnSpPr>
            <a:cxnSpLocks/>
          </p:cNvCxnSpPr>
          <p:nvPr/>
        </p:nvCxnSpPr>
        <p:spPr>
          <a:xfrm>
            <a:off x="1248228" y="6364511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30D9D32-9F09-A909-1330-994876A1C163}"/>
              </a:ext>
            </a:extLst>
          </p:cNvPr>
          <p:cNvCxnSpPr>
            <a:cxnSpLocks/>
          </p:cNvCxnSpPr>
          <p:nvPr/>
        </p:nvCxnSpPr>
        <p:spPr>
          <a:xfrm>
            <a:off x="1284514" y="5031012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1AE76FF-E469-10D7-BDD3-C623CEB7E034}"/>
              </a:ext>
            </a:extLst>
          </p:cNvPr>
          <p:cNvCxnSpPr>
            <a:cxnSpLocks/>
          </p:cNvCxnSpPr>
          <p:nvPr/>
        </p:nvCxnSpPr>
        <p:spPr>
          <a:xfrm>
            <a:off x="1284514" y="3996869"/>
            <a:ext cx="315684" cy="7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70F0E920-2AD6-44D0-9DB5-AC3C44FEE0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893"/>
          <a:stretch/>
        </p:blipFill>
        <p:spPr>
          <a:xfrm>
            <a:off x="0" y="1570908"/>
            <a:ext cx="12192000" cy="5285418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A5DF957-7E28-4B89-A5CB-A6CA99781E67}"/>
              </a:ext>
            </a:extLst>
          </p:cNvPr>
          <p:cNvSpPr txBox="1"/>
          <p:nvPr/>
        </p:nvSpPr>
        <p:spPr>
          <a:xfrm>
            <a:off x="5967663" y="2438400"/>
            <a:ext cx="547035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F3963"/>
                </a:solidFill>
              </a:rPr>
              <a:t>Un sottile strato di PP rigido (injection </a:t>
            </a:r>
            <a:r>
              <a:rPr lang="it-IT" b="1" dirty="0" err="1">
                <a:solidFill>
                  <a:srgbClr val="1F3963"/>
                </a:solidFill>
              </a:rPr>
              <a:t>moulding</a:t>
            </a:r>
            <a:r>
              <a:rPr lang="it-IT" b="1" dirty="0">
                <a:solidFill>
                  <a:srgbClr val="1F3963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F3963"/>
                </a:solidFill>
              </a:rPr>
              <a:t>Un sottile strato di EVOH (co-injection)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F3963"/>
                </a:solidFill>
              </a:rPr>
              <a:t>Ricoperta da film plastico di PP flessibile (con deposizione di </a:t>
            </a:r>
            <a:r>
              <a:rPr lang="it-IT" b="1" dirty="0" err="1">
                <a:solidFill>
                  <a:srgbClr val="1F3963"/>
                </a:solidFill>
              </a:rPr>
              <a:t>AlOx</a:t>
            </a:r>
            <a:r>
              <a:rPr lang="it-IT" b="1" dirty="0">
                <a:solidFill>
                  <a:srgbClr val="1F3963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F3963"/>
                </a:solidFill>
              </a:rPr>
              <a:t>Materiale adatto ad essere riciclato nel flusso di PP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6437CE9-3002-439F-B11C-F1CA86DEAA48}"/>
              </a:ext>
            </a:extLst>
          </p:cNvPr>
          <p:cNvSpPr/>
          <p:nvPr/>
        </p:nvSpPr>
        <p:spPr>
          <a:xfrm>
            <a:off x="-2" y="6040199"/>
            <a:ext cx="8758991" cy="813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F8630DF-45B5-4FC8-B7BA-CC126696F7DB}"/>
              </a:ext>
            </a:extLst>
          </p:cNvPr>
          <p:cNvSpPr/>
          <p:nvPr/>
        </p:nvSpPr>
        <p:spPr>
          <a:xfrm>
            <a:off x="3433009" y="6360415"/>
            <a:ext cx="8758991" cy="490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5196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43D1934FCC5940B778D8EA95BD4A28" ma:contentTypeVersion="5" ma:contentTypeDescription="Creare un nuovo documento." ma:contentTypeScope="" ma:versionID="a055818e8271c21338c7be5e8f8917b1">
  <xsd:schema xmlns:xsd="http://www.w3.org/2001/XMLSchema" xmlns:xs="http://www.w3.org/2001/XMLSchema" xmlns:p="http://schemas.microsoft.com/office/2006/metadata/properties" xmlns:ns2="7fea92bc-40c4-40cd-82b0-0ff75ae519be" targetNamespace="http://schemas.microsoft.com/office/2006/metadata/properties" ma:root="true" ma:fieldsID="c091aaab735f838b01b3bf6bc610a52f" ns2:_="">
    <xsd:import namespace="7fea92bc-40c4-40cd-82b0-0ff75ae519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a92bc-40c4-40cd-82b0-0ff75ae519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43D1934FCC5940B778D8EA95BD4A28" ma:contentTypeVersion="5" ma:contentTypeDescription="Creare un nuovo documento." ma:contentTypeScope="" ma:versionID="a055818e8271c21338c7be5e8f8917b1">
  <xsd:schema xmlns:xsd="http://www.w3.org/2001/XMLSchema" xmlns:xs="http://www.w3.org/2001/XMLSchema" xmlns:p="http://schemas.microsoft.com/office/2006/metadata/properties" xmlns:ns2="7fea92bc-40c4-40cd-82b0-0ff75ae519be" targetNamespace="http://schemas.microsoft.com/office/2006/metadata/properties" ma:root="true" ma:fieldsID="c091aaab735f838b01b3bf6bc610a52f" ns2:_="">
    <xsd:import namespace="7fea92bc-40c4-40cd-82b0-0ff75ae519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a92bc-40c4-40cd-82b0-0ff75ae519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9AEB32-6B47-46DB-8BFE-FDA7542CC9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C73E52-401C-4297-9022-51D8AB434361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8013903-C066-4A66-A32E-73477C68BCE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fea92bc-40c4-40cd-82b0-0ff75ae519b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64D771A-F7E2-4353-8750-C7B67881A51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fea92bc-40c4-40cd-82b0-0ff75ae519b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106</TotalTime>
  <Words>1445</Words>
  <Application>Microsoft Office PowerPoint</Application>
  <PresentationFormat>Widescreen</PresentationFormat>
  <Paragraphs>156</Paragraphs>
  <Slides>14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Tema di Office</vt:lpstr>
      <vt:lpstr>Recycaps</vt:lpstr>
      <vt:lpstr>Sfida</vt:lpstr>
      <vt:lpstr>Presentazione standard di PowerPoint</vt:lpstr>
      <vt:lpstr>Presentazione standard di PowerPoint</vt:lpstr>
      <vt:lpstr>CAPSULE DI CAFFÈ: ALCUNI DATI</vt:lpstr>
      <vt:lpstr>Presentazione standard di PowerPoint</vt:lpstr>
      <vt:lpstr>Soluzioni esistenti</vt:lpstr>
      <vt:lpstr>Il nostro progetto: mettere in pratica l'idea</vt:lpstr>
      <vt:lpstr>Prototipo: la capsula</vt:lpstr>
      <vt:lpstr>Prototipo:Un tubo comodo</vt:lpstr>
      <vt:lpstr>Prototipo: Distributore Automatico</vt:lpstr>
      <vt:lpstr>Prototipo:Sistema di riciclo </vt:lpstr>
      <vt:lpstr>Presentazione standard di PowerPoint</vt:lpstr>
      <vt:lpstr>Recycaps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Recycaps</dc:title>
  <dc:creator>ALESSANDRA ZANOTTI</dc:creator>
  <cp:lastModifiedBy>margherita grimaldi</cp:lastModifiedBy>
  <cp:revision>18</cp:revision>
  <dcterms:created xsi:type="dcterms:W3CDTF">2022-05-21T15:41:21Z</dcterms:created>
  <dcterms:modified xsi:type="dcterms:W3CDTF">2022-09-20T09:57:24Z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0x0101000443D1934FCC5940B778D8EA95BD4A28</vt:lpwstr>
  </property>
</Properties>
</file>