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8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9162" y="290057"/>
            <a:ext cx="7218326" cy="405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120" y="1041837"/>
            <a:ext cx="8594725" cy="3707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4" y="117347"/>
              <a:ext cx="7373111" cy="253898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6340" y="3937238"/>
            <a:ext cx="61106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Training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program: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modules</a:t>
            </a:r>
            <a:endParaRPr sz="2400">
              <a:latin typeface="Calibri"/>
              <a:cs typeface="Calibri"/>
            </a:endParaRPr>
          </a:p>
          <a:p>
            <a:pPr marL="367665" indent="-3556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b="1" spc="-10" dirty="0">
                <a:latin typeface="Calibri"/>
                <a:cs typeface="Calibri"/>
              </a:rPr>
              <a:t>Eco-</a:t>
            </a:r>
            <a:r>
              <a:rPr sz="2400" b="1" dirty="0">
                <a:latin typeface="Calibri"/>
                <a:cs typeface="Calibri"/>
              </a:rPr>
              <a:t>design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novel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manufacturing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  <a:p>
            <a:pPr marL="1236345" lvl="1" indent="-287020">
              <a:lnSpc>
                <a:spcPct val="100000"/>
              </a:lnSpc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biomaterials</a:t>
            </a:r>
            <a:endParaRPr sz="2400">
              <a:latin typeface="Calibri"/>
              <a:cs typeface="Calibri"/>
            </a:endParaRPr>
          </a:p>
          <a:p>
            <a:pPr marL="1045844" indent="-287020">
              <a:lnSpc>
                <a:spcPct val="100000"/>
              </a:lnSpc>
              <a:buFont typeface="Arial"/>
              <a:buChar char="•"/>
              <a:tabLst>
                <a:tab pos="1045844" algn="l"/>
                <a:tab pos="1046480" algn="l"/>
              </a:tabLst>
            </a:pPr>
            <a:r>
              <a:rPr sz="2400" dirty="0">
                <a:latin typeface="Calibri"/>
                <a:cs typeface="Calibri"/>
              </a:rPr>
              <a:t>Citizen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Consumer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Engagement</a:t>
            </a:r>
            <a:endParaRPr sz="2400">
              <a:latin typeface="Calibri"/>
              <a:cs typeface="Calibri"/>
            </a:endParaRPr>
          </a:p>
          <a:p>
            <a:pPr marL="833755" indent="-287020">
              <a:lnSpc>
                <a:spcPct val="100000"/>
              </a:lnSpc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400" dirty="0">
                <a:latin typeface="Calibri"/>
                <a:cs typeface="Calibri"/>
              </a:rPr>
              <a:t>Residue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valorisation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224" y="6103620"/>
            <a:ext cx="10332720" cy="684530"/>
            <a:chOff x="268224" y="6103620"/>
            <a:chExt cx="10332720" cy="684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6324600"/>
              <a:ext cx="7552943" cy="4297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03620"/>
              <a:ext cx="2511551" cy="684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702" y="2471449"/>
            <a:ext cx="7507605" cy="655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Per quanto riguarda le bottiglie per bevande elencate nella parte F dell'allegato, gli Stati membri provvedono affinché: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702" y="3129817"/>
            <a:ext cx="8058150" cy="2330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it-IT" sz="1800" dirty="0">
                <a:latin typeface="Calibri"/>
                <a:cs typeface="Calibri"/>
              </a:rPr>
              <a:t>a partire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dal 2025</a:t>
            </a:r>
            <a:r>
              <a:rPr lang="it-IT" sz="1800" dirty="0">
                <a:latin typeface="Calibri"/>
                <a:cs typeface="Calibri"/>
              </a:rPr>
              <a:t>, le bottiglie per bevande prodotte in polietilene tereftalato come componente principale («bottiglie in PET») contengono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almeno il 25% di plastica riciclata,</a:t>
            </a:r>
            <a:r>
              <a:rPr lang="it-IT" sz="1800" dirty="0">
                <a:latin typeface="Calibri"/>
                <a:cs typeface="Calibri"/>
              </a:rPr>
              <a:t> calcolata come media per tutte le bottiglie in PET immesse sul mercato nel territorio di tale Stato membro;
a partire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dal 2030</a:t>
            </a:r>
            <a:r>
              <a:rPr lang="it-IT" sz="1800" dirty="0">
                <a:latin typeface="Calibri"/>
                <a:cs typeface="Calibri"/>
              </a:rPr>
              <a:t>, le bottiglie per bevande contengono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almeno il 30% di plastica riciclata</a:t>
            </a:r>
            <a:r>
              <a:rPr lang="it-IT" sz="1800" dirty="0">
                <a:latin typeface="Calibri"/>
                <a:cs typeface="Calibri"/>
              </a:rPr>
              <a:t>, calcolata come media per tutte le bottiglie per bevande immesse sul mercato nel territorio di tale Stato membro.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054" y="1011159"/>
            <a:ext cx="8842880" cy="1333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</a:t>
            </a:r>
            <a:endParaRPr spc="-1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8443" y="1865376"/>
            <a:ext cx="2115311" cy="7071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48443" y="1865376"/>
            <a:ext cx="2115820" cy="6540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13690" marR="307975" indent="304800">
              <a:lnSpc>
                <a:spcPct val="100000"/>
              </a:lnSpc>
              <a:spcBef>
                <a:spcPts val="300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Requisiti del prodotto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762000" y="936084"/>
            <a:ext cx="8594725" cy="401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930">
              <a:lnSpc>
                <a:spcPct val="120000"/>
              </a:lnSpc>
              <a:spcBef>
                <a:spcPts val="100"/>
              </a:spcBef>
            </a:pPr>
            <a:r>
              <a:rPr lang="it-IT" dirty="0"/>
              <a:t>Il 5 giugno 2019 il Parlamento europeo ha adottato la direttiva (UE) 2019/904 sulla riduzione dell'impatto ambientale di determinati prodotti di plastica – la cosiddetta direttiva SUP (plastica monouso).
Si precisa che:
Gli Stati membri provvedono affinché ogni prodotto di plastica monouso elencato nella parte D dell'allegato immesso sul mercato</a:t>
            </a:r>
            <a:r>
              <a:rPr lang="it-IT" dirty="0">
                <a:solidFill>
                  <a:srgbClr val="00B050"/>
                </a:solidFill>
              </a:rPr>
              <a:t> rechi una marcatura ben visibile, chiaramente leggibile e indelebile sull'imballaggio </a:t>
            </a:r>
            <a:r>
              <a:rPr lang="it-IT" dirty="0"/>
              <a:t>o sul prodotto stesso che informi i consumatori di quanto segue:
a) </a:t>
            </a:r>
            <a:r>
              <a:rPr lang="it-IT" dirty="0">
                <a:solidFill>
                  <a:srgbClr val="00B050"/>
                </a:solidFill>
              </a:rPr>
              <a:t>adeguate opzioni di gestione dei rifiuti </a:t>
            </a:r>
            <a:r>
              <a:rPr lang="it-IT" dirty="0"/>
              <a:t>per il prodotto o lo smaltimento dei rifiuti significa evitare per tale prodotto, in linea con la gerarchia dei rifiuti;
b) la presenza di plastica nel prodotto e il conseguente impatto negativo dell'abbandono di rifiuti o di altri mezzi inappropriati di smaltimento dei rifiuti del prodotto sull'ambiente</a:t>
            </a:r>
            <a:r>
              <a:rPr spc="-10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996" y="5045964"/>
            <a:ext cx="6703059" cy="1527341"/>
          </a:xfrm>
          <a:prstGeom prst="rect">
            <a:avLst/>
          </a:prstGeom>
          <a:solidFill>
            <a:srgbClr val="E1EFD9"/>
          </a:solidFill>
          <a:ln w="6096">
            <a:solidFill>
              <a:srgbClr val="A4A4A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lang="it-IT" sz="1400" spc="-25" dirty="0">
                <a:latin typeface="Arial Narrow"/>
                <a:cs typeface="Arial Narrow"/>
              </a:rPr>
              <a:t>PARTE D DELL'ALLEGATO
Prodotti di plastica monouso di cui all'articolo 7 sui requisiti di marcatura
1) Assorbenti igienici (assorbenti), tamponi e applicatori di tamponi;
2) Salviette umidificate, cioè salviette per la cura personale e domestiche </a:t>
            </a:r>
            <a:r>
              <a:rPr lang="it-IT" sz="1400" spc="-25" dirty="0" err="1">
                <a:latin typeface="Arial Narrow"/>
                <a:cs typeface="Arial Narrow"/>
              </a:rPr>
              <a:t>pre</a:t>
            </a:r>
            <a:r>
              <a:rPr lang="it-IT" sz="1400" spc="-25" dirty="0">
                <a:latin typeface="Arial Narrow"/>
                <a:cs typeface="Arial Narrow"/>
              </a:rPr>
              <a:t>-bagnate;
3) Prodotti del tabacco con filtri e filtri commercializzati per l'uso in combinazione con prodotti del tabacco;
4) Tazze per bevande.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5311" y="1760220"/>
            <a:ext cx="2116835" cy="7071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35311" y="1760220"/>
            <a:ext cx="2117090" cy="653384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14960" marR="308610" indent="289560">
              <a:lnSpc>
                <a:spcPct val="100000"/>
              </a:lnSpc>
              <a:spcBef>
                <a:spcPts val="295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Requisiti di marketing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120" y="2534137"/>
            <a:ext cx="7523679" cy="1665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membri provvedono affinché siano istituiti regimi di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responsabilità estesa del produttore per tutti i prodotti di plastica monouso </a:t>
            </a:r>
            <a:r>
              <a:rPr lang="it-IT" sz="1800" dirty="0">
                <a:latin typeface="Calibri"/>
                <a:cs typeface="Calibri"/>
              </a:rPr>
              <a:t>elencati nella parte E dell'allegato immessi sul mercato dello Stato membro, conformemente agli articoli 8 e 8 bis della direttiva 2008/98/CE.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120" y="1041836"/>
            <a:ext cx="8723067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188" y="1932432"/>
            <a:ext cx="2115311" cy="10149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9361" y="1932432"/>
            <a:ext cx="2643828" cy="961802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20040" marR="314325" indent="1905" algn="ctr">
              <a:lnSpc>
                <a:spcPct val="100000"/>
              </a:lnSpc>
              <a:spcBef>
                <a:spcPts val="300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Responsabilità estesa del produttore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
</a:t>
            </a:r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121" y="2463798"/>
            <a:ext cx="8750922" cy="655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membri adottano le misure necessarie per garantire la raccolta differenziata per il riciclaggio: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121" y="3122167"/>
            <a:ext cx="889527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entro il 2025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di una quantità di rifiuti di prodotti di plastica monouso elencati nella parte F dell'allegato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pari al 77% in peso di tali prodotti di plastica monouso immessi sul mercato in un dato anno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2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entro il 2029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di una quantità di rifiuti di prodotti di plastica monouso elencati nella parte F dell'allegato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pari al 90% di tali prodotti di plastica monouso immessi sul mercato in un dato anno in peso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it-IT" sz="1800" dirty="0">
                <a:latin typeface="Calibri"/>
                <a:cs typeface="Calibri"/>
              </a:rPr>
              <a:t>Per conseguire tale obiettivo, gli Stati membri possono:
a) istituire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sistemi di cauzione-rimborso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618490">
              <a:lnSpc>
                <a:spcPct val="120000"/>
              </a:lnSpc>
              <a:tabLst>
                <a:tab pos="354965" algn="l"/>
                <a:tab pos="355600" algn="l"/>
              </a:tabLst>
            </a:pPr>
            <a:r>
              <a:rPr lang="it-IT" sz="1800" dirty="0">
                <a:latin typeface="Calibri"/>
                <a:cs typeface="Calibri"/>
              </a:rPr>
              <a:t>b) stabilire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obiettivi di raccolta differenziata per i pertinenti regimi di responsabilità estesa del produttore</a:t>
            </a:r>
            <a:r>
              <a:rPr sz="1800" spc="-10" dirty="0">
                <a:solidFill>
                  <a:srgbClr val="00B05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120" y="1041906"/>
            <a:ext cx="8750923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8601" y="1921495"/>
            <a:ext cx="2602247" cy="627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80238" y="1894941"/>
            <a:ext cx="2610610" cy="6540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26415" marR="520065" indent="15240" algn="ctr">
              <a:lnSpc>
                <a:spcPct val="100000"/>
              </a:lnSpc>
              <a:spcBef>
                <a:spcPts val="300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Raccolta differenziata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
</a:t>
            </a:r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204" y="2636051"/>
            <a:ext cx="10190680" cy="1665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membri adottano misure per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informare i consumatori e incentivare un comportamento responsabile dei consumatori</a:t>
            </a:r>
            <a:r>
              <a:rPr lang="it-IT" sz="1800" dirty="0">
                <a:latin typeface="Calibri"/>
                <a:cs typeface="Calibri"/>
              </a:rPr>
              <a:t>, al fine di ridurre i rifiuti provenienti dai prodotti contemplati dalla presente direttiva, e adottano misure per informare i consumatori dei prodotti di plastica monouso e gli utilizzatori di attrezzi da pesca contenenti plastica in merito a quanto segue: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04" y="4172264"/>
            <a:ext cx="10271796" cy="199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it-IT" sz="1800" dirty="0">
                <a:latin typeface="Calibri"/>
                <a:cs typeface="Calibri"/>
              </a:rPr>
              <a:t>la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disponibilità di alternative riutilizzabili</a:t>
            </a:r>
            <a:r>
              <a:rPr lang="it-IT" sz="1800" dirty="0">
                <a:latin typeface="Calibri"/>
                <a:cs typeface="Calibri"/>
              </a:rPr>
              <a:t>, sistemi di riutilizzo e opzioni di gestione dei rifiuti per tali prodotti di plastica monouso e per gli attrezzi da pesca contenenti plastica, nonché le migliori pratiche;
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l'impatto dei rifiuti </a:t>
            </a:r>
            <a:r>
              <a:rPr lang="it-IT" sz="1800" dirty="0">
                <a:latin typeface="Calibri"/>
                <a:cs typeface="Calibri"/>
              </a:rPr>
              <a:t>e altri rifiuti inappropriati di smaltimento di tali prodotti di plastica monouso e di attrezzi da pesca contenenti plastica nell'ambiente, in particolare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sull'ambiente marino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354965" marR="52069" indent="-342900">
              <a:lnSpc>
                <a:spcPct val="12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l'impatto sulla rete fognaria di mezzi inadeguati di smaltimento </a:t>
            </a:r>
            <a:r>
              <a:rPr lang="it-IT" sz="1800" dirty="0">
                <a:latin typeface="Calibri"/>
                <a:cs typeface="Calibri"/>
              </a:rPr>
              <a:t>dei rifiuti di tali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prodotti di plastica monouso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2671" y="1760559"/>
            <a:ext cx="2796740" cy="6546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62671" y="1760558"/>
            <a:ext cx="2796740" cy="65466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27990" marR="422275" algn="ctr">
              <a:lnSpc>
                <a:spcPct val="100000"/>
              </a:lnSpc>
              <a:spcBef>
                <a:spcPts val="305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Misure di sensibilizzazione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120" y="1041870"/>
            <a:ext cx="8480551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
</a:t>
            </a: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2368" y="3718559"/>
            <a:ext cx="3707891" cy="26471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21841" y="295173"/>
            <a:ext cx="9627159" cy="403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8013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latin typeface="Calibri"/>
                <a:cs typeface="Calibri"/>
              </a:rPr>
              <a:t>I riciclati e il problema del contatto con gli alimenti
</a:t>
            </a:r>
            <a:endParaRPr sz="2950" dirty="0">
              <a:latin typeface="Calibri"/>
              <a:cs typeface="Calibri"/>
            </a:endParaRPr>
          </a:p>
          <a:p>
            <a:pPr marL="12700" marR="1311275" algn="just"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Il REGOLAMENTO (CE) N. 282/2008 sui materiali e gli oggetti di plastica riciclata destinati a venire a contatto con gli alimenti </a:t>
            </a:r>
            <a:r>
              <a:rPr lang="it-IT" sz="2400" dirty="0">
                <a:solidFill>
                  <a:srgbClr val="00B050"/>
                </a:solidFill>
                <a:latin typeface="Calibri"/>
                <a:cs typeface="Calibri"/>
              </a:rPr>
              <a:t>consente l'uso di plastica riciclata a contatto con gli alimenti</a:t>
            </a:r>
            <a:r>
              <a:rPr lang="it-IT" sz="2400" dirty="0">
                <a:latin typeface="Calibri"/>
                <a:cs typeface="Calibri"/>
              </a:rPr>
              <a:t>, previa approvazione UE e previa autorizzazione dei processi di riciclaggio utilizzati
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40780"/>
            <a:chOff x="0" y="0"/>
            <a:chExt cx="12192000" cy="6240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40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4" y="117347"/>
              <a:ext cx="7021067" cy="241706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8224" y="6188964"/>
            <a:ext cx="10079990" cy="669290"/>
            <a:chOff x="268224" y="6188964"/>
            <a:chExt cx="10079990" cy="6692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6540" y="6329172"/>
              <a:ext cx="7551419" cy="4282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88964"/>
              <a:ext cx="2511551" cy="66903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228" y="3537204"/>
            <a:ext cx="547115" cy="8656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" y="3669791"/>
            <a:ext cx="1847087" cy="7315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547" y="4488179"/>
            <a:ext cx="1064010" cy="47497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2828" y="4504944"/>
            <a:ext cx="1708403" cy="5288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6100" y="4538471"/>
            <a:ext cx="1179576" cy="4160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7532" y="4552188"/>
            <a:ext cx="1025651" cy="3413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7500" y="3704844"/>
            <a:ext cx="1636775" cy="6461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3703" y="3607308"/>
            <a:ext cx="1520951" cy="85648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5971" y="5132465"/>
            <a:ext cx="7934325" cy="1009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b="1" spc="-10" dirty="0">
                <a:latin typeface="Arial"/>
                <a:cs typeface="Arial"/>
              </a:rPr>
              <a:t>Copyright:</a:t>
            </a:r>
            <a:r>
              <a:rPr sz="700" b="1" spc="1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CC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BY-NC-</a:t>
            </a:r>
            <a:r>
              <a:rPr sz="700" b="1" dirty="0">
                <a:latin typeface="Arial"/>
                <a:cs typeface="Arial"/>
              </a:rPr>
              <a:t>SA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4.0:</a:t>
            </a:r>
            <a:r>
              <a:rPr sz="700" b="1" spc="305" dirty="0">
                <a:latin typeface="Arial"/>
                <a:cs typeface="Arial"/>
              </a:rPr>
              <a:t> </a:t>
            </a:r>
            <a:r>
              <a:rPr sz="7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4"/>
              </a:rPr>
              <a:t>https://creativecommons.org/licenses/by-nc-sa/4.0</a:t>
            </a:r>
            <a:r>
              <a:rPr sz="700" spc="-10" dirty="0">
                <a:solidFill>
                  <a:srgbClr val="0562C1"/>
                </a:solidFill>
                <a:latin typeface="Arial"/>
                <a:cs typeface="Arial"/>
                <a:hlinkClick r:id="rId14"/>
              </a:rPr>
              <a:t>/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With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free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share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redistribute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medium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format.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adapt remix, transform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material.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However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only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under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the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following </a:t>
            </a:r>
            <a:r>
              <a:rPr sz="700" b="1" spc="-10" dirty="0">
                <a:latin typeface="Arial"/>
                <a:cs typeface="Arial"/>
              </a:rPr>
              <a:t>terms:</a:t>
            </a:r>
            <a:endParaRPr sz="700">
              <a:latin typeface="Arial"/>
              <a:cs typeface="Arial"/>
            </a:endParaRPr>
          </a:p>
          <a:p>
            <a:pPr marL="12700" marR="5080" indent="-635">
              <a:lnSpc>
                <a:spcPct val="114300"/>
              </a:lnSpc>
              <a:spcBef>
                <a:spcPts val="10"/>
              </a:spcBef>
            </a:pPr>
            <a:r>
              <a:rPr sz="700" b="1" dirty="0">
                <a:latin typeface="Arial"/>
                <a:cs typeface="Arial"/>
              </a:rPr>
              <a:t>Attribution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must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give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appropriate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credit, provide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link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were made.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reasonable</a:t>
            </a:r>
            <a:r>
              <a:rPr sz="700" dirty="0">
                <a:latin typeface="Arial"/>
                <a:cs typeface="Arial"/>
              </a:rPr>
              <a:t> manner,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suggests the</a:t>
            </a:r>
            <a:r>
              <a:rPr sz="700" spc="-10" dirty="0">
                <a:latin typeface="Arial"/>
                <a:cs typeface="Arial"/>
              </a:rPr>
              <a:t> licensor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endorses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use.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10" dirty="0">
                <a:latin typeface="Arial"/>
                <a:cs typeface="Arial"/>
              </a:rPr>
              <a:t>NonCommercial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—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use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 for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commercial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purposes.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700" b="1" dirty="0">
                <a:latin typeface="Arial"/>
                <a:cs typeface="Arial"/>
              </a:rPr>
              <a:t>ShareAlike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remix, transform,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material, you must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distribute your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contributions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same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original.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700" b="1" dirty="0">
                <a:latin typeface="Arial"/>
                <a:cs typeface="Arial"/>
              </a:rPr>
              <a:t>No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additional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restrictions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may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apply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technological</a:t>
            </a:r>
            <a:r>
              <a:rPr sz="700" dirty="0">
                <a:latin typeface="Arial"/>
                <a:cs typeface="Arial"/>
              </a:rPr>
              <a:t> measures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legally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restrict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others from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anything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permits.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09816" y="5759196"/>
            <a:ext cx="1182623" cy="411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193" y="2721291"/>
            <a:ext cx="744982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dirty="0">
                <a:solidFill>
                  <a:srgbClr val="92D050"/>
                </a:solidFill>
              </a:rPr>
              <a:t>Legislazione – Parte 2</a:t>
            </a:r>
            <a:endParaRPr sz="6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8791" y="1268195"/>
            <a:ext cx="767207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>
                <a:solidFill>
                  <a:srgbClr val="00AF50"/>
                </a:solidFill>
                <a:latin typeface="Calibri"/>
                <a:cs typeface="Calibri"/>
              </a:rPr>
              <a:t>Definizione di nuovi obiettivi per i rifiuti
</a:t>
            </a:r>
            <a:r>
              <a:rPr lang="it-IT" sz="2000" dirty="0">
                <a:latin typeface="Calibri"/>
                <a:cs typeface="Calibri"/>
              </a:rPr>
              <a:t>La direttiva (UE) 2018/851 modifica la direttiva 2008/98/CE e– oltre a ridefinire diversi concetti, quali rifiuti urbani, rifiuti organici e rifiuti alimentari – all'articolo 11, ha fissato nuovi obiettivi: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7575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2018/851 sui rifiuti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F8BB5-627E-F333-6C5D-6B451E1D54AB}"/>
              </a:ext>
            </a:extLst>
          </p:cNvPr>
          <p:cNvSpPr txBox="1"/>
          <p:nvPr/>
        </p:nvSpPr>
        <p:spPr>
          <a:xfrm>
            <a:off x="2427534" y="2864187"/>
            <a:ext cx="7871756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9550" marR="5080" indent="-1727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10185" algn="l"/>
              </a:tabLst>
            </a:pPr>
            <a:r>
              <a:rPr lang="en-US" sz="2000" dirty="0" err="1">
                <a:solidFill>
                  <a:srgbClr val="00AF50"/>
                </a:solidFill>
                <a:latin typeface="Calibri"/>
                <a:cs typeface="Calibri"/>
              </a:rPr>
              <a:t>entro</a:t>
            </a:r>
            <a:r>
              <a:rPr lang="en-US" sz="2000" dirty="0">
                <a:solidFill>
                  <a:srgbClr val="00AF50"/>
                </a:solidFill>
                <a:latin typeface="Calibri"/>
                <a:cs typeface="Calibri"/>
              </a:rPr>
              <a:t> il 2025</a:t>
            </a:r>
            <a:r>
              <a:rPr lang="en-US" sz="2000" dirty="0">
                <a:latin typeface="Calibri"/>
                <a:cs typeface="Calibri"/>
              </a:rPr>
              <a:t>,</a:t>
            </a:r>
            <a:r>
              <a:rPr lang="en-US" sz="2000" spc="140" dirty="0">
                <a:latin typeface="Calibri"/>
                <a:cs typeface="Calibri"/>
              </a:rPr>
              <a:t> </a:t>
            </a:r>
            <a:r>
              <a:rPr lang="it-IT" sz="2000" dirty="0">
                <a:latin typeface="Calibri"/>
                <a:cs typeface="Calibri"/>
              </a:rPr>
              <a:t>la preparazione per il riutilizzo e il riciclaggio dei rifiuti urbani sono aumentati ad un minimo del </a:t>
            </a:r>
            <a:r>
              <a:rPr lang="it-IT" sz="2000" dirty="0">
                <a:solidFill>
                  <a:srgbClr val="00B050"/>
                </a:solidFill>
                <a:latin typeface="Calibri"/>
                <a:cs typeface="Calibri"/>
              </a:rPr>
              <a:t>55% in peso</a:t>
            </a:r>
            <a:r>
              <a:rPr lang="en-US" sz="2000" spc="-10" dirty="0">
                <a:latin typeface="Calibri"/>
                <a:cs typeface="Calibri"/>
              </a:rPr>
              <a:t>;</a:t>
            </a:r>
            <a:endParaRPr lang="en-US" sz="2000" dirty="0">
              <a:latin typeface="Calibri"/>
              <a:cs typeface="Calibri"/>
            </a:endParaRPr>
          </a:p>
          <a:p>
            <a:pPr marL="209550" marR="5080" indent="-172720">
              <a:lnSpc>
                <a:spcPct val="150000"/>
              </a:lnSpc>
              <a:buFont typeface="Arial"/>
              <a:buChar char="•"/>
              <a:tabLst>
                <a:tab pos="210185" algn="l"/>
              </a:tabLst>
            </a:pPr>
            <a:r>
              <a:rPr lang="en-US" sz="2000" dirty="0" err="1">
                <a:solidFill>
                  <a:srgbClr val="00AF50"/>
                </a:solidFill>
                <a:latin typeface="Calibri"/>
                <a:cs typeface="Calibri"/>
              </a:rPr>
              <a:t>entro</a:t>
            </a:r>
            <a:r>
              <a:rPr lang="en-US" sz="2000" dirty="0">
                <a:solidFill>
                  <a:srgbClr val="00AF50"/>
                </a:solidFill>
                <a:latin typeface="Calibri"/>
                <a:cs typeface="Calibri"/>
              </a:rPr>
              <a:t> il 2030</a:t>
            </a:r>
            <a:r>
              <a:rPr lang="en-US" sz="2000" dirty="0">
                <a:latin typeface="Calibri"/>
                <a:cs typeface="Calibri"/>
              </a:rPr>
              <a:t>,</a:t>
            </a:r>
            <a:r>
              <a:rPr lang="en-US" sz="2000" spc="140" dirty="0">
                <a:latin typeface="Calibri"/>
                <a:cs typeface="Calibri"/>
              </a:rPr>
              <a:t> </a:t>
            </a:r>
            <a:r>
              <a:rPr lang="it-IT" sz="2000" dirty="0">
                <a:latin typeface="Calibri"/>
                <a:cs typeface="Calibri"/>
              </a:rPr>
              <a:t>la preparazione per il riutilizzo e il riciclaggio dei rifiuti urbani sono aumentati ad un minimo del </a:t>
            </a:r>
            <a:r>
              <a:rPr lang="it-IT" sz="2000" dirty="0">
                <a:solidFill>
                  <a:srgbClr val="00B050"/>
                </a:solidFill>
                <a:latin typeface="Calibri"/>
                <a:cs typeface="Calibri"/>
              </a:rPr>
              <a:t>60% in peso</a:t>
            </a:r>
            <a:r>
              <a:rPr lang="it-IT" sz="2000" dirty="0">
                <a:latin typeface="Calibri"/>
                <a:cs typeface="Calibri"/>
              </a:rPr>
              <a:t>;</a:t>
            </a:r>
            <a:endParaRPr lang="en-US" sz="2000" dirty="0">
              <a:latin typeface="Calibri"/>
              <a:cs typeface="Calibri"/>
            </a:endParaRPr>
          </a:p>
          <a:p>
            <a:pPr marL="209550" marR="5080" indent="-172720">
              <a:lnSpc>
                <a:spcPct val="150000"/>
              </a:lnSpc>
              <a:buFont typeface="Arial"/>
              <a:buChar char="•"/>
              <a:tabLst>
                <a:tab pos="210185" algn="l"/>
              </a:tabLst>
            </a:pPr>
            <a:r>
              <a:rPr lang="en-US" sz="2000" dirty="0" err="1">
                <a:solidFill>
                  <a:srgbClr val="00AF50"/>
                </a:solidFill>
                <a:latin typeface="Calibri"/>
                <a:cs typeface="Calibri"/>
              </a:rPr>
              <a:t>entro</a:t>
            </a:r>
            <a:r>
              <a:rPr lang="en-US" sz="2000" dirty="0">
                <a:solidFill>
                  <a:srgbClr val="00AF50"/>
                </a:solidFill>
                <a:latin typeface="Calibri"/>
                <a:cs typeface="Calibri"/>
              </a:rPr>
              <a:t> il 2035</a:t>
            </a:r>
            <a:r>
              <a:rPr lang="en-US" sz="2000" dirty="0">
                <a:latin typeface="Calibri"/>
                <a:cs typeface="Calibri"/>
              </a:rPr>
              <a:t>,</a:t>
            </a:r>
            <a:r>
              <a:rPr lang="en-US" sz="2000" spc="140" dirty="0">
                <a:latin typeface="Calibri"/>
                <a:cs typeface="Calibri"/>
              </a:rPr>
              <a:t> </a:t>
            </a:r>
            <a:r>
              <a:rPr lang="it-IT" sz="2000" dirty="0">
                <a:latin typeface="Calibri"/>
                <a:cs typeface="Calibri"/>
              </a:rPr>
              <a:t>la preparazione per il riutilizzo e il riciclaggio dei rifiuti urbani sono aumentati ad un minimo </a:t>
            </a:r>
            <a:r>
              <a:rPr lang="it-IT" sz="2000" dirty="0">
                <a:solidFill>
                  <a:srgbClr val="00B050"/>
                </a:solidFill>
                <a:latin typeface="Calibri"/>
                <a:cs typeface="Calibri"/>
              </a:rPr>
              <a:t>del 65% in peso</a:t>
            </a:r>
            <a:r>
              <a:rPr lang="en-US" sz="2000" spc="-10" dirty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>
            <a:extLst>
              <a:ext uri="{FF2B5EF4-FFF2-40B4-BE49-F238E27FC236}">
                <a16:creationId xmlns:a16="http://schemas.microsoft.com/office/drawing/2014/main" id="{29B75ABB-0193-3D3B-E1DA-C47BEEB69903}"/>
              </a:ext>
            </a:extLst>
          </p:cNvPr>
          <p:cNvSpPr/>
          <p:nvPr/>
        </p:nvSpPr>
        <p:spPr>
          <a:xfrm>
            <a:off x="822960" y="2153713"/>
            <a:ext cx="4645660" cy="4406911"/>
          </a:xfrm>
          <a:custGeom>
            <a:avLst/>
            <a:gdLst/>
            <a:ahLst/>
            <a:cxnLst/>
            <a:rect l="l" t="t" r="r" b="b"/>
            <a:pathLst>
              <a:path w="4979034" h="4413884">
                <a:moveTo>
                  <a:pt x="4978908" y="0"/>
                </a:moveTo>
                <a:lnTo>
                  <a:pt x="0" y="0"/>
                </a:lnTo>
                <a:lnTo>
                  <a:pt x="0" y="4413504"/>
                </a:lnTo>
                <a:lnTo>
                  <a:pt x="4978908" y="4413504"/>
                </a:lnTo>
                <a:lnTo>
                  <a:pt x="497890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83543" y="695340"/>
            <a:ext cx="9796145" cy="1277273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360"/>
              </a:spcBef>
            </a:pPr>
            <a:r>
              <a:rPr lang="it-IT" sz="2000" b="1" dirty="0">
                <a:solidFill>
                  <a:srgbClr val="00AF50"/>
                </a:solidFill>
                <a:latin typeface="Calibri"/>
                <a:cs typeface="Calibri"/>
              </a:rPr>
              <a:t>Nuovo target ambientale per il packaging
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La direttiva (UE) 2018/852 modifica la direttiva 94/62/CE e all'articolo 6 stabilisce un nuovo obiettivo per il riutilizzo e il riciclaggio: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7975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2018/852
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22960" y="2161032"/>
            <a:ext cx="4645660" cy="2327047"/>
          </a:xfrm>
          <a:prstGeom prst="rect">
            <a:avLst/>
          </a:prstGeom>
          <a:solidFill>
            <a:srgbClr val="E1EFD9"/>
          </a:solidFill>
          <a:ln w="6096">
            <a:solidFill>
              <a:srgbClr val="6FAC46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2710" marR="86360" indent="-1270" algn="just">
              <a:lnSpc>
                <a:spcPct val="120000"/>
              </a:lnSpc>
              <a:spcBef>
                <a:spcPts val="75"/>
              </a:spcBef>
            </a:pPr>
            <a:r>
              <a:rPr lang="it-IT" sz="1800" dirty="0">
                <a:latin typeface="Calibri"/>
                <a:cs typeface="Calibri"/>
              </a:rPr>
              <a:t>Entro il 31 dicembre 2025 sarà riciclato almeno il 65 % in peso di tutti i rifiuti di imballaggio;
entro il 31 dicembre 2025 saranno raggiunti i seguenti obiettivi minimi in peso per il riciclaggio per quanto riguarda i seguenti materiali specifici contenuti nei rifiuti di imballaggio: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7044" y="2161032"/>
            <a:ext cx="4979035" cy="4406911"/>
          </a:xfrm>
          <a:custGeom>
            <a:avLst/>
            <a:gdLst/>
            <a:ahLst/>
            <a:cxnLst/>
            <a:rect l="l" t="t" r="r" b="b"/>
            <a:pathLst>
              <a:path w="4979034" h="4413884">
                <a:moveTo>
                  <a:pt x="4978908" y="0"/>
                </a:moveTo>
                <a:lnTo>
                  <a:pt x="0" y="0"/>
                </a:lnTo>
                <a:lnTo>
                  <a:pt x="0" y="4413504"/>
                </a:lnTo>
                <a:lnTo>
                  <a:pt x="4978908" y="4413504"/>
                </a:lnTo>
                <a:lnTo>
                  <a:pt x="497890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7043" y="2122864"/>
            <a:ext cx="4979035" cy="2327047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2710" marR="85090" indent="-1905" algn="just">
              <a:lnSpc>
                <a:spcPct val="120000"/>
              </a:lnSpc>
              <a:spcBef>
                <a:spcPts val="75"/>
              </a:spcBef>
            </a:pPr>
            <a:r>
              <a:rPr lang="it-IT" sz="1800" dirty="0">
                <a:latin typeface="Calibri"/>
                <a:cs typeface="Calibri"/>
              </a:rPr>
              <a:t>Entro e non oltre il 31 dicembre 2030, un minimo del 70% in peso di tutti i rifiuti di imballaggio sarà riciclato;
entro il 31 dicembre 2030 saranno raggiunti i seguenti obiettivi minimi in peso per il riciclaggio per quanto riguarda i seguenti materiali specifici contenuti nei rifiuti di imballaggio: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DD292F-9757-80E1-3426-50C4992276C1}"/>
              </a:ext>
            </a:extLst>
          </p:cNvPr>
          <p:cNvSpPr txBox="1"/>
          <p:nvPr/>
        </p:nvSpPr>
        <p:spPr>
          <a:xfrm>
            <a:off x="822960" y="4475255"/>
            <a:ext cx="4645660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5840" indent="-915035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Char char="•"/>
              <a:tabLst>
                <a:tab pos="1005840" algn="l"/>
                <a:tab pos="1006475" algn="l"/>
              </a:tabLst>
            </a:pPr>
            <a:r>
              <a:rPr lang="it-IT" sz="1800" dirty="0">
                <a:solidFill>
                  <a:srgbClr val="005C2A"/>
                </a:solidFill>
                <a:latin typeface="Calibri"/>
                <a:cs typeface="Calibri"/>
              </a:rPr>
              <a:t>50% di plastica;
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25% di legno;
70% di metalli ferrosi;
50% di alluminio;
70% di vetro;
75% di carta e cartone</a:t>
            </a:r>
            <a:r>
              <a:rPr lang="en-US" sz="1800" spc="-1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364E2B-4D2F-A6C0-9156-30B359DB0DCD}"/>
              </a:ext>
            </a:extLst>
          </p:cNvPr>
          <p:cNvSpPr txBox="1"/>
          <p:nvPr/>
        </p:nvSpPr>
        <p:spPr>
          <a:xfrm>
            <a:off x="6098457" y="4545202"/>
            <a:ext cx="4947621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5840" indent="-915035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Char char="•"/>
              <a:tabLst>
                <a:tab pos="1005205" algn="l"/>
                <a:tab pos="1006475" algn="l"/>
              </a:tabLst>
            </a:pPr>
            <a:r>
              <a:rPr lang="it-IT" sz="1800" dirty="0">
                <a:solidFill>
                  <a:srgbClr val="005C2A"/>
                </a:solidFill>
                <a:latin typeface="Calibri"/>
                <a:cs typeface="Calibri"/>
              </a:rPr>
              <a:t>55% di plastica
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30% di legno;
80% di metalli ferrosi;
60% di alluminio;
75% di vetro;
85% di carta e cartone.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La strategia europea per la plastica in un'economia circolare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0376" y="2321064"/>
            <a:ext cx="4195571" cy="35006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" y="1188475"/>
            <a:ext cx="8510649" cy="290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Nel 2018 la Commissione ha adottato la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Strategia Europea per la plastica in un'economia circolare</a:t>
            </a:r>
            <a:r>
              <a:rPr lang="it-IT" sz="1800" dirty="0">
                <a:latin typeface="Calibri"/>
                <a:cs typeface="Calibri"/>
              </a:rPr>
              <a:t>. La strategia fa parte di un piano più ampio per sviluppare un'economia circolare e deriva dal piano d'azione per l'economia circolare del 2015 che ha identificato la plastica come un'area prioritaria.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it-IT" dirty="0">
                <a:latin typeface="Calibri"/>
                <a:cs typeface="Calibri"/>
              </a:rPr>
              <a:t>Il documento riporta che i </a:t>
            </a:r>
            <a:r>
              <a:rPr lang="it-IT" dirty="0">
                <a:solidFill>
                  <a:srgbClr val="00B050"/>
                </a:solidFill>
                <a:latin typeface="Calibri"/>
                <a:cs typeface="Calibri"/>
              </a:rPr>
              <a:t>principali attori dovrebbero lavorare insieme per:</a:t>
            </a:r>
            <a:r>
              <a:rPr lang="it-IT" dirty="0">
                <a:latin typeface="Calibri"/>
                <a:cs typeface="Calibri"/>
              </a:rPr>
              <a:t>
</a:t>
            </a:r>
            <a:r>
              <a:rPr lang="it-IT" sz="1800" dirty="0">
                <a:latin typeface="Calibri"/>
                <a:cs typeface="Calibri"/>
              </a:rPr>
              <a:t>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93DB77-29F0-721A-FC62-85B9706C3157}"/>
              </a:ext>
            </a:extLst>
          </p:cNvPr>
          <p:cNvSpPr txBox="1"/>
          <p:nvPr/>
        </p:nvSpPr>
        <p:spPr>
          <a:xfrm>
            <a:off x="461138" y="3426542"/>
            <a:ext cx="744385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4190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dirty="0">
                <a:solidFill>
                  <a:srgbClr val="00B050"/>
                </a:solidFill>
                <a:latin typeface="Calibri"/>
                <a:cs typeface="Calibri"/>
              </a:rPr>
              <a:t>migliorare la progettazione e sostenere l'innovazione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per rendere le materie plastiche e i prodotti in plastica più facili da riciclare;
</a:t>
            </a:r>
            <a:r>
              <a:rPr lang="it-IT" dirty="0">
                <a:solidFill>
                  <a:srgbClr val="00B050"/>
                </a:solidFill>
                <a:latin typeface="Calibri"/>
                <a:cs typeface="Calibri"/>
              </a:rPr>
              <a:t>ampliare e migliorare la raccolta differenziata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dei rifiuti di plastica, per garantire input di qualità all'industria del riciclaggio;
</a:t>
            </a:r>
            <a:r>
              <a:rPr lang="it-IT" dirty="0">
                <a:solidFill>
                  <a:srgbClr val="00B050"/>
                </a:solidFill>
                <a:latin typeface="Calibri"/>
                <a:cs typeface="Calibri"/>
              </a:rPr>
              <a:t>ampliare e modernizzare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la capacità di cernita e riciclaggio dell'UE;
</a:t>
            </a:r>
            <a:r>
              <a:rPr lang="it-IT" dirty="0">
                <a:solidFill>
                  <a:srgbClr val="00B050"/>
                </a:solidFill>
                <a:latin typeface="Calibri"/>
                <a:cs typeface="Calibri"/>
              </a:rPr>
              <a:t>creare mercati sostenibili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per le materie plastiche riciclate e rinnovabili.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902" y="1596191"/>
            <a:ext cx="8513637" cy="492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54305" indent="-287020">
              <a:lnSpc>
                <a:spcPct val="120000"/>
              </a:lnSpc>
              <a:spcBef>
                <a:spcPts val="1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Calibri"/>
                <a:cs typeface="Calibri"/>
              </a:rPr>
              <a:t>Entro il 2030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tutti gli imballaggi in plastica immessi sul mercato dell'UE sono riutilizzabili o possono essere riciclati 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in modo economicamente vantaggioso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.
</a:t>
            </a:r>
            <a:r>
              <a:rPr lang="it-IT" sz="1800" dirty="0">
                <a:latin typeface="Calibri"/>
                <a:cs typeface="Calibri"/>
              </a:rPr>
              <a:t>Entro il 2030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più della metà dei rifiuti di plastica generati in Europa viene riciclata. </a:t>
            </a:r>
          </a:p>
          <a:p>
            <a:pPr marL="299085" marR="154305" indent="-287020">
              <a:lnSpc>
                <a:spcPct val="120000"/>
              </a:lnSpc>
              <a:spcBef>
                <a:spcPts val="1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Calibri"/>
                <a:cs typeface="Calibri"/>
              </a:rPr>
              <a:t>La raccolta differenziata dei rifiuti plastici raggiunge livelli molto elevati. Il riciclaggio dei rifiuti di imballaggio in plastica raggiunge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livelli paragonabili a quelli di altri materiali di imballaggio</a:t>
            </a:r>
            <a:r>
              <a:rPr sz="1800" spc="-10" dirty="0">
                <a:solidFill>
                  <a:srgbClr val="00B050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299085" marR="27940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Calibri"/>
                <a:cs typeface="Calibri"/>
              </a:rPr>
              <a:t>Entro il 2030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la capacità di selezione e riciclaggio è quadruplicata dal 2015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portando alla creazione di 200.000 nuovi posti di lavoro, sparsi in tutta Europa</a:t>
            </a:r>
            <a:endParaRPr sz="1800" dirty="0">
              <a:latin typeface="Calibri"/>
              <a:cs typeface="Calibri"/>
            </a:endParaRPr>
          </a:p>
          <a:p>
            <a:pPr marL="299085" marR="163830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Calibri"/>
                <a:cs typeface="Calibri"/>
              </a:rPr>
              <a:t>Le materie plastiche riciclate sono diventate una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materia prima sempre più preziosa per le industrie</a:t>
            </a:r>
            <a:r>
              <a:rPr lang="it-IT" sz="1800" dirty="0">
                <a:latin typeface="Calibri"/>
                <a:cs typeface="Calibri"/>
              </a:rPr>
              <a:t>, sia in patria che all'estero
La catena del valore della plastica è molto più integrata e l'industria chimica lavora a stretto contatto con i riciclatori di materie plastiche per aiutarli a trovare applicazioni più ampie e di valore più elevato per la loro produzione.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Le sostanze che ostacolano i processi di riciclaggio sono state sostituite 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o gradualmente eliminate</a:t>
            </a:r>
            <a:r>
              <a:rPr lang="it-IT" sz="1800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La strategia europea per la plastica in un'economia circolare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1331" y="1041545"/>
            <a:ext cx="1707978" cy="21961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33331" y="3321227"/>
            <a:ext cx="2926080" cy="3342004"/>
            <a:chOff x="9133331" y="3321227"/>
            <a:chExt cx="2926080" cy="334200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3331" y="3321227"/>
              <a:ext cx="2580706" cy="29335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7875" y="6222492"/>
              <a:ext cx="1621535" cy="44043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55A43B-177D-FE5F-58A1-25D06B02E8B2}"/>
              </a:ext>
            </a:extLst>
          </p:cNvPr>
          <p:cNvSpPr txBox="1"/>
          <p:nvPr/>
        </p:nvSpPr>
        <p:spPr>
          <a:xfrm>
            <a:off x="332325" y="11342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documento ha fissato diversi obiettivi impegnativi: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5">
            <a:extLst>
              <a:ext uri="{FF2B5EF4-FFF2-40B4-BE49-F238E27FC236}">
                <a16:creationId xmlns:a16="http://schemas.microsoft.com/office/drawing/2014/main" id="{FFCF2E9A-B4DD-C9E1-8959-2DE63448E571}"/>
              </a:ext>
            </a:extLst>
          </p:cNvPr>
          <p:cNvSpPr/>
          <p:nvPr/>
        </p:nvSpPr>
        <p:spPr>
          <a:xfrm>
            <a:off x="991053" y="3733800"/>
            <a:ext cx="6487795" cy="2826824"/>
          </a:xfrm>
          <a:custGeom>
            <a:avLst/>
            <a:gdLst/>
            <a:ahLst/>
            <a:cxnLst/>
            <a:rect l="l" t="t" r="r" b="b"/>
            <a:pathLst>
              <a:path w="4979034" h="4413884">
                <a:moveTo>
                  <a:pt x="4978908" y="0"/>
                </a:moveTo>
                <a:lnTo>
                  <a:pt x="0" y="0"/>
                </a:lnTo>
                <a:lnTo>
                  <a:pt x="0" y="4413504"/>
                </a:lnTo>
                <a:lnTo>
                  <a:pt x="4978908" y="4413504"/>
                </a:lnTo>
                <a:lnTo>
                  <a:pt x="497890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Directive</a:t>
            </a:r>
            <a:r>
              <a:rPr spc="-60" dirty="0"/>
              <a:t> </a:t>
            </a:r>
            <a:r>
              <a:rPr dirty="0"/>
              <a:t>(EU)</a:t>
            </a:r>
            <a:r>
              <a:rPr spc="-40" dirty="0"/>
              <a:t> </a:t>
            </a:r>
            <a:r>
              <a:rPr spc="-10" dirty="0"/>
              <a:t>2019/904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2120" y="1041870"/>
            <a:ext cx="8397240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49" y="2512912"/>
            <a:ext cx="8308975" cy="1333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membri adottano le misure necessarie per conseguire una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riduzione ambiziosa e duratura del consumo</a:t>
            </a:r>
            <a:r>
              <a:rPr lang="it-IT" sz="1800" dirty="0">
                <a:latin typeface="Calibri"/>
                <a:cs typeface="Calibri"/>
              </a:rPr>
              <a:t> dei prodotti di plastica monouso elencati nella parte A dell'allegato (articolo 4).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054" y="5041965"/>
            <a:ext cx="6487795" cy="899862"/>
          </a:xfrm>
          <a:prstGeom prst="rect">
            <a:avLst/>
          </a:prstGeom>
          <a:solidFill>
            <a:srgbClr val="E1EFD9"/>
          </a:solidFill>
          <a:ln w="6096">
            <a:noFill/>
          </a:ln>
        </p:spPr>
        <p:txBody>
          <a:bodyPr vert="horz" wrap="square" lIns="0" tIns="41910" rIns="0" bIns="0" rtlCol="0">
            <a:spAutoFit/>
          </a:bodyPr>
          <a:lstStyle/>
          <a:p>
            <a:pPr marL="433705" lvl="1" indent="-343535">
              <a:lnSpc>
                <a:spcPts val="1680"/>
              </a:lnSpc>
              <a:buAutoNum type="alphaLcParenR"/>
              <a:tabLst>
                <a:tab pos="433070" algn="l"/>
                <a:tab pos="434340" algn="l"/>
              </a:tabLst>
            </a:pPr>
            <a:r>
              <a:rPr lang="it-IT" sz="1400" dirty="0">
                <a:latin typeface="Arial Narrow"/>
                <a:cs typeface="Arial Narrow"/>
              </a:rPr>
              <a:t>è destinato al consumo immediato, sia in loco che da asporto,
viene in genere consumato dal recipiente, e
è pronto per essere consumato senza ulteriori preparazioni, come cottura, bollitura o riscaldamento,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1868" y="1987296"/>
            <a:ext cx="2116835" cy="7086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11868" y="1987295"/>
            <a:ext cx="2211322" cy="65466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34035" marR="300355" indent="-226060">
              <a:lnSpc>
                <a:spcPct val="100000"/>
              </a:lnSpc>
              <a:spcBef>
                <a:spcPts val="305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Riduzione dei consumi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941933-4982-93BE-C955-316683CD687E}"/>
              </a:ext>
            </a:extLst>
          </p:cNvPr>
          <p:cNvSpPr txBox="1"/>
          <p:nvPr/>
        </p:nvSpPr>
        <p:spPr>
          <a:xfrm>
            <a:off x="914401" y="3667959"/>
            <a:ext cx="6096000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lang="it-IT" sz="1400" b="1" dirty="0">
                <a:latin typeface="Arial Narrow"/>
              </a:rPr>
              <a:t>PARTE A DELL'ALLEGATO</a:t>
            </a:r>
            <a:r>
              <a:rPr lang="it-IT" sz="1400" dirty="0">
                <a:latin typeface="Arial Narrow"/>
              </a:rPr>
              <a:t>
Prodotti di plastica monouso di cui all'articolo 4 sulla riduzione del consumo</a:t>
            </a:r>
            <a:endParaRPr lang="en-US" sz="1400" dirty="0">
              <a:latin typeface="Arial Narrow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9A977A-518D-70D2-208D-CA79A212E468}"/>
              </a:ext>
            </a:extLst>
          </p:cNvPr>
          <p:cNvSpPr txBox="1"/>
          <p:nvPr/>
        </p:nvSpPr>
        <p:spPr>
          <a:xfrm>
            <a:off x="991054" y="4203482"/>
            <a:ext cx="6096000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indent="-221615">
              <a:spcBef>
                <a:spcPts val="330"/>
              </a:spcBef>
              <a:buAutoNum type="arabicParenBoth"/>
              <a:tabLst>
                <a:tab pos="312420" algn="l"/>
              </a:tabLst>
            </a:pPr>
            <a:r>
              <a:rPr lang="it-IT" sz="1400" dirty="0">
                <a:latin typeface="Arial Narrow"/>
              </a:rPr>
              <a:t>Tazze per bevande, comprese le loro coperture e coperchi;
</a:t>
            </a:r>
            <a:r>
              <a:rPr lang="en-US" sz="1400" dirty="0">
                <a:latin typeface="Arial Narrow"/>
              </a:rPr>
              <a:t> </a:t>
            </a:r>
            <a:r>
              <a:rPr lang="it-IT" sz="1400" dirty="0">
                <a:latin typeface="Arial Narrow"/>
              </a:rPr>
              <a:t>Contenitori per alimenti, ossia recipienti come scatole, con o senza coperchio, utilizzati per contenere alimenti che:</a:t>
            </a:r>
            <a:endParaRPr lang="en-US" sz="1400" dirty="0">
              <a:latin typeface="Arial Narrow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F70FEF-97C9-6194-E63B-C2FAA927ADAC}"/>
              </a:ext>
            </a:extLst>
          </p:cNvPr>
          <p:cNvSpPr txBox="1"/>
          <p:nvPr/>
        </p:nvSpPr>
        <p:spPr>
          <a:xfrm>
            <a:off x="914401" y="6003175"/>
            <a:ext cx="6564448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lvl="1">
              <a:lnSpc>
                <a:spcPts val="1680"/>
              </a:lnSpc>
              <a:tabLst>
                <a:tab pos="433070" algn="l"/>
                <a:tab pos="434340" algn="l"/>
              </a:tabLst>
            </a:pPr>
            <a:r>
              <a:rPr lang="en-US" sz="1400" dirty="0">
                <a:latin typeface="Arial Narrow"/>
              </a:rPr>
              <a:t>including food containers used for fast food or other meal ready for immediate consumption, except beverage containers, plates and packets and wrappers containing food.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120" y="3661778"/>
            <a:ext cx="4817745" cy="2680221"/>
          </a:xfrm>
          <a:prstGeom prst="rect">
            <a:avLst/>
          </a:prstGeom>
          <a:solidFill>
            <a:srgbClr val="E1EFD9"/>
          </a:solidFill>
          <a:ln w="6096">
            <a:solidFill>
              <a:srgbClr val="6FAC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lang="it-IT" sz="1400" spc="-25" dirty="0">
                <a:latin typeface="Arial Narrow"/>
                <a:cs typeface="Arial Narrow"/>
              </a:rPr>
              <a:t>PARTE B DELL'ALLEGATO
Prodotti di plastica monouso di cui all'articolo 5 sulle restrizioni all'immissione sul mercato
1 </a:t>
            </a:r>
            <a:r>
              <a:rPr lang="it-IT" sz="1400" dirty="0">
                <a:latin typeface="Arial Narrow"/>
                <a:cs typeface="Arial Narrow"/>
              </a:rPr>
              <a:t>Bastoncini di </a:t>
            </a:r>
            <a:r>
              <a:rPr lang="it-IT" sz="1400" dirty="0" err="1">
                <a:latin typeface="Arial Narrow"/>
                <a:cs typeface="Arial Narrow"/>
              </a:rPr>
              <a:t>cotton</a:t>
            </a:r>
            <a:r>
              <a:rPr lang="it-IT" sz="1400" dirty="0">
                <a:latin typeface="Arial Narrow"/>
                <a:cs typeface="Arial Narrow"/>
              </a:rPr>
              <a:t> </a:t>
            </a:r>
            <a:r>
              <a:rPr lang="it-IT" sz="1400" dirty="0" err="1">
                <a:latin typeface="Arial Narrow"/>
                <a:cs typeface="Arial Narrow"/>
              </a:rPr>
              <a:t>fioc</a:t>
            </a:r>
            <a:r>
              <a:rPr lang="it-IT" sz="1400" dirty="0">
                <a:latin typeface="Arial Narrow"/>
                <a:cs typeface="Arial Narrow"/>
              </a:rPr>
              <a:t>;
2 posate (forchette, coltelli, cucchiai, bacchette);
3 Piastre;
4 cannucce;
5 agitatori per bevande;
6 Bastoncini da attaccare e sostenere palloncini, ad eccezione dei palloncini per usi industriali o altri usi professionali e applicazioni che non sono distribuiti ai consumatori, compresi i meccanismi di tali bastoncini;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120" y="1041870"/>
            <a:ext cx="8742880" cy="1333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120" y="2448197"/>
            <a:ext cx="8324850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membri vietano l'immissione sul mercato </a:t>
            </a:r>
            <a:r>
              <a:rPr lang="it-IT" sz="1800" dirty="0">
                <a:latin typeface="Calibri"/>
                <a:cs typeface="Calibri"/>
              </a:rPr>
              <a:t>dei prodotti di plastica monouso elencati nella parte B dell'allegato e dei prodotti a base di plastica </a:t>
            </a:r>
            <a:r>
              <a:rPr lang="it-IT" sz="1800" dirty="0" err="1">
                <a:latin typeface="Calibri"/>
                <a:cs typeface="Calibri"/>
              </a:rPr>
              <a:t>oxodegradabile</a:t>
            </a:r>
            <a:r>
              <a:rPr lang="it-IT" sz="1800" dirty="0">
                <a:latin typeface="Calibri"/>
                <a:cs typeface="Calibri"/>
              </a:rPr>
              <a:t> (articolo 5)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3264795"/>
            <a:ext cx="5141977" cy="3107690"/>
          </a:xfrm>
          <a:custGeom>
            <a:avLst/>
            <a:gdLst/>
            <a:ahLst/>
            <a:cxnLst/>
            <a:rect l="l" t="t" r="r" b="b"/>
            <a:pathLst>
              <a:path w="4672965" h="3107690">
                <a:moveTo>
                  <a:pt x="4672583" y="0"/>
                </a:moveTo>
                <a:lnTo>
                  <a:pt x="0" y="0"/>
                </a:lnTo>
                <a:lnTo>
                  <a:pt x="0" y="3107436"/>
                </a:lnTo>
                <a:lnTo>
                  <a:pt x="4672583" y="3107436"/>
                </a:lnTo>
                <a:lnTo>
                  <a:pt x="4672583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91200" y="3269363"/>
            <a:ext cx="5141977" cy="307263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204470">
              <a:lnSpc>
                <a:spcPct val="100000"/>
              </a:lnSpc>
              <a:spcBef>
                <a:spcPts val="320"/>
              </a:spcBef>
            </a:pPr>
            <a:r>
              <a:rPr lang="it-IT" sz="1400" dirty="0">
                <a:latin typeface="Arial Narrow"/>
                <a:cs typeface="Arial Narrow"/>
              </a:rPr>
              <a:t>7 Contenitori per alimenti in polistirene espanso, ossia recipienti come scatole, con o senza coperchio, utilizzati per contenere alimenti che:
a) è destinato al consumo immediato, sia in loco che da asporto,
b) è tipicamente consumato dal recipiente, e
c) è pronto per essere consumato senza ulteriori preparazioni, come la cottura, l'ebollizione o il riscaldamento,
compresi i contenitori per alimenti utilizzati per fast food o altri pasti pronti per il consumo immediato, ad eccezione dei contenitori per bevande, dei piatti e dei pacchetti e degli involucri contenenti alimenti;
8 Contenitori per bevande in polistirene espanso, compresi i loro tappi e coperchi;
9 Tazze per bevande in polistirene espanso, comprese le coperture e i coperchi.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6356" y="1796796"/>
            <a:ext cx="2116835" cy="10165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706356" y="1796795"/>
            <a:ext cx="2117090" cy="962443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17170" marR="210820" algn="ctr">
              <a:lnSpc>
                <a:spcPct val="100000"/>
              </a:lnSpc>
              <a:spcBef>
                <a:spcPts val="305"/>
              </a:spcBef>
            </a:pPr>
            <a:r>
              <a:rPr lang="it-IT" sz="2000" i="1" dirty="0">
                <a:solidFill>
                  <a:srgbClr val="385622"/>
                </a:solidFill>
                <a:latin typeface="Arial"/>
                <a:cs typeface="Arial"/>
              </a:rPr>
              <a:t>Restrizioni all'immissione sul mercato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
</a:t>
            </a:r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25" y="3999395"/>
            <a:ext cx="5922645" cy="2134559"/>
          </a:xfrm>
          <a:prstGeom prst="rect">
            <a:avLst/>
          </a:prstGeom>
          <a:solidFill>
            <a:srgbClr val="E1EFD9"/>
          </a:solidFill>
          <a:ln w="6096">
            <a:solidFill>
              <a:srgbClr val="A4A4A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lang="it-IT" sz="1400" spc="-25" dirty="0">
                <a:latin typeface="Arial Narrow"/>
                <a:cs typeface="Arial Narrow"/>
              </a:rPr>
              <a:t>PARTE C DELL'ALLEGATO
Prodotti di plastica monouso di cui all'articolo 6, paragrafi da 1 a 4, sui requisiti del prodotto Contenitori per bevande con una capacità massima di tre litri, vale a dire recipienti utilizzati per contenere liquidi, come bottiglie per bevande compresi i loro tappi e coperchi e imballaggi compositi per bevande compresi i loro tappi e coperchi, ma non:
a) contenitori per bevande in vetro o metallo con tappi e coperchi di plastica,
b) contenitori per bevande destinati e utilizzati per alimenti a fini medici speciali in forma liquida.
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120" y="1041870"/>
            <a:ext cx="8865814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Il 5 giugno 2019 il Parlamento europeo ha adottato la direttiva (UE) 2019/904 sulla riduzione dell'impatto ambientale di determinati prodotti di plastica – la cosiddetta direttiva SUP (plastica monouso).
Si precisa che: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611" y="2192388"/>
            <a:ext cx="8502015" cy="1665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1800" dirty="0">
                <a:latin typeface="Calibri"/>
                <a:cs typeface="Calibri"/>
              </a:rPr>
              <a:t>Gli Stati membri provvedono affinché i prodotti di plastica monouso elencati nella parte C dell'allegato che presentano </a:t>
            </a:r>
            <a:r>
              <a:rPr lang="it-IT" sz="1800" dirty="0">
                <a:solidFill>
                  <a:srgbClr val="00B050"/>
                </a:solidFill>
                <a:latin typeface="Calibri"/>
                <a:cs typeface="Calibri"/>
              </a:rPr>
              <a:t>tappi e coperchi di plastica possano essere immessi sul mercato solo se i tappi e i coperchi rimangono attaccati ai contenitori 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durante la fase di uso previsto dei prodotti </a:t>
            </a:r>
            <a:r>
              <a:rPr lang="it-IT" sz="1800" dirty="0">
                <a:latin typeface="Calibri"/>
                <a:cs typeface="Calibri"/>
              </a:rPr>
              <a:t>(articolo 6, paragrafi da 1 a 4).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7876" y="6222491"/>
            <a:ext cx="1621535" cy="440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79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149352"/>
            <a:ext cx="1848611" cy="571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7019" y="790955"/>
            <a:ext cx="1376170" cy="7741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9162" y="290057"/>
            <a:ext cx="721832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Direttiva (UE) 2019/904
</a:t>
            </a:r>
            <a:endParaRPr spc="-1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8443" y="1865376"/>
            <a:ext cx="2115311" cy="7071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48443" y="1865376"/>
            <a:ext cx="2115820" cy="65402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13690" marR="307975" indent="304800">
              <a:lnSpc>
                <a:spcPct val="100000"/>
              </a:lnSpc>
              <a:spcBef>
                <a:spcPts val="300"/>
              </a:spcBef>
            </a:pPr>
            <a:r>
              <a:rPr lang="it-IT" sz="2000" i="1" spc="-10" dirty="0">
                <a:solidFill>
                  <a:srgbClr val="385622"/>
                </a:solidFill>
                <a:latin typeface="Arial"/>
                <a:cs typeface="Arial"/>
              </a:rPr>
              <a:t>Requisiti del prodotto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2470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Presentazione standard di PowerPoint</vt:lpstr>
      <vt:lpstr>Legislazione – Parte 2</vt:lpstr>
      <vt:lpstr>Direttiva 2018/851 sui rifiuti</vt:lpstr>
      <vt:lpstr>Direttiva (UE) 2018/852
</vt:lpstr>
      <vt:lpstr>La strategia europea per la plastica in un'economia circolare</vt:lpstr>
      <vt:lpstr>La strategia europea per la plastica in un'economia circolare</vt:lpstr>
      <vt:lpstr>Directive (EU) 2019/904</vt:lpstr>
      <vt:lpstr>Direttiva (UE) 2019/904
</vt:lpstr>
      <vt:lpstr>Direttiva (UE) 2019/904
</vt:lpstr>
      <vt:lpstr>Direttiva (UE) 2019/904</vt:lpstr>
      <vt:lpstr>Direttiva (UE) 2019/904</vt:lpstr>
      <vt:lpstr>Direttiva (UE) 2019/904
</vt:lpstr>
      <vt:lpstr>Direttiva (UE) 2019/904
</vt:lpstr>
      <vt:lpstr>Direttiva (UE) 2019/904
</vt:lpstr>
      <vt:lpstr>Presentazione standard di PowerPoint</vt:lpstr>
      <vt:lpstr>Presentazione standard di PowerPoint</vt:lpstr>
    </vt:vector>
  </TitlesOfParts>
  <Company>Consorzio Proplast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Monti</dc:creator>
  <cp:lastModifiedBy>Susana Remotti</cp:lastModifiedBy>
  <cp:revision>3</cp:revision>
  <dcterms:created xsi:type="dcterms:W3CDTF">2022-07-26T12:53:37Z</dcterms:created>
  <dcterms:modified xsi:type="dcterms:W3CDTF">2022-07-26T13:24:34Z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2021-08-27T00:00:00Z</vt:filetime>
  </property>
  <property fmtid="{D5CDD505-2E9C-101B-9397-08002B2CF9AE}" pid="3" name="Creator">
    <vt:lpwstr>Acrobat PDFMaker 21 per PowerPoint</vt:lpwstr>
  </property>
  <property fmtid="{D5CDD505-2E9C-101B-9397-08002B2CF9AE}" pid="4" name="LastSaved">
    <vt:filetime>2022-07-26T00:00:00Z</vt:filetime>
  </property>
  <property fmtid="{D5CDD505-2E9C-101B-9397-08002B2CF9AE}" pid="5" name="Producer">
    <vt:lpwstr>Adobe PDF Library 21.5.92</vt:lpwstr>
  </property>
</Properties>
</file>