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08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7703" y="1178432"/>
            <a:ext cx="10243820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5168" y="1595341"/>
            <a:ext cx="9467433" cy="501205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8511" y="6222403"/>
            <a:ext cx="1621027" cy="4406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90842" y="351789"/>
            <a:ext cx="387159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6417" y="1138173"/>
            <a:ext cx="869124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unep.org/explore-topics/resource-efficiency/what-we-do/responsible-industry/eco-innov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6" y="4472"/>
            <a:ext cx="12187555" cy="6853555"/>
            <a:chOff x="4506" y="4472"/>
            <a:chExt cx="12187555" cy="6853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6" y="4472"/>
              <a:ext cx="12187493" cy="68535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92" y="117220"/>
              <a:ext cx="7373111" cy="253898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8600" y="3828185"/>
            <a:ext cx="8763000" cy="2174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20" dirty="0">
                <a:latin typeface="Calibri"/>
                <a:cs typeface="Calibri"/>
              </a:rPr>
              <a:t>Modulo del programma di formazione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20" dirty="0">
                <a:latin typeface="Calibri"/>
                <a:cs typeface="Calibri"/>
              </a:rPr>
              <a:t>n.2: Nuovi materiali e biomateriali
La valutazione economica e il valore della bioplastica materiali
</a:t>
            </a:r>
            <a:r>
              <a:rPr sz="2200" dirty="0">
                <a:latin typeface="Calibri"/>
                <a:cs typeface="Calibri"/>
              </a:rPr>
              <a:t>Dr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Eng.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Dubel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AGH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University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Science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Technology</a:t>
            </a:r>
            <a:endParaRPr sz="2200" dirty="0">
              <a:latin typeface="Calibri"/>
              <a:cs typeface="Calibri"/>
            </a:endParaRPr>
          </a:p>
          <a:p>
            <a:pPr marL="287655" algn="ctr">
              <a:lnSpc>
                <a:spcPct val="100000"/>
              </a:lnSpc>
            </a:pPr>
            <a:r>
              <a:rPr sz="2200" spc="-50" dirty="0">
                <a:latin typeface="Calibri"/>
                <a:cs typeface="Calibri"/>
              </a:rPr>
              <a:t>Kraków,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Poland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8592" y="6104192"/>
            <a:ext cx="10332085" cy="683260"/>
            <a:chOff x="268592" y="6104192"/>
            <a:chExt cx="10332085" cy="6832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999" y="6325087"/>
              <a:ext cx="7552308" cy="4285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592" y="6104192"/>
              <a:ext cx="2510790" cy="6832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012" y="148678"/>
            <a:ext cx="2279650" cy="7116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0075" y="6263975"/>
            <a:ext cx="1504646" cy="349205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802571F5-CC16-4605-7487-8FF487FBD407}"/>
              </a:ext>
            </a:extLst>
          </p:cNvPr>
          <p:cNvSpPr txBox="1"/>
          <p:nvPr/>
        </p:nvSpPr>
        <p:spPr>
          <a:xfrm>
            <a:off x="358089" y="3908171"/>
            <a:ext cx="2505209" cy="43986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12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70"/>
              </a:spcBef>
            </a:pPr>
            <a:r>
              <a:rPr lang="it-IT" sz="1800" b="1" spc="-10" dirty="0">
                <a:latin typeface="Calibri"/>
                <a:cs typeface="Calibri"/>
              </a:rPr>
              <a:t>Normative ambientali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5579FAF-B56E-6C8C-E365-8A7F2D997EFC}"/>
              </a:ext>
            </a:extLst>
          </p:cNvPr>
          <p:cNvSpPr txBox="1"/>
          <p:nvPr/>
        </p:nvSpPr>
        <p:spPr>
          <a:xfrm>
            <a:off x="2971800" y="1219200"/>
            <a:ext cx="2304415" cy="716222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360000">
              <a:lnSpc>
                <a:spcPct val="100000"/>
              </a:lnSpc>
            </a:pPr>
            <a:r>
              <a:rPr lang="it-IT" sz="1800" b="1" dirty="0">
                <a:latin typeface="Calibri"/>
                <a:cs typeface="Calibri"/>
              </a:rPr>
              <a:t>Stato del
ambiente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5B41E21-E1B5-F9CD-EE3E-673A43250972}"/>
              </a:ext>
            </a:extLst>
          </p:cNvPr>
          <p:cNvSpPr txBox="1"/>
          <p:nvPr/>
        </p:nvSpPr>
        <p:spPr>
          <a:xfrm>
            <a:off x="9426627" y="3658319"/>
            <a:ext cx="2558094" cy="9004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lang="it-IT" sz="1800" b="1" dirty="0">
                <a:latin typeface="Calibri"/>
                <a:cs typeface="Calibri"/>
              </a:rPr>
              <a:t>Risultati aziendali
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8" name="object 5">
            <a:extLst>
              <a:ext uri="{FF2B5EF4-FFF2-40B4-BE49-F238E27FC236}">
                <a16:creationId xmlns:a16="http://schemas.microsoft.com/office/drawing/2014/main" id="{177C7EC9-DA9B-6473-2203-8E08B19E16AD}"/>
              </a:ext>
            </a:extLst>
          </p:cNvPr>
          <p:cNvGrpSpPr/>
          <p:nvPr/>
        </p:nvGrpSpPr>
        <p:grpSpPr>
          <a:xfrm>
            <a:off x="2055367" y="3208986"/>
            <a:ext cx="727075" cy="671830"/>
            <a:chOff x="2779267" y="2664460"/>
            <a:chExt cx="727075" cy="67183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462A0BCD-00F6-7516-F352-49C9C0A832F4}"/>
                </a:ext>
              </a:extLst>
            </p:cNvPr>
            <p:cNvSpPr/>
            <p:nvPr/>
          </p:nvSpPr>
          <p:spPr>
            <a:xfrm>
              <a:off x="2785617" y="2670810"/>
              <a:ext cx="714375" cy="659130"/>
            </a:xfrm>
            <a:custGeom>
              <a:avLst/>
              <a:gdLst/>
              <a:ahLst/>
              <a:cxnLst/>
              <a:rect l="l" t="t" r="r" b="b"/>
              <a:pathLst>
                <a:path w="714375" h="659129">
                  <a:moveTo>
                    <a:pt x="251079" y="0"/>
                  </a:moveTo>
                  <a:lnTo>
                    <a:pt x="350138" y="132461"/>
                  </a:lnTo>
                  <a:lnTo>
                    <a:pt x="0" y="394335"/>
                  </a:lnTo>
                  <a:lnTo>
                    <a:pt x="197993" y="659129"/>
                  </a:lnTo>
                  <a:lnTo>
                    <a:pt x="548132" y="397382"/>
                  </a:lnTo>
                  <a:lnTo>
                    <a:pt x="647192" y="529716"/>
                  </a:lnTo>
                  <a:lnTo>
                    <a:pt x="713994" y="66928"/>
                  </a:lnTo>
                  <a:lnTo>
                    <a:pt x="2510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792460BB-9E65-CCF9-91EE-4A119C0809EE}"/>
                </a:ext>
              </a:extLst>
            </p:cNvPr>
            <p:cNvSpPr/>
            <p:nvPr/>
          </p:nvSpPr>
          <p:spPr>
            <a:xfrm>
              <a:off x="2785617" y="2670810"/>
              <a:ext cx="714375" cy="659130"/>
            </a:xfrm>
            <a:custGeom>
              <a:avLst/>
              <a:gdLst/>
              <a:ahLst/>
              <a:cxnLst/>
              <a:rect l="l" t="t" r="r" b="b"/>
              <a:pathLst>
                <a:path w="714375" h="659129">
                  <a:moveTo>
                    <a:pt x="0" y="394335"/>
                  </a:moveTo>
                  <a:lnTo>
                    <a:pt x="350138" y="132461"/>
                  </a:lnTo>
                  <a:lnTo>
                    <a:pt x="251079" y="0"/>
                  </a:lnTo>
                  <a:lnTo>
                    <a:pt x="713994" y="66928"/>
                  </a:lnTo>
                  <a:lnTo>
                    <a:pt x="647192" y="529716"/>
                  </a:lnTo>
                  <a:lnTo>
                    <a:pt x="548132" y="397382"/>
                  </a:lnTo>
                  <a:lnTo>
                    <a:pt x="197993" y="659129"/>
                  </a:lnTo>
                  <a:lnTo>
                    <a:pt x="0" y="39433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8">
            <a:extLst>
              <a:ext uri="{FF2B5EF4-FFF2-40B4-BE49-F238E27FC236}">
                <a16:creationId xmlns:a16="http://schemas.microsoft.com/office/drawing/2014/main" id="{94E249DC-48AE-35E9-56C5-B665E11AA165}"/>
              </a:ext>
            </a:extLst>
          </p:cNvPr>
          <p:cNvSpPr txBox="1"/>
          <p:nvPr/>
        </p:nvSpPr>
        <p:spPr>
          <a:xfrm>
            <a:off x="6085840" y="3183995"/>
            <a:ext cx="2503170" cy="28277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38125">
              <a:lnSpc>
                <a:spcPct val="100000"/>
              </a:lnSpc>
            </a:pPr>
            <a:r>
              <a:rPr lang="it-IT" sz="1800" b="1" dirty="0">
                <a:latin typeface="Calibri"/>
                <a:cs typeface="Calibri"/>
              </a:rPr>
              <a:t>Adeguamento dei costi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2" name="object 9">
            <a:extLst>
              <a:ext uri="{FF2B5EF4-FFF2-40B4-BE49-F238E27FC236}">
                <a16:creationId xmlns:a16="http://schemas.microsoft.com/office/drawing/2014/main" id="{07A5DD1A-1B4B-64C7-0B02-AC733DECBC68}"/>
              </a:ext>
            </a:extLst>
          </p:cNvPr>
          <p:cNvGrpSpPr/>
          <p:nvPr/>
        </p:nvGrpSpPr>
        <p:grpSpPr>
          <a:xfrm>
            <a:off x="3877627" y="2175803"/>
            <a:ext cx="492759" cy="499109"/>
            <a:chOff x="4745482" y="1694433"/>
            <a:chExt cx="492759" cy="499109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112EAC7E-BA9F-10CF-E3D1-76ADA508CE57}"/>
                </a:ext>
              </a:extLst>
            </p:cNvPr>
            <p:cNvSpPr/>
            <p:nvPr/>
          </p:nvSpPr>
          <p:spPr>
            <a:xfrm>
              <a:off x="4751832" y="1700783"/>
              <a:ext cx="480059" cy="486409"/>
            </a:xfrm>
            <a:custGeom>
              <a:avLst/>
              <a:gdLst/>
              <a:ahLst/>
              <a:cxnLst/>
              <a:rect l="l" t="t" r="r" b="b"/>
              <a:pathLst>
                <a:path w="480060" h="486410">
                  <a:moveTo>
                    <a:pt x="240029" y="0"/>
                  </a:moveTo>
                  <a:lnTo>
                    <a:pt x="0" y="240029"/>
                  </a:lnTo>
                  <a:lnTo>
                    <a:pt x="120014" y="240029"/>
                  </a:lnTo>
                  <a:lnTo>
                    <a:pt x="120014" y="486282"/>
                  </a:lnTo>
                  <a:lnTo>
                    <a:pt x="360044" y="486282"/>
                  </a:lnTo>
                  <a:lnTo>
                    <a:pt x="360044" y="240029"/>
                  </a:lnTo>
                  <a:lnTo>
                    <a:pt x="480059" y="240029"/>
                  </a:lnTo>
                  <a:lnTo>
                    <a:pt x="24002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B0A13E99-7A4C-A9C6-6B2F-CC422FAA9724}"/>
                </a:ext>
              </a:extLst>
            </p:cNvPr>
            <p:cNvSpPr/>
            <p:nvPr/>
          </p:nvSpPr>
          <p:spPr>
            <a:xfrm>
              <a:off x="4751832" y="1700783"/>
              <a:ext cx="480059" cy="486409"/>
            </a:xfrm>
            <a:custGeom>
              <a:avLst/>
              <a:gdLst/>
              <a:ahLst/>
              <a:cxnLst/>
              <a:rect l="l" t="t" r="r" b="b"/>
              <a:pathLst>
                <a:path w="480060" h="486410">
                  <a:moveTo>
                    <a:pt x="120014" y="486282"/>
                  </a:moveTo>
                  <a:lnTo>
                    <a:pt x="120014" y="240029"/>
                  </a:lnTo>
                  <a:lnTo>
                    <a:pt x="0" y="240029"/>
                  </a:lnTo>
                  <a:lnTo>
                    <a:pt x="240029" y="0"/>
                  </a:lnTo>
                  <a:lnTo>
                    <a:pt x="480059" y="240029"/>
                  </a:lnTo>
                  <a:lnTo>
                    <a:pt x="360044" y="240029"/>
                  </a:lnTo>
                  <a:lnTo>
                    <a:pt x="360044" y="486282"/>
                  </a:lnTo>
                  <a:lnTo>
                    <a:pt x="120014" y="48628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2">
            <a:extLst>
              <a:ext uri="{FF2B5EF4-FFF2-40B4-BE49-F238E27FC236}">
                <a16:creationId xmlns:a16="http://schemas.microsoft.com/office/drawing/2014/main" id="{A3969F51-BA3B-AC98-E7BE-B8665E1CC23E}"/>
              </a:ext>
            </a:extLst>
          </p:cNvPr>
          <p:cNvGrpSpPr/>
          <p:nvPr/>
        </p:nvGrpSpPr>
        <p:grpSpPr>
          <a:xfrm>
            <a:off x="8720789" y="3325380"/>
            <a:ext cx="607695" cy="492759"/>
            <a:chOff x="9109964" y="2914776"/>
            <a:chExt cx="607695" cy="492759"/>
          </a:xfrm>
        </p:grpSpPr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3F4B4F4C-2653-C71E-617D-95CB705284FF}"/>
                </a:ext>
              </a:extLst>
            </p:cNvPr>
            <p:cNvSpPr/>
            <p:nvPr/>
          </p:nvSpPr>
          <p:spPr>
            <a:xfrm>
              <a:off x="9116314" y="2921126"/>
              <a:ext cx="594995" cy="480059"/>
            </a:xfrm>
            <a:custGeom>
              <a:avLst/>
              <a:gdLst/>
              <a:ahLst/>
              <a:cxnLst/>
              <a:rect l="l" t="t" r="r" b="b"/>
              <a:pathLst>
                <a:path w="594995" h="480060">
                  <a:moveTo>
                    <a:pt x="96774" y="0"/>
                  </a:moveTo>
                  <a:lnTo>
                    <a:pt x="0" y="151764"/>
                  </a:lnTo>
                  <a:lnTo>
                    <a:pt x="394842" y="403606"/>
                  </a:lnTo>
                  <a:lnTo>
                    <a:pt x="346455" y="479551"/>
                  </a:lnTo>
                  <a:lnTo>
                    <a:pt x="594994" y="424561"/>
                  </a:lnTo>
                  <a:lnTo>
                    <a:pt x="540003" y="176022"/>
                  </a:lnTo>
                  <a:lnTo>
                    <a:pt x="491616" y="251840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651F93BF-42ED-134F-B93E-A2EE546DEE4F}"/>
                </a:ext>
              </a:extLst>
            </p:cNvPr>
            <p:cNvSpPr/>
            <p:nvPr/>
          </p:nvSpPr>
          <p:spPr>
            <a:xfrm>
              <a:off x="9116314" y="2921126"/>
              <a:ext cx="594995" cy="480059"/>
            </a:xfrm>
            <a:custGeom>
              <a:avLst/>
              <a:gdLst/>
              <a:ahLst/>
              <a:cxnLst/>
              <a:rect l="l" t="t" r="r" b="b"/>
              <a:pathLst>
                <a:path w="594995" h="480060">
                  <a:moveTo>
                    <a:pt x="96774" y="0"/>
                  </a:moveTo>
                  <a:lnTo>
                    <a:pt x="491616" y="251840"/>
                  </a:lnTo>
                  <a:lnTo>
                    <a:pt x="540003" y="176022"/>
                  </a:lnTo>
                  <a:lnTo>
                    <a:pt x="594994" y="424561"/>
                  </a:lnTo>
                  <a:lnTo>
                    <a:pt x="346455" y="479551"/>
                  </a:lnTo>
                  <a:lnTo>
                    <a:pt x="394842" y="403606"/>
                  </a:lnTo>
                  <a:lnTo>
                    <a:pt x="0" y="151764"/>
                  </a:lnTo>
                  <a:lnTo>
                    <a:pt x="96774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5">
            <a:extLst>
              <a:ext uri="{FF2B5EF4-FFF2-40B4-BE49-F238E27FC236}">
                <a16:creationId xmlns:a16="http://schemas.microsoft.com/office/drawing/2014/main" id="{BF80706B-7C34-4D50-1776-B2B96297E757}"/>
              </a:ext>
            </a:extLst>
          </p:cNvPr>
          <p:cNvSpPr/>
          <p:nvPr/>
        </p:nvSpPr>
        <p:spPr>
          <a:xfrm>
            <a:off x="11211715" y="3803935"/>
            <a:ext cx="384175" cy="648335"/>
          </a:xfrm>
          <a:custGeom>
            <a:avLst/>
            <a:gdLst/>
            <a:ahLst/>
            <a:cxnLst/>
            <a:rect l="l" t="t" r="r" b="b"/>
            <a:pathLst>
              <a:path w="384175" h="648335">
                <a:moveTo>
                  <a:pt x="288035" y="0"/>
                </a:moveTo>
                <a:lnTo>
                  <a:pt x="192024" y="96012"/>
                </a:lnTo>
                <a:lnTo>
                  <a:pt x="96011" y="0"/>
                </a:lnTo>
                <a:lnTo>
                  <a:pt x="96011" y="456056"/>
                </a:lnTo>
                <a:lnTo>
                  <a:pt x="0" y="456056"/>
                </a:lnTo>
                <a:lnTo>
                  <a:pt x="192024" y="648081"/>
                </a:lnTo>
                <a:lnTo>
                  <a:pt x="384048" y="456056"/>
                </a:lnTo>
                <a:lnTo>
                  <a:pt x="288035" y="456056"/>
                </a:lnTo>
                <a:lnTo>
                  <a:pt x="2880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55D77B23-1204-A06F-38CA-22020687BFC5}"/>
              </a:ext>
            </a:extLst>
          </p:cNvPr>
          <p:cNvSpPr txBox="1"/>
          <p:nvPr/>
        </p:nvSpPr>
        <p:spPr>
          <a:xfrm>
            <a:off x="2971800" y="2857246"/>
            <a:ext cx="2304415" cy="99322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768985" marR="408940" indent="-352425">
              <a:lnSpc>
                <a:spcPct val="100000"/>
              </a:lnSpc>
              <a:spcBef>
                <a:spcPts val="1265"/>
              </a:spcBef>
            </a:pPr>
            <a:r>
              <a:rPr lang="it-IT" sz="1800" b="1" dirty="0">
                <a:latin typeface="Calibri"/>
                <a:cs typeface="Calibri"/>
              </a:rPr>
              <a:t>Cambiamenti nel modello di business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C197C4A8-E91B-1045-717C-FAC948595392}"/>
              </a:ext>
            </a:extLst>
          </p:cNvPr>
          <p:cNvSpPr/>
          <p:nvPr/>
        </p:nvSpPr>
        <p:spPr>
          <a:xfrm>
            <a:off x="4800600" y="1279868"/>
            <a:ext cx="384175" cy="648335"/>
          </a:xfrm>
          <a:custGeom>
            <a:avLst/>
            <a:gdLst/>
            <a:ahLst/>
            <a:cxnLst/>
            <a:rect l="l" t="t" r="r" b="b"/>
            <a:pathLst>
              <a:path w="384175" h="648335">
                <a:moveTo>
                  <a:pt x="192024" y="0"/>
                </a:moveTo>
                <a:lnTo>
                  <a:pt x="0" y="192024"/>
                </a:lnTo>
                <a:lnTo>
                  <a:pt x="96012" y="192024"/>
                </a:lnTo>
                <a:lnTo>
                  <a:pt x="96012" y="648080"/>
                </a:lnTo>
                <a:lnTo>
                  <a:pt x="192024" y="552068"/>
                </a:lnTo>
                <a:lnTo>
                  <a:pt x="288036" y="648080"/>
                </a:lnTo>
                <a:lnTo>
                  <a:pt x="288036" y="192024"/>
                </a:lnTo>
                <a:lnTo>
                  <a:pt x="384048" y="192024"/>
                </a:lnTo>
                <a:lnTo>
                  <a:pt x="1920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18">
            <a:extLst>
              <a:ext uri="{FF2B5EF4-FFF2-40B4-BE49-F238E27FC236}">
                <a16:creationId xmlns:a16="http://schemas.microsoft.com/office/drawing/2014/main" id="{B70211A0-B16B-1B99-6D9D-38D89DC6C98C}"/>
              </a:ext>
            </a:extLst>
          </p:cNvPr>
          <p:cNvGrpSpPr/>
          <p:nvPr/>
        </p:nvGrpSpPr>
        <p:grpSpPr>
          <a:xfrm>
            <a:off x="5365750" y="3139008"/>
            <a:ext cx="661670" cy="372745"/>
            <a:chOff x="6089650" y="2594482"/>
            <a:chExt cx="661670" cy="372745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257A919D-55C8-2135-C9BF-6DD9EB0C6E11}"/>
                </a:ext>
              </a:extLst>
            </p:cNvPr>
            <p:cNvSpPr/>
            <p:nvPr/>
          </p:nvSpPr>
          <p:spPr>
            <a:xfrm>
              <a:off x="6096000" y="2600832"/>
              <a:ext cx="648970" cy="360045"/>
            </a:xfrm>
            <a:custGeom>
              <a:avLst/>
              <a:gdLst/>
              <a:ahLst/>
              <a:cxnLst/>
              <a:rect l="l" t="t" r="r" b="b"/>
              <a:pathLst>
                <a:path w="648970" h="360044">
                  <a:moveTo>
                    <a:pt x="468375" y="0"/>
                  </a:moveTo>
                  <a:lnTo>
                    <a:pt x="468375" y="90042"/>
                  </a:lnTo>
                  <a:lnTo>
                    <a:pt x="0" y="90042"/>
                  </a:lnTo>
                  <a:lnTo>
                    <a:pt x="0" y="270001"/>
                  </a:lnTo>
                  <a:lnTo>
                    <a:pt x="468375" y="270001"/>
                  </a:lnTo>
                  <a:lnTo>
                    <a:pt x="468375" y="360044"/>
                  </a:lnTo>
                  <a:lnTo>
                    <a:pt x="648461" y="179958"/>
                  </a:lnTo>
                  <a:lnTo>
                    <a:pt x="46837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D4F00F81-F49F-7062-14C6-58A1CA734C45}"/>
                </a:ext>
              </a:extLst>
            </p:cNvPr>
            <p:cNvSpPr/>
            <p:nvPr/>
          </p:nvSpPr>
          <p:spPr>
            <a:xfrm>
              <a:off x="6096000" y="2600832"/>
              <a:ext cx="648970" cy="360045"/>
            </a:xfrm>
            <a:custGeom>
              <a:avLst/>
              <a:gdLst/>
              <a:ahLst/>
              <a:cxnLst/>
              <a:rect l="l" t="t" r="r" b="b"/>
              <a:pathLst>
                <a:path w="648970" h="360044">
                  <a:moveTo>
                    <a:pt x="0" y="90042"/>
                  </a:moveTo>
                  <a:lnTo>
                    <a:pt x="468375" y="90042"/>
                  </a:lnTo>
                  <a:lnTo>
                    <a:pt x="468375" y="0"/>
                  </a:lnTo>
                  <a:lnTo>
                    <a:pt x="648461" y="179958"/>
                  </a:lnTo>
                  <a:lnTo>
                    <a:pt x="468375" y="360044"/>
                  </a:lnTo>
                  <a:lnTo>
                    <a:pt x="468375" y="270001"/>
                  </a:lnTo>
                  <a:lnTo>
                    <a:pt x="0" y="270001"/>
                  </a:lnTo>
                  <a:lnTo>
                    <a:pt x="0" y="9004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0061857-D4F7-F64D-5BE3-B021B0780F1F}"/>
              </a:ext>
            </a:extLst>
          </p:cNvPr>
          <p:cNvSpPr txBox="1"/>
          <p:nvPr/>
        </p:nvSpPr>
        <p:spPr>
          <a:xfrm>
            <a:off x="537717" y="4402959"/>
            <a:ext cx="209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Severo ma flessibili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9746A6A5-B056-5239-BADC-33151CC99CFD}"/>
              </a:ext>
            </a:extLst>
          </p:cNvPr>
          <p:cNvSpPr txBox="1"/>
          <p:nvPr/>
        </p:nvSpPr>
        <p:spPr>
          <a:xfrm>
            <a:off x="2971800" y="4386874"/>
            <a:ext cx="2304415" cy="43922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768985" marR="408940" indent="-352425">
              <a:lnSpc>
                <a:spcPct val="100000"/>
              </a:lnSpc>
              <a:spcBef>
                <a:spcPts val="1265"/>
              </a:spcBef>
            </a:pPr>
            <a:r>
              <a:rPr lang="it-IT" sz="1800" b="1" dirty="0">
                <a:latin typeface="Calibri"/>
                <a:cs typeface="Calibri"/>
              </a:rPr>
              <a:t>Innovazioni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624A6BE8-B98E-5149-ACB5-3B5EC3FD34AF}"/>
              </a:ext>
            </a:extLst>
          </p:cNvPr>
          <p:cNvSpPr/>
          <p:nvPr/>
        </p:nvSpPr>
        <p:spPr>
          <a:xfrm rot="10800000">
            <a:off x="3900883" y="3920728"/>
            <a:ext cx="480059" cy="486409"/>
          </a:xfrm>
          <a:custGeom>
            <a:avLst/>
            <a:gdLst/>
            <a:ahLst/>
            <a:cxnLst/>
            <a:rect l="l" t="t" r="r" b="b"/>
            <a:pathLst>
              <a:path w="480060" h="486410">
                <a:moveTo>
                  <a:pt x="240029" y="0"/>
                </a:moveTo>
                <a:lnTo>
                  <a:pt x="0" y="240029"/>
                </a:lnTo>
                <a:lnTo>
                  <a:pt x="120014" y="240029"/>
                </a:lnTo>
                <a:lnTo>
                  <a:pt x="120014" y="486282"/>
                </a:lnTo>
                <a:lnTo>
                  <a:pt x="360044" y="486282"/>
                </a:lnTo>
                <a:lnTo>
                  <a:pt x="360044" y="240029"/>
                </a:lnTo>
                <a:lnTo>
                  <a:pt x="480059" y="240029"/>
                </a:lnTo>
                <a:lnTo>
                  <a:pt x="24002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18">
            <a:extLst>
              <a:ext uri="{FF2B5EF4-FFF2-40B4-BE49-F238E27FC236}">
                <a16:creationId xmlns:a16="http://schemas.microsoft.com/office/drawing/2014/main" id="{2C77EF58-67DB-4007-D2A9-81E263A90F8C}"/>
              </a:ext>
            </a:extLst>
          </p:cNvPr>
          <p:cNvGrpSpPr/>
          <p:nvPr/>
        </p:nvGrpSpPr>
        <p:grpSpPr>
          <a:xfrm>
            <a:off x="5365750" y="4420112"/>
            <a:ext cx="661670" cy="372745"/>
            <a:chOff x="6089650" y="2594482"/>
            <a:chExt cx="661670" cy="372745"/>
          </a:xfrm>
        </p:grpSpPr>
        <p:sp>
          <p:nvSpPr>
            <p:cNvPr id="30" name="object 19">
              <a:extLst>
                <a:ext uri="{FF2B5EF4-FFF2-40B4-BE49-F238E27FC236}">
                  <a16:creationId xmlns:a16="http://schemas.microsoft.com/office/drawing/2014/main" id="{9E540B68-6057-F4EE-045C-E6FE30C46E6F}"/>
                </a:ext>
              </a:extLst>
            </p:cNvPr>
            <p:cNvSpPr/>
            <p:nvPr/>
          </p:nvSpPr>
          <p:spPr>
            <a:xfrm>
              <a:off x="6096000" y="2600832"/>
              <a:ext cx="648970" cy="360045"/>
            </a:xfrm>
            <a:custGeom>
              <a:avLst/>
              <a:gdLst/>
              <a:ahLst/>
              <a:cxnLst/>
              <a:rect l="l" t="t" r="r" b="b"/>
              <a:pathLst>
                <a:path w="648970" h="360044">
                  <a:moveTo>
                    <a:pt x="468375" y="0"/>
                  </a:moveTo>
                  <a:lnTo>
                    <a:pt x="468375" y="90042"/>
                  </a:lnTo>
                  <a:lnTo>
                    <a:pt x="0" y="90042"/>
                  </a:lnTo>
                  <a:lnTo>
                    <a:pt x="0" y="270001"/>
                  </a:lnTo>
                  <a:lnTo>
                    <a:pt x="468375" y="270001"/>
                  </a:lnTo>
                  <a:lnTo>
                    <a:pt x="468375" y="360044"/>
                  </a:lnTo>
                  <a:lnTo>
                    <a:pt x="648461" y="179958"/>
                  </a:lnTo>
                  <a:lnTo>
                    <a:pt x="46837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0">
              <a:extLst>
                <a:ext uri="{FF2B5EF4-FFF2-40B4-BE49-F238E27FC236}">
                  <a16:creationId xmlns:a16="http://schemas.microsoft.com/office/drawing/2014/main" id="{526D344C-72AD-C598-C55C-18B64AF34F1B}"/>
                </a:ext>
              </a:extLst>
            </p:cNvPr>
            <p:cNvSpPr/>
            <p:nvPr/>
          </p:nvSpPr>
          <p:spPr>
            <a:xfrm>
              <a:off x="6096000" y="2600832"/>
              <a:ext cx="648970" cy="360045"/>
            </a:xfrm>
            <a:custGeom>
              <a:avLst/>
              <a:gdLst/>
              <a:ahLst/>
              <a:cxnLst/>
              <a:rect l="l" t="t" r="r" b="b"/>
              <a:pathLst>
                <a:path w="648970" h="360044">
                  <a:moveTo>
                    <a:pt x="0" y="90042"/>
                  </a:moveTo>
                  <a:lnTo>
                    <a:pt x="468375" y="90042"/>
                  </a:lnTo>
                  <a:lnTo>
                    <a:pt x="468375" y="0"/>
                  </a:lnTo>
                  <a:lnTo>
                    <a:pt x="648461" y="179958"/>
                  </a:lnTo>
                  <a:lnTo>
                    <a:pt x="468375" y="360044"/>
                  </a:lnTo>
                  <a:lnTo>
                    <a:pt x="468375" y="270001"/>
                  </a:lnTo>
                  <a:lnTo>
                    <a:pt x="0" y="270001"/>
                  </a:lnTo>
                  <a:lnTo>
                    <a:pt x="0" y="9004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6">
            <a:extLst>
              <a:ext uri="{FF2B5EF4-FFF2-40B4-BE49-F238E27FC236}">
                <a16:creationId xmlns:a16="http://schemas.microsoft.com/office/drawing/2014/main" id="{0368EA97-16FA-5FBE-95DA-730AABF39FF9}"/>
              </a:ext>
            </a:extLst>
          </p:cNvPr>
          <p:cNvSpPr txBox="1"/>
          <p:nvPr/>
        </p:nvSpPr>
        <p:spPr>
          <a:xfrm>
            <a:off x="6137063" y="4229514"/>
            <a:ext cx="2380744" cy="716222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768985" marR="408940" indent="-352425">
              <a:lnSpc>
                <a:spcPct val="100000"/>
              </a:lnSpc>
              <a:spcBef>
                <a:spcPts val="1265"/>
              </a:spcBef>
            </a:pPr>
            <a:r>
              <a:rPr lang="it-IT" sz="1800" b="1" dirty="0">
                <a:latin typeface="Calibri"/>
                <a:cs typeface="Calibri"/>
              </a:rPr>
              <a:t>Produttività delle risorse</a:t>
            </a:r>
          </a:p>
        </p:txBody>
      </p:sp>
      <p:grpSp>
        <p:nvGrpSpPr>
          <p:cNvPr id="33" name="object 12">
            <a:extLst>
              <a:ext uri="{FF2B5EF4-FFF2-40B4-BE49-F238E27FC236}">
                <a16:creationId xmlns:a16="http://schemas.microsoft.com/office/drawing/2014/main" id="{57B66A45-7F83-C086-22E3-9692884101DD}"/>
              </a:ext>
            </a:extLst>
          </p:cNvPr>
          <p:cNvGrpSpPr/>
          <p:nvPr/>
        </p:nvGrpSpPr>
        <p:grpSpPr>
          <a:xfrm rot="17773429">
            <a:off x="8718759" y="4212271"/>
            <a:ext cx="497917" cy="579604"/>
            <a:chOff x="9109964" y="2914776"/>
            <a:chExt cx="607695" cy="492759"/>
          </a:xfrm>
        </p:grpSpPr>
        <p:sp>
          <p:nvSpPr>
            <p:cNvPr id="34" name="object 13">
              <a:extLst>
                <a:ext uri="{FF2B5EF4-FFF2-40B4-BE49-F238E27FC236}">
                  <a16:creationId xmlns:a16="http://schemas.microsoft.com/office/drawing/2014/main" id="{BF193DA4-8762-751E-2830-9B213A3B64E5}"/>
                </a:ext>
              </a:extLst>
            </p:cNvPr>
            <p:cNvSpPr/>
            <p:nvPr/>
          </p:nvSpPr>
          <p:spPr>
            <a:xfrm>
              <a:off x="9116314" y="2921126"/>
              <a:ext cx="594995" cy="480059"/>
            </a:xfrm>
            <a:custGeom>
              <a:avLst/>
              <a:gdLst/>
              <a:ahLst/>
              <a:cxnLst/>
              <a:rect l="l" t="t" r="r" b="b"/>
              <a:pathLst>
                <a:path w="594995" h="480060">
                  <a:moveTo>
                    <a:pt x="96774" y="0"/>
                  </a:moveTo>
                  <a:lnTo>
                    <a:pt x="0" y="151764"/>
                  </a:lnTo>
                  <a:lnTo>
                    <a:pt x="394842" y="403606"/>
                  </a:lnTo>
                  <a:lnTo>
                    <a:pt x="346455" y="479551"/>
                  </a:lnTo>
                  <a:lnTo>
                    <a:pt x="594994" y="424561"/>
                  </a:lnTo>
                  <a:lnTo>
                    <a:pt x="540003" y="176022"/>
                  </a:lnTo>
                  <a:lnTo>
                    <a:pt x="491616" y="251840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4">
              <a:extLst>
                <a:ext uri="{FF2B5EF4-FFF2-40B4-BE49-F238E27FC236}">
                  <a16:creationId xmlns:a16="http://schemas.microsoft.com/office/drawing/2014/main" id="{7D7A3165-84E9-D60A-765D-59746876C7B5}"/>
                </a:ext>
              </a:extLst>
            </p:cNvPr>
            <p:cNvSpPr/>
            <p:nvPr/>
          </p:nvSpPr>
          <p:spPr>
            <a:xfrm>
              <a:off x="9116314" y="2921126"/>
              <a:ext cx="594995" cy="480059"/>
            </a:xfrm>
            <a:custGeom>
              <a:avLst/>
              <a:gdLst/>
              <a:ahLst/>
              <a:cxnLst/>
              <a:rect l="l" t="t" r="r" b="b"/>
              <a:pathLst>
                <a:path w="594995" h="480060">
                  <a:moveTo>
                    <a:pt x="96774" y="0"/>
                  </a:moveTo>
                  <a:lnTo>
                    <a:pt x="491616" y="251840"/>
                  </a:lnTo>
                  <a:lnTo>
                    <a:pt x="540003" y="176022"/>
                  </a:lnTo>
                  <a:lnTo>
                    <a:pt x="594994" y="424561"/>
                  </a:lnTo>
                  <a:lnTo>
                    <a:pt x="346455" y="479551"/>
                  </a:lnTo>
                  <a:lnTo>
                    <a:pt x="394842" y="403606"/>
                  </a:lnTo>
                  <a:lnTo>
                    <a:pt x="0" y="151764"/>
                  </a:lnTo>
                  <a:lnTo>
                    <a:pt x="96774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17">
            <a:extLst>
              <a:ext uri="{FF2B5EF4-FFF2-40B4-BE49-F238E27FC236}">
                <a16:creationId xmlns:a16="http://schemas.microsoft.com/office/drawing/2014/main" id="{A7840E96-8B5D-BB33-B27D-CCEAF2CB6BD6}"/>
              </a:ext>
            </a:extLst>
          </p:cNvPr>
          <p:cNvSpPr/>
          <p:nvPr/>
        </p:nvSpPr>
        <p:spPr>
          <a:xfrm>
            <a:off x="11595890" y="3803934"/>
            <a:ext cx="384175" cy="648335"/>
          </a:xfrm>
          <a:custGeom>
            <a:avLst/>
            <a:gdLst/>
            <a:ahLst/>
            <a:cxnLst/>
            <a:rect l="l" t="t" r="r" b="b"/>
            <a:pathLst>
              <a:path w="384175" h="648335">
                <a:moveTo>
                  <a:pt x="192024" y="0"/>
                </a:moveTo>
                <a:lnTo>
                  <a:pt x="0" y="192024"/>
                </a:lnTo>
                <a:lnTo>
                  <a:pt x="96012" y="192024"/>
                </a:lnTo>
                <a:lnTo>
                  <a:pt x="96012" y="648080"/>
                </a:lnTo>
                <a:lnTo>
                  <a:pt x="192024" y="552068"/>
                </a:lnTo>
                <a:lnTo>
                  <a:pt x="288036" y="648080"/>
                </a:lnTo>
                <a:lnTo>
                  <a:pt x="288036" y="192024"/>
                </a:lnTo>
                <a:lnTo>
                  <a:pt x="384048" y="192024"/>
                </a:lnTo>
                <a:lnTo>
                  <a:pt x="1920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61352" y="3952440"/>
            <a:ext cx="4798695" cy="2789555"/>
            <a:chOff x="7261352" y="3952440"/>
            <a:chExt cx="4798695" cy="2789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1352" y="3952440"/>
              <a:ext cx="4595367" cy="27889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8511" y="6222403"/>
              <a:ext cx="1621027" cy="440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566417" y="1138173"/>
            <a:ext cx="9939783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"Gli ambientalisti di successo, le agenzie di regolamentazione e le aziende rifiuteranno i vecchi compromessi e si baseranno sulla logica economica sottostante che collega l'ambiente, la produttività delle risorse, l'innovazione e la competitività".
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1662429" y="3231641"/>
            <a:ext cx="7889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Linde.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1995.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„Green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competitive: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ending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stalemate”.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Harvard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Business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Review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73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(5): </a:t>
            </a:r>
            <a:r>
              <a:rPr sz="1800" spc="-10" dirty="0">
                <a:latin typeface="Calibri"/>
                <a:cs typeface="Calibri"/>
              </a:rPr>
              <a:t>120–134.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012" y="148678"/>
            <a:ext cx="2279650" cy="7116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416" y="977772"/>
            <a:ext cx="10403840" cy="5486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4454" y="1216278"/>
            <a:ext cx="365252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4400" spc="-10" dirty="0">
                <a:latin typeface="Arial Black"/>
                <a:cs typeface="Arial Black"/>
              </a:rPr>
              <a:t>Normative</a:t>
            </a:r>
            <a:endParaRPr sz="44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90842" y="351789"/>
            <a:ext cx="38715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10" dirty="0"/>
              <a:t>Ambiente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3882390" y="5177434"/>
            <a:ext cx="27920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400" spc="-10" dirty="0">
                <a:latin typeface="Arial Black"/>
                <a:cs typeface="Arial Black"/>
              </a:rPr>
              <a:t>Azienda</a:t>
            </a:r>
            <a:endParaRPr sz="4400" dirty="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012" y="148678"/>
            <a:ext cx="2279650" cy="7116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8510" y="6222403"/>
            <a:ext cx="1621027" cy="4406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6" y="4114"/>
            <a:ext cx="12187555" cy="6236970"/>
            <a:chOff x="4506" y="4114"/>
            <a:chExt cx="12187555" cy="623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6" y="4114"/>
              <a:ext cx="12187493" cy="62367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92" y="117221"/>
              <a:ext cx="7020559" cy="241757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68592" y="6188570"/>
            <a:ext cx="10028555" cy="669925"/>
            <a:chOff x="268592" y="6188570"/>
            <a:chExt cx="10028555" cy="6699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1036" y="6336973"/>
              <a:ext cx="7485931" cy="3842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592" y="6188570"/>
              <a:ext cx="2510790" cy="66942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2354" y="3537978"/>
            <a:ext cx="547598" cy="8649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688" y="3669322"/>
            <a:ext cx="1846961" cy="73211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6421" y="4487430"/>
            <a:ext cx="1060678" cy="4714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3335" y="4504791"/>
            <a:ext cx="1708277" cy="52872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85973" y="4538217"/>
            <a:ext cx="1179004" cy="4166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37659" y="4552226"/>
            <a:ext cx="1025525" cy="34184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56738" y="3705440"/>
            <a:ext cx="1637411" cy="64583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13450" y="3607308"/>
            <a:ext cx="1521078" cy="85610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86029" y="5133492"/>
            <a:ext cx="7933690" cy="1009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700" b="1" spc="-10" dirty="0">
                <a:latin typeface="Arial"/>
                <a:cs typeface="Arial"/>
              </a:rPr>
              <a:t>Copyright: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CC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BY-NC-</a:t>
            </a:r>
            <a:r>
              <a:rPr sz="700" b="1" dirty="0">
                <a:latin typeface="Arial"/>
                <a:cs typeface="Arial"/>
              </a:rPr>
              <a:t>SA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4.0:</a:t>
            </a:r>
            <a:r>
              <a:rPr sz="700" b="1" spc="330" dirty="0">
                <a:latin typeface="Arial"/>
                <a:cs typeface="Arial"/>
              </a:rPr>
              <a:t> </a:t>
            </a:r>
            <a:r>
              <a:rPr sz="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4"/>
              </a:rPr>
              <a:t>https://creativecommons.org/licenses/by-nc-sa/4.0</a:t>
            </a:r>
            <a:r>
              <a:rPr sz="700" spc="-10" dirty="0">
                <a:solidFill>
                  <a:srgbClr val="0462C1"/>
                </a:solidFill>
                <a:latin typeface="Arial"/>
                <a:cs typeface="Arial"/>
                <a:hlinkClick r:id="rId14"/>
              </a:rPr>
              <a:t>/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dirty="0">
                <a:latin typeface="Arial"/>
                <a:cs typeface="Arial"/>
              </a:rPr>
              <a:t>With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this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license,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are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free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share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copy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redistribute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medium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format.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also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adapt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remix,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transform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build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upon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material.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dirty="0">
                <a:latin typeface="Arial"/>
                <a:cs typeface="Arial"/>
              </a:rPr>
              <a:t>However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only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under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the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following </a:t>
            </a:r>
            <a:r>
              <a:rPr sz="700" b="1" spc="-10" dirty="0">
                <a:latin typeface="Arial"/>
                <a:cs typeface="Arial"/>
              </a:rPr>
              <a:t>terms: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14300"/>
              </a:lnSpc>
              <a:spcBef>
                <a:spcPts val="10"/>
              </a:spcBef>
            </a:pPr>
            <a:r>
              <a:rPr sz="700" b="1" spc="-10" dirty="0">
                <a:latin typeface="Arial"/>
                <a:cs typeface="Arial"/>
              </a:rPr>
              <a:t>Attribution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 must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give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appropriate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credit,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provide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link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license,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indicate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if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changes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were made. You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so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reasonable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manner,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but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way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suggests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licensor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endorses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use.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-10" dirty="0">
                <a:latin typeface="Arial"/>
                <a:cs typeface="Arial"/>
              </a:rPr>
              <a:t>NonCommercial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—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 use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 material for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commercial</a:t>
            </a:r>
            <a:r>
              <a:rPr sz="700" spc="-10" dirty="0">
                <a:latin typeface="Arial"/>
                <a:cs typeface="Arial"/>
              </a:rPr>
              <a:t> purposes.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spc="-10" dirty="0">
                <a:latin typeface="Arial"/>
                <a:cs typeface="Arial"/>
              </a:rPr>
              <a:t>ShareAlike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if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 remix,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transform,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build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upon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 must distribute your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contributions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under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same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as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original.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dirty="0">
                <a:latin typeface="Arial"/>
                <a:cs typeface="Arial"/>
              </a:rPr>
              <a:t>No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additional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restrictions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apply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legal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terms or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technological</a:t>
            </a:r>
            <a:r>
              <a:rPr sz="700" dirty="0">
                <a:latin typeface="Arial"/>
                <a:cs typeface="Arial"/>
              </a:rPr>
              <a:t> measures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that </a:t>
            </a:r>
            <a:r>
              <a:rPr sz="700" spc="-10" dirty="0">
                <a:latin typeface="Arial"/>
                <a:cs typeface="Arial"/>
              </a:rPr>
              <a:t>legally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restrict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others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from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doing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anything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permits.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10196" y="5758497"/>
            <a:ext cx="1181658" cy="4120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545" y="930322"/>
            <a:ext cx="1119754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dirty="0"/>
              <a:t>Come può funzionare l’</a:t>
            </a:r>
            <a:r>
              <a:rPr lang="it-IT" sz="2800" dirty="0" err="1"/>
              <a:t>ecoinnovazione</a:t>
            </a:r>
            <a:r>
              <a:rPr lang="it-IT" sz="2800" dirty="0"/>
              <a:t> per un'azienda?
</a:t>
            </a:r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012" y="148678"/>
            <a:ext cx="2279650" cy="7116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0075" y="6263975"/>
            <a:ext cx="1504646" cy="3492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7200" y="1508609"/>
            <a:ext cx="9748787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2800" spc="-35" dirty="0">
                <a:latin typeface="Calibri"/>
                <a:cs typeface="Calibri"/>
              </a:rPr>
              <a:t>L’</a:t>
            </a:r>
            <a:r>
              <a:rPr lang="it-IT" sz="2800" spc="-35" dirty="0" err="1">
                <a:latin typeface="Calibri"/>
                <a:cs typeface="Calibri"/>
              </a:rPr>
              <a:t>ecoinnovazione</a:t>
            </a:r>
            <a:r>
              <a:rPr lang="it-IT" sz="2800" spc="-35" dirty="0">
                <a:latin typeface="Calibri"/>
                <a:cs typeface="Calibri"/>
              </a:rPr>
              <a:t> è un modo nuovo di </a:t>
            </a:r>
            <a:r>
              <a:rPr lang="it-IT" sz="2800" b="1" spc="-35" dirty="0">
                <a:latin typeface="Calibri"/>
                <a:cs typeface="Calibri"/>
              </a:rPr>
              <a:t>approcciare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lang="it-IT" sz="2800" b="1" dirty="0">
                <a:latin typeface="Calibri"/>
                <a:cs typeface="Calibri"/>
              </a:rPr>
              <a:t>il business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ch</a:t>
            </a:r>
            <a:r>
              <a:rPr lang="it-IT" sz="2800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pro</a:t>
            </a:r>
            <a:r>
              <a:rPr lang="it-IT" sz="2800" b="1" spc="-10" dirty="0">
                <a:solidFill>
                  <a:srgbClr val="00AF50"/>
                </a:solidFill>
                <a:latin typeface="Calibri"/>
                <a:cs typeface="Calibri"/>
              </a:rPr>
              <a:t>muove la </a:t>
            </a:r>
            <a:r>
              <a:rPr sz="28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s</a:t>
            </a:r>
            <a:r>
              <a:rPr lang="it-IT" sz="28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sng" spc="-10" dirty="0" err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st</a:t>
            </a:r>
            <a:r>
              <a:rPr lang="it-IT" sz="2800" b="1" u="sng" spc="-10" dirty="0" err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enibilità</a:t>
            </a:r>
            <a:r>
              <a:rPr sz="28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lang="it-IT" sz="2800" spc="-10" dirty="0">
                <a:latin typeface="Calibri"/>
                <a:cs typeface="Calibri"/>
              </a:rPr>
              <a:t>durante </a:t>
            </a:r>
            <a:r>
              <a:rPr lang="it-IT" sz="2800" b="1" spc="-10" dirty="0">
                <a:solidFill>
                  <a:srgbClr val="FF0000"/>
                </a:solidFill>
                <a:latin typeface="Calibri"/>
                <a:cs typeface="Calibri"/>
              </a:rPr>
              <a:t>l'intero ciclo di vita di un prodotto, </a:t>
            </a:r>
            <a:r>
              <a:rPr lang="it-IT" sz="2800" spc="-10" dirty="0">
                <a:solidFill>
                  <a:schemeClr val="tx1"/>
                </a:solidFill>
                <a:latin typeface="Calibri"/>
                <a:cs typeface="Calibri"/>
              </a:rPr>
              <a:t>intanto che </a:t>
            </a:r>
            <a:r>
              <a:rPr lang="it-IT" sz="2800" b="1" dirty="0">
                <a:solidFill>
                  <a:srgbClr val="00AFEF"/>
                </a:solidFill>
                <a:latin typeface="Calibri"/>
                <a:cs typeface="Calibri"/>
              </a:rPr>
              <a:t>rafforza le prestazioni e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00AFEF"/>
                </a:solidFill>
                <a:latin typeface="Calibri"/>
                <a:cs typeface="Calibri"/>
              </a:rPr>
              <a:t>la competitività di un'azienda</a:t>
            </a:r>
            <a:r>
              <a:rPr lang="it-IT" sz="2800" spc="-10" dirty="0">
                <a:latin typeface="Calibri"/>
                <a:cs typeface="Calibri"/>
              </a:rPr>
              <a:t>.</a:t>
            </a:r>
            <a:r>
              <a:rPr lang="it-IT" sz="28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407" y="3311247"/>
            <a:ext cx="8928036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2800" dirty="0">
                <a:latin typeface="Calibri"/>
                <a:cs typeface="Calibri"/>
              </a:rPr>
              <a:t>Può aiutare le piccole e medie imprese (PMI) ad accedere a mercati nuovi e in espansione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lang="it-IT" sz="2800" b="1" dirty="0">
                <a:solidFill>
                  <a:srgbClr val="00AFEF"/>
                </a:solidFill>
                <a:latin typeface="Calibri"/>
                <a:cs typeface="Calibri"/>
              </a:rPr>
              <a:t>aumentare la produttività, attrarre nuovi investimenti </a:t>
            </a:r>
            <a:r>
              <a:rPr sz="2800" b="1" spc="-9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lang="it-IT" sz="2800" dirty="0">
                <a:latin typeface="Calibri"/>
                <a:cs typeface="Calibri"/>
              </a:rPr>
              <a:t>nel business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it-IT" sz="2800" b="1" dirty="0">
                <a:solidFill>
                  <a:srgbClr val="00AFEF"/>
                </a:solidFill>
                <a:latin typeface="Calibri"/>
                <a:cs typeface="Calibri"/>
              </a:rPr>
              <a:t>aumentare la redditività lungo tutta la catena del valore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lang="it-IT" sz="2800" spc="-25" dirty="0">
                <a:latin typeface="Calibri"/>
                <a:cs typeface="Calibri"/>
              </a:rPr>
              <a:t>e </a:t>
            </a:r>
            <a:r>
              <a:rPr lang="it-IT" sz="2800" dirty="0">
                <a:latin typeface="Calibri"/>
                <a:cs typeface="Calibri"/>
              </a:rPr>
              <a:t>aiutare le PMI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758" y="5124948"/>
            <a:ext cx="10164242" cy="1191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2245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00AFEF"/>
                </a:solidFill>
                <a:latin typeface="Calibri"/>
                <a:cs typeface="Calibri"/>
              </a:rPr>
              <a:t>stare al passo con le normative e gli standard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it-IT" sz="2800" spc="-10" dirty="0">
                <a:latin typeface="Calibri"/>
                <a:cs typeface="Calibri"/>
              </a:rPr>
              <a:t>in particolare quelli relativi all'ambiente.</a:t>
            </a:r>
            <a:endParaRPr sz="2800" dirty="0">
              <a:latin typeface="Calibri"/>
              <a:cs typeface="Calibri"/>
            </a:endParaRPr>
          </a:p>
          <a:p>
            <a:pPr marL="3295650">
              <a:lnSpc>
                <a:spcPct val="100000"/>
              </a:lnSpc>
              <a:spcBef>
                <a:spcPts val="60"/>
              </a:spcBef>
            </a:pPr>
            <a:r>
              <a:rPr sz="2000" spc="-10" dirty="0">
                <a:latin typeface="Calibri"/>
                <a:cs typeface="Calibri"/>
              </a:rPr>
              <a:t>/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Eco-innovation</a:t>
            </a:r>
            <a:r>
              <a:rPr sz="2000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|</a:t>
            </a:r>
            <a:r>
              <a:rPr sz="20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UNEP</a:t>
            </a:r>
            <a:r>
              <a:rPr sz="20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-</a:t>
            </a:r>
            <a:r>
              <a:rPr sz="20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UN</a:t>
            </a:r>
            <a:r>
              <a:rPr sz="20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Environment</a:t>
            </a:r>
            <a:r>
              <a:rPr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Programme</a:t>
            </a:r>
            <a:r>
              <a:rPr sz="20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/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86825" y="1939396"/>
            <a:ext cx="3305175" cy="1758314"/>
            <a:chOff x="8894760" y="2531739"/>
            <a:chExt cx="3305175" cy="1758314"/>
          </a:xfrm>
        </p:grpSpPr>
        <p:sp>
          <p:nvSpPr>
            <p:cNvPr id="9" name="object 9"/>
            <p:cNvSpPr/>
            <p:nvPr/>
          </p:nvSpPr>
          <p:spPr>
            <a:xfrm>
              <a:off x="8901110" y="2538089"/>
              <a:ext cx="3292475" cy="1457325"/>
            </a:xfrm>
            <a:custGeom>
              <a:avLst/>
              <a:gdLst/>
              <a:ahLst/>
              <a:cxnLst/>
              <a:rect l="l" t="t" r="r" b="b"/>
              <a:pathLst>
                <a:path w="3292475" h="1457325">
                  <a:moveTo>
                    <a:pt x="2111158" y="1319281"/>
                  </a:moveTo>
                  <a:lnTo>
                    <a:pt x="1257111" y="1319281"/>
                  </a:lnTo>
                  <a:lnTo>
                    <a:pt x="1292796" y="1347842"/>
                  </a:lnTo>
                  <a:lnTo>
                    <a:pt x="1333377" y="1373571"/>
                  </a:lnTo>
                  <a:lnTo>
                    <a:pt x="1378396" y="1396259"/>
                  </a:lnTo>
                  <a:lnTo>
                    <a:pt x="1427395" y="1415697"/>
                  </a:lnTo>
                  <a:lnTo>
                    <a:pt x="1479914" y="1431679"/>
                  </a:lnTo>
                  <a:lnTo>
                    <a:pt x="1535495" y="1443995"/>
                  </a:lnTo>
                  <a:lnTo>
                    <a:pt x="1589964" y="1452071"/>
                  </a:lnTo>
                  <a:lnTo>
                    <a:pt x="1644448" y="1456470"/>
                  </a:lnTo>
                  <a:lnTo>
                    <a:pt x="1698556" y="1457320"/>
                  </a:lnTo>
                  <a:lnTo>
                    <a:pt x="1751898" y="1454745"/>
                  </a:lnTo>
                  <a:lnTo>
                    <a:pt x="1804082" y="1448872"/>
                  </a:lnTo>
                  <a:lnTo>
                    <a:pt x="1854716" y="1439829"/>
                  </a:lnTo>
                  <a:lnTo>
                    <a:pt x="1903411" y="1427741"/>
                  </a:lnTo>
                  <a:lnTo>
                    <a:pt x="1949776" y="1412735"/>
                  </a:lnTo>
                  <a:lnTo>
                    <a:pt x="1993418" y="1394937"/>
                  </a:lnTo>
                  <a:lnTo>
                    <a:pt x="2033947" y="1374474"/>
                  </a:lnTo>
                  <a:lnTo>
                    <a:pt x="2070972" y="1351472"/>
                  </a:lnTo>
                  <a:lnTo>
                    <a:pt x="2104102" y="1326057"/>
                  </a:lnTo>
                  <a:lnTo>
                    <a:pt x="2111158" y="1319281"/>
                  </a:lnTo>
                  <a:close/>
                </a:path>
                <a:path w="3292475" h="1457325">
                  <a:moveTo>
                    <a:pt x="2732118" y="1191392"/>
                  </a:moveTo>
                  <a:lnTo>
                    <a:pt x="444565" y="1191392"/>
                  </a:lnTo>
                  <a:lnTo>
                    <a:pt x="446597" y="1193551"/>
                  </a:lnTo>
                  <a:lnTo>
                    <a:pt x="480411" y="1224727"/>
                  </a:lnTo>
                  <a:lnTo>
                    <a:pt x="513335" y="1249561"/>
                  </a:lnTo>
                  <a:lnTo>
                    <a:pt x="549277" y="1272203"/>
                  </a:lnTo>
                  <a:lnTo>
                    <a:pt x="587953" y="1292607"/>
                  </a:lnTo>
                  <a:lnTo>
                    <a:pt x="629077" y="1310732"/>
                  </a:lnTo>
                  <a:lnTo>
                    <a:pt x="672366" y="1326534"/>
                  </a:lnTo>
                  <a:lnTo>
                    <a:pt x="717534" y="1339970"/>
                  </a:lnTo>
                  <a:lnTo>
                    <a:pt x="764298" y="1350997"/>
                  </a:lnTo>
                  <a:lnTo>
                    <a:pt x="812373" y="1359571"/>
                  </a:lnTo>
                  <a:lnTo>
                    <a:pt x="861475" y="1365651"/>
                  </a:lnTo>
                  <a:lnTo>
                    <a:pt x="911319" y="1369192"/>
                  </a:lnTo>
                  <a:lnTo>
                    <a:pt x="961620" y="1370151"/>
                  </a:lnTo>
                  <a:lnTo>
                    <a:pt x="1012095" y="1368486"/>
                  </a:lnTo>
                  <a:lnTo>
                    <a:pt x="1062458" y="1364153"/>
                  </a:lnTo>
                  <a:lnTo>
                    <a:pt x="1112426" y="1357109"/>
                  </a:lnTo>
                  <a:lnTo>
                    <a:pt x="1161714" y="1347311"/>
                  </a:lnTo>
                  <a:lnTo>
                    <a:pt x="1210037" y="1334716"/>
                  </a:lnTo>
                  <a:lnTo>
                    <a:pt x="1257111" y="1319281"/>
                  </a:lnTo>
                  <a:lnTo>
                    <a:pt x="2111158" y="1319281"/>
                  </a:lnTo>
                  <a:lnTo>
                    <a:pt x="2132946" y="1298357"/>
                  </a:lnTo>
                  <a:lnTo>
                    <a:pt x="2157112" y="1268497"/>
                  </a:lnTo>
                  <a:lnTo>
                    <a:pt x="2176210" y="1236604"/>
                  </a:lnTo>
                  <a:lnTo>
                    <a:pt x="2641534" y="1236604"/>
                  </a:lnTo>
                  <a:lnTo>
                    <a:pt x="2675682" y="1222947"/>
                  </a:lnTo>
                  <a:lnTo>
                    <a:pt x="2718262" y="1200726"/>
                  </a:lnTo>
                  <a:lnTo>
                    <a:pt x="2732118" y="1191392"/>
                  </a:lnTo>
                  <a:close/>
                </a:path>
                <a:path w="3292475" h="1457325">
                  <a:moveTo>
                    <a:pt x="2641534" y="1236604"/>
                  </a:moveTo>
                  <a:lnTo>
                    <a:pt x="2176210" y="1236604"/>
                  </a:lnTo>
                  <a:lnTo>
                    <a:pt x="2218782" y="1250703"/>
                  </a:lnTo>
                  <a:lnTo>
                    <a:pt x="2263462" y="1261857"/>
                  </a:lnTo>
                  <a:lnTo>
                    <a:pt x="2309832" y="1269988"/>
                  </a:lnTo>
                  <a:lnTo>
                    <a:pt x="2357469" y="1275017"/>
                  </a:lnTo>
                  <a:lnTo>
                    <a:pt x="2405953" y="1276863"/>
                  </a:lnTo>
                  <a:lnTo>
                    <a:pt x="2465711" y="1274751"/>
                  </a:lnTo>
                  <a:lnTo>
                    <a:pt x="2523093" y="1267989"/>
                  </a:lnTo>
                  <a:lnTo>
                    <a:pt x="2577568" y="1256892"/>
                  </a:lnTo>
                  <a:lnTo>
                    <a:pt x="2628608" y="1241773"/>
                  </a:lnTo>
                  <a:lnTo>
                    <a:pt x="2641534" y="1236604"/>
                  </a:lnTo>
                  <a:close/>
                </a:path>
                <a:path w="3292475" h="1457325">
                  <a:moveTo>
                    <a:pt x="788519" y="128385"/>
                  </a:moveTo>
                  <a:lnTo>
                    <a:pt x="739586" y="130942"/>
                  </a:lnTo>
                  <a:lnTo>
                    <a:pt x="680652" y="137888"/>
                  </a:lnTo>
                  <a:lnTo>
                    <a:pt x="624630" y="148647"/>
                  </a:lnTo>
                  <a:lnTo>
                    <a:pt x="571849" y="162957"/>
                  </a:lnTo>
                  <a:lnTo>
                    <a:pt x="522639" y="180555"/>
                  </a:lnTo>
                  <a:lnTo>
                    <a:pt x="477330" y="201181"/>
                  </a:lnTo>
                  <a:lnTo>
                    <a:pt x="436251" y="224571"/>
                  </a:lnTo>
                  <a:lnTo>
                    <a:pt x="399734" y="250465"/>
                  </a:lnTo>
                  <a:lnTo>
                    <a:pt x="368108" y="278599"/>
                  </a:lnTo>
                  <a:lnTo>
                    <a:pt x="341702" y="308714"/>
                  </a:lnTo>
                  <a:lnTo>
                    <a:pt x="305873" y="373833"/>
                  </a:lnTo>
                  <a:lnTo>
                    <a:pt x="294885" y="443727"/>
                  </a:lnTo>
                  <a:lnTo>
                    <a:pt x="299531" y="479811"/>
                  </a:lnTo>
                  <a:lnTo>
                    <a:pt x="296864" y="484383"/>
                  </a:lnTo>
                  <a:lnTo>
                    <a:pt x="245509" y="490111"/>
                  </a:lnTo>
                  <a:lnTo>
                    <a:pt x="196873" y="500488"/>
                  </a:lnTo>
                  <a:lnTo>
                    <a:pt x="151751" y="515212"/>
                  </a:lnTo>
                  <a:lnTo>
                    <a:pt x="110936" y="533979"/>
                  </a:lnTo>
                  <a:lnTo>
                    <a:pt x="75223" y="556485"/>
                  </a:lnTo>
                  <a:lnTo>
                    <a:pt x="45404" y="582427"/>
                  </a:lnTo>
                  <a:lnTo>
                    <a:pt x="19953" y="615181"/>
                  </a:lnTo>
                  <a:lnTo>
                    <a:pt x="0" y="683632"/>
                  </a:lnTo>
                  <a:lnTo>
                    <a:pt x="4828" y="717778"/>
                  </a:lnTo>
                  <a:lnTo>
                    <a:pt x="42422" y="782042"/>
                  </a:lnTo>
                  <a:lnTo>
                    <a:pt x="74519" y="810611"/>
                  </a:lnTo>
                  <a:lnTo>
                    <a:pt x="115037" y="835770"/>
                  </a:lnTo>
                  <a:lnTo>
                    <a:pt x="163641" y="856747"/>
                  </a:lnTo>
                  <a:lnTo>
                    <a:pt x="120217" y="891602"/>
                  </a:lnTo>
                  <a:lnTo>
                    <a:pt x="90664" y="930804"/>
                  </a:lnTo>
                  <a:lnTo>
                    <a:pt x="75755" y="972886"/>
                  </a:lnTo>
                  <a:lnTo>
                    <a:pt x="76265" y="1016386"/>
                  </a:lnTo>
                  <a:lnTo>
                    <a:pt x="110431" y="1084100"/>
                  </a:lnTo>
                  <a:lnTo>
                    <a:pt x="140847" y="1113263"/>
                  </a:lnTo>
                  <a:lnTo>
                    <a:pt x="178768" y="1138639"/>
                  </a:lnTo>
                  <a:lnTo>
                    <a:pt x="223153" y="1159732"/>
                  </a:lnTo>
                  <a:lnTo>
                    <a:pt x="272965" y="1176048"/>
                  </a:lnTo>
                  <a:lnTo>
                    <a:pt x="327163" y="1187093"/>
                  </a:lnTo>
                  <a:lnTo>
                    <a:pt x="384710" y="1192373"/>
                  </a:lnTo>
                  <a:lnTo>
                    <a:pt x="444565" y="1191392"/>
                  </a:lnTo>
                  <a:lnTo>
                    <a:pt x="2732118" y="1191392"/>
                  </a:lnTo>
                  <a:lnTo>
                    <a:pt x="2787819" y="1147360"/>
                  </a:lnTo>
                  <a:lnTo>
                    <a:pt x="2813736" y="1116843"/>
                  </a:lnTo>
                  <a:lnTo>
                    <a:pt x="2845202" y="1049708"/>
                  </a:lnTo>
                  <a:lnTo>
                    <a:pt x="2849691" y="1013719"/>
                  </a:lnTo>
                  <a:lnTo>
                    <a:pt x="2901831" y="1007608"/>
                  </a:lnTo>
                  <a:lnTo>
                    <a:pt x="2952314" y="998334"/>
                  </a:lnTo>
                  <a:lnTo>
                    <a:pt x="3000896" y="985994"/>
                  </a:lnTo>
                  <a:lnTo>
                    <a:pt x="3047203" y="970685"/>
                  </a:lnTo>
                  <a:lnTo>
                    <a:pt x="3090864" y="952505"/>
                  </a:lnTo>
                  <a:lnTo>
                    <a:pt x="3139730" y="926843"/>
                  </a:lnTo>
                  <a:lnTo>
                    <a:pt x="3181993" y="898371"/>
                  </a:lnTo>
                  <a:lnTo>
                    <a:pt x="3217563" y="867497"/>
                  </a:lnTo>
                  <a:lnTo>
                    <a:pt x="3246352" y="834631"/>
                  </a:lnTo>
                  <a:lnTo>
                    <a:pt x="3268272" y="800181"/>
                  </a:lnTo>
                  <a:lnTo>
                    <a:pt x="3283235" y="764556"/>
                  </a:lnTo>
                  <a:lnTo>
                    <a:pt x="3291934" y="691419"/>
                  </a:lnTo>
                  <a:lnTo>
                    <a:pt x="3285493" y="654723"/>
                  </a:lnTo>
                  <a:lnTo>
                    <a:pt x="3271741" y="618489"/>
                  </a:lnTo>
                  <a:lnTo>
                    <a:pt x="3250590" y="583124"/>
                  </a:lnTo>
                  <a:lnTo>
                    <a:pt x="3221950" y="549039"/>
                  </a:lnTo>
                  <a:lnTo>
                    <a:pt x="3185733" y="516641"/>
                  </a:lnTo>
                  <a:lnTo>
                    <a:pt x="3191042" y="508689"/>
                  </a:lnTo>
                  <a:lnTo>
                    <a:pt x="3215795" y="448716"/>
                  </a:lnTo>
                  <a:lnTo>
                    <a:pt x="3218504" y="413308"/>
                  </a:lnTo>
                  <a:lnTo>
                    <a:pt x="3212846" y="378625"/>
                  </a:lnTo>
                  <a:lnTo>
                    <a:pt x="3178189" y="313301"/>
                  </a:lnTo>
                  <a:lnTo>
                    <a:pt x="3150074" y="283594"/>
                  </a:lnTo>
                  <a:lnTo>
                    <a:pt x="3115357" y="256479"/>
                  </a:lnTo>
                  <a:lnTo>
                    <a:pt x="3074478" y="232422"/>
                  </a:lnTo>
                  <a:lnTo>
                    <a:pt x="3027879" y="211889"/>
                  </a:lnTo>
                  <a:lnTo>
                    <a:pt x="2976002" y="195348"/>
                  </a:lnTo>
                  <a:lnTo>
                    <a:pt x="2919287" y="183266"/>
                  </a:lnTo>
                  <a:lnTo>
                    <a:pt x="2913617" y="170693"/>
                  </a:lnTo>
                  <a:lnTo>
                    <a:pt x="1068770" y="170693"/>
                  </a:lnTo>
                  <a:lnTo>
                    <a:pt x="1025250" y="156967"/>
                  </a:lnTo>
                  <a:lnTo>
                    <a:pt x="980027" y="145861"/>
                  </a:lnTo>
                  <a:lnTo>
                    <a:pt x="933423" y="137412"/>
                  </a:lnTo>
                  <a:lnTo>
                    <a:pt x="885757" y="131658"/>
                  </a:lnTo>
                  <a:lnTo>
                    <a:pt x="837349" y="128636"/>
                  </a:lnTo>
                  <a:lnTo>
                    <a:pt x="788519" y="128385"/>
                  </a:lnTo>
                  <a:close/>
                </a:path>
                <a:path w="3292475" h="1457325">
                  <a:moveTo>
                    <a:pt x="1410730" y="40748"/>
                  </a:moveTo>
                  <a:lnTo>
                    <a:pt x="1358926" y="44071"/>
                  </a:lnTo>
                  <a:lnTo>
                    <a:pt x="1308403" y="51329"/>
                  </a:lnTo>
                  <a:lnTo>
                    <a:pt x="1259815" y="62398"/>
                  </a:lnTo>
                  <a:lnTo>
                    <a:pt x="1213814" y="77160"/>
                  </a:lnTo>
                  <a:lnTo>
                    <a:pt x="1171055" y="95491"/>
                  </a:lnTo>
                  <a:lnTo>
                    <a:pt x="1132192" y="117271"/>
                  </a:lnTo>
                  <a:lnTo>
                    <a:pt x="1097879" y="142379"/>
                  </a:lnTo>
                  <a:lnTo>
                    <a:pt x="1068770" y="170693"/>
                  </a:lnTo>
                  <a:lnTo>
                    <a:pt x="2913617" y="170693"/>
                  </a:lnTo>
                  <a:lnTo>
                    <a:pt x="2902567" y="146192"/>
                  </a:lnTo>
                  <a:lnTo>
                    <a:pt x="2875726" y="111654"/>
                  </a:lnTo>
                  <a:lnTo>
                    <a:pt x="2874972" y="111003"/>
                  </a:lnTo>
                  <a:lnTo>
                    <a:pt x="1712025" y="111003"/>
                  </a:lnTo>
                  <a:lnTo>
                    <a:pt x="1690352" y="99009"/>
                  </a:lnTo>
                  <a:lnTo>
                    <a:pt x="1643052" y="78070"/>
                  </a:lnTo>
                  <a:lnTo>
                    <a:pt x="1567280" y="55595"/>
                  </a:lnTo>
                  <a:lnTo>
                    <a:pt x="1515560" y="46389"/>
                  </a:lnTo>
                  <a:lnTo>
                    <a:pt x="1463159" y="41480"/>
                  </a:lnTo>
                  <a:lnTo>
                    <a:pt x="1410730" y="40748"/>
                  </a:lnTo>
                  <a:close/>
                </a:path>
                <a:path w="3292475" h="1457325">
                  <a:moveTo>
                    <a:pt x="2004375" y="0"/>
                  </a:moveTo>
                  <a:lnTo>
                    <a:pt x="1953372" y="2866"/>
                  </a:lnTo>
                  <a:lnTo>
                    <a:pt x="1903922" y="10371"/>
                  </a:lnTo>
                  <a:lnTo>
                    <a:pt x="1856941" y="22330"/>
                  </a:lnTo>
                  <a:lnTo>
                    <a:pt x="1813345" y="38558"/>
                  </a:lnTo>
                  <a:lnTo>
                    <a:pt x="1774050" y="58870"/>
                  </a:lnTo>
                  <a:lnTo>
                    <a:pt x="1739971" y="83080"/>
                  </a:lnTo>
                  <a:lnTo>
                    <a:pt x="1712025" y="111003"/>
                  </a:lnTo>
                  <a:lnTo>
                    <a:pt x="2874972" y="111003"/>
                  </a:lnTo>
                  <a:lnTo>
                    <a:pt x="2839456" y="80378"/>
                  </a:lnTo>
                  <a:lnTo>
                    <a:pt x="2836972" y="78872"/>
                  </a:lnTo>
                  <a:lnTo>
                    <a:pt x="2273492" y="78872"/>
                  </a:lnTo>
                  <a:lnTo>
                    <a:pt x="2248749" y="61538"/>
                  </a:lnTo>
                  <a:lnTo>
                    <a:pt x="2190500" y="32491"/>
                  </a:lnTo>
                  <a:lnTo>
                    <a:pt x="2107375" y="8925"/>
                  </a:lnTo>
                  <a:lnTo>
                    <a:pt x="2056015" y="1957"/>
                  </a:lnTo>
                  <a:lnTo>
                    <a:pt x="2004375" y="0"/>
                  </a:lnTo>
                  <a:close/>
                </a:path>
                <a:path w="3292475" h="1457325">
                  <a:moveTo>
                    <a:pt x="2550833" y="380"/>
                  </a:moveTo>
                  <a:lnTo>
                    <a:pt x="2499441" y="2924"/>
                  </a:lnTo>
                  <a:lnTo>
                    <a:pt x="2449040" y="9737"/>
                  </a:lnTo>
                  <a:lnTo>
                    <a:pt x="2400438" y="20778"/>
                  </a:lnTo>
                  <a:lnTo>
                    <a:pt x="2354442" y="36008"/>
                  </a:lnTo>
                  <a:lnTo>
                    <a:pt x="2311858" y="55385"/>
                  </a:lnTo>
                  <a:lnTo>
                    <a:pt x="2273492" y="78872"/>
                  </a:lnTo>
                  <a:lnTo>
                    <a:pt x="2836972" y="78872"/>
                  </a:lnTo>
                  <a:lnTo>
                    <a:pt x="2794446" y="53091"/>
                  </a:lnTo>
                  <a:lnTo>
                    <a:pt x="2750193" y="33691"/>
                  </a:lnTo>
                  <a:lnTo>
                    <a:pt x="2702898" y="18760"/>
                  </a:lnTo>
                  <a:lnTo>
                    <a:pt x="2653369" y="8258"/>
                  </a:lnTo>
                  <a:lnTo>
                    <a:pt x="2602412" y="2145"/>
                  </a:lnTo>
                  <a:lnTo>
                    <a:pt x="2550833" y="38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6981" y="3898646"/>
              <a:ext cx="362076" cy="3850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01110" y="2538089"/>
              <a:ext cx="3292475" cy="1457325"/>
            </a:xfrm>
            <a:custGeom>
              <a:avLst/>
              <a:gdLst/>
              <a:ahLst/>
              <a:cxnLst/>
              <a:rect l="l" t="t" r="r" b="b"/>
              <a:pathLst>
                <a:path w="3292475" h="1457325">
                  <a:moveTo>
                    <a:pt x="299531" y="479811"/>
                  </a:moveTo>
                  <a:lnTo>
                    <a:pt x="294885" y="443727"/>
                  </a:lnTo>
                  <a:lnTo>
                    <a:pt x="297109" y="408314"/>
                  </a:lnTo>
                  <a:lnTo>
                    <a:pt x="305873" y="373833"/>
                  </a:lnTo>
                  <a:lnTo>
                    <a:pt x="341702" y="308714"/>
                  </a:lnTo>
                  <a:lnTo>
                    <a:pt x="368108" y="278599"/>
                  </a:lnTo>
                  <a:lnTo>
                    <a:pt x="399734" y="250465"/>
                  </a:lnTo>
                  <a:lnTo>
                    <a:pt x="436251" y="224571"/>
                  </a:lnTo>
                  <a:lnTo>
                    <a:pt x="477330" y="201181"/>
                  </a:lnTo>
                  <a:lnTo>
                    <a:pt x="522639" y="180555"/>
                  </a:lnTo>
                  <a:lnTo>
                    <a:pt x="571849" y="162957"/>
                  </a:lnTo>
                  <a:lnTo>
                    <a:pt x="624630" y="148647"/>
                  </a:lnTo>
                  <a:lnTo>
                    <a:pt x="680652" y="137888"/>
                  </a:lnTo>
                  <a:lnTo>
                    <a:pt x="739586" y="130942"/>
                  </a:lnTo>
                  <a:lnTo>
                    <a:pt x="788519" y="128385"/>
                  </a:lnTo>
                  <a:lnTo>
                    <a:pt x="837349" y="128636"/>
                  </a:lnTo>
                  <a:lnTo>
                    <a:pt x="885757" y="131658"/>
                  </a:lnTo>
                  <a:lnTo>
                    <a:pt x="933423" y="137412"/>
                  </a:lnTo>
                  <a:lnTo>
                    <a:pt x="980027" y="145861"/>
                  </a:lnTo>
                  <a:lnTo>
                    <a:pt x="1025250" y="156967"/>
                  </a:lnTo>
                  <a:lnTo>
                    <a:pt x="1068770" y="170693"/>
                  </a:lnTo>
                  <a:lnTo>
                    <a:pt x="1097879" y="142379"/>
                  </a:lnTo>
                  <a:lnTo>
                    <a:pt x="1132192" y="117271"/>
                  </a:lnTo>
                  <a:lnTo>
                    <a:pt x="1171055" y="95491"/>
                  </a:lnTo>
                  <a:lnTo>
                    <a:pt x="1213814" y="77160"/>
                  </a:lnTo>
                  <a:lnTo>
                    <a:pt x="1259815" y="62398"/>
                  </a:lnTo>
                  <a:lnTo>
                    <a:pt x="1308403" y="51329"/>
                  </a:lnTo>
                  <a:lnTo>
                    <a:pt x="1358926" y="44071"/>
                  </a:lnTo>
                  <a:lnTo>
                    <a:pt x="1410730" y="40748"/>
                  </a:lnTo>
                  <a:lnTo>
                    <a:pt x="1463159" y="41480"/>
                  </a:lnTo>
                  <a:lnTo>
                    <a:pt x="1515560" y="46389"/>
                  </a:lnTo>
                  <a:lnTo>
                    <a:pt x="1567280" y="55595"/>
                  </a:lnTo>
                  <a:lnTo>
                    <a:pt x="1617664" y="69220"/>
                  </a:lnTo>
                  <a:lnTo>
                    <a:pt x="1667321" y="88016"/>
                  </a:lnTo>
                  <a:lnTo>
                    <a:pt x="1712025" y="111003"/>
                  </a:lnTo>
                  <a:lnTo>
                    <a:pt x="1739971" y="83080"/>
                  </a:lnTo>
                  <a:lnTo>
                    <a:pt x="1774050" y="58870"/>
                  </a:lnTo>
                  <a:lnTo>
                    <a:pt x="1813345" y="38558"/>
                  </a:lnTo>
                  <a:lnTo>
                    <a:pt x="1856941" y="22330"/>
                  </a:lnTo>
                  <a:lnTo>
                    <a:pt x="1903922" y="10371"/>
                  </a:lnTo>
                  <a:lnTo>
                    <a:pt x="1953372" y="2866"/>
                  </a:lnTo>
                  <a:lnTo>
                    <a:pt x="2004375" y="0"/>
                  </a:lnTo>
                  <a:lnTo>
                    <a:pt x="2056015" y="1957"/>
                  </a:lnTo>
                  <a:lnTo>
                    <a:pt x="2107375" y="8925"/>
                  </a:lnTo>
                  <a:lnTo>
                    <a:pt x="2157541" y="21087"/>
                  </a:lnTo>
                  <a:lnTo>
                    <a:pt x="2220994" y="46026"/>
                  </a:lnTo>
                  <a:lnTo>
                    <a:pt x="2273492" y="78872"/>
                  </a:lnTo>
                  <a:lnTo>
                    <a:pt x="2311858" y="55385"/>
                  </a:lnTo>
                  <a:lnTo>
                    <a:pt x="2354442" y="36008"/>
                  </a:lnTo>
                  <a:lnTo>
                    <a:pt x="2400438" y="20778"/>
                  </a:lnTo>
                  <a:lnTo>
                    <a:pt x="2449040" y="9737"/>
                  </a:lnTo>
                  <a:lnTo>
                    <a:pt x="2499441" y="2924"/>
                  </a:lnTo>
                  <a:lnTo>
                    <a:pt x="2550833" y="380"/>
                  </a:lnTo>
                  <a:lnTo>
                    <a:pt x="2602412" y="2145"/>
                  </a:lnTo>
                  <a:lnTo>
                    <a:pt x="2653369" y="8258"/>
                  </a:lnTo>
                  <a:lnTo>
                    <a:pt x="2702898" y="18760"/>
                  </a:lnTo>
                  <a:lnTo>
                    <a:pt x="2750193" y="33691"/>
                  </a:lnTo>
                  <a:lnTo>
                    <a:pt x="2794446" y="53091"/>
                  </a:lnTo>
                  <a:lnTo>
                    <a:pt x="2839456" y="80378"/>
                  </a:lnTo>
                  <a:lnTo>
                    <a:pt x="2875726" y="111654"/>
                  </a:lnTo>
                  <a:lnTo>
                    <a:pt x="2902567" y="146192"/>
                  </a:lnTo>
                  <a:lnTo>
                    <a:pt x="2919287" y="183266"/>
                  </a:lnTo>
                  <a:lnTo>
                    <a:pt x="2976002" y="195348"/>
                  </a:lnTo>
                  <a:lnTo>
                    <a:pt x="3027879" y="211889"/>
                  </a:lnTo>
                  <a:lnTo>
                    <a:pt x="3074478" y="232422"/>
                  </a:lnTo>
                  <a:lnTo>
                    <a:pt x="3115357" y="256479"/>
                  </a:lnTo>
                  <a:lnTo>
                    <a:pt x="3150074" y="283594"/>
                  </a:lnTo>
                  <a:lnTo>
                    <a:pt x="3178189" y="313301"/>
                  </a:lnTo>
                  <a:lnTo>
                    <a:pt x="3199260" y="345134"/>
                  </a:lnTo>
                  <a:lnTo>
                    <a:pt x="3218504" y="413308"/>
                  </a:lnTo>
                  <a:lnTo>
                    <a:pt x="3215795" y="448716"/>
                  </a:lnTo>
                  <a:lnTo>
                    <a:pt x="3200324" y="492548"/>
                  </a:lnTo>
                  <a:lnTo>
                    <a:pt x="3185733" y="516641"/>
                  </a:lnTo>
                  <a:lnTo>
                    <a:pt x="3221950" y="549039"/>
                  </a:lnTo>
                  <a:lnTo>
                    <a:pt x="3250590" y="583124"/>
                  </a:lnTo>
                  <a:lnTo>
                    <a:pt x="3271741" y="618489"/>
                  </a:lnTo>
                  <a:lnTo>
                    <a:pt x="3285493" y="654723"/>
                  </a:lnTo>
                  <a:lnTo>
                    <a:pt x="3291934" y="691419"/>
                  </a:lnTo>
                  <a:lnTo>
                    <a:pt x="3291152" y="728166"/>
                  </a:lnTo>
                  <a:lnTo>
                    <a:pt x="3268272" y="800181"/>
                  </a:lnTo>
                  <a:lnTo>
                    <a:pt x="3246352" y="834631"/>
                  </a:lnTo>
                  <a:lnTo>
                    <a:pt x="3217563" y="867497"/>
                  </a:lnTo>
                  <a:lnTo>
                    <a:pt x="3181993" y="898371"/>
                  </a:lnTo>
                  <a:lnTo>
                    <a:pt x="3139730" y="926843"/>
                  </a:lnTo>
                  <a:lnTo>
                    <a:pt x="3090864" y="952505"/>
                  </a:lnTo>
                  <a:lnTo>
                    <a:pt x="3047203" y="970685"/>
                  </a:lnTo>
                  <a:lnTo>
                    <a:pt x="3000896" y="985994"/>
                  </a:lnTo>
                  <a:lnTo>
                    <a:pt x="2952314" y="998334"/>
                  </a:lnTo>
                  <a:lnTo>
                    <a:pt x="2901831" y="1007608"/>
                  </a:lnTo>
                  <a:lnTo>
                    <a:pt x="2849818" y="1013719"/>
                  </a:lnTo>
                  <a:lnTo>
                    <a:pt x="2845202" y="1049708"/>
                  </a:lnTo>
                  <a:lnTo>
                    <a:pt x="2813736" y="1116843"/>
                  </a:lnTo>
                  <a:lnTo>
                    <a:pt x="2787819" y="1147360"/>
                  </a:lnTo>
                  <a:lnTo>
                    <a:pt x="2755818" y="1175426"/>
                  </a:lnTo>
                  <a:lnTo>
                    <a:pt x="2718262" y="1200726"/>
                  </a:lnTo>
                  <a:lnTo>
                    <a:pt x="2675682" y="1222947"/>
                  </a:lnTo>
                  <a:lnTo>
                    <a:pt x="2628608" y="1241773"/>
                  </a:lnTo>
                  <a:lnTo>
                    <a:pt x="2577568" y="1256892"/>
                  </a:lnTo>
                  <a:lnTo>
                    <a:pt x="2523093" y="1267989"/>
                  </a:lnTo>
                  <a:lnTo>
                    <a:pt x="2465711" y="1274751"/>
                  </a:lnTo>
                  <a:lnTo>
                    <a:pt x="2405953" y="1276863"/>
                  </a:lnTo>
                  <a:lnTo>
                    <a:pt x="2357469" y="1275017"/>
                  </a:lnTo>
                  <a:lnTo>
                    <a:pt x="2309832" y="1269988"/>
                  </a:lnTo>
                  <a:lnTo>
                    <a:pt x="2263462" y="1261857"/>
                  </a:lnTo>
                  <a:lnTo>
                    <a:pt x="2218782" y="1250703"/>
                  </a:lnTo>
                  <a:lnTo>
                    <a:pt x="2176210" y="1236604"/>
                  </a:lnTo>
                  <a:lnTo>
                    <a:pt x="2132946" y="1298357"/>
                  </a:lnTo>
                  <a:lnTo>
                    <a:pt x="2104102" y="1326057"/>
                  </a:lnTo>
                  <a:lnTo>
                    <a:pt x="2070972" y="1351472"/>
                  </a:lnTo>
                  <a:lnTo>
                    <a:pt x="2033947" y="1374474"/>
                  </a:lnTo>
                  <a:lnTo>
                    <a:pt x="1993418" y="1394937"/>
                  </a:lnTo>
                  <a:lnTo>
                    <a:pt x="1949776" y="1412735"/>
                  </a:lnTo>
                  <a:lnTo>
                    <a:pt x="1903411" y="1427741"/>
                  </a:lnTo>
                  <a:lnTo>
                    <a:pt x="1854716" y="1439829"/>
                  </a:lnTo>
                  <a:lnTo>
                    <a:pt x="1804082" y="1448872"/>
                  </a:lnTo>
                  <a:lnTo>
                    <a:pt x="1751898" y="1454745"/>
                  </a:lnTo>
                  <a:lnTo>
                    <a:pt x="1698556" y="1457320"/>
                  </a:lnTo>
                  <a:lnTo>
                    <a:pt x="1644448" y="1456470"/>
                  </a:lnTo>
                  <a:lnTo>
                    <a:pt x="1589964" y="1452071"/>
                  </a:lnTo>
                  <a:lnTo>
                    <a:pt x="1535495" y="1443995"/>
                  </a:lnTo>
                  <a:lnTo>
                    <a:pt x="1479914" y="1431679"/>
                  </a:lnTo>
                  <a:lnTo>
                    <a:pt x="1427395" y="1415697"/>
                  </a:lnTo>
                  <a:lnTo>
                    <a:pt x="1378396" y="1396259"/>
                  </a:lnTo>
                  <a:lnTo>
                    <a:pt x="1333377" y="1373571"/>
                  </a:lnTo>
                  <a:lnTo>
                    <a:pt x="1292796" y="1347842"/>
                  </a:lnTo>
                  <a:lnTo>
                    <a:pt x="1257111" y="1319281"/>
                  </a:lnTo>
                  <a:lnTo>
                    <a:pt x="1210037" y="1334716"/>
                  </a:lnTo>
                  <a:lnTo>
                    <a:pt x="1161714" y="1347311"/>
                  </a:lnTo>
                  <a:lnTo>
                    <a:pt x="1112426" y="1357109"/>
                  </a:lnTo>
                  <a:lnTo>
                    <a:pt x="1062458" y="1364153"/>
                  </a:lnTo>
                  <a:lnTo>
                    <a:pt x="1012095" y="1368486"/>
                  </a:lnTo>
                  <a:lnTo>
                    <a:pt x="961620" y="1370151"/>
                  </a:lnTo>
                  <a:lnTo>
                    <a:pt x="911319" y="1369192"/>
                  </a:lnTo>
                  <a:lnTo>
                    <a:pt x="861475" y="1365651"/>
                  </a:lnTo>
                  <a:lnTo>
                    <a:pt x="812373" y="1359571"/>
                  </a:lnTo>
                  <a:lnTo>
                    <a:pt x="764298" y="1350997"/>
                  </a:lnTo>
                  <a:lnTo>
                    <a:pt x="717534" y="1339970"/>
                  </a:lnTo>
                  <a:lnTo>
                    <a:pt x="672366" y="1326534"/>
                  </a:lnTo>
                  <a:lnTo>
                    <a:pt x="629077" y="1310732"/>
                  </a:lnTo>
                  <a:lnTo>
                    <a:pt x="587953" y="1292607"/>
                  </a:lnTo>
                  <a:lnTo>
                    <a:pt x="549277" y="1272203"/>
                  </a:lnTo>
                  <a:lnTo>
                    <a:pt x="513335" y="1249561"/>
                  </a:lnTo>
                  <a:lnTo>
                    <a:pt x="480411" y="1224727"/>
                  </a:lnTo>
                  <a:lnTo>
                    <a:pt x="450788" y="1197742"/>
                  </a:lnTo>
                  <a:lnTo>
                    <a:pt x="448629" y="1195583"/>
                  </a:lnTo>
                  <a:lnTo>
                    <a:pt x="446597" y="1193551"/>
                  </a:lnTo>
                  <a:lnTo>
                    <a:pt x="444565" y="1191392"/>
                  </a:lnTo>
                  <a:lnTo>
                    <a:pt x="384710" y="1192373"/>
                  </a:lnTo>
                  <a:lnTo>
                    <a:pt x="327163" y="1187093"/>
                  </a:lnTo>
                  <a:lnTo>
                    <a:pt x="272965" y="1176048"/>
                  </a:lnTo>
                  <a:lnTo>
                    <a:pt x="223153" y="1159732"/>
                  </a:lnTo>
                  <a:lnTo>
                    <a:pt x="178768" y="1138639"/>
                  </a:lnTo>
                  <a:lnTo>
                    <a:pt x="140847" y="1113263"/>
                  </a:lnTo>
                  <a:lnTo>
                    <a:pt x="110431" y="1084100"/>
                  </a:lnTo>
                  <a:lnTo>
                    <a:pt x="88557" y="1051642"/>
                  </a:lnTo>
                  <a:lnTo>
                    <a:pt x="75755" y="972886"/>
                  </a:lnTo>
                  <a:lnTo>
                    <a:pt x="90664" y="930804"/>
                  </a:lnTo>
                  <a:lnTo>
                    <a:pt x="120217" y="891602"/>
                  </a:lnTo>
                  <a:lnTo>
                    <a:pt x="163641" y="856747"/>
                  </a:lnTo>
                  <a:lnTo>
                    <a:pt x="115037" y="835770"/>
                  </a:lnTo>
                  <a:lnTo>
                    <a:pt x="74519" y="810611"/>
                  </a:lnTo>
                  <a:lnTo>
                    <a:pt x="42422" y="782042"/>
                  </a:lnTo>
                  <a:lnTo>
                    <a:pt x="19080" y="750840"/>
                  </a:lnTo>
                  <a:lnTo>
                    <a:pt x="0" y="683632"/>
                  </a:lnTo>
                  <a:lnTo>
                    <a:pt x="4930" y="649174"/>
                  </a:lnTo>
                  <a:lnTo>
                    <a:pt x="45404" y="582427"/>
                  </a:lnTo>
                  <a:lnTo>
                    <a:pt x="75223" y="556485"/>
                  </a:lnTo>
                  <a:lnTo>
                    <a:pt x="110936" y="533979"/>
                  </a:lnTo>
                  <a:lnTo>
                    <a:pt x="151751" y="515212"/>
                  </a:lnTo>
                  <a:lnTo>
                    <a:pt x="196873" y="500488"/>
                  </a:lnTo>
                  <a:lnTo>
                    <a:pt x="245509" y="490111"/>
                  </a:lnTo>
                  <a:lnTo>
                    <a:pt x="296864" y="484383"/>
                  </a:lnTo>
                  <a:lnTo>
                    <a:pt x="299531" y="47981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20631" y="4074541"/>
              <a:ext cx="207137" cy="2155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068308" y="2612263"/>
              <a:ext cx="3017520" cy="1529715"/>
            </a:xfrm>
            <a:custGeom>
              <a:avLst/>
              <a:gdLst/>
              <a:ahLst/>
              <a:cxnLst/>
              <a:rect l="l" t="t" r="r" b="b"/>
              <a:pathLst>
                <a:path w="3017520" h="1529714">
                  <a:moveTo>
                    <a:pt x="920750" y="1407795"/>
                  </a:moveTo>
                  <a:lnTo>
                    <a:pt x="911209" y="1455054"/>
                  </a:lnTo>
                  <a:lnTo>
                    <a:pt x="885189" y="1493646"/>
                  </a:lnTo>
                  <a:lnTo>
                    <a:pt x="846597" y="1519666"/>
                  </a:lnTo>
                  <a:lnTo>
                    <a:pt x="799338" y="1529207"/>
                  </a:lnTo>
                  <a:lnTo>
                    <a:pt x="752078" y="1519666"/>
                  </a:lnTo>
                  <a:lnTo>
                    <a:pt x="713485" y="1493646"/>
                  </a:lnTo>
                  <a:lnTo>
                    <a:pt x="687466" y="1455054"/>
                  </a:lnTo>
                  <a:lnTo>
                    <a:pt x="677926" y="1407795"/>
                  </a:lnTo>
                  <a:lnTo>
                    <a:pt x="687466" y="1360535"/>
                  </a:lnTo>
                  <a:lnTo>
                    <a:pt x="713486" y="1321943"/>
                  </a:lnTo>
                  <a:lnTo>
                    <a:pt x="752078" y="1295923"/>
                  </a:lnTo>
                  <a:lnTo>
                    <a:pt x="799338" y="1286383"/>
                  </a:lnTo>
                  <a:lnTo>
                    <a:pt x="846597" y="1295923"/>
                  </a:lnTo>
                  <a:lnTo>
                    <a:pt x="885189" y="1321943"/>
                  </a:lnTo>
                  <a:lnTo>
                    <a:pt x="911209" y="1360535"/>
                  </a:lnTo>
                  <a:lnTo>
                    <a:pt x="920750" y="1407795"/>
                  </a:lnTo>
                  <a:close/>
                </a:path>
                <a:path w="3017520" h="1529714">
                  <a:moveTo>
                    <a:pt x="192786" y="803783"/>
                  </a:moveTo>
                  <a:lnTo>
                    <a:pt x="142446" y="803828"/>
                  </a:lnTo>
                  <a:lnTo>
                    <a:pt x="92964" y="799290"/>
                  </a:lnTo>
                  <a:lnTo>
                    <a:pt x="45196" y="790299"/>
                  </a:lnTo>
                  <a:lnTo>
                    <a:pt x="0" y="776986"/>
                  </a:lnTo>
                </a:path>
                <a:path w="3017520" h="1529714">
                  <a:moveTo>
                    <a:pt x="362839" y="1097914"/>
                  </a:moveTo>
                  <a:lnTo>
                    <a:pt x="342322" y="1102365"/>
                  </a:lnTo>
                  <a:lnTo>
                    <a:pt x="321389" y="1105995"/>
                  </a:lnTo>
                  <a:lnTo>
                    <a:pt x="300099" y="1108791"/>
                  </a:lnTo>
                  <a:lnTo>
                    <a:pt x="278511" y="1110742"/>
                  </a:lnTo>
                </a:path>
                <a:path w="3017520" h="1529714">
                  <a:moveTo>
                    <a:pt x="1089787" y="1239266"/>
                  </a:moveTo>
                  <a:lnTo>
                    <a:pt x="1075152" y="1225222"/>
                  </a:lnTo>
                  <a:lnTo>
                    <a:pt x="1061767" y="1210738"/>
                  </a:lnTo>
                  <a:lnTo>
                    <a:pt x="1049692" y="1195849"/>
                  </a:lnTo>
                  <a:lnTo>
                    <a:pt x="1038987" y="1180592"/>
                  </a:lnTo>
                </a:path>
                <a:path w="3017520" h="1529714">
                  <a:moveTo>
                    <a:pt x="2029714" y="1092962"/>
                  </a:moveTo>
                  <a:lnTo>
                    <a:pt x="2026735" y="1109291"/>
                  </a:lnTo>
                  <a:lnTo>
                    <a:pt x="2022363" y="1125489"/>
                  </a:lnTo>
                  <a:lnTo>
                    <a:pt x="2016587" y="1141521"/>
                  </a:lnTo>
                  <a:lnTo>
                    <a:pt x="2009394" y="1157351"/>
                  </a:lnTo>
                </a:path>
                <a:path w="3017520" h="1529714">
                  <a:moveTo>
                    <a:pt x="2433193" y="695071"/>
                  </a:moveTo>
                  <a:lnTo>
                    <a:pt x="2487714" y="714090"/>
                  </a:lnTo>
                  <a:lnTo>
                    <a:pt x="2536465" y="737211"/>
                  </a:lnTo>
                  <a:lnTo>
                    <a:pt x="2578963" y="763963"/>
                  </a:lnTo>
                  <a:lnTo>
                    <a:pt x="2614723" y="793876"/>
                  </a:lnTo>
                  <a:lnTo>
                    <a:pt x="2643262" y="826481"/>
                  </a:lnTo>
                  <a:lnTo>
                    <a:pt x="2664096" y="861306"/>
                  </a:lnTo>
                  <a:lnTo>
                    <a:pt x="2676742" y="897881"/>
                  </a:lnTo>
                  <a:lnTo>
                    <a:pt x="2680716" y="935736"/>
                  </a:lnTo>
                </a:path>
                <a:path w="3017520" h="1529714">
                  <a:moveTo>
                    <a:pt x="3017012" y="438912"/>
                  </a:moveTo>
                  <a:lnTo>
                    <a:pt x="2996055" y="464234"/>
                  </a:lnTo>
                  <a:lnTo>
                    <a:pt x="2970514" y="487854"/>
                  </a:lnTo>
                  <a:lnTo>
                    <a:pt x="2940663" y="509545"/>
                  </a:lnTo>
                  <a:lnTo>
                    <a:pt x="2906776" y="529082"/>
                  </a:lnTo>
                </a:path>
                <a:path w="3017520" h="1529714">
                  <a:moveTo>
                    <a:pt x="2752598" y="104012"/>
                  </a:moveTo>
                  <a:lnTo>
                    <a:pt x="2755312" y="114609"/>
                  </a:lnTo>
                  <a:lnTo>
                    <a:pt x="2757170" y="125253"/>
                  </a:lnTo>
                  <a:lnTo>
                    <a:pt x="2758170" y="135945"/>
                  </a:lnTo>
                  <a:lnTo>
                    <a:pt x="2758313" y="146685"/>
                  </a:lnTo>
                </a:path>
                <a:path w="3017520" h="1529714">
                  <a:moveTo>
                    <a:pt x="2048764" y="54356"/>
                  </a:moveTo>
                  <a:lnTo>
                    <a:pt x="2060398" y="39862"/>
                  </a:lnTo>
                  <a:lnTo>
                    <a:pt x="2073735" y="25939"/>
                  </a:lnTo>
                  <a:lnTo>
                    <a:pt x="2088715" y="12636"/>
                  </a:lnTo>
                  <a:lnTo>
                    <a:pt x="2105279" y="0"/>
                  </a:lnTo>
                </a:path>
                <a:path w="3017520" h="1529714">
                  <a:moveTo>
                    <a:pt x="1520825" y="80263"/>
                  </a:moveTo>
                  <a:lnTo>
                    <a:pt x="1525823" y="68173"/>
                  </a:lnTo>
                  <a:lnTo>
                    <a:pt x="1532048" y="56308"/>
                  </a:lnTo>
                  <a:lnTo>
                    <a:pt x="1539488" y="44705"/>
                  </a:lnTo>
                  <a:lnTo>
                    <a:pt x="1548130" y="33400"/>
                  </a:lnTo>
                </a:path>
                <a:path w="3017520" h="1529714">
                  <a:moveTo>
                    <a:pt x="901192" y="96138"/>
                  </a:moveTo>
                  <a:lnTo>
                    <a:pt x="927562" y="106136"/>
                  </a:lnTo>
                  <a:lnTo>
                    <a:pt x="952896" y="117062"/>
                  </a:lnTo>
                  <a:lnTo>
                    <a:pt x="977112" y="128893"/>
                  </a:lnTo>
                  <a:lnTo>
                    <a:pt x="1000125" y="141604"/>
                  </a:lnTo>
                </a:path>
                <a:path w="3017520" h="1529714">
                  <a:moveTo>
                    <a:pt x="149733" y="453516"/>
                  </a:moveTo>
                  <a:lnTo>
                    <a:pt x="144212" y="441731"/>
                  </a:lnTo>
                  <a:lnTo>
                    <a:pt x="139477" y="429815"/>
                  </a:lnTo>
                  <a:lnTo>
                    <a:pt x="135552" y="417780"/>
                  </a:lnTo>
                  <a:lnTo>
                    <a:pt x="132461" y="405638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399686" y="2275538"/>
            <a:ext cx="23388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  <a:spcBef>
                <a:spcPts val="100"/>
              </a:spcBef>
            </a:pPr>
            <a:r>
              <a:rPr lang="it-IT" sz="2400" b="1" dirty="0">
                <a:solidFill>
                  <a:srgbClr val="00AF50"/>
                </a:solidFill>
                <a:latin typeface="Calibri"/>
                <a:cs typeface="Calibri"/>
              </a:rPr>
              <a:t>Sembra un BUON PIANO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;-</a:t>
            </a:r>
            <a:r>
              <a:rPr sz="2400" b="1" spc="-50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5612" y="1952868"/>
            <a:ext cx="8458560" cy="46263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" y="776427"/>
            <a:ext cx="9663176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2800">
                <a:latin typeface="Arial Black"/>
                <a:cs typeface="Arial Black"/>
              </a:rPr>
              <a:t>Forse le normative ambientali stanno indebolendo la competitività?
</a:t>
            </a:r>
            <a:endParaRPr sz="2800" dirty="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012" y="148678"/>
            <a:ext cx="2279650" cy="72000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626668" y="1599289"/>
            <a:ext cx="3573779" cy="5064125"/>
            <a:chOff x="8626668" y="1599289"/>
            <a:chExt cx="3573779" cy="50641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8511" y="6222402"/>
              <a:ext cx="1621027" cy="4406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633018" y="1605639"/>
              <a:ext cx="3561079" cy="1559560"/>
            </a:xfrm>
            <a:custGeom>
              <a:avLst/>
              <a:gdLst/>
              <a:ahLst/>
              <a:cxnLst/>
              <a:rect l="l" t="t" r="r" b="b"/>
              <a:pathLst>
                <a:path w="3561079" h="1559560">
                  <a:moveTo>
                    <a:pt x="2283664" y="1411245"/>
                  </a:moveTo>
                  <a:lnTo>
                    <a:pt x="1359596" y="1411245"/>
                  </a:lnTo>
                  <a:lnTo>
                    <a:pt x="1392317" y="1437579"/>
                  </a:lnTo>
                  <a:lnTo>
                    <a:pt x="1428987" y="1461730"/>
                  </a:lnTo>
                  <a:lnTo>
                    <a:pt x="1469290" y="1483550"/>
                  </a:lnTo>
                  <a:lnTo>
                    <a:pt x="1512915" y="1502894"/>
                  </a:lnTo>
                  <a:lnTo>
                    <a:pt x="1559548" y="1519613"/>
                  </a:lnTo>
                  <a:lnTo>
                    <a:pt x="1608876" y="1533562"/>
                  </a:lnTo>
                  <a:lnTo>
                    <a:pt x="1660586" y="1544595"/>
                  </a:lnTo>
                  <a:lnTo>
                    <a:pt x="1715799" y="1552803"/>
                  </a:lnTo>
                  <a:lnTo>
                    <a:pt x="1771052" y="1557549"/>
                  </a:lnTo>
                  <a:lnTo>
                    <a:pt x="1825995" y="1558942"/>
                  </a:lnTo>
                  <a:lnTo>
                    <a:pt x="1880280" y="1557096"/>
                  </a:lnTo>
                  <a:lnTo>
                    <a:pt x="1933559" y="1552122"/>
                  </a:lnTo>
                  <a:lnTo>
                    <a:pt x="1985483" y="1544130"/>
                  </a:lnTo>
                  <a:lnTo>
                    <a:pt x="2035705" y="1533234"/>
                  </a:lnTo>
                  <a:lnTo>
                    <a:pt x="2083877" y="1519544"/>
                  </a:lnTo>
                  <a:lnTo>
                    <a:pt x="2129649" y="1503172"/>
                  </a:lnTo>
                  <a:lnTo>
                    <a:pt x="2172673" y="1484230"/>
                  </a:lnTo>
                  <a:lnTo>
                    <a:pt x="2212714" y="1462757"/>
                  </a:lnTo>
                  <a:lnTo>
                    <a:pt x="2249088" y="1439081"/>
                  </a:lnTo>
                  <a:lnTo>
                    <a:pt x="2281781" y="1413098"/>
                  </a:lnTo>
                  <a:lnTo>
                    <a:pt x="2283664" y="1411245"/>
                  </a:lnTo>
                  <a:close/>
                </a:path>
                <a:path w="3561079" h="1559560">
                  <a:moveTo>
                    <a:pt x="2955688" y="1274339"/>
                  </a:moveTo>
                  <a:lnTo>
                    <a:pt x="480756" y="1274339"/>
                  </a:lnTo>
                  <a:lnTo>
                    <a:pt x="483042" y="1276625"/>
                  </a:lnTo>
                  <a:lnTo>
                    <a:pt x="485201" y="1278911"/>
                  </a:lnTo>
                  <a:lnTo>
                    <a:pt x="517739" y="1308612"/>
                  </a:lnTo>
                  <a:lnTo>
                    <a:pt x="551213" y="1333961"/>
                  </a:lnTo>
                  <a:lnTo>
                    <a:pt x="587647" y="1357207"/>
                  </a:lnTo>
                  <a:lnTo>
                    <a:pt x="626778" y="1378309"/>
                  </a:lnTo>
                  <a:lnTo>
                    <a:pt x="668346" y="1397230"/>
                  </a:lnTo>
                  <a:lnTo>
                    <a:pt x="712089" y="1413930"/>
                  </a:lnTo>
                  <a:lnTo>
                    <a:pt x="757744" y="1428370"/>
                  </a:lnTo>
                  <a:lnTo>
                    <a:pt x="805051" y="1440512"/>
                  </a:lnTo>
                  <a:lnTo>
                    <a:pt x="853748" y="1450316"/>
                  </a:lnTo>
                  <a:lnTo>
                    <a:pt x="903573" y="1457744"/>
                  </a:lnTo>
                  <a:lnTo>
                    <a:pt x="954264" y="1462757"/>
                  </a:lnTo>
                  <a:lnTo>
                    <a:pt x="1005560" y="1465315"/>
                  </a:lnTo>
                  <a:lnTo>
                    <a:pt x="1057200" y="1465381"/>
                  </a:lnTo>
                  <a:lnTo>
                    <a:pt x="1108921" y="1462915"/>
                  </a:lnTo>
                  <a:lnTo>
                    <a:pt x="1160463" y="1457878"/>
                  </a:lnTo>
                  <a:lnTo>
                    <a:pt x="1211562" y="1450231"/>
                  </a:lnTo>
                  <a:lnTo>
                    <a:pt x="1261959" y="1439936"/>
                  </a:lnTo>
                  <a:lnTo>
                    <a:pt x="1311391" y="1426953"/>
                  </a:lnTo>
                  <a:lnTo>
                    <a:pt x="1359596" y="1411245"/>
                  </a:lnTo>
                  <a:lnTo>
                    <a:pt x="2283664" y="1411245"/>
                  </a:lnTo>
                  <a:lnTo>
                    <a:pt x="2310334" y="1384991"/>
                  </a:lnTo>
                  <a:lnTo>
                    <a:pt x="2334398" y="1354872"/>
                  </a:lnTo>
                  <a:lnTo>
                    <a:pt x="2353625" y="1322853"/>
                  </a:lnTo>
                  <a:lnTo>
                    <a:pt x="2856525" y="1322853"/>
                  </a:lnTo>
                  <a:lnTo>
                    <a:pt x="2874665" y="1316347"/>
                  </a:lnTo>
                  <a:lnTo>
                    <a:pt x="2919145" y="1295775"/>
                  </a:lnTo>
                  <a:lnTo>
                    <a:pt x="2955688" y="1274339"/>
                  </a:lnTo>
                  <a:close/>
                </a:path>
                <a:path w="3561079" h="1559560">
                  <a:moveTo>
                    <a:pt x="2856525" y="1322853"/>
                  </a:moveTo>
                  <a:lnTo>
                    <a:pt x="2353625" y="1322853"/>
                  </a:lnTo>
                  <a:lnTo>
                    <a:pt x="2399587" y="1337913"/>
                  </a:lnTo>
                  <a:lnTo>
                    <a:pt x="2447861" y="1349821"/>
                  </a:lnTo>
                  <a:lnTo>
                    <a:pt x="2497981" y="1358505"/>
                  </a:lnTo>
                  <a:lnTo>
                    <a:pt x="2549485" y="1363891"/>
                  </a:lnTo>
                  <a:lnTo>
                    <a:pt x="2601910" y="1365906"/>
                  </a:lnTo>
                  <a:lnTo>
                    <a:pt x="2661677" y="1363982"/>
                  </a:lnTo>
                  <a:lnTo>
                    <a:pt x="2719285" y="1357799"/>
                  </a:lnTo>
                  <a:lnTo>
                    <a:pt x="2774286" y="1347623"/>
                  </a:lnTo>
                  <a:lnTo>
                    <a:pt x="2826229" y="1333718"/>
                  </a:lnTo>
                  <a:lnTo>
                    <a:pt x="2856525" y="1322853"/>
                  </a:lnTo>
                  <a:close/>
                </a:path>
                <a:path w="3561079" h="1559560">
                  <a:moveTo>
                    <a:pt x="852776" y="137326"/>
                  </a:moveTo>
                  <a:lnTo>
                    <a:pt x="799907" y="140102"/>
                  </a:lnTo>
                  <a:lnTo>
                    <a:pt x="740336" y="146890"/>
                  </a:lnTo>
                  <a:lnTo>
                    <a:pt x="683485" y="157247"/>
                  </a:lnTo>
                  <a:lnTo>
                    <a:pt x="629642" y="170945"/>
                  </a:lnTo>
                  <a:lnTo>
                    <a:pt x="579100" y="187759"/>
                  </a:lnTo>
                  <a:lnTo>
                    <a:pt x="532148" y="207459"/>
                  </a:lnTo>
                  <a:lnTo>
                    <a:pt x="489078" y="229819"/>
                  </a:lnTo>
                  <a:lnTo>
                    <a:pt x="450179" y="254611"/>
                  </a:lnTo>
                  <a:lnTo>
                    <a:pt x="415742" y="281608"/>
                  </a:lnTo>
                  <a:lnTo>
                    <a:pt x="386058" y="310582"/>
                  </a:lnTo>
                  <a:lnTo>
                    <a:pt x="361418" y="341307"/>
                  </a:lnTo>
                  <a:lnTo>
                    <a:pt x="328430" y="407098"/>
                  </a:lnTo>
                  <a:lnTo>
                    <a:pt x="319102" y="477162"/>
                  </a:lnTo>
                  <a:lnTo>
                    <a:pt x="324038" y="513228"/>
                  </a:lnTo>
                  <a:lnTo>
                    <a:pt x="320990" y="518054"/>
                  </a:lnTo>
                  <a:lnTo>
                    <a:pt x="265509" y="524157"/>
                  </a:lnTo>
                  <a:lnTo>
                    <a:pt x="212931" y="535260"/>
                  </a:lnTo>
                  <a:lnTo>
                    <a:pt x="164129" y="551026"/>
                  </a:lnTo>
                  <a:lnTo>
                    <a:pt x="119972" y="571121"/>
                  </a:lnTo>
                  <a:lnTo>
                    <a:pt x="81333" y="595209"/>
                  </a:lnTo>
                  <a:lnTo>
                    <a:pt x="49083" y="622956"/>
                  </a:lnTo>
                  <a:lnTo>
                    <a:pt x="21567" y="657978"/>
                  </a:lnTo>
                  <a:lnTo>
                    <a:pt x="5326" y="694333"/>
                  </a:lnTo>
                  <a:lnTo>
                    <a:pt x="0" y="731193"/>
                  </a:lnTo>
                  <a:lnTo>
                    <a:pt x="5225" y="767726"/>
                  </a:lnTo>
                  <a:lnTo>
                    <a:pt x="20640" y="803103"/>
                  </a:lnTo>
                  <a:lnTo>
                    <a:pt x="45884" y="836494"/>
                  </a:lnTo>
                  <a:lnTo>
                    <a:pt x="80595" y="867070"/>
                  </a:lnTo>
                  <a:lnTo>
                    <a:pt x="124412" y="893999"/>
                  </a:lnTo>
                  <a:lnTo>
                    <a:pt x="176972" y="916453"/>
                  </a:lnTo>
                  <a:lnTo>
                    <a:pt x="129990" y="953697"/>
                  </a:lnTo>
                  <a:lnTo>
                    <a:pt x="98009" y="995621"/>
                  </a:lnTo>
                  <a:lnTo>
                    <a:pt x="81888" y="1040665"/>
                  </a:lnTo>
                  <a:lnTo>
                    <a:pt x="82484" y="1087268"/>
                  </a:lnTo>
                  <a:lnTo>
                    <a:pt x="113882" y="1153004"/>
                  </a:lnTo>
                  <a:lnTo>
                    <a:pt x="141499" y="1181906"/>
                  </a:lnTo>
                  <a:lnTo>
                    <a:pt x="175968" y="1207651"/>
                  </a:lnTo>
                  <a:lnTo>
                    <a:pt x="216469" y="1229857"/>
                  </a:lnTo>
                  <a:lnTo>
                    <a:pt x="262182" y="1248138"/>
                  </a:lnTo>
                  <a:lnTo>
                    <a:pt x="312287" y="1262111"/>
                  </a:lnTo>
                  <a:lnTo>
                    <a:pt x="365964" y="1271391"/>
                  </a:lnTo>
                  <a:lnTo>
                    <a:pt x="422394" y="1275595"/>
                  </a:lnTo>
                  <a:lnTo>
                    <a:pt x="480756" y="1274339"/>
                  </a:lnTo>
                  <a:lnTo>
                    <a:pt x="2955688" y="1274339"/>
                  </a:lnTo>
                  <a:lnTo>
                    <a:pt x="2994438" y="1246086"/>
                  </a:lnTo>
                  <a:lnTo>
                    <a:pt x="3024352" y="1217497"/>
                  </a:lnTo>
                  <a:lnTo>
                    <a:pt x="3048512" y="1186765"/>
                  </a:lnTo>
                  <a:lnTo>
                    <a:pt x="3077770" y="1119925"/>
                  </a:lnTo>
                  <a:lnTo>
                    <a:pt x="3081970" y="1084347"/>
                  </a:lnTo>
                  <a:lnTo>
                    <a:pt x="3138212" y="1077764"/>
                  </a:lnTo>
                  <a:lnTo>
                    <a:pt x="3192821" y="1067835"/>
                  </a:lnTo>
                  <a:lnTo>
                    <a:pt x="3245382" y="1054656"/>
                  </a:lnTo>
                  <a:lnTo>
                    <a:pt x="3295480" y="1038326"/>
                  </a:lnTo>
                  <a:lnTo>
                    <a:pt x="3342701" y="1018942"/>
                  </a:lnTo>
                  <a:lnTo>
                    <a:pt x="3391986" y="993539"/>
                  </a:lnTo>
                  <a:lnTo>
                    <a:pt x="3435126" y="965517"/>
                  </a:lnTo>
                  <a:lnTo>
                    <a:pt x="3472042" y="935225"/>
                  </a:lnTo>
                  <a:lnTo>
                    <a:pt x="3502656" y="903015"/>
                  </a:lnTo>
                  <a:lnTo>
                    <a:pt x="3526892" y="869236"/>
                  </a:lnTo>
                  <a:lnTo>
                    <a:pt x="3544672" y="834239"/>
                  </a:lnTo>
                  <a:lnTo>
                    <a:pt x="3560553" y="761993"/>
                  </a:lnTo>
                  <a:lnTo>
                    <a:pt x="3558499" y="725445"/>
                  </a:lnTo>
                  <a:lnTo>
                    <a:pt x="3534016" y="653250"/>
                  </a:lnTo>
                  <a:lnTo>
                    <a:pt x="3511431" y="618305"/>
                  </a:lnTo>
                  <a:lnTo>
                    <a:pt x="3481849" y="584595"/>
                  </a:lnTo>
                  <a:lnTo>
                    <a:pt x="3445190" y="552471"/>
                  </a:lnTo>
                  <a:lnTo>
                    <a:pt x="3465383" y="518054"/>
                  </a:lnTo>
                  <a:lnTo>
                    <a:pt x="3480889" y="448291"/>
                  </a:lnTo>
                  <a:lnTo>
                    <a:pt x="3476961" y="414098"/>
                  </a:lnTo>
                  <a:lnTo>
                    <a:pt x="3447577" y="349004"/>
                  </a:lnTo>
                  <a:lnTo>
                    <a:pt x="3422854" y="318870"/>
                  </a:lnTo>
                  <a:lnTo>
                    <a:pt x="3391931" y="290855"/>
                  </a:lnTo>
                  <a:lnTo>
                    <a:pt x="3355175" y="265342"/>
                  </a:lnTo>
                  <a:lnTo>
                    <a:pt x="3312953" y="242716"/>
                  </a:lnTo>
                  <a:lnTo>
                    <a:pt x="3265631" y="223358"/>
                  </a:lnTo>
                  <a:lnTo>
                    <a:pt x="3213576" y="207652"/>
                  </a:lnTo>
                  <a:lnTo>
                    <a:pt x="3157154" y="195982"/>
                  </a:lnTo>
                  <a:lnTo>
                    <a:pt x="3151015" y="182520"/>
                  </a:lnTo>
                  <a:lnTo>
                    <a:pt x="1155761" y="182520"/>
                  </a:lnTo>
                  <a:lnTo>
                    <a:pt x="1108723" y="167847"/>
                  </a:lnTo>
                  <a:lnTo>
                    <a:pt x="1059831" y="155971"/>
                  </a:lnTo>
                  <a:lnTo>
                    <a:pt x="1009437" y="146937"/>
                  </a:lnTo>
                  <a:lnTo>
                    <a:pt x="957894" y="140788"/>
                  </a:lnTo>
                  <a:lnTo>
                    <a:pt x="905556" y="137570"/>
                  </a:lnTo>
                  <a:lnTo>
                    <a:pt x="852776" y="137326"/>
                  </a:lnTo>
                  <a:close/>
                </a:path>
                <a:path w="3561079" h="1559560">
                  <a:moveTo>
                    <a:pt x="1543088" y="43242"/>
                  </a:moveTo>
                  <a:lnTo>
                    <a:pt x="1491073" y="45152"/>
                  </a:lnTo>
                  <a:lnTo>
                    <a:pt x="1440005" y="50691"/>
                  </a:lnTo>
                  <a:lnTo>
                    <a:pt x="1390439" y="59757"/>
                  </a:lnTo>
                  <a:lnTo>
                    <a:pt x="1342933" y="72249"/>
                  </a:lnTo>
                  <a:lnTo>
                    <a:pt x="1298042" y="88064"/>
                  </a:lnTo>
                  <a:lnTo>
                    <a:pt x="1256323" y="107101"/>
                  </a:lnTo>
                  <a:lnTo>
                    <a:pt x="1218333" y="129257"/>
                  </a:lnTo>
                  <a:lnTo>
                    <a:pt x="1184626" y="154431"/>
                  </a:lnTo>
                  <a:lnTo>
                    <a:pt x="1155761" y="182520"/>
                  </a:lnTo>
                  <a:lnTo>
                    <a:pt x="3151015" y="182520"/>
                  </a:lnTo>
                  <a:lnTo>
                    <a:pt x="3139060" y="156300"/>
                  </a:lnTo>
                  <a:lnTo>
                    <a:pt x="3110037" y="119321"/>
                  </a:lnTo>
                  <a:lnTo>
                    <a:pt x="3109237" y="118639"/>
                  </a:lnTo>
                  <a:lnTo>
                    <a:pt x="1851467" y="118639"/>
                  </a:lnTo>
                  <a:lnTo>
                    <a:pt x="1828031" y="105832"/>
                  </a:lnTo>
                  <a:lnTo>
                    <a:pt x="1776922" y="83456"/>
                  </a:lnTo>
                  <a:lnTo>
                    <a:pt x="1699248" y="60308"/>
                  </a:lnTo>
                  <a:lnTo>
                    <a:pt x="1647732" y="50718"/>
                  </a:lnTo>
                  <a:lnTo>
                    <a:pt x="1595493" y="45063"/>
                  </a:lnTo>
                  <a:lnTo>
                    <a:pt x="1543088" y="43242"/>
                  </a:lnTo>
                  <a:close/>
                </a:path>
                <a:path w="3561079" h="1559560">
                  <a:moveTo>
                    <a:pt x="2182867" y="0"/>
                  </a:moveTo>
                  <a:lnTo>
                    <a:pt x="2132411" y="1314"/>
                  </a:lnTo>
                  <a:lnTo>
                    <a:pt x="2083043" y="6788"/>
                  </a:lnTo>
                  <a:lnTo>
                    <a:pt x="2035510" y="16272"/>
                  </a:lnTo>
                  <a:lnTo>
                    <a:pt x="1990557" y="29618"/>
                  </a:lnTo>
                  <a:lnTo>
                    <a:pt x="1948930" y="46676"/>
                  </a:lnTo>
                  <a:lnTo>
                    <a:pt x="1911375" y="67298"/>
                  </a:lnTo>
                  <a:lnTo>
                    <a:pt x="1878639" y="91335"/>
                  </a:lnTo>
                  <a:lnTo>
                    <a:pt x="1851467" y="118639"/>
                  </a:lnTo>
                  <a:lnTo>
                    <a:pt x="3109237" y="118639"/>
                  </a:lnTo>
                  <a:lnTo>
                    <a:pt x="3070821" y="85843"/>
                  </a:lnTo>
                  <a:lnTo>
                    <a:pt x="3068329" y="84349"/>
                  </a:lnTo>
                  <a:lnTo>
                    <a:pt x="2458654" y="84349"/>
                  </a:lnTo>
                  <a:lnTo>
                    <a:pt x="2431942" y="65755"/>
                  </a:lnTo>
                  <a:lnTo>
                    <a:pt x="2368946" y="34664"/>
                  </a:lnTo>
                  <a:lnTo>
                    <a:pt x="2284060" y="10443"/>
                  </a:lnTo>
                  <a:lnTo>
                    <a:pt x="2233665" y="2993"/>
                  </a:lnTo>
                  <a:lnTo>
                    <a:pt x="2182867" y="0"/>
                  </a:lnTo>
                  <a:close/>
                </a:path>
                <a:path w="3561079" h="1559560">
                  <a:moveTo>
                    <a:pt x="2781929" y="495"/>
                  </a:moveTo>
                  <a:lnTo>
                    <a:pt x="2730783" y="1068"/>
                  </a:lnTo>
                  <a:lnTo>
                    <a:pt x="2680172" y="5500"/>
                  </a:lnTo>
                  <a:lnTo>
                    <a:pt x="2630767" y="13755"/>
                  </a:lnTo>
                  <a:lnTo>
                    <a:pt x="2583241" y="25802"/>
                  </a:lnTo>
                  <a:lnTo>
                    <a:pt x="2538265" y="41605"/>
                  </a:lnTo>
                  <a:lnTo>
                    <a:pt x="2496512" y="61132"/>
                  </a:lnTo>
                  <a:lnTo>
                    <a:pt x="2458654" y="84349"/>
                  </a:lnTo>
                  <a:lnTo>
                    <a:pt x="3068329" y="84349"/>
                  </a:lnTo>
                  <a:lnTo>
                    <a:pt x="3022153" y="56663"/>
                  </a:lnTo>
                  <a:lnTo>
                    <a:pt x="2978415" y="37446"/>
                  </a:lnTo>
                  <a:lnTo>
                    <a:pt x="2931852" y="22254"/>
                  </a:lnTo>
                  <a:lnTo>
                    <a:pt x="2883135" y="11054"/>
                  </a:lnTo>
                  <a:lnTo>
                    <a:pt x="2832937" y="3812"/>
                  </a:lnTo>
                  <a:lnTo>
                    <a:pt x="2781929" y="49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18447" y="3255772"/>
              <a:ext cx="209042" cy="2171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548368" y="3061080"/>
              <a:ext cx="259715" cy="260350"/>
            </a:xfrm>
            <a:custGeom>
              <a:avLst/>
              <a:gdLst/>
              <a:ahLst/>
              <a:cxnLst/>
              <a:rect l="l" t="t" r="r" b="b"/>
              <a:pathLst>
                <a:path w="259715" h="260350">
                  <a:moveTo>
                    <a:pt x="129793" y="0"/>
                  </a:moveTo>
                  <a:lnTo>
                    <a:pt x="79295" y="10209"/>
                  </a:lnTo>
                  <a:lnTo>
                    <a:pt x="38036" y="38052"/>
                  </a:lnTo>
                  <a:lnTo>
                    <a:pt x="10207" y="79349"/>
                  </a:lnTo>
                  <a:lnTo>
                    <a:pt x="0" y="129921"/>
                  </a:lnTo>
                  <a:lnTo>
                    <a:pt x="10207" y="180492"/>
                  </a:lnTo>
                  <a:lnTo>
                    <a:pt x="38036" y="221789"/>
                  </a:lnTo>
                  <a:lnTo>
                    <a:pt x="79295" y="249632"/>
                  </a:lnTo>
                  <a:lnTo>
                    <a:pt x="129793" y="259842"/>
                  </a:lnTo>
                  <a:lnTo>
                    <a:pt x="180365" y="249632"/>
                  </a:lnTo>
                  <a:lnTo>
                    <a:pt x="221662" y="221789"/>
                  </a:lnTo>
                  <a:lnTo>
                    <a:pt x="249505" y="180492"/>
                  </a:lnTo>
                  <a:lnTo>
                    <a:pt x="259714" y="129921"/>
                  </a:lnTo>
                  <a:lnTo>
                    <a:pt x="249505" y="79349"/>
                  </a:lnTo>
                  <a:lnTo>
                    <a:pt x="221662" y="38052"/>
                  </a:lnTo>
                  <a:lnTo>
                    <a:pt x="180365" y="10209"/>
                  </a:lnTo>
                  <a:lnTo>
                    <a:pt x="12979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33018" y="1605639"/>
              <a:ext cx="3561079" cy="1559560"/>
            </a:xfrm>
            <a:custGeom>
              <a:avLst/>
              <a:gdLst/>
              <a:ahLst/>
              <a:cxnLst/>
              <a:rect l="l" t="t" r="r" b="b"/>
              <a:pathLst>
                <a:path w="3561079" h="1559560">
                  <a:moveTo>
                    <a:pt x="324038" y="513228"/>
                  </a:moveTo>
                  <a:lnTo>
                    <a:pt x="319102" y="477162"/>
                  </a:lnTo>
                  <a:lnTo>
                    <a:pt x="320663" y="441710"/>
                  </a:lnTo>
                  <a:lnTo>
                    <a:pt x="328430" y="407098"/>
                  </a:lnTo>
                  <a:lnTo>
                    <a:pt x="361418" y="341307"/>
                  </a:lnTo>
                  <a:lnTo>
                    <a:pt x="386058" y="310582"/>
                  </a:lnTo>
                  <a:lnTo>
                    <a:pt x="415742" y="281608"/>
                  </a:lnTo>
                  <a:lnTo>
                    <a:pt x="450179" y="254611"/>
                  </a:lnTo>
                  <a:lnTo>
                    <a:pt x="489078" y="229819"/>
                  </a:lnTo>
                  <a:lnTo>
                    <a:pt x="532148" y="207459"/>
                  </a:lnTo>
                  <a:lnTo>
                    <a:pt x="579100" y="187759"/>
                  </a:lnTo>
                  <a:lnTo>
                    <a:pt x="629642" y="170945"/>
                  </a:lnTo>
                  <a:lnTo>
                    <a:pt x="683485" y="157247"/>
                  </a:lnTo>
                  <a:lnTo>
                    <a:pt x="740336" y="146890"/>
                  </a:lnTo>
                  <a:lnTo>
                    <a:pt x="799907" y="140102"/>
                  </a:lnTo>
                  <a:lnTo>
                    <a:pt x="852776" y="137326"/>
                  </a:lnTo>
                  <a:lnTo>
                    <a:pt x="905556" y="137570"/>
                  </a:lnTo>
                  <a:lnTo>
                    <a:pt x="957894" y="140788"/>
                  </a:lnTo>
                  <a:lnTo>
                    <a:pt x="1009437" y="146937"/>
                  </a:lnTo>
                  <a:lnTo>
                    <a:pt x="1059831" y="155971"/>
                  </a:lnTo>
                  <a:lnTo>
                    <a:pt x="1108723" y="167847"/>
                  </a:lnTo>
                  <a:lnTo>
                    <a:pt x="1155761" y="182520"/>
                  </a:lnTo>
                  <a:lnTo>
                    <a:pt x="1184626" y="154431"/>
                  </a:lnTo>
                  <a:lnTo>
                    <a:pt x="1218333" y="129257"/>
                  </a:lnTo>
                  <a:lnTo>
                    <a:pt x="1256323" y="107101"/>
                  </a:lnTo>
                  <a:lnTo>
                    <a:pt x="1298042" y="88064"/>
                  </a:lnTo>
                  <a:lnTo>
                    <a:pt x="1342933" y="72249"/>
                  </a:lnTo>
                  <a:lnTo>
                    <a:pt x="1390439" y="59757"/>
                  </a:lnTo>
                  <a:lnTo>
                    <a:pt x="1440005" y="50691"/>
                  </a:lnTo>
                  <a:lnTo>
                    <a:pt x="1491073" y="45152"/>
                  </a:lnTo>
                  <a:lnTo>
                    <a:pt x="1543088" y="43242"/>
                  </a:lnTo>
                  <a:lnTo>
                    <a:pt x="1595493" y="45063"/>
                  </a:lnTo>
                  <a:lnTo>
                    <a:pt x="1647732" y="50718"/>
                  </a:lnTo>
                  <a:lnTo>
                    <a:pt x="1699248" y="60308"/>
                  </a:lnTo>
                  <a:lnTo>
                    <a:pt x="1749486" y="73935"/>
                  </a:lnTo>
                  <a:lnTo>
                    <a:pt x="1803143" y="94096"/>
                  </a:lnTo>
                  <a:lnTo>
                    <a:pt x="1851467" y="118639"/>
                  </a:lnTo>
                  <a:lnTo>
                    <a:pt x="1878639" y="91335"/>
                  </a:lnTo>
                  <a:lnTo>
                    <a:pt x="1911375" y="67298"/>
                  </a:lnTo>
                  <a:lnTo>
                    <a:pt x="1948930" y="46676"/>
                  </a:lnTo>
                  <a:lnTo>
                    <a:pt x="1990557" y="29618"/>
                  </a:lnTo>
                  <a:lnTo>
                    <a:pt x="2035510" y="16272"/>
                  </a:lnTo>
                  <a:lnTo>
                    <a:pt x="2083043" y="6788"/>
                  </a:lnTo>
                  <a:lnTo>
                    <a:pt x="2132411" y="1314"/>
                  </a:lnTo>
                  <a:lnTo>
                    <a:pt x="2182867" y="0"/>
                  </a:lnTo>
                  <a:lnTo>
                    <a:pt x="2233665" y="2993"/>
                  </a:lnTo>
                  <a:lnTo>
                    <a:pt x="2284060" y="10443"/>
                  </a:lnTo>
                  <a:lnTo>
                    <a:pt x="2333305" y="22500"/>
                  </a:lnTo>
                  <a:lnTo>
                    <a:pt x="2401932" y="49138"/>
                  </a:lnTo>
                  <a:lnTo>
                    <a:pt x="2458654" y="84349"/>
                  </a:lnTo>
                  <a:lnTo>
                    <a:pt x="2496512" y="61132"/>
                  </a:lnTo>
                  <a:lnTo>
                    <a:pt x="2538265" y="41605"/>
                  </a:lnTo>
                  <a:lnTo>
                    <a:pt x="2583241" y="25802"/>
                  </a:lnTo>
                  <a:lnTo>
                    <a:pt x="2630767" y="13755"/>
                  </a:lnTo>
                  <a:lnTo>
                    <a:pt x="2680172" y="5500"/>
                  </a:lnTo>
                  <a:lnTo>
                    <a:pt x="2730783" y="1068"/>
                  </a:lnTo>
                  <a:lnTo>
                    <a:pt x="2781929" y="495"/>
                  </a:lnTo>
                  <a:lnTo>
                    <a:pt x="2832937" y="3812"/>
                  </a:lnTo>
                  <a:lnTo>
                    <a:pt x="2883135" y="11054"/>
                  </a:lnTo>
                  <a:lnTo>
                    <a:pt x="2931852" y="22254"/>
                  </a:lnTo>
                  <a:lnTo>
                    <a:pt x="2978415" y="37446"/>
                  </a:lnTo>
                  <a:lnTo>
                    <a:pt x="3022153" y="56663"/>
                  </a:lnTo>
                  <a:lnTo>
                    <a:pt x="3070821" y="85843"/>
                  </a:lnTo>
                  <a:lnTo>
                    <a:pt x="3110037" y="119321"/>
                  </a:lnTo>
                  <a:lnTo>
                    <a:pt x="3139060" y="156300"/>
                  </a:lnTo>
                  <a:lnTo>
                    <a:pt x="3157154" y="195982"/>
                  </a:lnTo>
                  <a:lnTo>
                    <a:pt x="3213576" y="207652"/>
                  </a:lnTo>
                  <a:lnTo>
                    <a:pt x="3265631" y="223358"/>
                  </a:lnTo>
                  <a:lnTo>
                    <a:pt x="3312953" y="242716"/>
                  </a:lnTo>
                  <a:lnTo>
                    <a:pt x="3355175" y="265342"/>
                  </a:lnTo>
                  <a:lnTo>
                    <a:pt x="3391931" y="290855"/>
                  </a:lnTo>
                  <a:lnTo>
                    <a:pt x="3422854" y="318870"/>
                  </a:lnTo>
                  <a:lnTo>
                    <a:pt x="3447577" y="349004"/>
                  </a:lnTo>
                  <a:lnTo>
                    <a:pt x="3476961" y="414098"/>
                  </a:lnTo>
                  <a:lnTo>
                    <a:pt x="3480889" y="448291"/>
                  </a:lnTo>
                  <a:lnTo>
                    <a:pt x="3477152" y="483071"/>
                  </a:lnTo>
                  <a:lnTo>
                    <a:pt x="3461122" y="526842"/>
                  </a:lnTo>
                  <a:lnTo>
                    <a:pt x="3445317" y="552471"/>
                  </a:lnTo>
                  <a:lnTo>
                    <a:pt x="3481849" y="584595"/>
                  </a:lnTo>
                  <a:lnTo>
                    <a:pt x="3511431" y="618305"/>
                  </a:lnTo>
                  <a:lnTo>
                    <a:pt x="3534016" y="653250"/>
                  </a:lnTo>
                  <a:lnTo>
                    <a:pt x="3549679" y="689080"/>
                  </a:lnTo>
                  <a:lnTo>
                    <a:pt x="3560553" y="761993"/>
                  </a:lnTo>
                  <a:lnTo>
                    <a:pt x="3555918" y="798374"/>
                  </a:lnTo>
                  <a:lnTo>
                    <a:pt x="3526892" y="869236"/>
                  </a:lnTo>
                  <a:lnTo>
                    <a:pt x="3502656" y="903015"/>
                  </a:lnTo>
                  <a:lnTo>
                    <a:pt x="3472042" y="935225"/>
                  </a:lnTo>
                  <a:lnTo>
                    <a:pt x="3435126" y="965517"/>
                  </a:lnTo>
                  <a:lnTo>
                    <a:pt x="3391986" y="993539"/>
                  </a:lnTo>
                  <a:lnTo>
                    <a:pt x="3342701" y="1018942"/>
                  </a:lnTo>
                  <a:lnTo>
                    <a:pt x="3295480" y="1038326"/>
                  </a:lnTo>
                  <a:lnTo>
                    <a:pt x="3245382" y="1054656"/>
                  </a:lnTo>
                  <a:lnTo>
                    <a:pt x="3192821" y="1067835"/>
                  </a:lnTo>
                  <a:lnTo>
                    <a:pt x="3138212" y="1077764"/>
                  </a:lnTo>
                  <a:lnTo>
                    <a:pt x="3081970" y="1084347"/>
                  </a:lnTo>
                  <a:lnTo>
                    <a:pt x="3066468" y="1154152"/>
                  </a:lnTo>
                  <a:lnTo>
                    <a:pt x="3024352" y="1217497"/>
                  </a:lnTo>
                  <a:lnTo>
                    <a:pt x="2994438" y="1246086"/>
                  </a:lnTo>
                  <a:lnTo>
                    <a:pt x="2959220" y="1272267"/>
                  </a:lnTo>
                  <a:lnTo>
                    <a:pt x="2919145" y="1295775"/>
                  </a:lnTo>
                  <a:lnTo>
                    <a:pt x="2874665" y="1316347"/>
                  </a:lnTo>
                  <a:lnTo>
                    <a:pt x="2826229" y="1333718"/>
                  </a:lnTo>
                  <a:lnTo>
                    <a:pt x="2774286" y="1347623"/>
                  </a:lnTo>
                  <a:lnTo>
                    <a:pt x="2719285" y="1357799"/>
                  </a:lnTo>
                  <a:lnTo>
                    <a:pt x="2661677" y="1363982"/>
                  </a:lnTo>
                  <a:lnTo>
                    <a:pt x="2601910" y="1365906"/>
                  </a:lnTo>
                  <a:lnTo>
                    <a:pt x="2549485" y="1363891"/>
                  </a:lnTo>
                  <a:lnTo>
                    <a:pt x="2497981" y="1358505"/>
                  </a:lnTo>
                  <a:lnTo>
                    <a:pt x="2447861" y="1349821"/>
                  </a:lnTo>
                  <a:lnTo>
                    <a:pt x="2399587" y="1337913"/>
                  </a:lnTo>
                  <a:lnTo>
                    <a:pt x="2353625" y="1322853"/>
                  </a:lnTo>
                  <a:lnTo>
                    <a:pt x="2310334" y="1384991"/>
                  </a:lnTo>
                  <a:lnTo>
                    <a:pt x="2281781" y="1413098"/>
                  </a:lnTo>
                  <a:lnTo>
                    <a:pt x="2249088" y="1439081"/>
                  </a:lnTo>
                  <a:lnTo>
                    <a:pt x="2212603" y="1462829"/>
                  </a:lnTo>
                  <a:lnTo>
                    <a:pt x="2172673" y="1484230"/>
                  </a:lnTo>
                  <a:lnTo>
                    <a:pt x="2129649" y="1503172"/>
                  </a:lnTo>
                  <a:lnTo>
                    <a:pt x="2083877" y="1519544"/>
                  </a:lnTo>
                  <a:lnTo>
                    <a:pt x="2035705" y="1533234"/>
                  </a:lnTo>
                  <a:lnTo>
                    <a:pt x="1985483" y="1544130"/>
                  </a:lnTo>
                  <a:lnTo>
                    <a:pt x="1933559" y="1552122"/>
                  </a:lnTo>
                  <a:lnTo>
                    <a:pt x="1880280" y="1557096"/>
                  </a:lnTo>
                  <a:lnTo>
                    <a:pt x="1825995" y="1558942"/>
                  </a:lnTo>
                  <a:lnTo>
                    <a:pt x="1771052" y="1557549"/>
                  </a:lnTo>
                  <a:lnTo>
                    <a:pt x="1715799" y="1552803"/>
                  </a:lnTo>
                  <a:lnTo>
                    <a:pt x="1660586" y="1544595"/>
                  </a:lnTo>
                  <a:lnTo>
                    <a:pt x="1608876" y="1533562"/>
                  </a:lnTo>
                  <a:lnTo>
                    <a:pt x="1559548" y="1519613"/>
                  </a:lnTo>
                  <a:lnTo>
                    <a:pt x="1512915" y="1502894"/>
                  </a:lnTo>
                  <a:lnTo>
                    <a:pt x="1469290" y="1483550"/>
                  </a:lnTo>
                  <a:lnTo>
                    <a:pt x="1428987" y="1461730"/>
                  </a:lnTo>
                  <a:lnTo>
                    <a:pt x="1392317" y="1437579"/>
                  </a:lnTo>
                  <a:lnTo>
                    <a:pt x="1359596" y="1411245"/>
                  </a:lnTo>
                  <a:lnTo>
                    <a:pt x="1311391" y="1426953"/>
                  </a:lnTo>
                  <a:lnTo>
                    <a:pt x="1261959" y="1439936"/>
                  </a:lnTo>
                  <a:lnTo>
                    <a:pt x="1211562" y="1450231"/>
                  </a:lnTo>
                  <a:lnTo>
                    <a:pt x="1160463" y="1457878"/>
                  </a:lnTo>
                  <a:lnTo>
                    <a:pt x="1108921" y="1462915"/>
                  </a:lnTo>
                  <a:lnTo>
                    <a:pt x="1057200" y="1465381"/>
                  </a:lnTo>
                  <a:lnTo>
                    <a:pt x="1005560" y="1465315"/>
                  </a:lnTo>
                  <a:lnTo>
                    <a:pt x="954264" y="1462757"/>
                  </a:lnTo>
                  <a:lnTo>
                    <a:pt x="903573" y="1457744"/>
                  </a:lnTo>
                  <a:lnTo>
                    <a:pt x="853748" y="1450316"/>
                  </a:lnTo>
                  <a:lnTo>
                    <a:pt x="805051" y="1440512"/>
                  </a:lnTo>
                  <a:lnTo>
                    <a:pt x="757744" y="1428370"/>
                  </a:lnTo>
                  <a:lnTo>
                    <a:pt x="712089" y="1413930"/>
                  </a:lnTo>
                  <a:lnTo>
                    <a:pt x="668346" y="1397230"/>
                  </a:lnTo>
                  <a:lnTo>
                    <a:pt x="626778" y="1378309"/>
                  </a:lnTo>
                  <a:lnTo>
                    <a:pt x="587647" y="1357207"/>
                  </a:lnTo>
                  <a:lnTo>
                    <a:pt x="551213" y="1333961"/>
                  </a:lnTo>
                  <a:lnTo>
                    <a:pt x="517739" y="1308612"/>
                  </a:lnTo>
                  <a:lnTo>
                    <a:pt x="487487" y="1281197"/>
                  </a:lnTo>
                  <a:lnTo>
                    <a:pt x="483042" y="1276625"/>
                  </a:lnTo>
                  <a:lnTo>
                    <a:pt x="480756" y="1274339"/>
                  </a:lnTo>
                  <a:lnTo>
                    <a:pt x="422394" y="1275595"/>
                  </a:lnTo>
                  <a:lnTo>
                    <a:pt x="365964" y="1271391"/>
                  </a:lnTo>
                  <a:lnTo>
                    <a:pt x="312287" y="1262111"/>
                  </a:lnTo>
                  <a:lnTo>
                    <a:pt x="262182" y="1248138"/>
                  </a:lnTo>
                  <a:lnTo>
                    <a:pt x="216469" y="1229857"/>
                  </a:lnTo>
                  <a:lnTo>
                    <a:pt x="175968" y="1207651"/>
                  </a:lnTo>
                  <a:lnTo>
                    <a:pt x="141499" y="1181906"/>
                  </a:lnTo>
                  <a:lnTo>
                    <a:pt x="113882" y="1153004"/>
                  </a:lnTo>
                  <a:lnTo>
                    <a:pt x="82484" y="1087268"/>
                  </a:lnTo>
                  <a:lnTo>
                    <a:pt x="81888" y="1040665"/>
                  </a:lnTo>
                  <a:lnTo>
                    <a:pt x="98009" y="995621"/>
                  </a:lnTo>
                  <a:lnTo>
                    <a:pt x="129990" y="953697"/>
                  </a:lnTo>
                  <a:lnTo>
                    <a:pt x="176972" y="916453"/>
                  </a:lnTo>
                  <a:lnTo>
                    <a:pt x="124412" y="893999"/>
                  </a:lnTo>
                  <a:lnTo>
                    <a:pt x="80595" y="867070"/>
                  </a:lnTo>
                  <a:lnTo>
                    <a:pt x="45884" y="836494"/>
                  </a:lnTo>
                  <a:lnTo>
                    <a:pt x="20640" y="803103"/>
                  </a:lnTo>
                  <a:lnTo>
                    <a:pt x="5225" y="767726"/>
                  </a:lnTo>
                  <a:lnTo>
                    <a:pt x="0" y="731193"/>
                  </a:lnTo>
                  <a:lnTo>
                    <a:pt x="5326" y="694333"/>
                  </a:lnTo>
                  <a:lnTo>
                    <a:pt x="21567" y="657978"/>
                  </a:lnTo>
                  <a:lnTo>
                    <a:pt x="49083" y="622956"/>
                  </a:lnTo>
                  <a:lnTo>
                    <a:pt x="81333" y="595209"/>
                  </a:lnTo>
                  <a:lnTo>
                    <a:pt x="119972" y="571121"/>
                  </a:lnTo>
                  <a:lnTo>
                    <a:pt x="164129" y="551026"/>
                  </a:lnTo>
                  <a:lnTo>
                    <a:pt x="212931" y="535260"/>
                  </a:lnTo>
                  <a:lnTo>
                    <a:pt x="265509" y="524157"/>
                  </a:lnTo>
                  <a:lnTo>
                    <a:pt x="320990" y="518054"/>
                  </a:lnTo>
                  <a:lnTo>
                    <a:pt x="324038" y="51322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12097" y="3249422"/>
              <a:ext cx="221742" cy="22986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813800" y="1684908"/>
              <a:ext cx="3263265" cy="1636395"/>
            </a:xfrm>
            <a:custGeom>
              <a:avLst/>
              <a:gdLst/>
              <a:ahLst/>
              <a:cxnLst/>
              <a:rect l="l" t="t" r="r" b="b"/>
              <a:pathLst>
                <a:path w="3263265" h="1636395">
                  <a:moveTo>
                    <a:pt x="994282" y="1506092"/>
                  </a:moveTo>
                  <a:lnTo>
                    <a:pt x="984073" y="1556664"/>
                  </a:lnTo>
                  <a:lnTo>
                    <a:pt x="956230" y="1597961"/>
                  </a:lnTo>
                  <a:lnTo>
                    <a:pt x="914933" y="1625804"/>
                  </a:lnTo>
                  <a:lnTo>
                    <a:pt x="864361" y="1636014"/>
                  </a:lnTo>
                  <a:lnTo>
                    <a:pt x="813863" y="1625804"/>
                  </a:lnTo>
                  <a:lnTo>
                    <a:pt x="772604" y="1597961"/>
                  </a:lnTo>
                  <a:lnTo>
                    <a:pt x="744775" y="1556664"/>
                  </a:lnTo>
                  <a:lnTo>
                    <a:pt x="734568" y="1506092"/>
                  </a:lnTo>
                  <a:lnTo>
                    <a:pt x="744775" y="1455521"/>
                  </a:lnTo>
                  <a:lnTo>
                    <a:pt x="772604" y="1414224"/>
                  </a:lnTo>
                  <a:lnTo>
                    <a:pt x="813863" y="1386381"/>
                  </a:lnTo>
                  <a:lnTo>
                    <a:pt x="864361" y="1376171"/>
                  </a:lnTo>
                  <a:lnTo>
                    <a:pt x="914933" y="1386381"/>
                  </a:lnTo>
                  <a:lnTo>
                    <a:pt x="956230" y="1414224"/>
                  </a:lnTo>
                  <a:lnTo>
                    <a:pt x="984073" y="1455521"/>
                  </a:lnTo>
                  <a:lnTo>
                    <a:pt x="994282" y="1506092"/>
                  </a:lnTo>
                  <a:close/>
                </a:path>
                <a:path w="3263265" h="1636395">
                  <a:moveTo>
                    <a:pt x="208533" y="859916"/>
                  </a:moveTo>
                  <a:lnTo>
                    <a:pt x="154108" y="859913"/>
                  </a:lnTo>
                  <a:lnTo>
                    <a:pt x="100599" y="855027"/>
                  </a:lnTo>
                  <a:lnTo>
                    <a:pt x="48924" y="845379"/>
                  </a:lnTo>
                  <a:lnTo>
                    <a:pt x="0" y="831088"/>
                  </a:lnTo>
                </a:path>
                <a:path w="3263265" h="1636395">
                  <a:moveTo>
                    <a:pt x="392429" y="1174495"/>
                  </a:moveTo>
                  <a:lnTo>
                    <a:pt x="370252" y="1179282"/>
                  </a:lnTo>
                  <a:lnTo>
                    <a:pt x="347598" y="1183163"/>
                  </a:lnTo>
                  <a:lnTo>
                    <a:pt x="324564" y="1186140"/>
                  </a:lnTo>
                  <a:lnTo>
                    <a:pt x="301244" y="1188212"/>
                  </a:lnTo>
                </a:path>
                <a:path w="3263265" h="1636395">
                  <a:moveTo>
                    <a:pt x="1178559" y="1325626"/>
                  </a:moveTo>
                  <a:lnTo>
                    <a:pt x="1162752" y="1310626"/>
                  </a:lnTo>
                  <a:lnTo>
                    <a:pt x="1148302" y="1295161"/>
                  </a:lnTo>
                  <a:lnTo>
                    <a:pt x="1135233" y="1279245"/>
                  </a:lnTo>
                  <a:lnTo>
                    <a:pt x="1123569" y="1262888"/>
                  </a:lnTo>
                </a:path>
                <a:path w="3263265" h="1636395">
                  <a:moveTo>
                    <a:pt x="2195068" y="1169162"/>
                  </a:moveTo>
                  <a:lnTo>
                    <a:pt x="2191902" y="1186632"/>
                  </a:lnTo>
                  <a:lnTo>
                    <a:pt x="2187178" y="1203959"/>
                  </a:lnTo>
                  <a:lnTo>
                    <a:pt x="2180905" y="1221097"/>
                  </a:lnTo>
                  <a:lnTo>
                    <a:pt x="2173097" y="1237995"/>
                  </a:lnTo>
                </a:path>
                <a:path w="3263265" h="1636395">
                  <a:moveTo>
                    <a:pt x="2631567" y="743585"/>
                  </a:moveTo>
                  <a:lnTo>
                    <a:pt x="2690492" y="763907"/>
                  </a:lnTo>
                  <a:lnTo>
                    <a:pt x="2743190" y="788630"/>
                  </a:lnTo>
                  <a:lnTo>
                    <a:pt x="2789133" y="817245"/>
                  </a:lnTo>
                  <a:lnTo>
                    <a:pt x="2827797" y="849249"/>
                  </a:lnTo>
                  <a:lnTo>
                    <a:pt x="2858657" y="884133"/>
                  </a:lnTo>
                  <a:lnTo>
                    <a:pt x="2881187" y="921392"/>
                  </a:lnTo>
                  <a:lnTo>
                    <a:pt x="2894862" y="960521"/>
                  </a:lnTo>
                  <a:lnTo>
                    <a:pt x="2899155" y="1001013"/>
                  </a:lnTo>
                </a:path>
                <a:path w="3263265" h="1636395">
                  <a:moveTo>
                    <a:pt x="3262756" y="469391"/>
                  </a:moveTo>
                  <a:lnTo>
                    <a:pt x="3240160" y="496546"/>
                  </a:lnTo>
                  <a:lnTo>
                    <a:pt x="3212576" y="521842"/>
                  </a:lnTo>
                  <a:lnTo>
                    <a:pt x="3180300" y="545044"/>
                  </a:lnTo>
                  <a:lnTo>
                    <a:pt x="3143630" y="565912"/>
                  </a:lnTo>
                </a:path>
                <a:path w="3263265" h="1636395">
                  <a:moveTo>
                    <a:pt x="2976879" y="111251"/>
                  </a:moveTo>
                  <a:lnTo>
                    <a:pt x="2979781" y="122608"/>
                  </a:lnTo>
                  <a:lnTo>
                    <a:pt x="2981801" y="134000"/>
                  </a:lnTo>
                  <a:lnTo>
                    <a:pt x="2982916" y="145416"/>
                  </a:lnTo>
                  <a:lnTo>
                    <a:pt x="2983103" y="156844"/>
                  </a:lnTo>
                </a:path>
                <a:path w="3263265" h="1636395">
                  <a:moveTo>
                    <a:pt x="2215769" y="58165"/>
                  </a:moveTo>
                  <a:lnTo>
                    <a:pt x="2228332" y="42648"/>
                  </a:lnTo>
                  <a:lnTo>
                    <a:pt x="2242740" y="27749"/>
                  </a:lnTo>
                  <a:lnTo>
                    <a:pt x="2258935" y="13517"/>
                  </a:lnTo>
                  <a:lnTo>
                    <a:pt x="2276855" y="0"/>
                  </a:lnTo>
                </a:path>
                <a:path w="3263265" h="1636395">
                  <a:moveTo>
                    <a:pt x="1644777" y="85851"/>
                  </a:moveTo>
                  <a:lnTo>
                    <a:pt x="1650202" y="72905"/>
                  </a:lnTo>
                  <a:lnTo>
                    <a:pt x="1656937" y="60197"/>
                  </a:lnTo>
                  <a:lnTo>
                    <a:pt x="1664958" y="47775"/>
                  </a:lnTo>
                  <a:lnTo>
                    <a:pt x="1674241" y="35687"/>
                  </a:lnTo>
                </a:path>
                <a:path w="3263265" h="1636395">
                  <a:moveTo>
                    <a:pt x="974598" y="102869"/>
                  </a:moveTo>
                  <a:lnTo>
                    <a:pt x="1003184" y="113559"/>
                  </a:lnTo>
                  <a:lnTo>
                    <a:pt x="1030604" y="125237"/>
                  </a:lnTo>
                  <a:lnTo>
                    <a:pt x="1056786" y="137892"/>
                  </a:lnTo>
                  <a:lnTo>
                    <a:pt x="1081658" y="151511"/>
                  </a:lnTo>
                </a:path>
                <a:path w="3263265" h="1636395">
                  <a:moveTo>
                    <a:pt x="161925" y="485139"/>
                  </a:moveTo>
                  <a:lnTo>
                    <a:pt x="155971" y="472499"/>
                  </a:lnTo>
                  <a:lnTo>
                    <a:pt x="150875" y="459739"/>
                  </a:lnTo>
                  <a:lnTo>
                    <a:pt x="146637" y="446885"/>
                  </a:lnTo>
                  <a:lnTo>
                    <a:pt x="143255" y="433958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64930" y="1867921"/>
            <a:ext cx="291338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100"/>
              </a:spcBef>
            </a:pPr>
            <a:r>
              <a:rPr lang="it-IT" sz="2400" b="1" dirty="0">
                <a:solidFill>
                  <a:srgbClr val="FFFF00"/>
                </a:solidFill>
                <a:latin typeface="Calibri"/>
                <a:cs typeface="Calibri"/>
              </a:rPr>
              <a:t>Ma per quanto riguarda la realtà?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:-</a:t>
            </a:r>
            <a:r>
              <a:rPr sz="2400" b="1" spc="-50" dirty="0">
                <a:solidFill>
                  <a:srgbClr val="FFFF00"/>
                </a:solidFill>
                <a:latin typeface="Calibri"/>
                <a:cs typeface="Calibri"/>
              </a:rPr>
              <a:t>(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2837" y="508678"/>
            <a:ext cx="8794523" cy="59401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55485" y="5464136"/>
            <a:ext cx="97917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2800" dirty="0">
                <a:latin typeface="Arial Black"/>
                <a:cs typeface="Arial Black"/>
              </a:rPr>
              <a:t>O forse tutto il "business verde" che parla è semplicemente una trovata pubblicitaria?</a:t>
            </a:r>
            <a:endParaRPr sz="2800" dirty="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012" y="148678"/>
            <a:ext cx="2279650" cy="7200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8510" y="6222403"/>
            <a:ext cx="1621027" cy="4406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0" y="580182"/>
            <a:ext cx="3871595" cy="728148"/>
          </a:xfrm>
          <a:prstGeom prst="rect">
            <a:avLst/>
          </a:prstGeom>
        </p:spPr>
        <p:txBody>
          <a:bodyPr vert="horz" wrap="square" lIns="0" tIns="294386" rIns="0" bIns="0" rtlCol="0">
            <a:spAutoFit/>
          </a:bodyPr>
          <a:lstStyle/>
          <a:p>
            <a:pPr marL="753110">
              <a:lnSpc>
                <a:spcPct val="100000"/>
              </a:lnSpc>
              <a:spcBef>
                <a:spcPts val="95"/>
              </a:spcBef>
            </a:pPr>
            <a:r>
              <a:rPr lang="it-IT" sz="2800" spc="-10" dirty="0"/>
              <a:t>Ambiente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286000" y="944256"/>
            <a:ext cx="326580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spc="-10" dirty="0">
                <a:latin typeface="Arial Black"/>
                <a:cs typeface="Arial Black"/>
              </a:rPr>
              <a:t>Competitività</a:t>
            </a:r>
            <a:endParaRPr sz="2800" dirty="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012" y="148678"/>
            <a:ext cx="2279650" cy="720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1989" y="3363645"/>
            <a:ext cx="2407285" cy="43986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12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70"/>
              </a:spcBef>
            </a:pPr>
            <a:r>
              <a:rPr lang="it-IT" sz="1800" b="1" spc="-10" dirty="0">
                <a:latin typeface="Calibri"/>
                <a:cs typeface="Calibri"/>
              </a:rPr>
              <a:t>Normative ambientali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5700" y="674674"/>
            <a:ext cx="2304415" cy="716222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360000">
              <a:lnSpc>
                <a:spcPct val="100000"/>
              </a:lnSpc>
            </a:pPr>
            <a:r>
              <a:rPr lang="it-IT" sz="1800" b="1" dirty="0">
                <a:latin typeface="Calibri"/>
                <a:cs typeface="Calibri"/>
              </a:rPr>
              <a:t>Stato del
ambiente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11310" y="3141014"/>
            <a:ext cx="2407284" cy="9004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lang="it-IT" sz="1800" b="1" dirty="0">
                <a:latin typeface="Calibri"/>
                <a:cs typeface="Calibri"/>
              </a:rPr>
              <a:t>Risultati aziendali
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79267" y="2664460"/>
            <a:ext cx="727075" cy="671830"/>
            <a:chOff x="2779267" y="2664460"/>
            <a:chExt cx="727075" cy="671830"/>
          </a:xfrm>
        </p:grpSpPr>
        <p:sp>
          <p:nvSpPr>
            <p:cNvPr id="6" name="object 6"/>
            <p:cNvSpPr/>
            <p:nvPr/>
          </p:nvSpPr>
          <p:spPr>
            <a:xfrm>
              <a:off x="2785617" y="2670810"/>
              <a:ext cx="714375" cy="659130"/>
            </a:xfrm>
            <a:custGeom>
              <a:avLst/>
              <a:gdLst/>
              <a:ahLst/>
              <a:cxnLst/>
              <a:rect l="l" t="t" r="r" b="b"/>
              <a:pathLst>
                <a:path w="714375" h="659129">
                  <a:moveTo>
                    <a:pt x="251079" y="0"/>
                  </a:moveTo>
                  <a:lnTo>
                    <a:pt x="350138" y="132461"/>
                  </a:lnTo>
                  <a:lnTo>
                    <a:pt x="0" y="394335"/>
                  </a:lnTo>
                  <a:lnTo>
                    <a:pt x="197993" y="659129"/>
                  </a:lnTo>
                  <a:lnTo>
                    <a:pt x="548132" y="397382"/>
                  </a:lnTo>
                  <a:lnTo>
                    <a:pt x="647192" y="529716"/>
                  </a:lnTo>
                  <a:lnTo>
                    <a:pt x="713994" y="66928"/>
                  </a:lnTo>
                  <a:lnTo>
                    <a:pt x="2510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85617" y="2670810"/>
              <a:ext cx="714375" cy="659130"/>
            </a:xfrm>
            <a:custGeom>
              <a:avLst/>
              <a:gdLst/>
              <a:ahLst/>
              <a:cxnLst/>
              <a:rect l="l" t="t" r="r" b="b"/>
              <a:pathLst>
                <a:path w="714375" h="659129">
                  <a:moveTo>
                    <a:pt x="0" y="394335"/>
                  </a:moveTo>
                  <a:lnTo>
                    <a:pt x="350138" y="132461"/>
                  </a:lnTo>
                  <a:lnTo>
                    <a:pt x="251079" y="0"/>
                  </a:lnTo>
                  <a:lnTo>
                    <a:pt x="713994" y="66928"/>
                  </a:lnTo>
                  <a:lnTo>
                    <a:pt x="647192" y="529716"/>
                  </a:lnTo>
                  <a:lnTo>
                    <a:pt x="548132" y="397382"/>
                  </a:lnTo>
                  <a:lnTo>
                    <a:pt x="197993" y="659129"/>
                  </a:lnTo>
                  <a:lnTo>
                    <a:pt x="0" y="39433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74510" y="2500969"/>
            <a:ext cx="2112645" cy="55976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38125">
              <a:lnSpc>
                <a:spcPct val="100000"/>
              </a:lnSpc>
            </a:pPr>
            <a:r>
              <a:rPr lang="it-IT" sz="1800" b="1" dirty="0">
                <a:latin typeface="Calibri"/>
                <a:cs typeface="Calibri"/>
              </a:rPr>
              <a:t>Adeguamento dei costi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45482" y="1694433"/>
            <a:ext cx="492759" cy="499109"/>
            <a:chOff x="4745482" y="1694433"/>
            <a:chExt cx="492759" cy="499109"/>
          </a:xfrm>
        </p:grpSpPr>
        <p:sp>
          <p:nvSpPr>
            <p:cNvPr id="10" name="object 10"/>
            <p:cNvSpPr/>
            <p:nvPr/>
          </p:nvSpPr>
          <p:spPr>
            <a:xfrm>
              <a:off x="4751832" y="1700783"/>
              <a:ext cx="480059" cy="486409"/>
            </a:xfrm>
            <a:custGeom>
              <a:avLst/>
              <a:gdLst/>
              <a:ahLst/>
              <a:cxnLst/>
              <a:rect l="l" t="t" r="r" b="b"/>
              <a:pathLst>
                <a:path w="480060" h="486410">
                  <a:moveTo>
                    <a:pt x="240029" y="0"/>
                  </a:moveTo>
                  <a:lnTo>
                    <a:pt x="0" y="240029"/>
                  </a:lnTo>
                  <a:lnTo>
                    <a:pt x="120014" y="240029"/>
                  </a:lnTo>
                  <a:lnTo>
                    <a:pt x="120014" y="486282"/>
                  </a:lnTo>
                  <a:lnTo>
                    <a:pt x="360044" y="486282"/>
                  </a:lnTo>
                  <a:lnTo>
                    <a:pt x="360044" y="240029"/>
                  </a:lnTo>
                  <a:lnTo>
                    <a:pt x="480059" y="240029"/>
                  </a:lnTo>
                  <a:lnTo>
                    <a:pt x="24002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1832" y="1700783"/>
              <a:ext cx="480059" cy="486409"/>
            </a:xfrm>
            <a:custGeom>
              <a:avLst/>
              <a:gdLst/>
              <a:ahLst/>
              <a:cxnLst/>
              <a:rect l="l" t="t" r="r" b="b"/>
              <a:pathLst>
                <a:path w="480060" h="486410">
                  <a:moveTo>
                    <a:pt x="120014" y="486282"/>
                  </a:moveTo>
                  <a:lnTo>
                    <a:pt x="120014" y="240029"/>
                  </a:lnTo>
                  <a:lnTo>
                    <a:pt x="0" y="240029"/>
                  </a:lnTo>
                  <a:lnTo>
                    <a:pt x="240029" y="0"/>
                  </a:lnTo>
                  <a:lnTo>
                    <a:pt x="480059" y="240029"/>
                  </a:lnTo>
                  <a:lnTo>
                    <a:pt x="360044" y="240029"/>
                  </a:lnTo>
                  <a:lnTo>
                    <a:pt x="360044" y="486282"/>
                  </a:lnTo>
                  <a:lnTo>
                    <a:pt x="120014" y="48628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109964" y="2914776"/>
            <a:ext cx="607695" cy="492759"/>
            <a:chOff x="9109964" y="2914776"/>
            <a:chExt cx="607695" cy="492759"/>
          </a:xfrm>
        </p:grpSpPr>
        <p:sp>
          <p:nvSpPr>
            <p:cNvPr id="13" name="object 13"/>
            <p:cNvSpPr/>
            <p:nvPr/>
          </p:nvSpPr>
          <p:spPr>
            <a:xfrm>
              <a:off x="9116314" y="2921126"/>
              <a:ext cx="594995" cy="480059"/>
            </a:xfrm>
            <a:custGeom>
              <a:avLst/>
              <a:gdLst/>
              <a:ahLst/>
              <a:cxnLst/>
              <a:rect l="l" t="t" r="r" b="b"/>
              <a:pathLst>
                <a:path w="594995" h="480060">
                  <a:moveTo>
                    <a:pt x="96774" y="0"/>
                  </a:moveTo>
                  <a:lnTo>
                    <a:pt x="0" y="151764"/>
                  </a:lnTo>
                  <a:lnTo>
                    <a:pt x="394842" y="403606"/>
                  </a:lnTo>
                  <a:lnTo>
                    <a:pt x="346455" y="479551"/>
                  </a:lnTo>
                  <a:lnTo>
                    <a:pt x="594994" y="424561"/>
                  </a:lnTo>
                  <a:lnTo>
                    <a:pt x="540003" y="176022"/>
                  </a:lnTo>
                  <a:lnTo>
                    <a:pt x="491616" y="251840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16314" y="2921126"/>
              <a:ext cx="594995" cy="480059"/>
            </a:xfrm>
            <a:custGeom>
              <a:avLst/>
              <a:gdLst/>
              <a:ahLst/>
              <a:cxnLst/>
              <a:rect l="l" t="t" r="r" b="b"/>
              <a:pathLst>
                <a:path w="594995" h="480060">
                  <a:moveTo>
                    <a:pt x="96774" y="0"/>
                  </a:moveTo>
                  <a:lnTo>
                    <a:pt x="491616" y="251840"/>
                  </a:lnTo>
                  <a:lnTo>
                    <a:pt x="540003" y="176022"/>
                  </a:lnTo>
                  <a:lnTo>
                    <a:pt x="594994" y="424561"/>
                  </a:lnTo>
                  <a:lnTo>
                    <a:pt x="346455" y="479551"/>
                  </a:lnTo>
                  <a:lnTo>
                    <a:pt x="394842" y="403606"/>
                  </a:lnTo>
                  <a:lnTo>
                    <a:pt x="0" y="151764"/>
                  </a:lnTo>
                  <a:lnTo>
                    <a:pt x="96774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1590758" y="3267061"/>
            <a:ext cx="384175" cy="648335"/>
          </a:xfrm>
          <a:custGeom>
            <a:avLst/>
            <a:gdLst/>
            <a:ahLst/>
            <a:cxnLst/>
            <a:rect l="l" t="t" r="r" b="b"/>
            <a:pathLst>
              <a:path w="384175" h="648335">
                <a:moveTo>
                  <a:pt x="288035" y="0"/>
                </a:moveTo>
                <a:lnTo>
                  <a:pt x="192024" y="96012"/>
                </a:lnTo>
                <a:lnTo>
                  <a:pt x="96011" y="0"/>
                </a:lnTo>
                <a:lnTo>
                  <a:pt x="96011" y="456056"/>
                </a:lnTo>
                <a:lnTo>
                  <a:pt x="0" y="456056"/>
                </a:lnTo>
                <a:lnTo>
                  <a:pt x="192024" y="648081"/>
                </a:lnTo>
                <a:lnTo>
                  <a:pt x="384048" y="456056"/>
                </a:lnTo>
                <a:lnTo>
                  <a:pt x="288035" y="456056"/>
                </a:lnTo>
                <a:lnTo>
                  <a:pt x="2880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95700" y="2312720"/>
            <a:ext cx="2304415" cy="99322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768985" marR="408940" indent="-352425">
              <a:lnSpc>
                <a:spcPct val="100000"/>
              </a:lnSpc>
              <a:spcBef>
                <a:spcPts val="1265"/>
              </a:spcBef>
            </a:pPr>
            <a:r>
              <a:rPr lang="it-IT" sz="1800" b="1" dirty="0">
                <a:latin typeface="Calibri"/>
                <a:cs typeface="Calibri"/>
              </a:rPr>
              <a:t>Cambiamenti nel modello di business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19928" y="800608"/>
            <a:ext cx="384175" cy="648335"/>
          </a:xfrm>
          <a:custGeom>
            <a:avLst/>
            <a:gdLst/>
            <a:ahLst/>
            <a:cxnLst/>
            <a:rect l="l" t="t" r="r" b="b"/>
            <a:pathLst>
              <a:path w="384175" h="648335">
                <a:moveTo>
                  <a:pt x="192024" y="0"/>
                </a:moveTo>
                <a:lnTo>
                  <a:pt x="0" y="192024"/>
                </a:lnTo>
                <a:lnTo>
                  <a:pt x="96012" y="192024"/>
                </a:lnTo>
                <a:lnTo>
                  <a:pt x="96012" y="648080"/>
                </a:lnTo>
                <a:lnTo>
                  <a:pt x="192024" y="552068"/>
                </a:lnTo>
                <a:lnTo>
                  <a:pt x="288036" y="648080"/>
                </a:lnTo>
                <a:lnTo>
                  <a:pt x="288036" y="192024"/>
                </a:lnTo>
                <a:lnTo>
                  <a:pt x="384048" y="192024"/>
                </a:lnTo>
                <a:lnTo>
                  <a:pt x="1920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089650" y="2594482"/>
            <a:ext cx="661670" cy="372745"/>
            <a:chOff x="6089650" y="2594482"/>
            <a:chExt cx="661670" cy="372745"/>
          </a:xfrm>
        </p:grpSpPr>
        <p:sp>
          <p:nvSpPr>
            <p:cNvPr id="19" name="object 19"/>
            <p:cNvSpPr/>
            <p:nvPr/>
          </p:nvSpPr>
          <p:spPr>
            <a:xfrm>
              <a:off x="6096000" y="2600832"/>
              <a:ext cx="648970" cy="360045"/>
            </a:xfrm>
            <a:custGeom>
              <a:avLst/>
              <a:gdLst/>
              <a:ahLst/>
              <a:cxnLst/>
              <a:rect l="l" t="t" r="r" b="b"/>
              <a:pathLst>
                <a:path w="648970" h="360044">
                  <a:moveTo>
                    <a:pt x="468375" y="0"/>
                  </a:moveTo>
                  <a:lnTo>
                    <a:pt x="468375" y="90042"/>
                  </a:lnTo>
                  <a:lnTo>
                    <a:pt x="0" y="90042"/>
                  </a:lnTo>
                  <a:lnTo>
                    <a:pt x="0" y="270001"/>
                  </a:lnTo>
                  <a:lnTo>
                    <a:pt x="468375" y="270001"/>
                  </a:lnTo>
                  <a:lnTo>
                    <a:pt x="468375" y="360044"/>
                  </a:lnTo>
                  <a:lnTo>
                    <a:pt x="648461" y="179958"/>
                  </a:lnTo>
                  <a:lnTo>
                    <a:pt x="46837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96000" y="2600832"/>
              <a:ext cx="648970" cy="360045"/>
            </a:xfrm>
            <a:custGeom>
              <a:avLst/>
              <a:gdLst/>
              <a:ahLst/>
              <a:cxnLst/>
              <a:rect l="l" t="t" r="r" b="b"/>
              <a:pathLst>
                <a:path w="648970" h="360044">
                  <a:moveTo>
                    <a:pt x="0" y="90042"/>
                  </a:moveTo>
                  <a:lnTo>
                    <a:pt x="468375" y="90042"/>
                  </a:lnTo>
                  <a:lnTo>
                    <a:pt x="468375" y="0"/>
                  </a:lnTo>
                  <a:lnTo>
                    <a:pt x="648461" y="179958"/>
                  </a:lnTo>
                  <a:lnTo>
                    <a:pt x="468375" y="360044"/>
                  </a:lnTo>
                  <a:lnTo>
                    <a:pt x="468375" y="270001"/>
                  </a:lnTo>
                  <a:lnTo>
                    <a:pt x="0" y="270001"/>
                  </a:lnTo>
                  <a:lnTo>
                    <a:pt x="0" y="9004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012" y="148678"/>
            <a:ext cx="2279650" cy="71167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0075" y="6263975"/>
            <a:ext cx="1504646" cy="349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3402" y="2469074"/>
            <a:ext cx="3475998" cy="21943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3834" y="2332684"/>
            <a:ext cx="3647176" cy="25313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2429" y="761187"/>
            <a:ext cx="2791460" cy="13805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10" dirty="0"/>
              <a:t>Azienda
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2334514" y="1712722"/>
            <a:ext cx="2559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37055" algn="l"/>
              </a:tabLst>
            </a:pPr>
            <a:r>
              <a:rPr lang="it-IT" sz="2800" spc="-10" dirty="0">
                <a:solidFill>
                  <a:srgbClr val="008000"/>
                </a:solidFill>
                <a:latin typeface="Arial Black"/>
                <a:cs typeface="Arial Black"/>
              </a:rPr>
              <a:t>Verde</a:t>
            </a:r>
            <a:r>
              <a:rPr sz="2800" dirty="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lang="it-IT" sz="2800" spc="-25" dirty="0">
                <a:latin typeface="Arial Black"/>
                <a:cs typeface="Arial Black"/>
              </a:rPr>
              <a:t>e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0405" y="4990813"/>
            <a:ext cx="7198995" cy="118686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it-IT" sz="3600" dirty="0">
                <a:latin typeface="Calibri"/>
                <a:cs typeface="Calibri"/>
              </a:rPr>
              <a:t>Michael Porter e Class van </a:t>
            </a:r>
            <a:r>
              <a:rPr lang="it-IT" sz="3600" dirty="0" err="1">
                <a:latin typeface="Calibri"/>
                <a:cs typeface="Calibri"/>
              </a:rPr>
              <a:t>der</a:t>
            </a:r>
            <a:r>
              <a:rPr lang="it-IT" sz="3600" dirty="0">
                <a:latin typeface="Calibri"/>
                <a:cs typeface="Calibri"/>
              </a:rPr>
              <a:t> Linde
</a:t>
            </a:r>
            <a:r>
              <a:rPr lang="it-IT" sz="3600" b="1" dirty="0">
                <a:latin typeface="Calibri"/>
                <a:cs typeface="Calibri"/>
              </a:rPr>
              <a:t>Ipotesi di Porter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3290" y="1712722"/>
            <a:ext cx="23609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spc="-10" dirty="0">
                <a:solidFill>
                  <a:srgbClr val="4F81BC"/>
                </a:solidFill>
                <a:latin typeface="Arial Black"/>
                <a:cs typeface="Arial Black"/>
              </a:rPr>
              <a:t>Competitiva</a:t>
            </a:r>
            <a:endParaRPr sz="2800" dirty="0">
              <a:latin typeface="Arial Black"/>
              <a:cs typeface="Arial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012" y="148678"/>
            <a:ext cx="2279650" cy="7200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80075" y="6263975"/>
            <a:ext cx="1504646" cy="3492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848941"/>
            <a:ext cx="10802746" cy="3606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83540" y="886022"/>
            <a:ext cx="1024382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“</a:t>
            </a:r>
            <a:r>
              <a:rPr lang="it-IT" b="1" dirty="0"/>
              <a:t>Standard ambientali correttamente progettati </a:t>
            </a:r>
            <a:r>
              <a:rPr lang="it-IT" dirty="0"/>
              <a:t>può </a:t>
            </a:r>
            <a:r>
              <a:rPr lang="it-IT" b="1" dirty="0">
                <a:solidFill>
                  <a:srgbClr val="FF0000"/>
                </a:solidFill>
              </a:rPr>
              <a:t>innescare innovazioni </a:t>
            </a:r>
            <a:r>
              <a:rPr lang="it-IT" dirty="0"/>
              <a:t>che </a:t>
            </a:r>
            <a:r>
              <a:rPr lang="it-IT" b="1" dirty="0">
                <a:solidFill>
                  <a:srgbClr val="00B050"/>
                </a:solidFill>
              </a:rPr>
              <a:t>abbassano il costo totale di un prodotto o ne migliorano il valore</a:t>
            </a:r>
            <a:r>
              <a:rPr lang="it-IT" dirty="0"/>
              <a:t>. Tali innovazioni consentono alle aziende di utilizzare una serie di input in modo più produttivo – dalle materie prime all'energia alla manodopera – compensando così i costi di miglioramento dell'impatto ambientale e ponendo fine allo stallo. In definitiva, questa maggiore produttività delle risorse rende le aziende più competitive, non meno".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383540" y="2792095"/>
            <a:ext cx="116759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E.</a:t>
            </a:r>
            <a:r>
              <a:rPr sz="1800" spc="-25" dirty="0">
                <a:latin typeface="Calibri"/>
                <a:cs typeface="Calibri"/>
              </a:rPr>
              <a:t> Porter,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Linde,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1995.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„Green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competitive: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ending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stalemate”.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Harvard</a:t>
            </a:r>
            <a:r>
              <a:rPr sz="1800" i="1" spc="-10" dirty="0">
                <a:latin typeface="Calibri"/>
                <a:cs typeface="Calibri"/>
              </a:rPr>
              <a:t> Business </a:t>
            </a:r>
            <a:r>
              <a:rPr sz="1800" i="1" dirty="0">
                <a:latin typeface="Calibri"/>
                <a:cs typeface="Calibri"/>
              </a:rPr>
              <a:t>Review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73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(5):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120–134.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012" y="148678"/>
            <a:ext cx="2279650" cy="7116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8510" y="6222403"/>
            <a:ext cx="1621027" cy="4406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780" y="4199001"/>
            <a:ext cx="1001395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800" b="1" dirty="0">
                <a:latin typeface="Calibri"/>
                <a:cs typeface="Calibri"/>
              </a:rPr>
              <a:t>L'azienda 3M è stata costretta a conformarsi alle nuove normative per ridurre le emissioni di solventi del 90%. Hanno trovato un modo per evitare del tutto l'uso di solventi.
</a:t>
            </a:r>
            <a:endParaRPr sz="1750" dirty="0">
              <a:latin typeface="Calibri"/>
              <a:cs typeface="Calibri"/>
            </a:endParaRPr>
          </a:p>
          <a:p>
            <a:pPr marL="12700" marR="82550">
              <a:lnSpc>
                <a:spcPct val="100000"/>
              </a:lnSpc>
            </a:pPr>
            <a:r>
              <a:rPr lang="it-IT" sz="1800" dirty="0">
                <a:latin typeface="Calibri"/>
                <a:cs typeface="Calibri"/>
              </a:rPr>
              <a:t>Hanno ottenuto un vantaggio iniziale nello sviluppo del prodotto rispetto ai concorrenti, molti dei quali sono passati significativamente più tardi. Hanno anche ridotto il suo time to market.
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3280" y="332613"/>
            <a:ext cx="6350000" cy="39528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012" y="148678"/>
            <a:ext cx="2279650" cy="7116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0075" y="6263975"/>
            <a:ext cx="1504646" cy="3492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663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Office Theme</vt:lpstr>
      <vt:lpstr>Presentazione standard di PowerPoint</vt:lpstr>
      <vt:lpstr>Come può funzionare l’ecoinnovazione per un'azienda?
</vt:lpstr>
      <vt:lpstr>Presentazione standard di PowerPoint</vt:lpstr>
      <vt:lpstr>Presentazione standard di PowerPoint</vt:lpstr>
      <vt:lpstr>Ambiente</vt:lpstr>
      <vt:lpstr>Presentazione standard di PowerPoint</vt:lpstr>
      <vt:lpstr>Azienda
</vt:lpstr>
      <vt:lpstr>“Standard ambientali correttamente progettati può innescare innovazioni che abbassano il costo totale di un prodotto o ne migliorano il valore. Tali innovazioni consentono alle aziende di utilizzare una serie di input in modo più produttivo – dalle materie prime all'energia alla manodopera – compensando così i costi di miglioramento dell'impatto ambientale e ponendo fine allo stallo. In definitiva, questa maggiore produttività delle risorse rende le aziende più competitive, non meno".</vt:lpstr>
      <vt:lpstr>Presentazione standard di PowerPoint</vt:lpstr>
      <vt:lpstr>Presentazione standard di PowerPoint</vt:lpstr>
      <vt:lpstr>Presentazione standard di PowerPoint</vt:lpstr>
      <vt:lpstr>Ambiente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Susana Remotti</cp:lastModifiedBy>
  <cp:revision>1</cp:revision>
  <dcterms:created xsi:type="dcterms:W3CDTF">2022-07-19T09:10:54Z</dcterms:created>
  <dcterms:modified xsi:type="dcterms:W3CDTF">2022-07-19T09:31:56Z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2022-07-19T00:00:00Z</vt:filetime>
  </property>
  <property fmtid="{D5CDD505-2E9C-101B-9397-08002B2CF9AE}" pid="5" name="Producer">
    <vt:lpwstr>Microsoft® Office PowerPoint® 2007</vt:lpwstr>
  </property>
</Properties>
</file>