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66" r:id="rId4"/>
    <p:sldId id="265" r:id="rId5"/>
    <p:sldId id="267" r:id="rId6"/>
    <p:sldId id="268" r:id="rId7"/>
    <p:sldId id="278" r:id="rId8"/>
    <p:sldId id="279" r:id="rId9"/>
    <p:sldId id="33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3AB"/>
    <a:srgbClr val="7BB61A"/>
    <a:srgbClr val="30A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94533" autoAdjust="0"/>
  </p:normalViewPr>
  <p:slideViewPr>
    <p:cSldViewPr snapToGrid="0">
      <p:cViewPr varScale="1">
        <p:scale>
          <a:sx n="72" d="100"/>
          <a:sy n="72" d="100"/>
        </p:scale>
        <p:origin x="84" y="6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B89EE-FEBA-434E-9661-ED6ADDA38AAB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3842F-2867-4D32-8FBD-4E9886EBBF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05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05:notes"/>
          <p:cNvSpPr txBox="1">
            <a:spLocks noGrp="1"/>
          </p:cNvSpPr>
          <p:nvPr>
            <p:ph type="body" idx="1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spcFirstLastPara="1" wrap="square" lIns="99050" tIns="49525" rIns="99050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91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90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676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ing FI - purple">
  <p:cSld name="Ending FI - purple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2"/>
          <p:cNvSpPr txBox="1"/>
          <p:nvPr/>
        </p:nvSpPr>
        <p:spPr>
          <a:xfrm>
            <a:off x="5794795" y="3202211"/>
            <a:ext cx="375878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96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Ihminen</a:t>
            </a:r>
            <a:endParaRPr/>
          </a:p>
          <a:p>
            <a:pPr marL="0" marR="0" lvl="0" indent="0" algn="l" rtl="0">
              <a:lnSpc>
                <a:spcPct val="96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ratkaisee.</a:t>
            </a:r>
            <a:endParaRPr sz="5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112"/>
          <p:cNvPicPr preferRelativeResize="0"/>
          <p:nvPr/>
        </p:nvPicPr>
        <p:blipFill rotWithShape="1">
          <a:blip r:embed="rId2">
            <a:alphaModFix/>
          </a:blip>
          <a:srcRect r="11809"/>
          <a:stretch/>
        </p:blipFill>
        <p:spPr>
          <a:xfrm>
            <a:off x="0" y="0"/>
            <a:ext cx="12208933" cy="62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12" descr="Packall_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590" y="117181"/>
            <a:ext cx="7020518" cy="241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12" descr="Co-funded by the Erasmus"/>
          <p:cNvPicPr preferRelativeResize="0"/>
          <p:nvPr/>
        </p:nvPicPr>
        <p:blipFill rotWithShape="1">
          <a:blip r:embed="rId4">
            <a:alphaModFix/>
          </a:blip>
          <a:srcRect r="24555"/>
          <a:stretch/>
        </p:blipFill>
        <p:spPr>
          <a:xfrm>
            <a:off x="268590" y="6188573"/>
            <a:ext cx="2510820" cy="6832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112"/>
          <p:cNvGrpSpPr/>
          <p:nvPr/>
        </p:nvGrpSpPr>
        <p:grpSpPr>
          <a:xfrm>
            <a:off x="882690" y="3537963"/>
            <a:ext cx="6689016" cy="1495608"/>
            <a:chOff x="637238" y="3384637"/>
            <a:chExt cx="6689016" cy="1495608"/>
          </a:xfrm>
        </p:grpSpPr>
        <p:pic>
          <p:nvPicPr>
            <p:cNvPr id="52" name="Google Shape;52;p1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26950" y="3384637"/>
              <a:ext cx="547594" cy="8649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1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7238" y="3516001"/>
              <a:ext cx="1846995" cy="7321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112"/>
            <p:cNvPicPr preferRelativeResize="0"/>
            <p:nvPr/>
          </p:nvPicPr>
          <p:blipFill rotWithShape="1">
            <a:blip r:embed="rId7">
              <a:alphaModFix/>
            </a:blip>
            <a:srcRect l="12506" t="27690" r="12654" b="26917"/>
            <a:stretch/>
          </p:blipFill>
          <p:spPr>
            <a:xfrm>
              <a:off x="1091024" y="4334157"/>
              <a:ext cx="1060681" cy="471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11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617925" y="4351521"/>
              <a:ext cx="1708329" cy="528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1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840506" y="4384876"/>
              <a:ext cx="1179010" cy="4166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1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392265" y="4398943"/>
              <a:ext cx="1025527" cy="3418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1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611291" y="3552169"/>
              <a:ext cx="1637441" cy="645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1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768032" y="3454004"/>
              <a:ext cx="1521076" cy="8561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" name="Google Shape;60;p112" descr="CC_logo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02358" y="5683623"/>
            <a:ext cx="1181663" cy="41209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2"/>
          <p:cNvSpPr/>
          <p:nvPr/>
        </p:nvSpPr>
        <p:spPr>
          <a:xfrm>
            <a:off x="9618133" y="6240825"/>
            <a:ext cx="2861734" cy="8627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12"/>
          <p:cNvSpPr/>
          <p:nvPr/>
        </p:nvSpPr>
        <p:spPr>
          <a:xfrm>
            <a:off x="2856743" y="6315928"/>
            <a:ext cx="5245101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project has been funded from the European Commission.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publication [communication] reflects the views of only of the author, and the Commission cannot be held responsible for any use which may be made of the information contained therein.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292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113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93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843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6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06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693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43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690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80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333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319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68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47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90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36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91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42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38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A3198-6781-4266-AAA5-E69564690795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48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0D9E-F88E-416C-837D-DB4BD70BA0C7}" type="datetimeFigureOut">
              <a:rPr lang="it-IT" smtClean="0"/>
              <a:t>18/07/2022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24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://www.bpf.co.uk/data/iframe/injectionstretchblowmoulding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s://www.youtube.com/watch?v=eDoVB4u_syo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hyperlink" Target="https://www.youtube.com/watch?v=so9OyGGlCv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://www.bpf.co.uk/data/iframe/extrusion-Blow-Moulding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924031"/>
            <a:ext cx="83273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Programma di formazione: moduli
Eco-design e nuovi processi di produzione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Nuovi materiali e materiali </a:t>
            </a:r>
            <a:r>
              <a:rPr lang="it-IT" sz="2400" dirty="0" err="1"/>
              <a:t>bio</a:t>
            </a:r>
            <a:endParaRPr lang="it-IT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 dirty="0"/>
              <a:t>Coinvolgimento dei cittadini e dei consumatori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400"/>
              <a:t>Gestione e valorizzazione dei residui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325091"/>
            <a:ext cx="7552267" cy="4285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00"/>
    </mc:Choice>
    <mc:Fallback xmlns="">
      <p:transition advClick="0" advTm="5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312866" y="1373786"/>
            <a:ext cx="843747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it-IT" sz="2000" b="1" dirty="0"/>
              <a:t>SOMMARIO</a:t>
            </a:r>
          </a:p>
          <a:p>
            <a:pPr algn="l" rtl="0">
              <a:lnSpc>
                <a:spcPct val="150000"/>
              </a:lnSpc>
            </a:pPr>
            <a:r>
              <a:rPr lang="en-US" sz="1600" dirty="0"/>
              <a:t>2.2 Soffiaggio</a:t>
            </a:r>
          </a:p>
          <a:p>
            <a:pPr lvl="1" algn="l" rtl="0">
              <a:lnSpc>
                <a:spcPct val="150000"/>
              </a:lnSpc>
            </a:pPr>
            <a:r>
              <a:rPr lang="en-US" sz="1600" i="1" dirty="0"/>
              <a:t>2.2.1 Descrizione delle diverse tipologie di processo</a:t>
            </a:r>
          </a:p>
          <a:p>
            <a:pPr lvl="1" algn="l" rtl="0">
              <a:lnSpc>
                <a:spcPct val="150000"/>
              </a:lnSpc>
            </a:pPr>
            <a:r>
              <a:rPr lang="en-US" sz="1600" i="1" dirty="0"/>
              <a:t>2.2.2 Soffiaggio per estrusione e </a:t>
            </a:r>
            <a:r>
              <a:rPr lang="en-US" sz="1600" i="1" dirty="0" err="1"/>
              <a:t>soffiaggio</a:t>
            </a:r>
            <a:r>
              <a:rPr lang="en-US" sz="1600" i="1" dirty="0"/>
              <a:t> ad iniezione</a:t>
            </a:r>
          </a:p>
          <a:p>
            <a:pPr algn="l" rtl="0">
              <a:lnSpc>
                <a:spcPct val="150000"/>
              </a:lnSpc>
            </a:pPr>
            <a:r>
              <a:rPr lang="en-US" sz="1600" dirty="0"/>
              <a:t>2.3 Termoformatura</a:t>
            </a:r>
          </a:p>
          <a:p>
            <a:pPr algn="l" rtl="0">
              <a:lnSpc>
                <a:spcPct val="150000"/>
              </a:lnSpc>
            </a:pPr>
            <a:r>
              <a:rPr lang="en-US" sz="1600" dirty="0"/>
              <a:t>2.4 Schiumatura</a:t>
            </a:r>
          </a:p>
          <a:p>
            <a:pPr lvl="1" algn="l" rtl="0">
              <a:lnSpc>
                <a:spcPct val="150000"/>
              </a:lnSpc>
            </a:pPr>
            <a:r>
              <a:rPr lang="en-US" sz="1600" i="1" dirty="0"/>
              <a:t>2.4.1 Descrizione del processo di schiumatura per materiali polimerici.</a:t>
            </a:r>
          </a:p>
          <a:p>
            <a:pPr lvl="1" algn="l" rtl="0">
              <a:lnSpc>
                <a:spcPct val="150000"/>
              </a:lnSpc>
            </a:pPr>
            <a:r>
              <a:rPr lang="en-US" sz="1600" i="1" dirty="0"/>
              <a:t>2.4.2 Agenti espandenti.</a:t>
            </a:r>
          </a:p>
          <a:p>
            <a:pPr lvl="1" algn="l" rtl="0">
              <a:lnSpc>
                <a:spcPct val="150000"/>
              </a:lnSpc>
            </a:pPr>
            <a:r>
              <a:rPr lang="en-US" sz="1600" i="1" dirty="0"/>
              <a:t>2.4.3 Agenti espandenti chimici e fisici.</a:t>
            </a:r>
          </a:p>
          <a:p>
            <a:pPr lvl="1" algn="l" rtl="0">
              <a:lnSpc>
                <a:spcPct val="150000"/>
              </a:lnSpc>
            </a:pPr>
            <a:r>
              <a:rPr lang="en-US" sz="1600" i="1" dirty="0"/>
              <a:t>2.4.4 Processo di schiumatura con processi di estrusione e stampaggio ad iniezione.</a:t>
            </a:r>
          </a:p>
        </p:txBody>
      </p:sp>
    </p:spTree>
    <p:extLst>
      <p:ext uri="{BB962C8B-B14F-4D97-AF65-F5344CB8AC3E}">
        <p14:creationId xmlns:p14="http://schemas.microsoft.com/office/powerpoint/2010/main" val="35582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57407" y="1178410"/>
            <a:ext cx="117020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err="1"/>
              <a:t>Soffiaggio</a:t>
            </a:r>
            <a:endParaRPr lang="en-US" sz="2000" b="1" dirty="0"/>
          </a:p>
          <a:p>
            <a:pPr algn="l" rtl="0"/>
            <a:endParaRPr lang="en-US" sz="2000" b="1" dirty="0"/>
          </a:p>
          <a:p>
            <a:pPr algn="l" rtl="0"/>
            <a:r>
              <a:rPr lang="it-IT" sz="1600" dirty="0"/>
              <a:t>Processo per la produzione di corpi cavi e bottiglie tramite l’iniezione di aria, all’interno di una </a:t>
            </a:r>
            <a:r>
              <a:rPr lang="it-IT" sz="1600" b="1" dirty="0"/>
              <a:t>preforma</a:t>
            </a:r>
            <a:r>
              <a:rPr lang="it-IT" sz="1600" dirty="0"/>
              <a:t> (da </a:t>
            </a:r>
            <a:r>
              <a:rPr lang="it-IT" sz="1600" b="1" dirty="0"/>
              <a:t>stampaggio ad iniezione</a:t>
            </a:r>
            <a:r>
              <a:rPr lang="it-IT" sz="1600" dirty="0"/>
              <a:t>) o un </a:t>
            </a:r>
            <a:r>
              <a:rPr lang="it-IT" sz="1600" b="1" dirty="0" err="1"/>
              <a:t>parison</a:t>
            </a:r>
            <a:r>
              <a:rPr lang="it-IT" sz="1600" dirty="0"/>
              <a:t> (da </a:t>
            </a:r>
            <a:r>
              <a:rPr lang="it-IT" sz="1600" b="1" dirty="0"/>
              <a:t>estrusione</a:t>
            </a:r>
            <a:r>
              <a:rPr lang="it-IT" sz="1600" dirty="0"/>
              <a:t>).</a:t>
            </a:r>
          </a:p>
          <a:p>
            <a:pPr algn="l" rtl="0"/>
            <a:r>
              <a:rPr lang="en-US" sz="1600" dirty="0"/>
              <a:t>Il soffiaggio è limitato ai polimeri termoplastici.</a:t>
            </a:r>
          </a:p>
          <a:p>
            <a:pPr algn="l" rtl="0"/>
            <a:r>
              <a:rPr lang="en-US" sz="1600" dirty="0"/>
              <a:t>I polimeri più utilizzati sono:</a:t>
            </a:r>
          </a:p>
          <a:p>
            <a:pPr algn="l" rtl="0"/>
            <a:r>
              <a:rPr lang="en-US" sz="1600" dirty="0"/>
              <a:t>PET, PC, HDPE, LDPE, PP, ABS, PVC.</a:t>
            </a:r>
          </a:p>
        </p:txBody>
      </p:sp>
      <p:sp>
        <p:nvSpPr>
          <p:cNvPr id="10" name="TextShape 1"/>
          <p:cNvSpPr txBox="1"/>
          <p:nvPr/>
        </p:nvSpPr>
        <p:spPr>
          <a:xfrm>
            <a:off x="357407" y="3574832"/>
            <a:ext cx="5045040" cy="1941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6800" indent="-226800" algn="l" rtl="0">
              <a:lnSpc>
                <a:spcPct val="90000"/>
              </a:lnSpc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0" strike="noStrike" spc="-1" dirty="0" err="1">
                <a:solidFill>
                  <a:srgbClr val="000000"/>
                </a:solidFill>
                <a:ea typeface="Arial"/>
              </a:rPr>
              <a:t>Due</a:t>
            </a:r>
            <a:r>
              <a:rPr lang="it-IT" sz="1600" b="0" strike="noStrike" spc="-1" dirty="0">
                <a:solidFill>
                  <a:srgbClr val="000000"/>
                </a:solidFill>
                <a:ea typeface="Arial"/>
              </a:rPr>
              <a:t> </a:t>
            </a:r>
            <a:r>
              <a:rPr lang="it-IT" sz="1600" b="0" strike="noStrike" spc="-1" dirty="0" err="1">
                <a:solidFill>
                  <a:srgbClr val="000000"/>
                </a:solidFill>
                <a:ea typeface="Arial"/>
              </a:rPr>
              <a:t>varianti</a:t>
            </a:r>
            <a:r>
              <a:rPr lang="it-IT" sz="1600" b="0" strike="noStrike" spc="-1" dirty="0">
                <a:solidFill>
                  <a:srgbClr val="000000"/>
                </a:solidFill>
                <a:ea typeface="Arial"/>
              </a:rPr>
              <a:t>:</a:t>
            </a:r>
            <a:endParaRPr lang="en-US" sz="1600" b="0" strike="noStrike" spc="-1" dirty="0">
              <a:solidFill>
                <a:srgbClr val="000000"/>
              </a:solidFill>
            </a:endParaRPr>
          </a:p>
          <a:p>
            <a:pPr marL="341280" lvl="1" indent="-341280" algn="l" rtl="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spc="-1" dirty="0">
                <a:solidFill>
                  <a:srgbClr val="000000"/>
                </a:solidFill>
                <a:ea typeface="Arial"/>
              </a:rPr>
              <a:t>S</a:t>
            </a:r>
            <a:r>
              <a:rPr lang="it-IT" sz="1600" b="0" strike="noStrike" spc="-1" dirty="0">
                <a:solidFill>
                  <a:srgbClr val="000000"/>
                </a:solidFill>
                <a:ea typeface="Arial"/>
              </a:rPr>
              <a:t>tampaggio per </a:t>
            </a:r>
            <a:r>
              <a:rPr lang="it-IT" sz="1600" b="1" strike="noStrike" spc="-1" dirty="0">
                <a:solidFill>
                  <a:srgbClr val="000000"/>
                </a:solidFill>
                <a:ea typeface="Arial"/>
              </a:rPr>
              <a:t>soffiaggio ad iniezione (IBM)</a:t>
            </a:r>
            <a:endParaRPr lang="en-US" sz="1600" b="0" strike="noStrike" spc="-1" dirty="0">
              <a:solidFill>
                <a:srgbClr val="000000"/>
              </a:solidFill>
            </a:endParaRPr>
          </a:p>
          <a:p>
            <a:pPr marL="341280" lvl="1" indent="-341280" algn="l" rtl="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Wingdings" charset="2"/>
              <a:buChar char="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600" b="0" strike="noStrike" spc="-1" dirty="0">
                <a:solidFill>
                  <a:srgbClr val="000000"/>
                </a:solidFill>
                <a:ea typeface="Arial"/>
              </a:rPr>
              <a:t>stampaggio per </a:t>
            </a:r>
            <a:r>
              <a:rPr lang="it-IT" sz="1600" b="1" strike="noStrike" spc="-1" dirty="0">
                <a:solidFill>
                  <a:srgbClr val="000000"/>
                </a:solidFill>
                <a:ea typeface="Arial"/>
              </a:rPr>
              <a:t>soffiaggio ad estrusione (EBM)</a:t>
            </a:r>
          </a:p>
        </p:txBody>
      </p:sp>
      <p:pic>
        <p:nvPicPr>
          <p:cNvPr id="1026" name="Picture 2" descr="Lustrować wstrzykiwać Australia fabbrica tappi di plastica rozerwanie  Fikcyjny Oszustw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" r="40893"/>
          <a:stretch/>
        </p:blipFill>
        <p:spPr bwMode="auto">
          <a:xfrm>
            <a:off x="4980417" y="4442116"/>
            <a:ext cx="3536206" cy="17802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üstem Polat Plastik Eğitim, Danışmanlık ve A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529" y="2521018"/>
            <a:ext cx="3058280" cy="23056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55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57407" y="1178410"/>
            <a:ext cx="1170207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Soffiaggio ad iniezione (IBM)</a:t>
            </a:r>
          </a:p>
          <a:p>
            <a:pPr algn="l" rtl="0"/>
            <a:endParaRPr lang="en-US" sz="2000" b="1" dirty="0"/>
          </a:p>
          <a:p>
            <a:pPr algn="l" rtl="0"/>
            <a:r>
              <a:rPr lang="en-US" sz="1600" dirty="0"/>
              <a:t>Il soffiaggio ad iniezione viene utilizzato per la produzione di </a:t>
            </a:r>
            <a:r>
              <a:rPr lang="en-US" sz="1600" dirty="0" err="1"/>
              <a:t>bottiglie</a:t>
            </a:r>
            <a:r>
              <a:rPr lang="en-US" sz="1600" dirty="0"/>
              <a:t> e </a:t>
            </a:r>
            <a:r>
              <a:rPr lang="en-US" sz="1600" dirty="0" err="1"/>
              <a:t>corpi</a:t>
            </a:r>
            <a:r>
              <a:rPr lang="en-US" sz="1600" dirty="0"/>
              <a:t> </a:t>
            </a:r>
            <a:r>
              <a:rPr lang="en-US" sz="1600" dirty="0" err="1"/>
              <a:t>cavi</a:t>
            </a:r>
            <a:r>
              <a:rPr lang="en-US" sz="1600" dirty="0"/>
              <a:t> a </a:t>
            </a:r>
            <a:r>
              <a:rPr lang="en-US" sz="1600" dirty="0" err="1"/>
              <a:t>parete</a:t>
            </a:r>
            <a:r>
              <a:rPr lang="en-US" sz="1600" dirty="0"/>
              <a:t> </a:t>
            </a:r>
            <a:r>
              <a:rPr lang="en-US" sz="1600" dirty="0" err="1"/>
              <a:t>sottile</a:t>
            </a:r>
            <a:r>
              <a:rPr lang="en-US" sz="1600" dirty="0"/>
              <a:t>.</a:t>
            </a:r>
          </a:p>
          <a:p>
            <a:pPr algn="l" rtl="0"/>
            <a:endParaRPr lang="en-US" sz="1600" dirty="0"/>
          </a:p>
          <a:p>
            <a:pPr marL="342900" indent="-342900" algn="l" rtl="0">
              <a:buFont typeface="+mj-lt"/>
              <a:buAutoNum type="arabicPeriod"/>
            </a:pPr>
            <a:r>
              <a:rPr lang="en-US" sz="1600" dirty="0" err="1"/>
              <a:t>Stampaggio</a:t>
            </a:r>
            <a:r>
              <a:rPr lang="en-US" sz="1600" dirty="0"/>
              <a:t> ad </a:t>
            </a:r>
            <a:r>
              <a:rPr lang="en-US" sz="1600" dirty="0" err="1"/>
              <a:t>iniezione</a:t>
            </a:r>
            <a:r>
              <a:rPr lang="en-US" sz="1600" dirty="0"/>
              <a:t> </a:t>
            </a:r>
            <a:r>
              <a:rPr lang="en-US" sz="1600" dirty="0" err="1"/>
              <a:t>della</a:t>
            </a:r>
            <a:r>
              <a:rPr lang="en-US" sz="1600" dirty="0"/>
              <a:t> "preforma"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1600" dirty="0"/>
              <a:t>Soffiaggio della preforma, con aria compressa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1600" dirty="0"/>
              <a:t>Raffreddamento della bottiglia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1600" dirty="0"/>
              <a:t>Apertura stampo e </a:t>
            </a:r>
            <a:r>
              <a:rPr lang="en-US" sz="1600" dirty="0" err="1"/>
              <a:t>fuoriuscita</a:t>
            </a:r>
            <a:r>
              <a:rPr lang="en-US" sz="1600" dirty="0"/>
              <a:t> del </a:t>
            </a:r>
            <a:r>
              <a:rPr lang="en-US" sz="1600" dirty="0" err="1"/>
              <a:t>pezzo</a:t>
            </a:r>
            <a:endParaRPr lang="en-US" sz="1600" dirty="0"/>
          </a:p>
        </p:txBody>
      </p:sp>
      <p:pic>
        <p:nvPicPr>
          <p:cNvPr id="11" name="Picture 4" descr="C:\Programmi\Magic Swf2Gif\GifImg\Molding Process 2 Scenes.gif"/>
          <p:cNvPicPr/>
          <p:nvPr/>
        </p:nvPicPr>
        <p:blipFill>
          <a:blip r:embed="rId6"/>
          <a:stretch/>
        </p:blipFill>
        <p:spPr>
          <a:xfrm>
            <a:off x="6596018" y="2523392"/>
            <a:ext cx="3614322" cy="3299954"/>
          </a:xfrm>
          <a:prstGeom prst="rect">
            <a:avLst/>
          </a:prstGeom>
          <a:ln w="0">
            <a:noFill/>
          </a:ln>
        </p:spPr>
      </p:pic>
      <p:sp>
        <p:nvSpPr>
          <p:cNvPr id="12" name="CustomShape 2"/>
          <p:cNvSpPr/>
          <p:nvPr/>
        </p:nvSpPr>
        <p:spPr>
          <a:xfrm>
            <a:off x="357407" y="5915330"/>
            <a:ext cx="5580000" cy="307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b="0" u="sng" strike="noStrike" spc="-1" dirty="0">
                <a:solidFill>
                  <a:srgbClr val="0563C1"/>
                </a:solidFill>
                <a:uFillTx/>
                <a:latin typeface="Arial"/>
                <a:ea typeface="Times New Roman"/>
                <a:hlinkClick r:id="rId7"/>
              </a:rPr>
              <a:t>http://www.bpf.co.uk/data/iframe/injectionstretchblowmoulding.html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66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6" name="Picture 5" descr="ch19&amp;user=sschmid&amp;doc=F19_16"/>
          <p:cNvPicPr/>
          <p:nvPr/>
        </p:nvPicPr>
        <p:blipFill>
          <a:blip r:embed="rId6"/>
          <a:stretch/>
        </p:blipFill>
        <p:spPr>
          <a:xfrm>
            <a:off x="2579686" y="2406777"/>
            <a:ext cx="6810499" cy="3435772"/>
          </a:xfrm>
          <a:prstGeom prst="rect">
            <a:avLst/>
          </a:prstGeom>
          <a:ln w="0">
            <a:noFill/>
          </a:ln>
        </p:spPr>
      </p:pic>
      <p:sp>
        <p:nvSpPr>
          <p:cNvPr id="11" name="Rettangolo 10"/>
          <p:cNvSpPr/>
          <p:nvPr/>
        </p:nvSpPr>
        <p:spPr>
          <a:xfrm>
            <a:off x="357407" y="1178410"/>
            <a:ext cx="109319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Soffiaggio monostadio</a:t>
            </a:r>
          </a:p>
          <a:p>
            <a:pPr algn="l" rtl="0"/>
            <a:endParaRPr lang="en-US" sz="1600" dirty="0"/>
          </a:p>
          <a:p>
            <a:pPr algn="l" rtl="0"/>
            <a:r>
              <a:rPr lang="en-US" sz="1600" dirty="0"/>
              <a:t>Un processo monostadio prende il nome dal fatto che crea preforme, stira e le soffia sulla stessa macchina prima del raffreddamento.</a:t>
            </a:r>
          </a:p>
        </p:txBody>
      </p:sp>
      <p:sp>
        <p:nvSpPr>
          <p:cNvPr id="2" name="Rettangolo 1"/>
          <p:cNvSpPr/>
          <p:nvPr/>
        </p:nvSpPr>
        <p:spPr>
          <a:xfrm>
            <a:off x="502441" y="6134964"/>
            <a:ext cx="39005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it-IT" sz="1400" u="sng" dirty="0">
                <a:solidFill>
                  <a:schemeClr val="accent5"/>
                </a:solidFill>
                <a:hlinkClick r:id="rId7"/>
              </a:rPr>
              <a:t>https://www.youtube.com/watch?v=eDoVB4u_syo</a:t>
            </a:r>
            <a:endParaRPr lang="it-IT" sz="1400" u="sng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4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357407" y="1178410"/>
            <a:ext cx="1093191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Soffiaggio a due stadi</a:t>
            </a:r>
          </a:p>
          <a:p>
            <a:pPr algn="l" rtl="0"/>
            <a:endParaRPr lang="en-US" sz="1600" dirty="0"/>
          </a:p>
          <a:p>
            <a:pPr algn="l" rtl="0"/>
            <a:r>
              <a:rPr lang="en-US" sz="1600" dirty="0"/>
              <a:t>La tecnica utilizzata nelle macchine per lo stiro </a:t>
            </a:r>
            <a:r>
              <a:rPr lang="en-US" sz="1600" dirty="0" err="1"/>
              <a:t>soffiaggio</a:t>
            </a:r>
            <a:r>
              <a:rPr lang="en-US" sz="1600" dirty="0"/>
              <a:t> ad iniezione a due stadi prevede due macchine. </a:t>
            </a:r>
            <a:r>
              <a:rPr lang="en-US" sz="1600" dirty="0" err="1"/>
              <a:t>Queste</a:t>
            </a:r>
            <a:r>
              <a:rPr lang="en-US" sz="1600" dirty="0"/>
              <a:t> </a:t>
            </a:r>
            <a:r>
              <a:rPr lang="en-US" sz="1600" dirty="0" err="1"/>
              <a:t>sono</a:t>
            </a:r>
            <a:r>
              <a:rPr lang="en-US" sz="1600"/>
              <a:t>: </a:t>
            </a:r>
            <a:r>
              <a:rPr lang="en-US" sz="1600" dirty="0"/>
              <a:t>il sistema di </a:t>
            </a:r>
            <a:r>
              <a:rPr lang="en-US" sz="1600" dirty="0" err="1"/>
              <a:t>stampaggio</a:t>
            </a:r>
            <a:r>
              <a:rPr lang="en-US" sz="1600" dirty="0"/>
              <a:t> ad iniezione e la macchina per lo </a:t>
            </a:r>
            <a:r>
              <a:rPr lang="en-US" sz="1600" dirty="0" err="1"/>
              <a:t>stiro</a:t>
            </a:r>
            <a:r>
              <a:rPr lang="en-US" sz="1600" dirty="0"/>
              <a:t> </a:t>
            </a:r>
            <a:r>
              <a:rPr lang="en-US" sz="1600" dirty="0" err="1"/>
              <a:t>soffiaggio</a:t>
            </a:r>
            <a:r>
              <a:rPr lang="en-US" sz="1600" dirty="0"/>
              <a:t>.</a:t>
            </a:r>
          </a:p>
          <a:p>
            <a:pPr algn="l" rtl="0"/>
            <a:endParaRPr lang="en-US" sz="1600" dirty="0"/>
          </a:p>
          <a:p>
            <a:pPr algn="l" rtl="0"/>
            <a:r>
              <a:rPr lang="en-US" sz="1600" dirty="0"/>
              <a:t>Qui, la plastica viene modellata in una preforma completamente raffreddata nella prima macchina prima di essere spedita alla seconda macchina.</a:t>
            </a:r>
          </a:p>
        </p:txBody>
      </p:sp>
      <p:pic>
        <p:nvPicPr>
          <p:cNvPr id="10" name="Picture 2" descr="Macchina per lo stampaggio di preforme in PET - Cina produttore e fornitore  di macchine per lo stampaggio a iniezione di materie plastich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132" y="2887775"/>
            <a:ext cx="2845777" cy="158191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e macchine di stiro-soffiaggio per il settore beverage | Blog RW-Ital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354" y="4758983"/>
            <a:ext cx="2379052" cy="156822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jection blow molding machine, Plastic molding machine – Pet All Mfg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7" y="3267056"/>
            <a:ext cx="6193392" cy="240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10969" y="6019428"/>
            <a:ext cx="3883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it-IT" sz="1400" u="sng" dirty="0">
                <a:solidFill>
                  <a:schemeClr val="accent5"/>
                </a:solidFill>
                <a:hlinkClick r:id="rId9"/>
              </a:rPr>
              <a:t>https://www.youtube.com/watch?v=so9OyGGlCv4</a:t>
            </a:r>
            <a:endParaRPr lang="it-IT" sz="1400" u="sng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57407" y="1178410"/>
            <a:ext cx="117020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err="1"/>
              <a:t>Soffiaggio</a:t>
            </a:r>
            <a:r>
              <a:rPr lang="en-US" sz="2000" b="1" dirty="0"/>
              <a:t> per estrusione (EBM)</a:t>
            </a:r>
          </a:p>
          <a:p>
            <a:pPr algn="l" rtl="0"/>
            <a:endParaRPr lang="en-US" sz="2000" b="1" dirty="0"/>
          </a:p>
          <a:p>
            <a:pPr algn="l" rtl="0"/>
            <a:r>
              <a:rPr lang="en-US" sz="1600" dirty="0"/>
              <a:t>Nel </a:t>
            </a:r>
            <a:r>
              <a:rPr lang="en-US" sz="1600" dirty="0" err="1"/>
              <a:t>soffiaggio</a:t>
            </a:r>
            <a:r>
              <a:rPr lang="en-US" sz="1600" dirty="0"/>
              <a:t> per </a:t>
            </a:r>
            <a:r>
              <a:rPr lang="en-US" sz="1600" dirty="0" err="1"/>
              <a:t>estrusione</a:t>
            </a:r>
            <a:r>
              <a:rPr lang="en-US" sz="1600" dirty="0"/>
              <a:t>(EBM), la plastica viene fusa ed estrusa in un tubo </a:t>
            </a:r>
            <a:r>
              <a:rPr lang="en-US" sz="1600" dirty="0" err="1"/>
              <a:t>cavo</a:t>
            </a:r>
            <a:r>
              <a:rPr lang="en-US" sz="1600" dirty="0"/>
              <a:t> (parison). </a:t>
            </a:r>
            <a:r>
              <a:rPr lang="en-US" sz="1600" dirty="0" err="1"/>
              <a:t>Questo</a:t>
            </a:r>
            <a:r>
              <a:rPr lang="en-US" sz="1600" dirty="0"/>
              <a:t> parison </a:t>
            </a:r>
            <a:r>
              <a:rPr lang="en-US" sz="1600" dirty="0" err="1"/>
              <a:t>viene</a:t>
            </a:r>
            <a:r>
              <a:rPr lang="en-US" sz="1600" dirty="0"/>
              <a:t> quindi </a:t>
            </a:r>
            <a:r>
              <a:rPr lang="en-US" sz="1600" dirty="0" err="1"/>
              <a:t>catturato</a:t>
            </a:r>
            <a:r>
              <a:rPr lang="en-US" sz="1600" dirty="0"/>
              <a:t> e </a:t>
            </a:r>
            <a:r>
              <a:rPr lang="en-US" sz="1600" dirty="0" err="1"/>
              <a:t>chiuso</a:t>
            </a:r>
            <a:r>
              <a:rPr lang="en-US" sz="1600" dirty="0"/>
              <a:t> in uno stampo metallico raffreddato. L'aria viene quindi </a:t>
            </a:r>
            <a:r>
              <a:rPr lang="en-US" sz="1600" dirty="0" err="1"/>
              <a:t>soffiata</a:t>
            </a:r>
            <a:r>
              <a:rPr lang="en-US" sz="1600" dirty="0"/>
              <a:t> </a:t>
            </a:r>
            <a:r>
              <a:rPr lang="en-US" sz="1600" dirty="0" err="1"/>
              <a:t>nel</a:t>
            </a:r>
            <a:r>
              <a:rPr lang="en-US" sz="1600" dirty="0"/>
              <a:t> parison, </a:t>
            </a:r>
            <a:r>
              <a:rPr lang="en-US" sz="1600" dirty="0" err="1"/>
              <a:t>gonfiandolo</a:t>
            </a:r>
            <a:r>
              <a:rPr lang="en-US" sz="1600" dirty="0"/>
              <a:t> a forma </a:t>
            </a:r>
            <a:r>
              <a:rPr lang="en-US" sz="1600" dirty="0" err="1"/>
              <a:t>della</a:t>
            </a:r>
            <a:r>
              <a:rPr lang="en-US" sz="1600" dirty="0"/>
              <a:t> bottiglia vuota, del contenitore o del </a:t>
            </a:r>
            <a:r>
              <a:rPr lang="en-US" sz="1600" dirty="0" err="1"/>
              <a:t>pezzo</a:t>
            </a:r>
            <a:r>
              <a:rPr lang="en-US" sz="1600" dirty="0"/>
              <a:t>. Dopo che la plastica si è sufficientemente raffreddata, lo stampo viene aperto e il </a:t>
            </a:r>
            <a:r>
              <a:rPr lang="en-US" sz="1600" dirty="0" err="1"/>
              <a:t>pezzo</a:t>
            </a:r>
            <a:r>
              <a:rPr lang="en-US" sz="1600" dirty="0"/>
              <a:t> </a:t>
            </a:r>
            <a:r>
              <a:rPr lang="en-US" sz="1600" dirty="0" err="1"/>
              <a:t>viene</a:t>
            </a:r>
            <a:r>
              <a:rPr lang="en-US" sz="1600" dirty="0"/>
              <a:t> </a:t>
            </a:r>
            <a:r>
              <a:rPr lang="en-US" sz="1600" dirty="0" err="1"/>
              <a:t>espulso</a:t>
            </a:r>
            <a:r>
              <a:rPr lang="en-US" sz="1600" dirty="0"/>
              <a:t>.</a:t>
            </a:r>
          </a:p>
        </p:txBody>
      </p:sp>
      <p:pic>
        <p:nvPicPr>
          <p:cNvPr id="5124" name="Picture 4" descr="Extrusion Blow Molding (EBM) • Begins with a parison/ pre-form and is then  placed into an enc… | Blow molding, Plastic injection molding, Plastic  moul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63" y="2890854"/>
            <a:ext cx="5763629" cy="312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stomShape 2"/>
          <p:cNvSpPr/>
          <p:nvPr/>
        </p:nvSpPr>
        <p:spPr>
          <a:xfrm>
            <a:off x="435073" y="6289201"/>
            <a:ext cx="52927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l" rtl="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1400" b="0" u="sng" strike="noStrike" spc="-1" dirty="0">
                <a:solidFill>
                  <a:srgbClr val="0563C1"/>
                </a:solidFill>
                <a:uFillTx/>
                <a:latin typeface="Arial"/>
                <a:ea typeface="Times New Roman"/>
                <a:hlinkClick r:id="rId7"/>
              </a:rPr>
              <a:t>http://www.bpf.co.uk/data/iframe/extrusion-Blow-Moulding.html</a:t>
            </a:r>
            <a:r>
              <a:rPr lang="it-IT" sz="14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329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4000"/>
    </mc:Choice>
    <mc:Fallback xmlns="">
      <p:transition advClick="0" advTm="8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436</Words>
  <Application>Microsoft Office PowerPoint</Application>
  <PresentationFormat>Widescreen</PresentationFormat>
  <Paragraphs>46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Susana Remotti</dc:creator>
  <cp:lastModifiedBy>Luana Montalbano</cp:lastModifiedBy>
  <cp:revision>105</cp:revision>
  <dcterms:created xsi:type="dcterms:W3CDTF">2021-03-03T15:15:32Z</dcterms:created>
  <dcterms:modified xsi:type="dcterms:W3CDTF">2022-07-18T07:02:22Z</dcterms:modified>
</cp:coreProperties>
</file>