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8" r:id="rId5"/>
    <p:sldId id="269" r:id="rId6"/>
    <p:sldId id="270" r:id="rId7"/>
    <p:sldId id="271" r:id="rId8"/>
    <p:sldId id="272" r:id="rId9"/>
    <p:sldId id="258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80" autoAdjust="0"/>
    <p:restoredTop sz="94533" autoAdjust="0"/>
  </p:normalViewPr>
  <p:slideViewPr>
    <p:cSldViewPr snapToGrid="0">
      <p:cViewPr varScale="1">
        <p:scale>
          <a:sx n="111" d="100"/>
          <a:sy n="111" d="100"/>
        </p:scale>
        <p:origin x="100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9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9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67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11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938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84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6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06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693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43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8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690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333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319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68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47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6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91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42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38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3198-6781-4266-AAA5-E69564690795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48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0D9E-F88E-416C-837D-DB4BD70BA0C7}" type="datetimeFigureOut">
              <a:rPr lang="it-IT" smtClean="0"/>
              <a:t>19/07/2022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4.jpeg"/><Relationship Id="rId15" Type="http://schemas.openxmlformats.org/officeDocument/2006/relationships/image" Target="../media/image18.png"/><Relationship Id="rId10" Type="http://schemas.openxmlformats.org/officeDocument/2006/relationships/image" Target="../media/image14.png"/><Relationship Id="rId4" Type="http://schemas.openxmlformats.org/officeDocument/2006/relationships/image" Target="../media/image3.JPG"/><Relationship Id="rId9" Type="http://schemas.openxmlformats.org/officeDocument/2006/relationships/image" Target="../media/image13.png"/><Relationship Id="rId14" Type="http://schemas.openxmlformats.org/officeDocument/2006/relationships/hyperlink" Target="https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92191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0"/>
            <a:ext cx="7373127" cy="253898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6325091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C025BAE4-3529-1DC1-9970-4FF5575C34D5}"/>
              </a:ext>
            </a:extLst>
          </p:cNvPr>
          <p:cNvSpPr/>
          <p:nvPr/>
        </p:nvSpPr>
        <p:spPr>
          <a:xfrm>
            <a:off x="268590" y="3924031"/>
            <a:ext cx="83273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Programma di formazione: moduli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Eco-design e nuovi processi di produzione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b="1" dirty="0"/>
              <a:t>Nuovi materiali e materiali </a:t>
            </a:r>
            <a:r>
              <a:rPr lang="it-IT" sz="2400" b="1" dirty="0" err="1"/>
              <a:t>bio</a:t>
            </a:r>
            <a:endParaRPr lang="it-IT" sz="2400" b="1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Coinvolgimento dei cittadini e dei consumatori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Gestione e valorizzazione dei residui</a:t>
            </a:r>
          </a:p>
        </p:txBody>
      </p:sp>
    </p:spTree>
    <p:extLst>
      <p:ext uri="{BB962C8B-B14F-4D97-AF65-F5344CB8AC3E}">
        <p14:creationId xmlns:p14="http://schemas.microsoft.com/office/powerpoint/2010/main" val="33652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100"/>
    </mc:Choice>
    <mc:Fallback xmlns="">
      <p:transition advClick="0" advTm="51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5389" y="627564"/>
            <a:ext cx="8852526" cy="1563545"/>
          </a:xfrm>
        </p:spPr>
        <p:txBody>
          <a:bodyPr>
            <a:normAutofit fontScale="90000"/>
          </a:bodyPr>
          <a:lstStyle/>
          <a:p>
            <a:r>
              <a:rPr lang="it-IT" sz="3100" dirty="0"/>
              <a:t>Lezione</a:t>
            </a:r>
            <a:br>
              <a:rPr lang="it-IT" sz="3100" dirty="0"/>
            </a:br>
            <a:r>
              <a:rPr lang="it-IT" sz="3100" dirty="0"/>
              <a:t>Caratteristiche dei Principi della CE dell'economia circolare
</a:t>
            </a:r>
            <a:endParaRPr lang="pl-PL" sz="3100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8" y="2157764"/>
            <a:ext cx="6642543" cy="3450613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it-IT" sz="2400" b="1" dirty="0"/>
              <a:t>Introduzione
</a:t>
            </a:r>
            <a:r>
              <a:rPr lang="it-IT" sz="2400" dirty="0"/>
              <a:t>Questa parte del modulo include tematiche relative all'economia circolare nel contesto dell'uso di nuovi e biomateriali. 
La lezione è divisa in due parti. 
Il ruolo dei biomateriali è cruciale nella trasformazione dell'economia lineare in un modello circolare. La prima parte riguarda i principi teorici dell'economia circolare e la seconda parte riguarda le seguenti questioni:</a:t>
            </a:r>
          </a:p>
          <a:p>
            <a:r>
              <a:rPr lang="it-IT" sz="2400" dirty="0"/>
              <a:t> CE nel contesto dei nuovi materiali nella politica dell'UE, gli esempi di strumenti di monitoraggio della CE 
CE nel contesto di nuovi e biomateriali nei paesi selezionati 
Confronto tra l'introduzione della CE nel contesto di nuovi materiali, biomateriali e imballaggi circolari 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67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GB" b="1" dirty="0" err="1"/>
              <a:t>Definizione</a:t>
            </a:r>
            <a:r>
              <a:rPr lang="en-GB" b="1" dirty="0"/>
              <a:t> di 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</a:rPr>
              <a:t>L'economia circolare è un'economia "in cui il valore di prodotti, materiali e risorse è mantenuto nell'economia il più a lungo possibile e la produzione di rifiuti è ridotta al minimo" </a:t>
            </a:r>
            <a:r>
              <a:rPr lang="it-IT" sz="2400" i="1" dirty="0"/>
              <a:t>("economia circolare" confezionamento, la Commissione europea ha presentato nel dicembre 2015 un piano d'azione per l'economia circolare) </a:t>
            </a:r>
            <a:r>
              <a:rPr lang="it-IT" sz="2400" dirty="0"/>
              <a:t>
</a:t>
            </a:r>
            <a:r>
              <a:rPr lang="it-IT" sz="1300" dirty="0"/>
              <a:t>Fonte: https://ec.europa.eu/environment/topics/circular-economy/first-circular-economy-action-plan_en
</a:t>
            </a:r>
            <a:endParaRPr lang="pl-PL" sz="13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Strzałka w prawo 12"/>
          <p:cNvSpPr/>
          <p:nvPr/>
        </p:nvSpPr>
        <p:spPr>
          <a:xfrm>
            <a:off x="7539487" y="2798255"/>
            <a:ext cx="2590800" cy="1095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en-US" b="1" dirty="0" err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Rigenerare</a:t>
            </a:r>
            <a:r>
              <a:rPr lang="en-US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sistemi</a:t>
            </a:r>
            <a:r>
              <a:rPr lang="en-US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naturali</a:t>
            </a:r>
            <a:r>
              <a:rPr lang="en-US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pl-PL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Strzałka w prawo 13"/>
          <p:cNvSpPr/>
          <p:nvPr/>
        </p:nvSpPr>
        <p:spPr>
          <a:xfrm>
            <a:off x="7875881" y="3767605"/>
            <a:ext cx="2947718" cy="1291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Mantenere prodotti e materiali in uso
</a:t>
            </a: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Strzałka w prawo 14"/>
          <p:cNvSpPr/>
          <p:nvPr/>
        </p:nvSpPr>
        <p:spPr>
          <a:xfrm>
            <a:off x="7367954" y="4810627"/>
            <a:ext cx="3070518" cy="119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pl-PL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Progettazione dei rifiuti e inquinamento
</a:t>
            </a:r>
            <a:r>
              <a:rPr lang="pl-PL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" name="Elipsa 10">
            <a:extLst>
              <a:ext uri="{FF2B5EF4-FFF2-40B4-BE49-F238E27FC236}">
                <a16:creationId xmlns:a16="http://schemas.microsoft.com/office/drawing/2014/main" id="{E8B266B3-A0C0-73CA-361E-E1BAC562A0CA}"/>
              </a:ext>
            </a:extLst>
          </p:cNvPr>
          <p:cNvSpPr/>
          <p:nvPr/>
        </p:nvSpPr>
        <p:spPr>
          <a:xfrm>
            <a:off x="8639146" y="257792"/>
            <a:ext cx="3054623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it-IT" dirty="0">
              <a:solidFill>
                <a:srgbClr val="FF0000"/>
              </a:solidFill>
            </a:endParaRPr>
          </a:p>
          <a:p>
            <a:pPr lvl="0"/>
            <a:r>
              <a:rPr lang="it-IT" dirty="0">
                <a:solidFill>
                  <a:srgbClr val="FF0000"/>
                </a:solidFill>
              </a:rPr>
              <a:t>Il modello circolare </a:t>
            </a:r>
            <a:r>
              <a:rPr lang="it-IT" dirty="0">
                <a:solidFill>
                  <a:schemeClr val="tx1"/>
                </a:solidFill>
              </a:rPr>
              <a:t>è costituito da 
</a:t>
            </a:r>
            <a:r>
              <a:rPr lang="it-IT" b="1" dirty="0">
                <a:solidFill>
                  <a:schemeClr val="tx1"/>
                </a:solidFill>
              </a:rPr>
              <a:t>capitale naturale, economico e sociale. </a:t>
            </a:r>
            <a:r>
              <a:rPr lang="it-IT" dirty="0">
                <a:solidFill>
                  <a:srgbClr val="FF0000"/>
                </a:solidFill>
              </a:rPr>
              <a:t>
</a:t>
            </a:r>
            <a:endParaRPr lang="pl-P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11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Elipsa 12"/>
          <p:cNvSpPr/>
          <p:nvPr/>
        </p:nvSpPr>
        <p:spPr>
          <a:xfrm>
            <a:off x="3151088" y="1619178"/>
            <a:ext cx="4018484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3600" b="1">
                <a:solidFill>
                  <a:srgbClr val="7030A0"/>
                </a:solidFill>
              </a:rPr>
              <a:t>Economia lineare
</a:t>
            </a:r>
            <a:endParaRPr lang="pl-PL" sz="3600" b="1" dirty="0">
              <a:solidFill>
                <a:srgbClr val="7030A0"/>
              </a:solidFill>
            </a:endParaRPr>
          </a:p>
        </p:txBody>
      </p:sp>
      <p:sp>
        <p:nvSpPr>
          <p:cNvPr id="14" name="Symbol zastępczy zawartości 13"/>
          <p:cNvSpPr>
            <a:spLocks noGrp="1"/>
          </p:cNvSpPr>
          <p:nvPr>
            <p:ph idx="1"/>
          </p:nvPr>
        </p:nvSpPr>
        <p:spPr>
          <a:xfrm>
            <a:off x="2242695" y="4091781"/>
            <a:ext cx="1811720" cy="2227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>
            <a:normAutofit/>
          </a:bodyPr>
          <a:lstStyle/>
          <a:p>
            <a:pPr marL="0" indent="0" algn="ctr">
              <a:buNone/>
            </a:pPr>
            <a:r>
              <a:rPr lang="it-IT" sz="1500" b="1" dirty="0">
                <a:solidFill>
                  <a:schemeClr val="accent6">
                    <a:lumMod val="50000"/>
                  </a:schemeClr>
                </a:solidFill>
              </a:rPr>
              <a:t>take</a:t>
            </a:r>
          </a:p>
          <a:p>
            <a:pPr marL="0" indent="0" algn="ctr">
              <a:buNone/>
            </a:pPr>
            <a:r>
              <a:rPr lang="it-IT" sz="13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pl-PL" sz="1300" b="1" dirty="0">
                <a:solidFill>
                  <a:schemeClr val="accent6">
                    <a:lumMod val="50000"/>
                  </a:schemeClr>
                </a:solidFill>
              </a:rPr>
              <a:t>prendere</a:t>
            </a:r>
            <a:r>
              <a:rPr lang="it-IT" sz="13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pl-PL" sz="13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Strzałka w dół 14"/>
          <p:cNvSpPr/>
          <p:nvPr/>
        </p:nvSpPr>
        <p:spPr>
          <a:xfrm>
            <a:off x="4209691" y="4091782"/>
            <a:ext cx="1794293" cy="2227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it-IT" sz="1600" b="1" dirty="0">
                <a:solidFill>
                  <a:srgbClr val="C00000"/>
                </a:solidFill>
              </a:rPr>
              <a:t>make</a:t>
            </a:r>
          </a:p>
          <a:p>
            <a:pPr algn="ctr"/>
            <a:r>
              <a:rPr lang="it-IT" sz="1400" b="1" dirty="0">
                <a:solidFill>
                  <a:srgbClr val="C00000"/>
                </a:solidFill>
              </a:rPr>
              <a:t>(</a:t>
            </a:r>
            <a:r>
              <a:rPr lang="pl-PL" sz="1400" b="1" dirty="0">
                <a:solidFill>
                  <a:srgbClr val="C00000"/>
                </a:solidFill>
              </a:rPr>
              <a:t>fare</a:t>
            </a:r>
            <a:r>
              <a:rPr lang="it-IT" sz="1400" b="1" dirty="0">
                <a:solidFill>
                  <a:srgbClr val="C00000"/>
                </a:solidFill>
              </a:rPr>
              <a:t>)</a:t>
            </a:r>
            <a:r>
              <a:rPr lang="pl-PL" b="1" dirty="0">
                <a:solidFill>
                  <a:srgbClr val="C00000"/>
                </a:solidFill>
              </a:rPr>
              <a:t>
</a:t>
            </a:r>
          </a:p>
        </p:txBody>
      </p:sp>
      <p:sp>
        <p:nvSpPr>
          <p:cNvPr id="16" name="Strzałka w dół 15"/>
          <p:cNvSpPr/>
          <p:nvPr/>
        </p:nvSpPr>
        <p:spPr>
          <a:xfrm>
            <a:off x="6179963" y="4091781"/>
            <a:ext cx="1880559" cy="22276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lang="it-IT" sz="1600" b="1" dirty="0" err="1">
                <a:solidFill>
                  <a:srgbClr val="002060"/>
                </a:solidFill>
              </a:rPr>
              <a:t>waste</a:t>
            </a:r>
            <a:endParaRPr lang="it-IT" sz="1600" b="1" dirty="0">
              <a:solidFill>
                <a:srgbClr val="002060"/>
              </a:solidFill>
            </a:endParaRPr>
          </a:p>
          <a:p>
            <a:pPr algn="ctr"/>
            <a:r>
              <a:rPr lang="it-IT" sz="1400" b="1" dirty="0">
                <a:solidFill>
                  <a:srgbClr val="002060"/>
                </a:solidFill>
              </a:rPr>
              <a:t>(smaltire)</a:t>
            </a:r>
            <a:endParaRPr lang="pl-PL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5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2324" y="616387"/>
            <a:ext cx="7474172" cy="1325563"/>
          </a:xfrm>
        </p:spPr>
        <p:txBody>
          <a:bodyPr>
            <a:normAutofit/>
          </a:bodyPr>
          <a:lstStyle/>
          <a:p>
            <a:r>
              <a:rPr lang="it-IT" dirty="0"/>
              <a:t>L'economia lineare deve essere trasformata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2660" y="2445856"/>
            <a:ext cx="6838194" cy="3450613"/>
          </a:xfrm>
        </p:spPr>
        <p:txBody>
          <a:bodyPr anchor="ctr">
            <a:norm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L'economia lineare è un sistema take-make-</a:t>
            </a:r>
            <a:r>
              <a:rPr lang="it-IT" sz="2400" b="1" dirty="0" err="1">
                <a:solidFill>
                  <a:srgbClr val="FF0000"/>
                </a:solidFill>
              </a:rPr>
              <a:t>waste</a:t>
            </a:r>
            <a:r>
              <a:rPr lang="it-IT" sz="2400" b="1" dirty="0">
                <a:solidFill>
                  <a:srgbClr val="FF0000"/>
                </a:solidFill>
              </a:rPr>
              <a:t>: 
</a:t>
            </a:r>
            <a:r>
              <a:rPr lang="it-IT" sz="2400" dirty="0"/>
              <a:t>Dobbiamo prestare attenzione al modo:
gestiamo le risorse, 
realizziamo e utilizziamo prodotti,
cosa facciamo con i materiali in seguito. 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7127986" y="1120293"/>
            <a:ext cx="2148716" cy="20962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it-IT" sz="1700" b="1" dirty="0">
                <a:solidFill>
                  <a:srgbClr val="C00000"/>
                </a:solidFill>
              </a:rPr>
              <a:t>3 R – Recuperare, conservare, ripristinare </a:t>
            </a:r>
            <a:endParaRPr lang="pl-PL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9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9" y="880782"/>
            <a:ext cx="7474172" cy="1325563"/>
          </a:xfrm>
        </p:spPr>
        <p:txBody>
          <a:bodyPr>
            <a:normAutofit fontScale="90000"/>
          </a:bodyPr>
          <a:lstStyle/>
          <a:p>
            <a:r>
              <a:rPr lang="it-IT" dirty="0"/>
              <a:t>Il ruolo dei nuovi e dei biomateriali nell'Economia Circolare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it-IT" sz="2400" dirty="0"/>
              <a:t>La rivista "</a:t>
            </a:r>
            <a:r>
              <a:rPr lang="it-IT" sz="2400" dirty="0" err="1"/>
              <a:t>Biomaterials</a:t>
            </a:r>
            <a:r>
              <a:rPr lang="it-IT" sz="2400" dirty="0"/>
              <a:t>" definisce il biomateriale come una sostanza che è stata progettata per prendere forma, che, da sola o come parte di un sistema complesso, viene utilizzata per dirigere, attraverso il controllo delle interazioni con componenti di sistemi viventi, il corso di qualsiasi procedura terapeutica o diagnostica 
fonte: Biomateriali - Rivista – Elsevier, </a:t>
            </a:r>
            <a:r>
              <a:rPr lang="it-IT" sz="2400" dirty="0">
                <a:solidFill>
                  <a:srgbClr val="0070C0"/>
                </a:solidFill>
              </a:rPr>
              <a:t>https://www.journals.elsevier.com </a:t>
            </a:r>
            <a:r>
              <a:rPr lang="it-IT" sz="2400" dirty="0"/>
              <a:t>(access: 31.05.21)
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24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pl-PL" dirty="0"/>
              <a:t>Definizione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0581" y="2119294"/>
            <a:ext cx="6467867" cy="3450613"/>
          </a:xfrm>
        </p:spPr>
        <p:txBody>
          <a:bodyPr anchor="ctr">
            <a:normAutofit fontScale="92500"/>
          </a:bodyPr>
          <a:lstStyle/>
          <a:p>
            <a:r>
              <a:rPr lang="it-IT" sz="2400" dirty="0"/>
              <a:t>Tuttavia, non tutte le bioplastiche sono uguali. Secondo l'Organizzazione Europea delle bioplastiche, le bioplastiche possono essere suddivise in tre categorie principali:
</a:t>
            </a:r>
            <a:r>
              <a:rPr lang="it-IT" sz="2400" i="1" dirty="0"/>
              <a:t>plastiche </a:t>
            </a:r>
            <a:r>
              <a:rPr lang="it-IT" sz="2400" i="1" dirty="0" err="1"/>
              <a:t>bio-based</a:t>
            </a:r>
            <a:r>
              <a:rPr lang="it-IT" sz="2400" i="1" dirty="0"/>
              <a:t> o parzialmente </a:t>
            </a:r>
            <a:r>
              <a:rPr lang="it-IT" sz="2400" i="1" dirty="0" err="1"/>
              <a:t>bio-based</a:t>
            </a:r>
            <a:r>
              <a:rPr lang="it-IT" sz="2400" i="1" dirty="0"/>
              <a:t>, non biodegradabili, come </a:t>
            </a:r>
            <a:r>
              <a:rPr lang="it-IT" sz="2400" i="1" dirty="0" err="1"/>
              <a:t>wood</a:t>
            </a:r>
            <a:r>
              <a:rPr lang="it-IT" sz="2400" i="1" dirty="0"/>
              <a:t>® </a:t>
            </a:r>
            <a:r>
              <a:rPr lang="it-IT" sz="2400" i="1" dirty="0" err="1"/>
              <a:t>wood</a:t>
            </a:r>
            <a:r>
              <a:rPr lang="it-IT" sz="2400" i="1" dirty="0"/>
              <a:t> a base di cellulosa
plastiche che sono sia </a:t>
            </a:r>
            <a:r>
              <a:rPr lang="it-IT" sz="2400" i="1" dirty="0" err="1"/>
              <a:t>bio-based</a:t>
            </a:r>
            <a:r>
              <a:rPr lang="it-IT" sz="2400" i="1" dirty="0"/>
              <a:t> sia biodegradabili
plastiche basate su risorse fossili e biodegradabili</a:t>
            </a:r>
            <a:r>
              <a:rPr lang="it-IT" sz="2400" dirty="0"/>
              <a:t>
</a:t>
            </a:r>
            <a:r>
              <a:rPr lang="it-IT" sz="1400" dirty="0"/>
              <a:t>Fonte: </a:t>
            </a:r>
            <a:r>
              <a:rPr lang="it-IT" sz="1400" dirty="0">
                <a:solidFill>
                  <a:srgbClr val="0070C0"/>
                </a:solidFill>
              </a:rPr>
              <a:t>https://docs.european-bioplastics.org/2016/publications/fs/EUBP_fs_what_are_bioplastics.pdf </a:t>
            </a:r>
            <a:endParaRPr lang="pl-PL" sz="1300" dirty="0">
              <a:solidFill>
                <a:srgbClr val="0070C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6964899" y="338588"/>
            <a:ext cx="2691442" cy="2518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 di biomateriali:
</a:t>
            </a:r>
            <a:r>
              <a:rPr lang="it-IT" dirty="0">
                <a:solidFill>
                  <a:srgbClr val="C00000"/>
                </a:solidFill>
              </a:rPr>
              <a:t>metalli, ceramica, vetro e polimeri </a:t>
            </a:r>
            <a:r>
              <a:rPr lang="it-IT" dirty="0"/>
              <a:t>
</a:t>
            </a:r>
            <a:endParaRPr lang="pl-P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5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24082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1"/>
            <a:ext cx="7020518" cy="241756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343" y="6329589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</p:spPr>
      </p:pic>
      <p:grpSp>
        <p:nvGrpSpPr>
          <p:cNvPr id="21" name="Gruppo 20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</p:spPr>
        </p:pic>
        <p:pic>
          <p:nvPicPr>
            <p:cNvPr id="12" name="Immagine 1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06" t="27690" r="12654" b="26918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</p:spPr>
        </p:pic>
        <p:pic>
          <p:nvPicPr>
            <p:cNvPr id="13" name="Immagin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</p:spPr>
        </p:pic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</p:spPr>
        </p:pic>
        <p:pic>
          <p:nvPicPr>
            <p:cNvPr id="15" name="Immagine 1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</p:spPr>
        </p:pic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</p:spPr>
        </p:pic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</p:spPr>
        </p:pic>
      </p:grpSp>
      <p:sp>
        <p:nvSpPr>
          <p:cNvPr id="20" name="Rettangolo 19"/>
          <p:cNvSpPr/>
          <p:nvPr/>
        </p:nvSpPr>
        <p:spPr>
          <a:xfrm>
            <a:off x="107231" y="5113771"/>
            <a:ext cx="8239935" cy="1207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Copyright: CC BY-NC-SA 4.0: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r>
              <a:rPr lang="en-US" sz="700" u="sng" dirty="0"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  <a:hlinkClick r:id="rId14"/>
              </a:rPr>
              <a:t>https://creativecommons.org/licenses/by-nc-sa/4.0/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With this license, you are free to share the copy and redistribute the material in any medium or format. You can also adapt remix, transform and build upon the material.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However only under the following terms: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Attribution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must give appropriate credit, provide a link to the license, and indicate if changes were made. You may do so in any reasonable manner, but not in any way that suggests the licensor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endorses you or your use.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NonCommercial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— you may not use the material for commercial purposes.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ShareAlike</a:t>
            </a: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if you remix, transform, or build upon the material, you must distribute your contributions under the same license as the original.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No additional restrictions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may not apply legal terms or technological measures that legally restrict others from doing anything the license permits.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it-IT" sz="7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0250" y="5758493"/>
            <a:ext cx="1181663" cy="41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2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683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Personalizza struttura</vt:lpstr>
      <vt:lpstr>Presentazione standard di PowerPoint</vt:lpstr>
      <vt:lpstr>Lezione Caratteristiche dei Principi della CE dell'economia circolare
</vt:lpstr>
      <vt:lpstr>Definizione di CE</vt:lpstr>
      <vt:lpstr>Presentazione standard di PowerPoint</vt:lpstr>
      <vt:lpstr>L'economia lineare deve essere trasformata</vt:lpstr>
      <vt:lpstr>Il ruolo dei nuovi e dei biomateriali nell'Economia Circolare </vt:lpstr>
      <vt:lpstr>Definizione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Susana Remotti</dc:creator>
  <cp:lastModifiedBy>Susana Remotti</cp:lastModifiedBy>
  <cp:revision>56</cp:revision>
  <dcterms:created xsi:type="dcterms:W3CDTF">2021-03-03T15:15:32Z</dcterms:created>
  <dcterms:modified xsi:type="dcterms:W3CDTF">2022-07-19T10:36:57Z</dcterms:modified>
</cp:coreProperties>
</file>